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717" r:id="rId5"/>
    <p:sldMasterId id="2147483716" r:id="rId6"/>
    <p:sldMasterId id="2147483718" r:id="rId7"/>
  </p:sldMasterIdLst>
  <p:notesMasterIdLst>
    <p:notesMasterId r:id="rId26"/>
  </p:notesMasterIdLst>
  <p:sldIdLst>
    <p:sldId id="263" r:id="rId8"/>
    <p:sldId id="261" r:id="rId9"/>
    <p:sldId id="323" r:id="rId10"/>
    <p:sldId id="295" r:id="rId11"/>
    <p:sldId id="262" r:id="rId12"/>
    <p:sldId id="264" r:id="rId13"/>
    <p:sldId id="267" r:id="rId14"/>
    <p:sldId id="268" r:id="rId15"/>
    <p:sldId id="320" r:id="rId16"/>
    <p:sldId id="269" r:id="rId17"/>
    <p:sldId id="319" r:id="rId18"/>
    <p:sldId id="318" r:id="rId19"/>
    <p:sldId id="266" r:id="rId20"/>
    <p:sldId id="324" r:id="rId21"/>
    <p:sldId id="316" r:id="rId22"/>
    <p:sldId id="321" r:id="rId23"/>
    <p:sldId id="322" r:id="rId24"/>
    <p:sldId id="325" r:id="rId2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9474"/>
    <a:srgbClr val="F6F3E5"/>
    <a:srgbClr val="C66E4E"/>
    <a:srgbClr val="2C5234"/>
    <a:srgbClr val="236192"/>
    <a:srgbClr val="FF585D"/>
    <a:srgbClr val="B9D3DC"/>
    <a:srgbClr val="8F993E"/>
    <a:srgbClr val="70AD47"/>
    <a:srgbClr val="2537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A718B5-302C-456C-BC7A-AB3A197A0E6A}" v="7" dt="2024-05-13T12:02:09.5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94673" autoAdjust="0"/>
  </p:normalViewPr>
  <p:slideViewPr>
    <p:cSldViewPr snapToGrid="0" showGuides="1">
      <p:cViewPr varScale="1">
        <p:scale>
          <a:sx n="114" d="100"/>
          <a:sy n="114" d="100"/>
        </p:scale>
        <p:origin x="396"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B6089-6F46-46DB-BD25-3B015BD2080F}" type="datetimeFigureOut">
              <a:rPr lang="fi-FI" smtClean="0"/>
              <a:t>15.5.2024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C2CA85-B453-45E3-A748-B564E6B8D27E}" type="slidenum">
              <a:rPr lang="fi-FI" smtClean="0"/>
              <a:t>‹#›</a:t>
            </a:fld>
            <a:endParaRPr lang="fi-FI"/>
          </a:p>
        </p:txBody>
      </p:sp>
    </p:spTree>
    <p:extLst>
      <p:ext uri="{BB962C8B-B14F-4D97-AF65-F5344CB8AC3E}">
        <p14:creationId xmlns:p14="http://schemas.microsoft.com/office/powerpoint/2010/main" val="505868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rgbClr val="E0C09F"/>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bg1"/>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1AE6B3D6-2E8A-46E0-BCA4-C993A0EE525B}"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422938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E40C3922-C4FF-439E-97C9-29FAF7A6197D}" type="datetime1">
              <a:rPr lang="fi-FI" smtClean="0"/>
              <a:t>15.5.2024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93798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Otsikko ja sisältö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133048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Otsikko ja sisältö 3">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267E9DE0-346A-468B-B8EC-0E31AE5E139F}" type="datetime1">
              <a:rPr lang="fi-FI" smtClean="0"/>
              <a:t>15.5.2024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03919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4">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lvl1pPr>
              <a:defRPr>
                <a:solidFill>
                  <a:schemeClr val="bg1"/>
                </a:solidFill>
              </a:defRPr>
            </a:lvl1p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lvl1pPr>
              <a:defRPr>
                <a:solidFill>
                  <a:schemeClr val="bg1"/>
                </a:solidFill>
              </a:defRPr>
            </a:lvl1pPr>
          </a:lstStyle>
          <a:p>
            <a:fld id="{BFDD373D-220E-4A08-BDB2-B265AC47484B}" type="datetime1">
              <a:rPr lang="fi-FI" smtClean="0"/>
              <a:t>15.5.2024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903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Kaksi sisältökohdetta">
    <p:bg>
      <p:bgPr>
        <a:solidFill>
          <a:srgbClr val="F6F3E5"/>
        </a:solidFill>
        <a:effectLst/>
      </p:bgPr>
    </p:bg>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0B1EBC13-26BA-41ED-9AB8-37FCC7493DD3}"/>
              </a:ext>
            </a:extLst>
          </p:cNvPr>
          <p:cNvGrpSpPr/>
          <p:nvPr userDrawn="1"/>
        </p:nvGrpSpPr>
        <p:grpSpPr>
          <a:xfrm>
            <a:off x="0" y="0"/>
            <a:ext cx="12193200" cy="6858000"/>
            <a:chOff x="28576" y="14288"/>
            <a:chExt cx="12134850" cy="6829425"/>
          </a:xfrm>
        </p:grpSpPr>
        <p:sp>
          <p:nvSpPr>
            <p:cNvPr id="12" name="Freeform 5">
              <a:extLst>
                <a:ext uri="{FF2B5EF4-FFF2-40B4-BE49-F238E27FC236}">
                  <a16:creationId xmlns:a16="http://schemas.microsoft.com/office/drawing/2014/main" id="{38A02F32-FC24-498B-B5DC-EA2EE15EDD9C}"/>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9D2B7547-5841-430A-BE03-E887AD50A40C}"/>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a:extLst>
                <a:ext uri="{FF2B5EF4-FFF2-40B4-BE49-F238E27FC236}">
                  <a16:creationId xmlns:a16="http://schemas.microsoft.com/office/drawing/2014/main" id="{0D738C49-FCAB-45AC-92CE-1A4DAFFC597C}"/>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5" name="Kuva 14">
            <a:extLst>
              <a:ext uri="{FF2B5EF4-FFF2-40B4-BE49-F238E27FC236}">
                <a16:creationId xmlns:a16="http://schemas.microsoft.com/office/drawing/2014/main" id="{60C228F0-E29C-4AE8-BAF2-A1043DF81FA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0824" y="2307600"/>
            <a:ext cx="4990430"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307600"/>
            <a:ext cx="4990431"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E5C52C4-01DD-4CC4-AAE1-A35F87022CE4}"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89779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ailu">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B72A65B4-B4AA-4C75-9E45-4ED7D6550170}"/>
              </a:ext>
            </a:extLst>
          </p:cNvPr>
          <p:cNvGrpSpPr/>
          <p:nvPr userDrawn="1"/>
        </p:nvGrpSpPr>
        <p:grpSpPr>
          <a:xfrm>
            <a:off x="0" y="0"/>
            <a:ext cx="12193200" cy="6858000"/>
            <a:chOff x="28576" y="14288"/>
            <a:chExt cx="12134850" cy="6829425"/>
          </a:xfrm>
        </p:grpSpPr>
        <p:sp>
          <p:nvSpPr>
            <p:cNvPr id="15" name="Freeform 5">
              <a:extLst>
                <a:ext uri="{FF2B5EF4-FFF2-40B4-BE49-F238E27FC236}">
                  <a16:creationId xmlns:a16="http://schemas.microsoft.com/office/drawing/2014/main" id="{2D11D198-4616-4BC9-B310-4A051B115A57}"/>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F81FACE6-DEE1-4D53-B4F4-69C19C258FC5}"/>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9F1AF29C-EC35-4003-AB72-32984B1F91AA}"/>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3" name="Kuva 12">
            <a:extLst>
              <a:ext uri="{FF2B5EF4-FFF2-40B4-BE49-F238E27FC236}">
                <a16:creationId xmlns:a16="http://schemas.microsoft.com/office/drawing/2014/main" id="{896B6C9F-5FC9-4537-9183-7F7C6578D63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656" y="2664690"/>
            <a:ext cx="4936144"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664690"/>
            <a:ext cx="4990431"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D0294E4-858D-41F1-9E43-9382DF6BCC09}"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11" name="Tekstin paikkamerkki 2">
            <a:extLst>
              <a:ext uri="{FF2B5EF4-FFF2-40B4-BE49-F238E27FC236}">
                <a16:creationId xmlns:a16="http://schemas.microsoft.com/office/drawing/2014/main" id="{EA723B6F-3AEE-4C1F-A07D-CF62876A1C29}"/>
              </a:ext>
            </a:extLst>
          </p:cNvPr>
          <p:cNvSpPr>
            <a:spLocks noGrp="1"/>
          </p:cNvSpPr>
          <p:nvPr>
            <p:ph type="body" idx="13"/>
          </p:nvPr>
        </p:nvSpPr>
        <p:spPr>
          <a:xfrm>
            <a:off x="893244" y="2266038"/>
            <a:ext cx="4936144"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8F9339DB-CF67-4862-BE88-3EAB6729B4FA}"/>
              </a:ext>
            </a:extLst>
          </p:cNvPr>
          <p:cNvSpPr>
            <a:spLocks noGrp="1"/>
          </p:cNvSpPr>
          <p:nvPr>
            <p:ph type="body" sz="quarter" idx="3"/>
          </p:nvPr>
        </p:nvSpPr>
        <p:spPr>
          <a:xfrm>
            <a:off x="6309156" y="2266038"/>
            <a:ext cx="4989600"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Tree>
    <p:extLst>
      <p:ext uri="{BB962C8B-B14F-4D97-AF65-F5344CB8AC3E}">
        <p14:creationId xmlns:p14="http://schemas.microsoft.com/office/powerpoint/2010/main" val="947649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austakuva">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C947E3E7-D3BE-432F-BF25-DFBF968EA365}"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2460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austakuva 2">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9E9C0BC-E463-4E14-B11B-B9064BD0BD2E}"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0062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Vain otsikko">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4A33E8E-7135-4A68-A76F-30B8A0EBEDED}"/>
              </a:ext>
            </a:extLst>
          </p:cNvPr>
          <p:cNvSpPr>
            <a:spLocks noGrp="1"/>
          </p:cNvSpPr>
          <p:nvPr>
            <p:ph type="title"/>
          </p:nvPr>
        </p:nvSpPr>
        <p:spPr/>
        <p:txBody>
          <a:bodyPr/>
          <a:lstStyle/>
          <a:p>
            <a:r>
              <a:rPr lang="fi-FI"/>
              <a:t>Muokkaa ots. perustyyl. napsautt.</a:t>
            </a:r>
          </a:p>
        </p:txBody>
      </p:sp>
      <p:sp>
        <p:nvSpPr>
          <p:cNvPr id="7" name="Alatunnisteen paikkamerkki 6">
            <a:extLst>
              <a:ext uri="{FF2B5EF4-FFF2-40B4-BE49-F238E27FC236}">
                <a16:creationId xmlns:a16="http://schemas.microsoft.com/office/drawing/2014/main" id="{B85D004C-96C6-4FC0-B203-09F69993350C}"/>
              </a:ext>
            </a:extLst>
          </p:cNvPr>
          <p:cNvSpPr>
            <a:spLocks noGrp="1"/>
          </p:cNvSpPr>
          <p:nvPr>
            <p:ph type="ftr" sz="quarter" idx="11"/>
          </p:nvPr>
        </p:nvSpPr>
        <p:spPr/>
        <p:txBody>
          <a:bodyPr/>
          <a:lstStyle/>
          <a:p>
            <a:pPr algn="r"/>
            <a:r>
              <a:rPr lang="fi-FI"/>
              <a:t>Esityksen nimi</a:t>
            </a:r>
            <a:endParaRPr lang="fi-FI" dirty="0"/>
          </a:p>
        </p:txBody>
      </p:sp>
      <p:sp>
        <p:nvSpPr>
          <p:cNvPr id="6" name="Päivämäärän paikkamerkki 5">
            <a:extLst>
              <a:ext uri="{FF2B5EF4-FFF2-40B4-BE49-F238E27FC236}">
                <a16:creationId xmlns:a16="http://schemas.microsoft.com/office/drawing/2014/main" id="{62285FEF-A383-45BC-B43D-0AE3416344D1}"/>
              </a:ext>
            </a:extLst>
          </p:cNvPr>
          <p:cNvSpPr>
            <a:spLocks noGrp="1"/>
          </p:cNvSpPr>
          <p:nvPr>
            <p:ph type="dt" sz="half" idx="10"/>
          </p:nvPr>
        </p:nvSpPr>
        <p:spPr/>
        <p:txBody>
          <a:bodyPr/>
          <a:lstStyle/>
          <a:p>
            <a:fld id="{11956A8D-6DB0-49DF-B4E0-79E614B24A77}" type="datetime1">
              <a:rPr lang="fi-FI" smtClean="0"/>
              <a:t>15.5.2024</a:t>
            </a:fld>
            <a:endParaRPr lang="fi-FI" dirty="0"/>
          </a:p>
        </p:txBody>
      </p:sp>
      <p:sp>
        <p:nvSpPr>
          <p:cNvPr id="8" name="Dian numeron paikkamerkki 7">
            <a:extLst>
              <a:ext uri="{FF2B5EF4-FFF2-40B4-BE49-F238E27FC236}">
                <a16:creationId xmlns:a16="http://schemas.microsoft.com/office/drawing/2014/main" id="{006EF8D8-B61E-49B2-BE93-EBACCBB3D007}"/>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629354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0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Otsikkodia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9D6569EC-135D-470D-AF34-2A7FC831DBDD}" type="datetime1">
              <a:rPr lang="fi-FI" smtClean="0"/>
              <a:t>15.5.2024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Tree>
    <p:extLst>
      <p:ext uri="{BB962C8B-B14F-4D97-AF65-F5344CB8AC3E}">
        <p14:creationId xmlns:p14="http://schemas.microsoft.com/office/powerpoint/2010/main" val="694888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petus">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pic>
        <p:nvPicPr>
          <p:cNvPr id="7" name="Kuva 6">
            <a:extLst>
              <a:ext uri="{FF2B5EF4-FFF2-40B4-BE49-F238E27FC236}">
                <a16:creationId xmlns:a16="http://schemas.microsoft.com/office/drawing/2014/main" id="{57713E97-BD14-4CBA-B9A7-8D1F17CA2BD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grpSp>
        <p:nvGrpSpPr>
          <p:cNvPr id="8" name="Ryhmä 7">
            <a:extLst>
              <a:ext uri="{FF2B5EF4-FFF2-40B4-BE49-F238E27FC236}">
                <a16:creationId xmlns:a16="http://schemas.microsoft.com/office/drawing/2014/main" id="{201F22C6-9E0C-4B9F-BEC7-0F50A5CF7CC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8283AA95-D6CF-4AA1-8EF5-42C325091E8D}"/>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3683C4C9-8ADD-40FB-A76A-A60E1E97D133}"/>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3BBD8ED3-AA58-4320-8E9C-A40443255DD6}"/>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26C33C88-6212-40EB-8019-FAFC90F4B5A8}"/>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67BADCDE-B540-4CAC-B255-EBD5E5946772}"/>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45B2A027-5589-4E5F-832A-5C4D5C7E6215}"/>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3FB38335-EC1D-443E-BF48-828B4C0B93BD}"/>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63471B87-E8C6-49C0-BBCB-995D66C02AE0}"/>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C94F907D-9B55-49B8-90C3-F9F9CDB1232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E7884CE8-D25E-4CE0-9970-E5B29B1E8064}"/>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8AD838E8-E1B9-4719-9438-EAEF7601675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3D4876B7-1F8F-4F68-817D-BEC1E0ECA5A6}"/>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F6FFB1E9-73E7-4788-8A49-9848EBA67CED}"/>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31E712EC-C35E-4EEC-AFD0-8194425AC6C4}"/>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B3807498-1C36-4AB9-B34B-4884CD52A553}"/>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184631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opetus 2">
    <p:bg>
      <p:bgPr>
        <a:solidFill>
          <a:srgbClr val="BF947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grpSp>
        <p:nvGrpSpPr>
          <p:cNvPr id="24" name="Ryhmä 23">
            <a:extLst>
              <a:ext uri="{FF2B5EF4-FFF2-40B4-BE49-F238E27FC236}">
                <a16:creationId xmlns:a16="http://schemas.microsoft.com/office/drawing/2014/main" id="{EE2D4F6F-A409-4A7B-BE8B-C15AD728F1E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FD9F7D09-496E-4045-951B-2016A08C5A80}"/>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4B069986-397C-4BBA-B502-2BDEFB6384FB}"/>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B634079C-CC3D-496C-8C26-7BE43A461ABC}"/>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3614D881-BEC3-49C4-8A3D-D9CE330C8EE2}"/>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98DE4A0E-2229-4347-8210-DE133082E0EE}"/>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16C83E78-F34B-445D-A88B-09B48E4FFDB6}"/>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92F8BDC7-29B6-415F-BA5F-50D6D2CD7F7B}"/>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A3192873-A14B-437C-A7AB-938E2F74439E}"/>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BAFE031A-811B-4D9F-B8F8-F9FB62D7663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60D67342-7B91-4CF9-B9CA-79D510ACD42D}"/>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36752632-5820-47E7-9A2C-1D9C6D148E3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4C619B01-DAC7-41AE-A38D-AD3CE7300A34}"/>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AF6060D9-5EB7-454D-8532-A5ABDB0FC9B3}"/>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93A0D6B5-0CE5-4A86-9501-FD892BBEF1A2}"/>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3F68B0ED-E95F-4AEC-B36A-163011EF1E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39622488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Kuvatekstillinen kuva">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7C3360C-FE45-4FCE-B444-74AF7B91E73D}"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808510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uvatekstillinen kuva 2">
    <p:bg>
      <p:bgPr>
        <a:solidFill>
          <a:srgbClr val="F6F3E5"/>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7030ABF6-69E4-49A8-8BA4-CE05D33A70DF}"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69078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uvatekstillinen kuva 3">
    <p:bg>
      <p:bgPr>
        <a:solidFill>
          <a:srgbClr val="253746"/>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29D9B76-8420-449E-B6F0-476B2C5502E3}"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79621" y="6124534"/>
            <a:ext cx="1463452" cy="456168"/>
          </a:xfrm>
          <a:prstGeom prst="rect">
            <a:avLst/>
          </a:prstGeom>
        </p:spPr>
      </p:pic>
    </p:spTree>
    <p:extLst>
      <p:ext uri="{BB962C8B-B14F-4D97-AF65-F5344CB8AC3E}">
        <p14:creationId xmlns:p14="http://schemas.microsoft.com/office/powerpoint/2010/main" val="1037444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uvatekstillinen kuva 4">
    <p:bg>
      <p:bgPr>
        <a:solidFill>
          <a:srgbClr val="ECC7CD"/>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327C405-E9BA-4634-845B-DBD69C364E76}"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78940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uvatekstillinen kuva vase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9CDD765C-0ACD-4B65-A1DF-0AE00C1BEA25}"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3606510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uvatekstillinen kuva vasen 2">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A72F892-9FCB-4D87-AAC8-706A032CF24E}"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196908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uvatekstillinen kuva vasen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7ACE52D7-1F93-4D3B-B89F-E50F52213094}"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5787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uvatekstillinen kuva vasen 4">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tx2"/>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tx2"/>
                </a:solidFill>
              </a:defRPr>
            </a:lvl1pPr>
          </a:lstStyle>
          <a:p>
            <a:fld id="{BC3BA0B7-FD4B-4796-82A1-7EE7AD1082E7}"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0240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Otsikkodia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221B4716-86FA-41DD-B7B6-247140DD57EF}" type="datetime1">
              <a:rPr lang="fi-FI" smtClean="0"/>
              <a:t>15.5.2024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10451037" y="273402"/>
            <a:ext cx="1463452" cy="456168"/>
          </a:xfrm>
          <a:prstGeom prst="rect">
            <a:avLst/>
          </a:prstGeom>
        </p:spPr>
      </p:pic>
    </p:spTree>
    <p:extLst>
      <p:ext uri="{BB962C8B-B14F-4D97-AF65-F5344CB8AC3E}">
        <p14:creationId xmlns:p14="http://schemas.microsoft.com/office/powerpoint/2010/main" val="3648744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uva muoto">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1B9A318-B5BC-4EF0-8D63-4C08EB33C6A0}"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2349785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Kuva muoto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34EBD4E-7936-4C1C-99C7-49C647895C25}"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6882366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uva muoto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5F6D5EC-31D0-4E4D-A74A-934D2A10ACC4}"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1477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Kuva muoto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FA5642DC-A3DF-490E-BF8E-B67F0DDAC4DD}"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7755491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uva muoto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DD25C64-A283-46BC-8D25-053573875597}"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44728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uva muoto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231BFAA6-BD5B-45F8-8DA1-A1F57815D522}"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52492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uva muoto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FD8E590-8045-4F3A-8C99-669A633C0C3F}"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33877522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uva muoto vasen">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F141A23-3256-4F01-8F6E-08766DFCA825}"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434653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uva muoto vasen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BC9AEEF7-CD66-46BE-A385-2449806D3C60}"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7090927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uva muoto vasen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66923E-3C23-4BDF-AA5D-B6F3050E742F}"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05441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kuvalla">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B16D17D7-E9F7-4D00-BB6E-42BD790DB0B5}"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13179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uva muoto vasen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449D3A9-0529-49DB-9C31-BB8990E35D6C}"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19603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uva muoto vasen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DD5D9ED-96AC-46DE-8DE2-4C9C820F6AB5}"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43957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uva muoto vasen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47D24029-ECBD-44AB-A55C-5DD4B34FD758}"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008758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uva muoto vasen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A028633-6103-4861-8FCD-2B2415AADEB7}"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5392092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sto kuvalla">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8E710D3-EFB8-49CE-806A-438313BD972A}"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3951643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sto kuvalla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C2A712-E533-4CB3-84C2-D5D348623EB3}"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33546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sto kuvalla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906DC02-3892-4D81-B93F-5EAB433AA0E4}"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734702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sto kuvalla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2417AA7-CD36-4174-A593-825B66333A5A}"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6286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sto kuvalla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E9D9F25-71DF-4A89-8846-09D038062D09}"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32983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sto kuvalla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82209763-8ACA-4179-B5C5-79DC51628916}"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AB5077A1-D8AA-414A-AC0B-0C5211DD1BD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219141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tsikkodia kuvalla 2">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F8901E5F-E743-4563-BE5B-8B4115EC5E81}"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0285186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sto kuvalla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FF1CD424-9626-4121-A061-5A00DC2AC969}"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8EA35F40-FF2B-48E3-8F69-FDBD9698384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2891708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sto">
    <p:bg>
      <p:bgPr>
        <a:solidFill>
          <a:srgbClr val="253746"/>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49DBD5C-AE26-407F-9D8D-3A9AF67D5740}"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325016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sto 2">
    <p:bg>
      <p:bgPr>
        <a:solidFill>
          <a:srgbClr val="F6F3E5"/>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D9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tx2"/>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0ADAF3AF-98A9-4F02-AD8B-D8E1DDAB440C}"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6" name="Kuva 15">
            <a:extLst>
              <a:ext uri="{FF2B5EF4-FFF2-40B4-BE49-F238E27FC236}">
                <a16:creationId xmlns:a16="http://schemas.microsoft.com/office/drawing/2014/main" id="{EB3FFB57-B176-4D74-B604-3C803FFC82E6}"/>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00281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sto 3">
    <p:bg>
      <p:bgPr>
        <a:solidFill>
          <a:srgbClr val="2C5234"/>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8F9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A2E0A90B-6EF6-41B9-87DE-D6FCF08AD2DC}" type="datetime1">
              <a:rPr lang="fi-FI" smtClean="0"/>
              <a:t>15.5.2024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981613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Osan ylätunniste">
    <p:bg>
      <p:bgPr>
        <a:solidFill>
          <a:srgbClr val="F6F3E5"/>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A6B90C6C-4BDB-453C-ABB3-B0E9E3ED4A09}"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02736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Osan ylätunniste 2">
    <p:bg>
      <p:bgPr>
        <a:solidFill>
          <a:srgbClr val="E0C09F"/>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F9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F50CB4F9-3F74-4C4E-B78D-D4FC0E0B50DE}"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053704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Osan ylätunniste 3">
    <p:bg>
      <p:bgPr>
        <a:solidFill>
          <a:srgbClr val="236192"/>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8A338BC5-287A-4121-ADC2-9C0F5EBE080B}"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573526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Osan ylätunniste 4">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7D1A549-1C85-42E6-A8B0-F662ADAEFF05}"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60884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Osan ylätunniste 5">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4D8B85F0-2AB8-467E-B2B5-2F7B26F603B8}"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885342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Osan ylätunniste 6">
    <p:bg>
      <p:bgPr>
        <a:solidFill>
          <a:srgbClr val="ECC7CD"/>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EBA05674-0731-4441-A72C-BF042317643D}" type="datetime1">
              <a:rPr lang="fi-FI" smtClean="0"/>
              <a:t>15.5.2024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51973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kuvalla 3">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791D6DF2-00A9-46A5-84F1-CF845F543CE3}"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540234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tsikkodia kuvalla 4">
    <p:bg>
      <p:bgPr>
        <a:solidFill>
          <a:srgbClr val="FFB25B"/>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EF66433E-C569-479F-8885-634A554EBEDF}"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403199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dia kuvalla 5">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2324BAB4-7A50-4285-A8AF-2E76234A09B7}" type="datetime1">
              <a:rPr lang="fi-FI" smtClean="0"/>
              <a:t>15.5.2024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6824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ogo">
    <p:bg>
      <p:bgPr>
        <a:solidFill>
          <a:srgbClr val="253746"/>
        </a:solidFill>
        <a:effectLst/>
      </p:bgPr>
    </p:bg>
    <p:spTree>
      <p:nvGrpSpPr>
        <p:cNvPr id="1" name=""/>
        <p:cNvGrpSpPr/>
        <p:nvPr/>
      </p:nvGrpSpPr>
      <p:grpSpPr>
        <a:xfrm>
          <a:off x="0" y="0"/>
          <a:ext cx="0" cy="0"/>
          <a:chOff x="0" y="0"/>
          <a:chExt cx="0" cy="0"/>
        </a:xfrm>
      </p:grpSpPr>
      <p:grpSp>
        <p:nvGrpSpPr>
          <p:cNvPr id="18" name="Ryhmä 17">
            <a:extLst>
              <a:ext uri="{FF2B5EF4-FFF2-40B4-BE49-F238E27FC236}">
                <a16:creationId xmlns:a16="http://schemas.microsoft.com/office/drawing/2014/main" id="{EF0C7F69-67FB-4466-89F3-B0AD00AEFE5E}"/>
              </a:ext>
              <a:ext uri="{C183D7F6-B498-43B3-948B-1728B52AA6E4}">
                <adec:decorative xmlns:adec="http://schemas.microsoft.com/office/drawing/2017/decorative" val="1"/>
              </a:ext>
            </a:extLst>
          </p:cNvPr>
          <p:cNvGrpSpPr>
            <a:grpSpLocks noChangeAspect="1"/>
          </p:cNvGrpSpPr>
          <p:nvPr userDrawn="1"/>
        </p:nvGrpSpPr>
        <p:grpSpPr>
          <a:xfrm>
            <a:off x="0" y="0"/>
            <a:ext cx="12193200" cy="6862264"/>
            <a:chOff x="28576" y="14288"/>
            <a:chExt cx="12134850" cy="6829425"/>
          </a:xfrm>
        </p:grpSpPr>
        <p:sp>
          <p:nvSpPr>
            <p:cNvPr id="15" name="Freeform 5">
              <a:extLst>
                <a:ext uri="{FF2B5EF4-FFF2-40B4-BE49-F238E27FC236}">
                  <a16:creationId xmlns:a16="http://schemas.microsoft.com/office/drawing/2014/main" id="{C34792C5-13ED-4754-B07E-752F3FE4F3C1}"/>
                </a:ext>
              </a:extLst>
            </p:cNvPr>
            <p:cNvSpPr>
              <a:spLocks/>
            </p:cNvSpPr>
            <p:nvPr userDrawn="1"/>
          </p:nvSpPr>
          <p:spPr bwMode="auto">
            <a:xfrm>
              <a:off x="8713788" y="14288"/>
              <a:ext cx="3449638" cy="3195638"/>
            </a:xfrm>
            <a:custGeom>
              <a:avLst/>
              <a:gdLst>
                <a:gd name="T0" fmla="*/ 9630 w 9630"/>
                <a:gd name="T1" fmla="*/ 8173 h 8914"/>
                <a:gd name="T2" fmla="*/ 9061 w 9630"/>
                <a:gd name="T3" fmla="*/ 5919 h 8914"/>
                <a:gd name="T4" fmla="*/ 7449 w 9630"/>
                <a:gd name="T5" fmla="*/ 3154 h 8914"/>
                <a:gd name="T6" fmla="*/ 6545 w 9630"/>
                <a:gd name="T7" fmla="*/ 2774 h 8914"/>
                <a:gd name="T8" fmla="*/ 6753 w 9630"/>
                <a:gd name="T9" fmla="*/ 6469 h 8914"/>
                <a:gd name="T10" fmla="*/ 3878 w 9630"/>
                <a:gd name="T11" fmla="*/ 6168 h 8914"/>
                <a:gd name="T12" fmla="*/ 3514 w 9630"/>
                <a:gd name="T13" fmla="*/ 1207 h 8914"/>
                <a:gd name="T14" fmla="*/ 3042 w 9630"/>
                <a:gd name="T15" fmla="*/ 710 h 8914"/>
                <a:gd name="T16" fmla="*/ 2328 w 9630"/>
                <a:gd name="T17" fmla="*/ 1269 h 8914"/>
                <a:gd name="T18" fmla="*/ 2328 w 9630"/>
                <a:gd name="T19" fmla="*/ 2375 h 8914"/>
                <a:gd name="T20" fmla="*/ 2206 w 9630"/>
                <a:gd name="T21" fmla="*/ 3367 h 8914"/>
                <a:gd name="T22" fmla="*/ 644 w 9630"/>
                <a:gd name="T23" fmla="*/ 3286 h 8914"/>
                <a:gd name="T24" fmla="*/ 983 w 9630"/>
                <a:gd name="T25" fmla="*/ 0 h 8914"/>
                <a:gd name="T26" fmla="*/ 9630 w 9630"/>
                <a:gd name="T27" fmla="*/ 0 h 8914"/>
                <a:gd name="T28" fmla="*/ 9630 w 9630"/>
                <a:gd name="T29" fmla="*/ 8173 h 8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30" h="8914">
                  <a:moveTo>
                    <a:pt x="9630" y="8173"/>
                  </a:moveTo>
                  <a:cubicBezTo>
                    <a:pt x="9434" y="7424"/>
                    <a:pt x="9281" y="6660"/>
                    <a:pt x="9061" y="5919"/>
                  </a:cubicBezTo>
                  <a:cubicBezTo>
                    <a:pt x="8747" y="4868"/>
                    <a:pt x="8270" y="3830"/>
                    <a:pt x="7449" y="3154"/>
                  </a:cubicBezTo>
                  <a:cubicBezTo>
                    <a:pt x="7097" y="2865"/>
                    <a:pt x="6957" y="2563"/>
                    <a:pt x="6545" y="2774"/>
                  </a:cubicBezTo>
                  <a:cubicBezTo>
                    <a:pt x="6024" y="3040"/>
                    <a:pt x="6602" y="5814"/>
                    <a:pt x="6753" y="6469"/>
                  </a:cubicBezTo>
                  <a:cubicBezTo>
                    <a:pt x="7320" y="8914"/>
                    <a:pt x="4279" y="8559"/>
                    <a:pt x="3878" y="6168"/>
                  </a:cubicBezTo>
                  <a:cubicBezTo>
                    <a:pt x="3555" y="4242"/>
                    <a:pt x="4200" y="2701"/>
                    <a:pt x="3514" y="1207"/>
                  </a:cubicBezTo>
                  <a:cubicBezTo>
                    <a:pt x="3413" y="989"/>
                    <a:pt x="3269" y="765"/>
                    <a:pt x="3042" y="710"/>
                  </a:cubicBezTo>
                  <a:cubicBezTo>
                    <a:pt x="2728" y="635"/>
                    <a:pt x="2415" y="938"/>
                    <a:pt x="2328" y="1269"/>
                  </a:cubicBezTo>
                  <a:cubicBezTo>
                    <a:pt x="2241" y="1599"/>
                    <a:pt x="2283" y="2039"/>
                    <a:pt x="2328" y="2375"/>
                  </a:cubicBezTo>
                  <a:cubicBezTo>
                    <a:pt x="2374" y="2710"/>
                    <a:pt x="2387" y="3079"/>
                    <a:pt x="2206" y="3367"/>
                  </a:cubicBezTo>
                  <a:cubicBezTo>
                    <a:pt x="1864" y="3911"/>
                    <a:pt x="1030" y="3773"/>
                    <a:pt x="644" y="3286"/>
                  </a:cubicBezTo>
                  <a:cubicBezTo>
                    <a:pt x="0" y="2474"/>
                    <a:pt x="675" y="1310"/>
                    <a:pt x="983" y="0"/>
                  </a:cubicBezTo>
                  <a:lnTo>
                    <a:pt x="9630" y="0"/>
                  </a:lnTo>
                  <a:lnTo>
                    <a:pt x="9630" y="81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57D3DC12-2AB8-442E-A2B3-B20C49742CE4}"/>
                </a:ext>
              </a:extLst>
            </p:cNvPr>
            <p:cNvSpPr>
              <a:spLocks/>
            </p:cNvSpPr>
            <p:nvPr userDrawn="1"/>
          </p:nvSpPr>
          <p:spPr bwMode="auto">
            <a:xfrm>
              <a:off x="28576" y="3703638"/>
              <a:ext cx="2260600" cy="3140075"/>
            </a:xfrm>
            <a:custGeom>
              <a:avLst/>
              <a:gdLst>
                <a:gd name="T0" fmla="*/ 5817 w 6311"/>
                <a:gd name="T1" fmla="*/ 8760 h 8760"/>
                <a:gd name="T2" fmla="*/ 6135 w 6311"/>
                <a:gd name="T3" fmla="*/ 6444 h 8760"/>
                <a:gd name="T4" fmla="*/ 3976 w 6311"/>
                <a:gd name="T5" fmla="*/ 4315 h 8760"/>
                <a:gd name="T6" fmla="*/ 2249 w 6311"/>
                <a:gd name="T7" fmla="*/ 1713 h 8760"/>
                <a:gd name="T8" fmla="*/ 0 w 6311"/>
                <a:gd name="T9" fmla="*/ 65 h 8760"/>
                <a:gd name="T10" fmla="*/ 0 w 6311"/>
                <a:gd name="T11" fmla="*/ 8760 h 8760"/>
                <a:gd name="T12" fmla="*/ 5817 w 6311"/>
                <a:gd name="T13" fmla="*/ 8760 h 8760"/>
              </a:gdLst>
              <a:ahLst/>
              <a:cxnLst>
                <a:cxn ang="0">
                  <a:pos x="T0" y="T1"/>
                </a:cxn>
                <a:cxn ang="0">
                  <a:pos x="T2" y="T3"/>
                </a:cxn>
                <a:cxn ang="0">
                  <a:pos x="T4" y="T5"/>
                </a:cxn>
                <a:cxn ang="0">
                  <a:pos x="T6" y="T7"/>
                </a:cxn>
                <a:cxn ang="0">
                  <a:pos x="T8" y="T9"/>
                </a:cxn>
                <a:cxn ang="0">
                  <a:pos x="T10" y="T11"/>
                </a:cxn>
                <a:cxn ang="0">
                  <a:pos x="T12" y="T13"/>
                </a:cxn>
              </a:cxnLst>
              <a:rect l="0" t="0" r="r" b="b"/>
              <a:pathLst>
                <a:path w="6311" h="8760">
                  <a:moveTo>
                    <a:pt x="5817" y="8760"/>
                  </a:moveTo>
                  <a:cubicBezTo>
                    <a:pt x="6107" y="7955"/>
                    <a:pt x="6311" y="7064"/>
                    <a:pt x="6135" y="6444"/>
                  </a:cubicBezTo>
                  <a:cubicBezTo>
                    <a:pt x="5817" y="5323"/>
                    <a:pt x="4828" y="4874"/>
                    <a:pt x="3976" y="4315"/>
                  </a:cubicBezTo>
                  <a:cubicBezTo>
                    <a:pt x="2850" y="3577"/>
                    <a:pt x="2550" y="2923"/>
                    <a:pt x="2249" y="1713"/>
                  </a:cubicBezTo>
                  <a:cubicBezTo>
                    <a:pt x="2032" y="839"/>
                    <a:pt x="946" y="0"/>
                    <a:pt x="0" y="65"/>
                  </a:cubicBezTo>
                  <a:lnTo>
                    <a:pt x="0" y="8760"/>
                  </a:lnTo>
                  <a:lnTo>
                    <a:pt x="5817" y="876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11C0F6C0-C73C-4038-9828-480298458403}"/>
                </a:ext>
              </a:extLst>
            </p:cNvPr>
            <p:cNvSpPr>
              <a:spLocks/>
            </p:cNvSpPr>
            <p:nvPr userDrawn="1"/>
          </p:nvSpPr>
          <p:spPr bwMode="auto">
            <a:xfrm>
              <a:off x="8939213" y="4800600"/>
              <a:ext cx="3224213" cy="2043113"/>
            </a:xfrm>
            <a:custGeom>
              <a:avLst/>
              <a:gdLst>
                <a:gd name="T0" fmla="*/ 9001 w 9001"/>
                <a:gd name="T1" fmla="*/ 351 h 5698"/>
                <a:gd name="T2" fmla="*/ 4492 w 9001"/>
                <a:gd name="T3" fmla="*/ 730 h 5698"/>
                <a:gd name="T4" fmla="*/ 2761 w 9001"/>
                <a:gd name="T5" fmla="*/ 1486 h 5698"/>
                <a:gd name="T6" fmla="*/ 196 w 9001"/>
                <a:gd name="T7" fmla="*/ 4004 h 5698"/>
                <a:gd name="T8" fmla="*/ 94 w 9001"/>
                <a:gd name="T9" fmla="*/ 5698 h 5698"/>
                <a:gd name="T10" fmla="*/ 9001 w 9001"/>
                <a:gd name="T11" fmla="*/ 5698 h 5698"/>
                <a:gd name="T12" fmla="*/ 9001 w 9001"/>
                <a:gd name="T13" fmla="*/ 351 h 5698"/>
              </a:gdLst>
              <a:ahLst/>
              <a:cxnLst>
                <a:cxn ang="0">
                  <a:pos x="T0" y="T1"/>
                </a:cxn>
                <a:cxn ang="0">
                  <a:pos x="T2" y="T3"/>
                </a:cxn>
                <a:cxn ang="0">
                  <a:pos x="T4" y="T5"/>
                </a:cxn>
                <a:cxn ang="0">
                  <a:pos x="T6" y="T7"/>
                </a:cxn>
                <a:cxn ang="0">
                  <a:pos x="T8" y="T9"/>
                </a:cxn>
                <a:cxn ang="0">
                  <a:pos x="T10" y="T11"/>
                </a:cxn>
                <a:cxn ang="0">
                  <a:pos x="T12" y="T13"/>
                </a:cxn>
              </a:cxnLst>
              <a:rect l="0" t="0" r="r" b="b"/>
              <a:pathLst>
                <a:path w="9001" h="5698">
                  <a:moveTo>
                    <a:pt x="9001" y="351"/>
                  </a:moveTo>
                  <a:cubicBezTo>
                    <a:pt x="7468" y="0"/>
                    <a:pt x="5988" y="196"/>
                    <a:pt x="4492" y="730"/>
                  </a:cubicBezTo>
                  <a:cubicBezTo>
                    <a:pt x="3897" y="942"/>
                    <a:pt x="3319" y="1196"/>
                    <a:pt x="2761" y="1486"/>
                  </a:cubicBezTo>
                  <a:cubicBezTo>
                    <a:pt x="1712" y="2031"/>
                    <a:pt x="622" y="2783"/>
                    <a:pt x="196" y="4004"/>
                  </a:cubicBezTo>
                  <a:cubicBezTo>
                    <a:pt x="3" y="4557"/>
                    <a:pt x="0" y="5132"/>
                    <a:pt x="94" y="5698"/>
                  </a:cubicBezTo>
                  <a:lnTo>
                    <a:pt x="9001" y="5698"/>
                  </a:lnTo>
                  <a:lnTo>
                    <a:pt x="9001" y="351"/>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4" name="Päivämäärän paikkamerkki 3">
            <a:extLst>
              <a:ext uri="{FF2B5EF4-FFF2-40B4-BE49-F238E27FC236}">
                <a16:creationId xmlns:a16="http://schemas.microsoft.com/office/drawing/2014/main" id="{DBD3988B-505C-4A43-9233-C39AB400D668}"/>
              </a:ext>
            </a:extLst>
          </p:cNvPr>
          <p:cNvSpPr>
            <a:spLocks noGrp="1"/>
          </p:cNvSpPr>
          <p:nvPr>
            <p:ph type="dt" sz="half" idx="10"/>
          </p:nvPr>
        </p:nvSpPr>
        <p:spPr>
          <a:xfrm>
            <a:off x="280081" y="229365"/>
            <a:ext cx="1026205" cy="204481"/>
          </a:xfrm>
        </p:spPr>
        <p:txBody>
          <a:bodyPr/>
          <a:lstStyle>
            <a:lvl1pPr algn="l">
              <a:defRPr>
                <a:solidFill>
                  <a:schemeClr val="accent2"/>
                </a:solidFill>
              </a:defRPr>
            </a:lvl1pPr>
          </a:lstStyle>
          <a:p>
            <a:fld id="{2A7E3B0E-B251-407B-8636-10AD5910FED4}" type="datetime1">
              <a:rPr lang="fi-FI" smtClean="0"/>
              <a:t>15.5.2024</a:t>
            </a:fld>
            <a:endParaRPr lang="fi-FI" dirty="0"/>
          </a:p>
        </p:txBody>
      </p:sp>
      <p:pic>
        <p:nvPicPr>
          <p:cNvPr id="11" name="Kuva 10">
            <a:extLst>
              <a:ext uri="{FF2B5EF4-FFF2-40B4-BE49-F238E27FC236}">
                <a16:creationId xmlns:a16="http://schemas.microsoft.com/office/drawing/2014/main" id="{1A39CC0E-82E0-4C8B-92E1-CE7DE6254A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7183" y="2351314"/>
            <a:ext cx="7197634" cy="2155371"/>
          </a:xfrm>
          <a:prstGeom prst="rect">
            <a:avLst/>
          </a:prstGeom>
        </p:spPr>
      </p:pic>
    </p:spTree>
    <p:extLst>
      <p:ext uri="{BB962C8B-B14F-4D97-AF65-F5344CB8AC3E}">
        <p14:creationId xmlns:p14="http://schemas.microsoft.com/office/powerpoint/2010/main" val="875307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theme" Target="../theme/theme4.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6C92F02F-BB91-4F5D-9986-38A851A58566}" type="datetime1">
              <a:rPr lang="fi-FI" smtClean="0"/>
              <a:t>15.5.2024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159992812"/>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59" r:id="rId4"/>
    <p:sldLayoutId id="2147483670" r:id="rId5"/>
    <p:sldLayoutId id="2147483671" r:id="rId6"/>
    <p:sldLayoutId id="2147483672" r:id="rId7"/>
    <p:sldLayoutId id="2147483673" r:id="rId8"/>
    <p:sldLayoutId id="2147483658"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3F0C5D76-F752-4F95-BA63-C3B7D9AE33C8}" type="datetime1">
              <a:rPr lang="fi-FI" smtClean="0"/>
              <a:t>15.5.2024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3240885133"/>
      </p:ext>
    </p:extLst>
  </p:cSld>
  <p:clrMap bg1="lt1" tx1="dk1" bg2="lt2" tx2="dk2" accent1="accent1" accent2="accent2" accent3="accent3" accent4="accent4" accent5="accent5" accent6="accent6" hlink="hlink" folHlink="folHlink"/>
  <p:sldLayoutIdLst>
    <p:sldLayoutId id="2147483650" r:id="rId1"/>
    <p:sldLayoutId id="2147483682" r:id="rId2"/>
    <p:sldLayoutId id="2147483684" r:id="rId3"/>
    <p:sldLayoutId id="2147483683" r:id="rId4"/>
    <p:sldLayoutId id="2147483652" r:id="rId5"/>
    <p:sldLayoutId id="2147483660" r:id="rId6"/>
    <p:sldLayoutId id="2147483680" r:id="rId7"/>
    <p:sldLayoutId id="2147483681" r:id="rId8"/>
    <p:sldLayoutId id="2147483654" r:id="rId9"/>
    <p:sldLayoutId id="2147483655" r:id="rId10"/>
    <p:sldLayoutId id="2147483666" r:id="rId11"/>
    <p:sldLayoutId id="2147483713" r:id="rId12"/>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46DEC1E8-9372-441F-8A25-8647F0D9BBF1}" type="datetime1">
              <a:rPr lang="fi-FI" smtClean="0"/>
              <a:t>15.5.2024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1038912502"/>
      </p:ext>
    </p:extLst>
  </p:cSld>
  <p:clrMap bg1="lt1" tx1="dk1" bg2="lt2" tx2="dk2" accent1="accent1" accent2="accent2" accent3="accent3" accent4="accent4" accent5="accent5" accent6="accent6" hlink="hlink" folHlink="folHlink"/>
  <p:sldLayoutIdLst>
    <p:sldLayoutId id="2147483686" r:id="rId1"/>
    <p:sldLayoutId id="2147483661" r:id="rId2"/>
    <p:sldLayoutId id="2147483685" r:id="rId3"/>
    <p:sldLayoutId id="2147483687" r:id="rId4"/>
    <p:sldLayoutId id="2147483690" r:id="rId5"/>
    <p:sldLayoutId id="2147483662" r:id="rId6"/>
    <p:sldLayoutId id="2147483688" r:id="rId7"/>
    <p:sldLayoutId id="2147483689" r:id="rId8"/>
    <p:sldLayoutId id="2147483664" r:id="rId9"/>
    <p:sldLayoutId id="2147483691" r:id="rId10"/>
    <p:sldLayoutId id="2147483692" r:id="rId11"/>
    <p:sldLayoutId id="2147483693" r:id="rId12"/>
    <p:sldLayoutId id="2147483694" r:id="rId13"/>
    <p:sldLayoutId id="2147483695" r:id="rId14"/>
    <p:sldLayoutId id="2147483696" r:id="rId15"/>
    <p:sldLayoutId id="2147483663" r:id="rId16"/>
    <p:sldLayoutId id="2147483697" r:id="rId17"/>
    <p:sldLayoutId id="2147483698" r:id="rId18"/>
    <p:sldLayoutId id="2147483699" r:id="rId19"/>
    <p:sldLayoutId id="2147483700" r:id="rId20"/>
    <p:sldLayoutId id="2147483701" r:id="rId21"/>
    <p:sldLayoutId id="2147483702" r:id="rId22"/>
    <p:sldLayoutId id="2147483665" r:id="rId23"/>
    <p:sldLayoutId id="2147483706" r:id="rId24"/>
    <p:sldLayoutId id="2147483707" r:id="rId25"/>
    <p:sldLayoutId id="2147483708" r:id="rId26"/>
    <p:sldLayoutId id="2147483709" r:id="rId27"/>
    <p:sldLayoutId id="2147483711" r:id="rId28"/>
    <p:sldLayoutId id="2147483712" r:id="rId2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090824B3-8E52-45C6-B36B-800297486258}" type="datetime1">
              <a:rPr lang="fi-FI" smtClean="0"/>
              <a:t>15.5.2024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4845629"/>
      </p:ext>
    </p:extLst>
  </p:cSld>
  <p:clrMap bg1="lt1" tx1="dk1" bg2="lt2" tx2="dk2" accent1="accent1" accent2="accent2" accent3="accent3" accent4="accent4" accent5="accent5" accent6="accent6" hlink="hlink" folHlink="folHlink"/>
  <p:sldLayoutIdLst>
    <p:sldLayoutId id="2147483703" r:id="rId1"/>
    <p:sldLayoutId id="2147483714" r:id="rId2"/>
    <p:sldLayoutId id="2147483715" r:id="rId3"/>
    <p:sldLayoutId id="2147483651" r:id="rId4"/>
    <p:sldLayoutId id="2147483674" r:id="rId5"/>
    <p:sldLayoutId id="2147483675" r:id="rId6"/>
    <p:sldLayoutId id="2147483676" r:id="rId7"/>
    <p:sldLayoutId id="2147483678" r:id="rId8"/>
    <p:sldLayoutId id="2147483679"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hyperlink" Target="https://www.finlex.fi/fi/laki/alkup/2023/20231066" TargetMode="Externa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s://www.eduskunta.fi/FI/vaski/Lausunto/Sivut/PeVL_67+2022.aspx" TargetMode="External"/><Relationship Id="rId2" Type="http://schemas.openxmlformats.org/officeDocument/2006/relationships/hyperlink" Target="https://www.edilex.fi/mt/ymvm20220017" TargetMode="Externa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mparisto.fi/fi/luonto-vesistot-ja-meri/luonnon-monimuotoisuus/luontotyyppien-monimuotoisuus/luonnonsuojelulain-luontotyypit"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www.finlex.fi/fi/laki/ajantasa/1996/19961093" TargetMode="External"/><Relationship Id="rId2" Type="http://schemas.openxmlformats.org/officeDocument/2006/relationships/hyperlink" Target="https://www.finlex.fi/fi/laki/ajantasa/2011/20110587" TargetMode="External"/><Relationship Id="rId1" Type="http://schemas.openxmlformats.org/officeDocument/2006/relationships/slideLayout" Target="../slideLayouts/slideLayout11.xml"/><Relationship Id="rId4" Type="http://schemas.openxmlformats.org/officeDocument/2006/relationships/hyperlink" Target="https://www.finlex.fi/fi/laki/alkup/2023/20230009"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hyperlink" Target="https://www.finlex.fi/fi/laki/alkup/2023/20230009" TargetMode="Externa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FD05CF32-067B-D51D-EF6A-787B441F413E}"/>
              </a:ext>
            </a:extLst>
          </p:cNvPr>
          <p:cNvSpPr>
            <a:spLocks noGrp="1"/>
          </p:cNvSpPr>
          <p:nvPr>
            <p:ph type="ctrTitle"/>
          </p:nvPr>
        </p:nvSpPr>
        <p:spPr/>
        <p:txBody>
          <a:bodyPr/>
          <a:lstStyle/>
          <a:p>
            <a:r>
              <a:rPr lang="fi-FI" sz="4400" dirty="0"/>
              <a:t>Johdanto: luonnonsuojelulain tiukasti suojellut luontotyypit</a:t>
            </a:r>
          </a:p>
        </p:txBody>
      </p:sp>
      <p:sp>
        <p:nvSpPr>
          <p:cNvPr id="7" name="Alaotsikko 6">
            <a:extLst>
              <a:ext uri="{FF2B5EF4-FFF2-40B4-BE49-F238E27FC236}">
                <a16:creationId xmlns:a16="http://schemas.microsoft.com/office/drawing/2014/main" id="{E9E537E9-F144-3FE7-B19F-0243B8C24BA9}"/>
              </a:ext>
            </a:extLst>
          </p:cNvPr>
          <p:cNvSpPr>
            <a:spLocks noGrp="1"/>
          </p:cNvSpPr>
          <p:nvPr>
            <p:ph type="subTitle" idx="1"/>
          </p:nvPr>
        </p:nvSpPr>
        <p:spPr>
          <a:xfrm>
            <a:off x="1224646" y="4493836"/>
            <a:ext cx="5612075" cy="1249419"/>
          </a:xfrm>
        </p:spPr>
        <p:txBody>
          <a:bodyPr/>
          <a:lstStyle/>
          <a:p>
            <a:r>
              <a:rPr lang="fi-FI" i="0" dirty="0">
                <a:effectLst/>
                <a:latin typeface="var(--yja-heading-font-family,myriad-pro-condensed)"/>
              </a:rPr>
              <a:t>Luonnonsuojelulain 65 §:n tiukasti suojellut luontotyypit, koulutus </a:t>
            </a:r>
            <a:r>
              <a:rPr lang="fi-FI" dirty="0">
                <a:latin typeface="var(--yja-heading-font-family,myriad-pro-condensed)"/>
              </a:rPr>
              <a:t>15.5.2024</a:t>
            </a:r>
          </a:p>
          <a:p>
            <a:r>
              <a:rPr lang="fi-FI" i="0" dirty="0">
                <a:effectLst/>
                <a:latin typeface="var(--yja-heading-font-family,myriad-pro-condensed)"/>
              </a:rPr>
              <a:t>Hanna-Leena Keskinen, ympäristöministeriö</a:t>
            </a:r>
          </a:p>
          <a:p>
            <a:endParaRPr lang="fi-FI" dirty="0"/>
          </a:p>
        </p:txBody>
      </p:sp>
      <p:sp>
        <p:nvSpPr>
          <p:cNvPr id="4" name="Päivämäärän paikkamerkki 3">
            <a:extLst>
              <a:ext uri="{FF2B5EF4-FFF2-40B4-BE49-F238E27FC236}">
                <a16:creationId xmlns:a16="http://schemas.microsoft.com/office/drawing/2014/main" id="{ECF7A8FA-D7ED-7DFD-AA20-6BA3AB8073EB}"/>
              </a:ext>
            </a:extLst>
          </p:cNvPr>
          <p:cNvSpPr>
            <a:spLocks noGrp="1"/>
          </p:cNvSpPr>
          <p:nvPr>
            <p:ph type="dt" sz="half" idx="10"/>
          </p:nvPr>
        </p:nvSpPr>
        <p:spPr/>
        <p:txBody>
          <a:bodyPr/>
          <a:lstStyle/>
          <a:p>
            <a:fld id="{9D6569EC-135D-470D-AF34-2A7FC831DBDD}" type="datetime1">
              <a:rPr lang="fi-FI" smtClean="0"/>
              <a:t>15.5.2024</a:t>
            </a:fld>
            <a:endParaRPr lang="fi-FI" dirty="0"/>
          </a:p>
        </p:txBody>
      </p:sp>
      <p:sp>
        <p:nvSpPr>
          <p:cNvPr id="5" name="Dian numeron paikkamerkki 4">
            <a:extLst>
              <a:ext uri="{FF2B5EF4-FFF2-40B4-BE49-F238E27FC236}">
                <a16:creationId xmlns:a16="http://schemas.microsoft.com/office/drawing/2014/main" id="{80BE02DD-D51F-F903-A44F-CDEEE3FF7EC6}"/>
              </a:ext>
            </a:extLst>
          </p:cNvPr>
          <p:cNvSpPr>
            <a:spLocks noGrp="1"/>
          </p:cNvSpPr>
          <p:nvPr>
            <p:ph type="sldNum" sz="quarter" idx="12"/>
          </p:nvPr>
        </p:nvSpPr>
        <p:spPr/>
        <p:txBody>
          <a:bodyPr/>
          <a:lstStyle/>
          <a:p>
            <a:fld id="{91E53C16-2649-4D48-AFD3-9E32AB86C978}" type="slidenum">
              <a:rPr lang="fi-FI" smtClean="0"/>
              <a:pPr/>
              <a:t>1</a:t>
            </a:fld>
            <a:endParaRPr lang="fi-FI" dirty="0"/>
          </a:p>
        </p:txBody>
      </p:sp>
      <p:pic>
        <p:nvPicPr>
          <p:cNvPr id="10" name="Kuvan paikkamerkki 9">
            <a:extLst>
              <a:ext uri="{FF2B5EF4-FFF2-40B4-BE49-F238E27FC236}">
                <a16:creationId xmlns:a16="http://schemas.microsoft.com/office/drawing/2014/main" id="{F5A8E8B5-6710-1DA9-D878-C04ED17912D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7938" r="17938"/>
          <a:stretch>
            <a:fillRect/>
          </a:stretch>
        </p:blipFill>
        <p:spPr/>
      </p:pic>
    </p:spTree>
    <p:extLst>
      <p:ext uri="{BB962C8B-B14F-4D97-AF65-F5344CB8AC3E}">
        <p14:creationId xmlns:p14="http://schemas.microsoft.com/office/powerpoint/2010/main" val="2805112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9E1258-A650-9FF6-0FC2-38D93D66A6C6}"/>
              </a:ext>
            </a:extLst>
          </p:cNvPr>
          <p:cNvSpPr>
            <a:spLocks noGrp="1"/>
          </p:cNvSpPr>
          <p:nvPr>
            <p:ph type="title"/>
          </p:nvPr>
        </p:nvSpPr>
        <p:spPr>
          <a:xfrm>
            <a:off x="1045054" y="394054"/>
            <a:ext cx="10406984" cy="1197308"/>
          </a:xfrm>
        </p:spPr>
        <p:txBody>
          <a:bodyPr/>
          <a:lstStyle/>
          <a:p>
            <a:pPr algn="l" fontAlgn="base"/>
            <a:r>
              <a:rPr lang="fi-FI" i="0" dirty="0">
                <a:effectLst/>
              </a:rPr>
              <a:t>Valtioneuvoston asetus </a:t>
            </a:r>
            <a:br>
              <a:rPr lang="fi-FI" i="0" dirty="0">
                <a:effectLst/>
              </a:rPr>
            </a:br>
            <a:r>
              <a:rPr lang="fi-FI" i="0" dirty="0">
                <a:effectLst/>
              </a:rPr>
              <a:t>luonnonsuojelusta</a:t>
            </a:r>
            <a:r>
              <a:rPr lang="fi-FI" dirty="0"/>
              <a:t> </a:t>
            </a:r>
            <a:r>
              <a:rPr lang="fi-FI" i="0" dirty="0">
                <a:effectLst/>
                <a:hlinkClick r:id="rId2"/>
              </a:rPr>
              <a:t>1066/2023</a:t>
            </a:r>
            <a:br>
              <a:rPr lang="fi-FI" i="0" dirty="0">
                <a:effectLst/>
              </a:rPr>
            </a:br>
            <a:endParaRPr lang="fi-FI" i="0" dirty="0">
              <a:effectLst/>
            </a:endParaRPr>
          </a:p>
        </p:txBody>
      </p:sp>
      <p:sp>
        <p:nvSpPr>
          <p:cNvPr id="3" name="Sisällön paikkamerkki 2">
            <a:extLst>
              <a:ext uri="{FF2B5EF4-FFF2-40B4-BE49-F238E27FC236}">
                <a16:creationId xmlns:a16="http://schemas.microsoft.com/office/drawing/2014/main" id="{634ED992-3FE5-DD85-9BDB-17C68ABD237A}"/>
              </a:ext>
            </a:extLst>
          </p:cNvPr>
          <p:cNvSpPr>
            <a:spLocks noGrp="1"/>
          </p:cNvSpPr>
          <p:nvPr>
            <p:ph idx="1"/>
          </p:nvPr>
        </p:nvSpPr>
        <p:spPr>
          <a:xfrm>
            <a:off x="1045054" y="1791478"/>
            <a:ext cx="10406984" cy="3775754"/>
          </a:xfrm>
        </p:spPr>
        <p:txBody>
          <a:bodyPr/>
          <a:lstStyle/>
          <a:p>
            <a:pPr marL="0" indent="0" algn="l" fontAlgn="base">
              <a:buNone/>
            </a:pPr>
            <a:r>
              <a:rPr lang="fi-FI" b="1" i="0" dirty="0">
                <a:effectLst/>
                <a:latin typeface="+mj-lt"/>
              </a:rPr>
              <a:t>5 § Tiukasti suojellut luontotyypit</a:t>
            </a:r>
          </a:p>
          <a:p>
            <a:pPr marL="0" indent="0" algn="l" fontAlgn="base">
              <a:buNone/>
            </a:pPr>
            <a:r>
              <a:rPr lang="fi-FI" sz="1800" b="0" i="0" dirty="0">
                <a:effectLst/>
                <a:latin typeface="+mj-lt"/>
              </a:rPr>
              <a:t>Luonnonsuojelulain 65 §:n 1 momentissa tarkoitetaan, sen lisäksi mitä mainitussa lainkohdassa säädetään:</a:t>
            </a:r>
          </a:p>
          <a:p>
            <a:pPr marL="457200" indent="-457200" algn="l" fontAlgn="base">
              <a:buFont typeface="+mj-lt"/>
              <a:buAutoNum type="arabicParenR"/>
            </a:pPr>
            <a:r>
              <a:rPr lang="fi-FI" sz="1800" b="0" i="0" dirty="0">
                <a:effectLst/>
                <a:latin typeface="+mj-lt"/>
              </a:rPr>
              <a:t>serpentiinikalliolla, -kivikolla ja -</a:t>
            </a:r>
            <a:r>
              <a:rPr lang="fi-FI" sz="1800" b="0" i="0" dirty="0" err="1">
                <a:effectLst/>
                <a:latin typeface="+mj-lt"/>
              </a:rPr>
              <a:t>soraikolla</a:t>
            </a:r>
            <a:r>
              <a:rPr lang="fi-FI" sz="1800" b="0" i="0" dirty="0">
                <a:effectLst/>
                <a:latin typeface="+mj-lt"/>
              </a:rPr>
              <a:t> aluetta, joka sijaitsee </a:t>
            </a:r>
            <a:r>
              <a:rPr lang="fi-FI" sz="1800" b="1" i="0" dirty="0">
                <a:effectLst/>
                <a:latin typeface="+mj-lt"/>
              </a:rPr>
              <a:t>muualla kuin tunturialueella </a:t>
            </a:r>
            <a:r>
              <a:rPr lang="fi-FI" sz="1800" b="0" i="0" dirty="0">
                <a:effectLst/>
                <a:latin typeface="+mj-lt"/>
              </a:rPr>
              <a:t>ja jolla esiintyy </a:t>
            </a:r>
            <a:r>
              <a:rPr lang="fi-FI" sz="1800" b="0" i="0" dirty="0" err="1">
                <a:effectLst/>
                <a:latin typeface="+mj-lt"/>
              </a:rPr>
              <a:t>kainuunnurmihärkkejä</a:t>
            </a:r>
            <a:r>
              <a:rPr lang="fi-FI" sz="1800" b="0" i="0" dirty="0">
                <a:effectLst/>
                <a:latin typeface="+mj-lt"/>
              </a:rPr>
              <a:t>, </a:t>
            </a:r>
            <a:r>
              <a:rPr lang="fi-FI" sz="1800" b="0" i="0" dirty="0" err="1">
                <a:effectLst/>
                <a:latin typeface="+mj-lt"/>
              </a:rPr>
              <a:t>lapinnädän</a:t>
            </a:r>
            <a:r>
              <a:rPr lang="fi-FI" sz="1800" b="0" i="0" dirty="0">
                <a:effectLst/>
                <a:latin typeface="+mj-lt"/>
              </a:rPr>
              <a:t> serpentiinityyppejä, pulskaneilikan Kaavin serpentiinirotua, serpentiiniraunioisia, viherraunioisia, serpentiinipikkutervakkoja, tunturihärkin serpentiinirotuja, seitahiirensammalia, etelänuurresammalia, juurikuoppajäkälää, siimesjäkälää, kirjojäkälää, ryynisimpukkajäkälää, karstajäkälää, </a:t>
            </a:r>
            <a:r>
              <a:rPr lang="fi-FI" sz="1800" b="0" i="0" dirty="0" err="1">
                <a:effectLst/>
                <a:latin typeface="+mj-lt"/>
              </a:rPr>
              <a:t>haavanlimijäkälää</a:t>
            </a:r>
            <a:r>
              <a:rPr lang="fi-FI" sz="1800" b="0" i="0" dirty="0">
                <a:effectLst/>
                <a:latin typeface="+mj-lt"/>
              </a:rPr>
              <a:t>, </a:t>
            </a:r>
            <a:r>
              <a:rPr lang="fi-FI" sz="1800" b="0" i="0" dirty="0" err="1">
                <a:effectLst/>
                <a:latin typeface="+mj-lt"/>
              </a:rPr>
              <a:t>sammallimijäkälää</a:t>
            </a:r>
            <a:r>
              <a:rPr lang="fi-FI" sz="1800" b="0" i="0" dirty="0">
                <a:effectLst/>
                <a:latin typeface="+mj-lt"/>
              </a:rPr>
              <a:t>, kaitalaakajäkälää tai </a:t>
            </a:r>
            <a:r>
              <a:rPr lang="fi-FI" sz="1800" b="0" i="0" dirty="0" err="1">
                <a:effectLst/>
                <a:latin typeface="+mj-lt"/>
              </a:rPr>
              <a:t>Lecidella</a:t>
            </a:r>
            <a:r>
              <a:rPr lang="fi-FI" sz="1800" b="0" i="0" dirty="0">
                <a:effectLst/>
                <a:latin typeface="+mj-lt"/>
              </a:rPr>
              <a:t> </a:t>
            </a:r>
            <a:r>
              <a:rPr lang="fi-FI" sz="1800" b="0" i="0" dirty="0" err="1">
                <a:effectLst/>
                <a:latin typeface="+mj-lt"/>
              </a:rPr>
              <a:t>carpathica</a:t>
            </a:r>
            <a:r>
              <a:rPr lang="fi-FI" sz="1800" b="0" i="0" dirty="0">
                <a:effectLst/>
                <a:latin typeface="+mj-lt"/>
              </a:rPr>
              <a:t> -pallerojäkälää; mitä säädetään serpentiinikalliosta, -kivikosta ja -</a:t>
            </a:r>
            <a:r>
              <a:rPr lang="fi-FI" sz="1800" b="0" i="0" dirty="0" err="1">
                <a:effectLst/>
                <a:latin typeface="+mj-lt"/>
              </a:rPr>
              <a:t>soraikosta</a:t>
            </a:r>
            <a:r>
              <a:rPr lang="fi-FI" sz="1800" b="0" i="0" dirty="0">
                <a:effectLst/>
                <a:latin typeface="+mj-lt"/>
              </a:rPr>
              <a:t> koskee myös serpentiinikalliopaljastumien, -kivikkojen tai -</a:t>
            </a:r>
            <a:r>
              <a:rPr lang="fi-FI" sz="1800" b="0" i="0" dirty="0" err="1">
                <a:effectLst/>
                <a:latin typeface="+mj-lt"/>
              </a:rPr>
              <a:t>soraikkojen</a:t>
            </a:r>
            <a:r>
              <a:rPr lang="fi-FI" sz="1800" b="0" i="0" dirty="0">
                <a:effectLst/>
                <a:latin typeface="+mj-lt"/>
              </a:rPr>
              <a:t> </a:t>
            </a:r>
            <a:r>
              <a:rPr lang="fi-FI" sz="1800" b="1" i="0" dirty="0">
                <a:effectLst/>
                <a:latin typeface="+mj-lt"/>
              </a:rPr>
              <a:t>enintään 50 metriä leveää kasvipeitteistä välialuetta</a:t>
            </a:r>
            <a:r>
              <a:rPr lang="fi-FI" sz="1800" b="0" i="0" dirty="0">
                <a:effectLst/>
                <a:latin typeface="+mj-lt"/>
              </a:rPr>
              <a:t>;</a:t>
            </a:r>
          </a:p>
          <a:p>
            <a:pPr marL="457200" indent="-457200" algn="l" fontAlgn="base">
              <a:buFont typeface="+mj-lt"/>
              <a:buAutoNum type="arabicParenR"/>
            </a:pPr>
            <a:r>
              <a:rPr lang="fi-FI" sz="1800" b="0" i="0" dirty="0">
                <a:effectLst/>
                <a:latin typeface="+mj-lt"/>
              </a:rPr>
              <a:t>rannikon avoimella dyynillä aluetta, joka on </a:t>
            </a:r>
            <a:r>
              <a:rPr lang="fi-FI" sz="1800" b="1" i="0" dirty="0">
                <a:effectLst/>
                <a:latin typeface="+mj-lt"/>
              </a:rPr>
              <a:t>pääosin puuton hiekkamuodostuma</a:t>
            </a:r>
            <a:r>
              <a:rPr lang="fi-FI" sz="1800" b="0" i="0" dirty="0">
                <a:effectLst/>
                <a:latin typeface="+mj-lt"/>
              </a:rPr>
              <a:t>, jossa dyyniluontotyypit esiintyvät </a:t>
            </a:r>
            <a:r>
              <a:rPr lang="fi-FI" sz="1800" b="1" i="0" dirty="0">
                <a:effectLst/>
                <a:latin typeface="+mj-lt"/>
              </a:rPr>
              <a:t>rannansuuntaisina vyöhykkeinä </a:t>
            </a:r>
            <a:r>
              <a:rPr lang="fi-FI" sz="1800" b="0" i="0" dirty="0">
                <a:effectLst/>
                <a:latin typeface="+mj-lt"/>
              </a:rPr>
              <a:t>ja valtalajeina esiintyy kultapiiskua, metsälauhaa, rantavehnää, sarjakeltanoa, suola-arhoa tai variksenmarjaa sekä hiekka-alustan jäkäliä ja sammaleita.</a:t>
            </a:r>
          </a:p>
          <a:p>
            <a:pPr marL="0" indent="0">
              <a:buNone/>
            </a:pPr>
            <a:endParaRPr lang="fi-FI" dirty="0"/>
          </a:p>
        </p:txBody>
      </p:sp>
      <p:sp>
        <p:nvSpPr>
          <p:cNvPr id="4" name="Päivämäärän paikkamerkki 3">
            <a:extLst>
              <a:ext uri="{FF2B5EF4-FFF2-40B4-BE49-F238E27FC236}">
                <a16:creationId xmlns:a16="http://schemas.microsoft.com/office/drawing/2014/main" id="{D77DF065-686F-3CCD-CC5C-3D2E3FE2AE0D}"/>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03D47767-3AE3-031F-692B-B4DE022C138A}"/>
              </a:ext>
            </a:extLst>
          </p:cNvPr>
          <p:cNvSpPr>
            <a:spLocks noGrp="1"/>
          </p:cNvSpPr>
          <p:nvPr>
            <p:ph type="sldNum" sz="quarter" idx="12"/>
          </p:nvPr>
        </p:nvSpPr>
        <p:spPr/>
        <p:txBody>
          <a:bodyPr/>
          <a:lstStyle/>
          <a:p>
            <a:fld id="{91E53C16-2649-4D48-AFD3-9E32AB86C978}" type="slidenum">
              <a:rPr lang="fi-FI" smtClean="0"/>
              <a:pPr/>
              <a:t>10</a:t>
            </a:fld>
            <a:endParaRPr lang="fi-FI" dirty="0"/>
          </a:p>
        </p:txBody>
      </p:sp>
    </p:spTree>
    <p:extLst>
      <p:ext uri="{BB962C8B-B14F-4D97-AF65-F5344CB8AC3E}">
        <p14:creationId xmlns:p14="http://schemas.microsoft.com/office/powerpoint/2010/main" val="3798282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99B04BA-F6BA-D7CA-A035-16C5FE053152}"/>
              </a:ext>
            </a:extLst>
          </p:cNvPr>
          <p:cNvSpPr>
            <a:spLocks noGrp="1"/>
          </p:cNvSpPr>
          <p:nvPr>
            <p:ph type="title"/>
          </p:nvPr>
        </p:nvSpPr>
        <p:spPr>
          <a:xfrm>
            <a:off x="691601" y="373632"/>
            <a:ext cx="10406984" cy="1197308"/>
          </a:xfrm>
        </p:spPr>
        <p:txBody>
          <a:bodyPr/>
          <a:lstStyle/>
          <a:p>
            <a:r>
              <a:rPr lang="fi-FI" dirty="0"/>
              <a:t>Tiukasti suojeltua luontotyyppiä heikentävät toimet</a:t>
            </a:r>
          </a:p>
        </p:txBody>
      </p:sp>
      <p:sp>
        <p:nvSpPr>
          <p:cNvPr id="3" name="Sisällön paikkamerkki 2">
            <a:extLst>
              <a:ext uri="{FF2B5EF4-FFF2-40B4-BE49-F238E27FC236}">
                <a16:creationId xmlns:a16="http://schemas.microsoft.com/office/drawing/2014/main" id="{711E1DDD-BFD5-ABCE-0046-B4B438DDFB59}"/>
              </a:ext>
            </a:extLst>
          </p:cNvPr>
          <p:cNvSpPr>
            <a:spLocks noGrp="1"/>
          </p:cNvSpPr>
          <p:nvPr>
            <p:ph idx="1"/>
          </p:nvPr>
        </p:nvSpPr>
        <p:spPr>
          <a:xfrm>
            <a:off x="849111" y="1640730"/>
            <a:ext cx="10406984" cy="3715698"/>
          </a:xfrm>
        </p:spPr>
        <p:txBody>
          <a:bodyPr/>
          <a:lstStyle/>
          <a:p>
            <a:r>
              <a:rPr lang="fi-FI" dirty="0"/>
              <a:t>Hallituksen esityksessä luonnonsuojelulaiksi (HE 76/2022 vp) todetaan, että ”luontotyypin heikentämisellä tarkoitetaan kyseisen esiintymän ominaispiirteiden tai luontotyypin toiminnan kannalta keskeisen eliölajiston vähentämistä, ja hävittämisellä esiintymän tuhoamista tai sen ominaispiirteiden ja keskeisen eliölajiston poistamista kokonaan”.</a:t>
            </a:r>
          </a:p>
          <a:p>
            <a:r>
              <a:rPr lang="fi-FI" b="0" i="0" dirty="0">
                <a:effectLst/>
              </a:rPr>
              <a:t>Tiukasti suojeltujen luontotyyppien luonnonarvojen heikentäminen on suoraan lain nojalla kielletty. </a:t>
            </a:r>
            <a:r>
              <a:rPr lang="fi-FI" b="1" i="0" dirty="0">
                <a:effectLst/>
              </a:rPr>
              <a:t>Vastuu esiintymän turvaamisesta on siten suoraan sillä, jonka toiminta luontotyyppiä voisi uhata</a:t>
            </a:r>
            <a:r>
              <a:rPr lang="fi-FI" b="0" i="0" dirty="0">
                <a:effectLst/>
              </a:rPr>
              <a:t>. </a:t>
            </a:r>
          </a:p>
          <a:p>
            <a:r>
              <a:rPr lang="fi-FI" b="0" i="0" dirty="0">
                <a:effectLst/>
              </a:rPr>
              <a:t>ELY-keskuksen tehtävänä tiedottaa maanomistajaa tai kohteella toimintaa harjoittavaa tahoa esiintymän sijainnista ja toimenpiteistä, joiden voidaan katsoa heikentävän luontotyypin ominaispiirteitä. </a:t>
            </a:r>
          </a:p>
          <a:p>
            <a:r>
              <a:rPr lang="fi-FI" b="0" i="0" dirty="0">
                <a:effectLst/>
              </a:rPr>
              <a:t>Suunnitellut luonnontilaa muuttavat toiminnot tulee sijoittaa tiukasti suojellun luontotyypin esiintymän läheisyydessä siten, että toiminnasta aiheutuvat heikentävät vaikutukset eivät ulotu luontotyypin esiintymään.   </a:t>
            </a:r>
            <a:r>
              <a:rPr lang="fi-FI" sz="1800" b="0" i="0" dirty="0">
                <a:effectLst/>
                <a:latin typeface="Calibri" panose="020F0502020204030204" pitchFamily="34" charset="0"/>
              </a:rPr>
              <a:t> </a:t>
            </a:r>
            <a:endParaRPr lang="fi-FI" dirty="0"/>
          </a:p>
        </p:txBody>
      </p:sp>
      <p:sp>
        <p:nvSpPr>
          <p:cNvPr id="4" name="Päivämäärän paikkamerkki 3">
            <a:extLst>
              <a:ext uri="{FF2B5EF4-FFF2-40B4-BE49-F238E27FC236}">
                <a16:creationId xmlns:a16="http://schemas.microsoft.com/office/drawing/2014/main" id="{95A6B04D-DAA0-F6B0-3338-6A1897A6BC3B}"/>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B6169FCE-DB89-47D4-8BDA-958C9DD73971}"/>
              </a:ext>
            </a:extLst>
          </p:cNvPr>
          <p:cNvSpPr>
            <a:spLocks noGrp="1"/>
          </p:cNvSpPr>
          <p:nvPr>
            <p:ph type="sldNum" sz="quarter" idx="12"/>
          </p:nvPr>
        </p:nvSpPr>
        <p:spPr/>
        <p:txBody>
          <a:bodyPr/>
          <a:lstStyle/>
          <a:p>
            <a:fld id="{91E53C16-2649-4D48-AFD3-9E32AB86C978}" type="slidenum">
              <a:rPr lang="fi-FI" smtClean="0"/>
              <a:pPr/>
              <a:t>11</a:t>
            </a:fld>
            <a:endParaRPr lang="fi-FI" dirty="0"/>
          </a:p>
        </p:txBody>
      </p:sp>
    </p:spTree>
    <p:extLst>
      <p:ext uri="{BB962C8B-B14F-4D97-AF65-F5344CB8AC3E}">
        <p14:creationId xmlns:p14="http://schemas.microsoft.com/office/powerpoint/2010/main" val="1980461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E66DBE7-4078-0107-3A21-1A684F6E6A42}"/>
              </a:ext>
            </a:extLst>
          </p:cNvPr>
          <p:cNvSpPr>
            <a:spLocks noGrp="1"/>
          </p:cNvSpPr>
          <p:nvPr>
            <p:ph type="title"/>
          </p:nvPr>
        </p:nvSpPr>
        <p:spPr/>
        <p:txBody>
          <a:bodyPr/>
          <a:lstStyle/>
          <a:p>
            <a:r>
              <a:rPr lang="fi-FI" dirty="0"/>
              <a:t>Esimerkkejä luontotyypin ominaispiirteitä heikentävistä toimenpiteistä</a:t>
            </a:r>
          </a:p>
        </p:txBody>
      </p:sp>
      <p:sp>
        <p:nvSpPr>
          <p:cNvPr id="3" name="Sisällön paikkamerkki 2">
            <a:extLst>
              <a:ext uri="{FF2B5EF4-FFF2-40B4-BE49-F238E27FC236}">
                <a16:creationId xmlns:a16="http://schemas.microsoft.com/office/drawing/2014/main" id="{FBE0BA40-6E54-1CD6-BF4D-7E40808C9467}"/>
              </a:ext>
            </a:extLst>
          </p:cNvPr>
          <p:cNvSpPr>
            <a:spLocks noGrp="1"/>
          </p:cNvSpPr>
          <p:nvPr>
            <p:ph idx="1"/>
          </p:nvPr>
        </p:nvSpPr>
        <p:spPr/>
        <p:txBody>
          <a:bodyPr/>
          <a:lstStyle/>
          <a:p>
            <a:r>
              <a:rPr lang="fi-FI" sz="1800" b="0" i="0" dirty="0">
                <a:effectLst/>
                <a:latin typeface="+mj-lt"/>
              </a:rPr>
              <a:t>Luontotyyppiä heikentäviksi toimenpiteiksi voidaan katsoa mm. maanpinnan muokkaus ja maaperään kajoaminen, maa-ainesten tuonti ja vienti, ojitus, päätehakkuut, metsänistutus, muu kasvien kylvö ja istutus, rakentaminen, lannoitus, maastoliikenne moottoriajoneuvoilla sekä dyyni- tai serpentiinikasvillisuuden kerääminen ja vahingoittaminen. </a:t>
            </a:r>
          </a:p>
          <a:p>
            <a:r>
              <a:rPr lang="fi-FI" sz="1800" b="0" i="0" dirty="0">
                <a:effectLst/>
                <a:latin typeface="+mj-lt"/>
              </a:rPr>
              <a:t>Luontotyyppiä heikentäviksi toimiksi ei lueta muun muassa marjojen ja sienten poimintaa tai metsästystä.  </a:t>
            </a:r>
          </a:p>
          <a:p>
            <a:r>
              <a:rPr lang="fi-FI" sz="1800" b="0" i="0" dirty="0">
                <a:effectLst/>
                <a:latin typeface="+mj-lt"/>
              </a:rPr>
              <a:t>Rehevöitymisestä ja umpeenkasvusta kärsiviä tiukasti suojeltuja luontotyyppejä tulee hoitaa tai ennallistaa, ja heikentyneille kohteille laatia hoitosuunnitelmat.</a:t>
            </a:r>
            <a:endParaRPr lang="fi-FI" sz="1800" dirty="0">
              <a:latin typeface="+mj-lt"/>
            </a:endParaRPr>
          </a:p>
          <a:p>
            <a:r>
              <a:rPr lang="fi-FI" sz="1800" b="0" i="0" dirty="0">
                <a:effectLst/>
                <a:latin typeface="+mj-lt"/>
              </a:rPr>
              <a:t>Maanomistajaa ei kuitenkaan voida hoitotoimiin velvoittaa, vaan ympäristöhallinnon tavoitteena on parantaa tiukasti suojeltujen luontotyyppiesiintymien tilaa tarvittaessa hoito- tai ennallistamistoimin.</a:t>
            </a:r>
            <a:endParaRPr lang="fi-FI" sz="1800" dirty="0">
              <a:latin typeface="+mj-lt"/>
            </a:endParaRPr>
          </a:p>
        </p:txBody>
      </p:sp>
      <p:sp>
        <p:nvSpPr>
          <p:cNvPr id="4" name="Päivämäärän paikkamerkki 3">
            <a:extLst>
              <a:ext uri="{FF2B5EF4-FFF2-40B4-BE49-F238E27FC236}">
                <a16:creationId xmlns:a16="http://schemas.microsoft.com/office/drawing/2014/main" id="{BF6940AA-6A60-3C96-AA1D-23F5C41D26CD}"/>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286E0774-D693-A9CE-0522-9DFA6F6069C5}"/>
              </a:ext>
            </a:extLst>
          </p:cNvPr>
          <p:cNvSpPr>
            <a:spLocks noGrp="1"/>
          </p:cNvSpPr>
          <p:nvPr>
            <p:ph type="sldNum" sz="quarter" idx="12"/>
          </p:nvPr>
        </p:nvSpPr>
        <p:spPr/>
        <p:txBody>
          <a:bodyPr/>
          <a:lstStyle/>
          <a:p>
            <a:fld id="{91E53C16-2649-4D48-AFD3-9E32AB86C978}" type="slidenum">
              <a:rPr lang="fi-FI" smtClean="0"/>
              <a:pPr/>
              <a:t>12</a:t>
            </a:fld>
            <a:endParaRPr lang="fi-FI" dirty="0"/>
          </a:p>
        </p:txBody>
      </p:sp>
    </p:spTree>
    <p:extLst>
      <p:ext uri="{BB962C8B-B14F-4D97-AF65-F5344CB8AC3E}">
        <p14:creationId xmlns:p14="http://schemas.microsoft.com/office/powerpoint/2010/main" val="3086052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A89A42B-CB02-5498-AFB4-6106BE8CED11}"/>
              </a:ext>
            </a:extLst>
          </p:cNvPr>
          <p:cNvSpPr>
            <a:spLocks noGrp="1"/>
          </p:cNvSpPr>
          <p:nvPr>
            <p:ph type="title"/>
          </p:nvPr>
        </p:nvSpPr>
        <p:spPr/>
        <p:txBody>
          <a:bodyPr/>
          <a:lstStyle/>
          <a:p>
            <a:r>
              <a:rPr lang="fi-FI" dirty="0"/>
              <a:t>Tunnistamisen haasteet</a:t>
            </a:r>
          </a:p>
        </p:txBody>
      </p:sp>
      <p:sp>
        <p:nvSpPr>
          <p:cNvPr id="3" name="Sisällön paikkamerkki 2">
            <a:extLst>
              <a:ext uri="{FF2B5EF4-FFF2-40B4-BE49-F238E27FC236}">
                <a16:creationId xmlns:a16="http://schemas.microsoft.com/office/drawing/2014/main" id="{8A8A0EDD-ED9C-E691-3D94-A5233EC3189E}"/>
              </a:ext>
            </a:extLst>
          </p:cNvPr>
          <p:cNvSpPr>
            <a:spLocks noGrp="1"/>
          </p:cNvSpPr>
          <p:nvPr>
            <p:ph idx="1"/>
          </p:nvPr>
        </p:nvSpPr>
        <p:spPr>
          <a:xfrm>
            <a:off x="892508" y="1831065"/>
            <a:ext cx="10406984" cy="3715698"/>
          </a:xfrm>
        </p:spPr>
        <p:txBody>
          <a:bodyPr/>
          <a:lstStyle/>
          <a:p>
            <a:r>
              <a:rPr lang="fi-FI" b="0" i="0" dirty="0">
                <a:effectLst/>
              </a:rPr>
              <a:t>Lakiesityksen lausuntovaiheessa ja eduskuntakäsittelyssä huomiota kiinnitettiin erityisesti serpentiiniluontotyyppien tunnistamisen haasteellisuuteen</a:t>
            </a:r>
          </a:p>
          <a:p>
            <a:r>
              <a:rPr lang="fi-FI" b="0" i="0" dirty="0">
                <a:effectLst/>
              </a:rPr>
              <a:t>Ympäristövaliokunta totesi mietinnössään (</a:t>
            </a:r>
            <a:r>
              <a:rPr lang="fi-FI" b="0" i="0" dirty="0" err="1">
                <a:effectLst/>
                <a:hlinkClick r:id="rId2"/>
              </a:rPr>
              <a:t>YmVM</a:t>
            </a:r>
            <a:r>
              <a:rPr lang="fi-FI" b="0" i="0" dirty="0">
                <a:effectLst/>
                <a:hlinkClick r:id="rId2"/>
              </a:rPr>
              <a:t> 17/2022 vp</a:t>
            </a:r>
            <a:r>
              <a:rPr lang="fi-FI" b="0" i="0" dirty="0">
                <a:effectLst/>
              </a:rPr>
              <a:t>):</a:t>
            </a:r>
          </a:p>
          <a:p>
            <a:pPr marL="0" indent="0">
              <a:buNone/>
            </a:pPr>
            <a:r>
              <a:rPr lang="fi-FI" b="0" i="0" dirty="0">
                <a:effectLst/>
              </a:rPr>
              <a:t>	”[…] </a:t>
            </a:r>
            <a:r>
              <a:rPr lang="fi-FI" b="0" i="1" dirty="0">
                <a:effectLst/>
              </a:rPr>
              <a:t>serpentiinikasvilajiston tunnistaminen on asiantuntijallekin haasteellista, ja siksi 	viranomaisen tulee informoida maanomistajaa hänen omistamallaan kiinteistöllä 	mahdollisesti sijaitsevasta tiukasti suojellusta luontotyypistä ja sen 	heikentämiskiellosta. Maanomistajalla ei voi olla velvollisuutta tutustua asiaa koskeviin 	tietorekistereihin, vaan viranomaisen tulee informoida tiukasti suojellun luontotyypin 	esiintymien sijainneista asian selvitettyään”</a:t>
            </a:r>
            <a:endParaRPr lang="fi-FI" dirty="0"/>
          </a:p>
          <a:p>
            <a:r>
              <a:rPr lang="fi-FI" b="0" i="0" dirty="0">
                <a:effectLst/>
              </a:rPr>
              <a:t>Perustuslakivaliokunta korosti lausunnossaan (</a:t>
            </a:r>
            <a:r>
              <a:rPr lang="fi-FI" b="0" i="0" dirty="0" err="1">
                <a:effectLst/>
                <a:hlinkClick r:id="rId3"/>
              </a:rPr>
              <a:t>PeVL</a:t>
            </a:r>
            <a:r>
              <a:rPr lang="fi-FI" b="0" i="0" dirty="0">
                <a:effectLst/>
                <a:hlinkClick r:id="rId3"/>
              </a:rPr>
              <a:t> 67/2022 vp</a:t>
            </a:r>
            <a:r>
              <a:rPr lang="fi-FI" b="0" i="0" dirty="0">
                <a:effectLst/>
              </a:rPr>
              <a:t>):</a:t>
            </a:r>
          </a:p>
          <a:p>
            <a:pPr marL="0" indent="0">
              <a:buNone/>
            </a:pPr>
            <a:r>
              <a:rPr lang="fi-FI" dirty="0"/>
              <a:t>	</a:t>
            </a:r>
            <a:r>
              <a:rPr lang="fi-FI" b="0" i="0" dirty="0">
                <a:effectLst/>
              </a:rPr>
              <a:t>”[…] </a:t>
            </a:r>
            <a:r>
              <a:rPr lang="fi-FI" b="0" i="1" dirty="0">
                <a:effectLst/>
              </a:rPr>
              <a:t>erityistä huomiota tulee kiinnittää tiukasti suojeltujen luontotyyppien 	tehokkaaseen inventointiin ja tietojen tallentamiseen luonnonsuojelun 	tietojärjestelmään”</a:t>
            </a:r>
            <a:endParaRPr lang="fi-FI" dirty="0"/>
          </a:p>
        </p:txBody>
      </p:sp>
      <p:sp>
        <p:nvSpPr>
          <p:cNvPr id="4" name="Päivämäärän paikkamerkki 3">
            <a:extLst>
              <a:ext uri="{FF2B5EF4-FFF2-40B4-BE49-F238E27FC236}">
                <a16:creationId xmlns:a16="http://schemas.microsoft.com/office/drawing/2014/main" id="{3B05A60D-1316-85EE-F3B1-E6B75CDA76FC}"/>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294B5193-8072-B7D0-9A11-B9896A8F478C}"/>
              </a:ext>
            </a:extLst>
          </p:cNvPr>
          <p:cNvSpPr>
            <a:spLocks noGrp="1"/>
          </p:cNvSpPr>
          <p:nvPr>
            <p:ph type="sldNum" sz="quarter" idx="12"/>
          </p:nvPr>
        </p:nvSpPr>
        <p:spPr/>
        <p:txBody>
          <a:bodyPr/>
          <a:lstStyle/>
          <a:p>
            <a:fld id="{91E53C16-2649-4D48-AFD3-9E32AB86C978}" type="slidenum">
              <a:rPr lang="fi-FI" smtClean="0"/>
              <a:pPr/>
              <a:t>13</a:t>
            </a:fld>
            <a:endParaRPr lang="fi-FI" dirty="0"/>
          </a:p>
        </p:txBody>
      </p:sp>
    </p:spTree>
    <p:extLst>
      <p:ext uri="{BB962C8B-B14F-4D97-AF65-F5344CB8AC3E}">
        <p14:creationId xmlns:p14="http://schemas.microsoft.com/office/powerpoint/2010/main" val="3579257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5FA763B-CECF-B408-337F-35434DD5C1FA}"/>
              </a:ext>
            </a:extLst>
          </p:cNvPr>
          <p:cNvSpPr>
            <a:spLocks noGrp="1"/>
          </p:cNvSpPr>
          <p:nvPr>
            <p:ph type="title"/>
          </p:nvPr>
        </p:nvSpPr>
        <p:spPr>
          <a:xfrm>
            <a:off x="677761" y="326696"/>
            <a:ext cx="10406984" cy="1197308"/>
          </a:xfrm>
        </p:spPr>
        <p:txBody>
          <a:bodyPr/>
          <a:lstStyle/>
          <a:p>
            <a:r>
              <a:rPr lang="fi-FI" dirty="0"/>
              <a:t>Inventointitilanne ja </a:t>
            </a:r>
            <a:br>
              <a:rPr lang="fi-FI" dirty="0"/>
            </a:br>
            <a:r>
              <a:rPr lang="fi-FI" dirty="0"/>
              <a:t>inventointiohje</a:t>
            </a:r>
          </a:p>
        </p:txBody>
      </p:sp>
      <p:sp>
        <p:nvSpPr>
          <p:cNvPr id="3" name="Sisällön paikkamerkki 2">
            <a:extLst>
              <a:ext uri="{FF2B5EF4-FFF2-40B4-BE49-F238E27FC236}">
                <a16:creationId xmlns:a16="http://schemas.microsoft.com/office/drawing/2014/main" id="{37E10B21-A8A1-795A-B5BA-AB0B80DE717C}"/>
              </a:ext>
            </a:extLst>
          </p:cNvPr>
          <p:cNvSpPr>
            <a:spLocks noGrp="1"/>
          </p:cNvSpPr>
          <p:nvPr>
            <p:ph sz="half" idx="1"/>
          </p:nvPr>
        </p:nvSpPr>
        <p:spPr>
          <a:xfrm>
            <a:off x="890823" y="1628644"/>
            <a:ext cx="4990430" cy="3715200"/>
          </a:xfrm>
        </p:spPr>
        <p:txBody>
          <a:bodyPr/>
          <a:lstStyle/>
          <a:p>
            <a:r>
              <a:rPr lang="fi-FI" dirty="0"/>
              <a:t>Syke on julkaissut eri lähteistä kootut paikkatietoaineistot tunnetuista ja mahdollisista tiukasti suojeltujen luontotyyppien esiintymistä</a:t>
            </a:r>
          </a:p>
          <a:p>
            <a:r>
              <a:rPr lang="fi-FI" dirty="0"/>
              <a:t>Luonnonsuojelulain luontotyyppien inventointiohje on julkaistu ELY-keskusten käyttöön maastokaudelle 2024</a:t>
            </a:r>
          </a:p>
          <a:p>
            <a:r>
              <a:rPr lang="fi-FI" dirty="0"/>
              <a:t>Inventointiohjeesta löytyvät tiukasti suojeltujen luontotyyppien kuvaukset (luku 6)</a:t>
            </a:r>
          </a:p>
          <a:p>
            <a:r>
              <a:rPr lang="fi-FI" dirty="0"/>
              <a:t>ELY-keskukset aloittavat 2024 inventoinnit priorisoiden suojelemattomia yksityismaita ja kohteita, joille tiedetään kohdentuvan toimia, jotka voisivat heikentää esiintymiä.</a:t>
            </a:r>
          </a:p>
          <a:p>
            <a:r>
              <a:rPr lang="fi-FI" sz="1800" u="sng" dirty="0">
                <a:solidFill>
                  <a:srgbClr val="0563C1"/>
                </a:solidFill>
                <a:effectLst/>
                <a:latin typeface="Calibri" panose="020F0502020204030204" pitchFamily="34" charset="0"/>
                <a:ea typeface="Calibri" panose="020F0502020204030204" pitchFamily="34" charset="0"/>
                <a:hlinkClick r:id="rId2"/>
              </a:rPr>
              <a:t>https://www.ymparisto.fi/fi/luonto-vesistot-ja-meri/luonnon-monimuotoisuus/luontotyyppien-monimuotoisuus/luonnonsuojelulain-luontotyypit</a:t>
            </a:r>
            <a:endParaRPr lang="fi-FI" dirty="0"/>
          </a:p>
        </p:txBody>
      </p:sp>
      <p:pic>
        <p:nvPicPr>
          <p:cNvPr id="8" name="Sisällön paikkamerkki 7">
            <a:extLst>
              <a:ext uri="{FF2B5EF4-FFF2-40B4-BE49-F238E27FC236}">
                <a16:creationId xmlns:a16="http://schemas.microsoft.com/office/drawing/2014/main" id="{9398D946-03C7-A3EA-2BC7-3339F60D856C}"/>
              </a:ext>
            </a:extLst>
          </p:cNvPr>
          <p:cNvPicPr>
            <a:picLocks noGrp="1" noChangeAspect="1"/>
          </p:cNvPicPr>
          <p:nvPr>
            <p:ph sz="half" idx="2"/>
          </p:nvPr>
        </p:nvPicPr>
        <p:blipFill>
          <a:blip r:embed="rId3"/>
          <a:stretch>
            <a:fillRect/>
          </a:stretch>
        </p:blipFill>
        <p:spPr>
          <a:xfrm>
            <a:off x="6310748" y="1007482"/>
            <a:ext cx="5724498" cy="4133131"/>
          </a:xfrm>
        </p:spPr>
      </p:pic>
      <p:sp>
        <p:nvSpPr>
          <p:cNvPr id="4" name="Päivämäärän paikkamerkki 3">
            <a:extLst>
              <a:ext uri="{FF2B5EF4-FFF2-40B4-BE49-F238E27FC236}">
                <a16:creationId xmlns:a16="http://schemas.microsoft.com/office/drawing/2014/main" id="{5FE45CAF-4185-309F-4B33-118AFECC44EE}"/>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BC6C562B-2690-E96B-7FC9-BE06409842E4}"/>
              </a:ext>
            </a:extLst>
          </p:cNvPr>
          <p:cNvSpPr>
            <a:spLocks noGrp="1"/>
          </p:cNvSpPr>
          <p:nvPr>
            <p:ph type="sldNum" sz="quarter" idx="12"/>
          </p:nvPr>
        </p:nvSpPr>
        <p:spPr/>
        <p:txBody>
          <a:bodyPr/>
          <a:lstStyle/>
          <a:p>
            <a:fld id="{91E53C16-2649-4D48-AFD3-9E32AB86C978}" type="slidenum">
              <a:rPr lang="fi-FI" smtClean="0"/>
              <a:pPr/>
              <a:t>14</a:t>
            </a:fld>
            <a:endParaRPr lang="fi-FI" dirty="0"/>
          </a:p>
        </p:txBody>
      </p:sp>
    </p:spTree>
    <p:extLst>
      <p:ext uri="{BB962C8B-B14F-4D97-AF65-F5344CB8AC3E}">
        <p14:creationId xmlns:p14="http://schemas.microsoft.com/office/powerpoint/2010/main" val="633384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tsikko 6"/>
          <p:cNvSpPr>
            <a:spLocks noGrp="1"/>
          </p:cNvSpPr>
          <p:nvPr>
            <p:ph type="title"/>
          </p:nvPr>
        </p:nvSpPr>
        <p:spPr/>
        <p:txBody>
          <a:bodyPr/>
          <a:lstStyle/>
          <a:p>
            <a:r>
              <a:rPr lang="fi-FI" dirty="0"/>
              <a:t>Inventointitilanne</a:t>
            </a:r>
            <a:br>
              <a:rPr lang="fi-FI" dirty="0"/>
            </a:br>
            <a:r>
              <a:rPr lang="fi-FI" sz="2800" b="1" i="1" u="none" strike="noStrike" dirty="0">
                <a:solidFill>
                  <a:srgbClr val="253746"/>
                </a:solidFill>
                <a:effectLst/>
                <a:latin typeface="Arial" panose="020B0604020202020204" pitchFamily="34" charset="0"/>
              </a:rPr>
              <a:t>Serpentiinikalliot, -kivikot ja -</a:t>
            </a:r>
            <a:r>
              <a:rPr lang="fi-FI" sz="2800" b="1" i="1" u="none" strike="noStrike" dirty="0" err="1">
                <a:solidFill>
                  <a:srgbClr val="253746"/>
                </a:solidFill>
                <a:effectLst/>
                <a:latin typeface="Arial" panose="020B0604020202020204" pitchFamily="34" charset="0"/>
              </a:rPr>
              <a:t>soraikot</a:t>
            </a:r>
            <a:br>
              <a:rPr lang="fi-FI" dirty="0"/>
            </a:br>
            <a:endParaRPr lang="fi-FI" dirty="0"/>
          </a:p>
        </p:txBody>
      </p:sp>
      <p:sp>
        <p:nvSpPr>
          <p:cNvPr id="6" name="Sisällön paikkamerkki 5"/>
          <p:cNvSpPr>
            <a:spLocks noGrp="1"/>
          </p:cNvSpPr>
          <p:nvPr>
            <p:ph sz="half" idx="1"/>
          </p:nvPr>
        </p:nvSpPr>
        <p:spPr>
          <a:xfrm>
            <a:off x="890823" y="2307600"/>
            <a:ext cx="6332098" cy="3715200"/>
          </a:xfrm>
        </p:spPr>
        <p:txBody>
          <a:bodyPr/>
          <a:lstStyle/>
          <a:p>
            <a:r>
              <a:rPr lang="fi-FI" dirty="0"/>
              <a:t>Serpentiinikallioiden esiintymis- ja tilatiedon parantamiseksi aloitettiin vuonna 2020 KALTI-maastoinventointihanke, joka jatkuu edelleen. </a:t>
            </a:r>
          </a:p>
          <a:p>
            <a:r>
              <a:rPr lang="fi-FI" dirty="0">
                <a:effectLst/>
                <a:ea typeface="Calibri" panose="020F0502020204030204" pitchFamily="34" charset="0"/>
              </a:rPr>
              <a:t>Aineistossa on tällä hetkellä varmoja ja mahdollisia esiintymiä yhteensä 1073 kpl ja niiden yhteispinta-ala on noin 1 640 ha. Tästä pinta-alasta 36 % sijaitsee suojelluilla alueilla.</a:t>
            </a:r>
          </a:p>
          <a:p>
            <a:r>
              <a:rPr lang="fi-FI" sz="1800" dirty="0">
                <a:effectLst/>
                <a:ea typeface="Calibri" panose="020F0502020204030204" pitchFamily="34" charset="0"/>
              </a:rPr>
              <a:t>Luonnonsuojelulain mukaisiksi esiintymiksi varmistettu tähän mennessä 167 kpl ja niiden pinta-ala on 299 ha. Näistä 55 % sijaitsee suojelluilla alueilla.</a:t>
            </a:r>
            <a:endParaRPr lang="fi-FI" dirty="0">
              <a:effectLst/>
              <a:ea typeface="Calibri" panose="020F0502020204030204" pitchFamily="34" charset="0"/>
            </a:endParaRPr>
          </a:p>
        </p:txBody>
      </p:sp>
      <p:sp>
        <p:nvSpPr>
          <p:cNvPr id="3" name="Päivämäärän paikkamerkki 2"/>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030ABF6-69E4-49A8-8BA4-CE05D33A70DF}" type="datetime1">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15.5.2024</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sp>
        <p:nvSpPr>
          <p:cNvPr id="4" name="Dian numeron paikkamerkki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1E53C16-2649-4D48-AFD3-9E32AB86C978}" type="slidenum">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pic>
        <p:nvPicPr>
          <p:cNvPr id="2050" name="Picture 2">
            <a:extLst>
              <a:ext uri="{FF2B5EF4-FFF2-40B4-BE49-F238E27FC236}">
                <a16:creationId xmlns:a16="http://schemas.microsoft.com/office/drawing/2014/main" id="{9E59B098-AC08-D0AC-EA5F-E8C80E9B259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079304" y="0"/>
            <a:ext cx="411269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170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DE39447-4DBD-FABB-207B-A44D8849CEF9}"/>
              </a:ext>
            </a:extLst>
          </p:cNvPr>
          <p:cNvSpPr>
            <a:spLocks noGrp="1"/>
          </p:cNvSpPr>
          <p:nvPr>
            <p:ph type="title"/>
          </p:nvPr>
        </p:nvSpPr>
        <p:spPr/>
        <p:txBody>
          <a:bodyPr/>
          <a:lstStyle/>
          <a:p>
            <a:r>
              <a:rPr lang="fi-FI" dirty="0"/>
              <a:t>Inventointitilanne</a:t>
            </a:r>
            <a:br>
              <a:rPr lang="fi-FI" dirty="0"/>
            </a:br>
            <a:r>
              <a:rPr lang="fi-FI" sz="2800" b="1" i="1" u="none" strike="noStrike" dirty="0">
                <a:solidFill>
                  <a:srgbClr val="253746"/>
                </a:solidFill>
                <a:effectLst/>
                <a:latin typeface="Arial" panose="020B0604020202020204" pitchFamily="34" charset="0"/>
              </a:rPr>
              <a:t>Rannikon avoimet dyynit</a:t>
            </a:r>
            <a:endParaRPr lang="fi-FI" sz="2800" dirty="0"/>
          </a:p>
        </p:txBody>
      </p:sp>
      <p:sp>
        <p:nvSpPr>
          <p:cNvPr id="3" name="Sisällön paikkamerkki 2">
            <a:extLst>
              <a:ext uri="{FF2B5EF4-FFF2-40B4-BE49-F238E27FC236}">
                <a16:creationId xmlns:a16="http://schemas.microsoft.com/office/drawing/2014/main" id="{50CF7B73-752E-6979-779D-C00DB0628B7C}"/>
              </a:ext>
            </a:extLst>
          </p:cNvPr>
          <p:cNvSpPr>
            <a:spLocks noGrp="1"/>
          </p:cNvSpPr>
          <p:nvPr>
            <p:ph sz="half" idx="1"/>
          </p:nvPr>
        </p:nvSpPr>
        <p:spPr/>
        <p:txBody>
          <a:bodyPr/>
          <a:lstStyle/>
          <a:p>
            <a:r>
              <a:rPr lang="fi-FI" sz="1800" b="0" i="0" u="none" strike="noStrike" dirty="0">
                <a:effectLst/>
              </a:rPr>
              <a:t>Dyynimuodostumien levinneisyys painottuu Pohjanlahden rannikolle</a:t>
            </a:r>
          </a:p>
          <a:p>
            <a:r>
              <a:rPr lang="fi-FI" dirty="0">
                <a:ea typeface="Calibri" panose="020F0502020204030204" pitchFamily="34" charset="0"/>
              </a:rPr>
              <a:t>K</a:t>
            </a:r>
            <a:r>
              <a:rPr lang="fi-FI" sz="1800" dirty="0">
                <a:effectLst/>
                <a:ea typeface="Calibri" panose="020F0502020204030204" pitchFamily="34" charset="0"/>
              </a:rPr>
              <a:t>oko vihjeaineisto kattaa 2640 ha, josta noin puolet vesialueita. Maa-alueiden pinta-ala noin 1300 hehtaaria, avoimet alueet </a:t>
            </a:r>
            <a:r>
              <a:rPr lang="fi-FI" dirty="0">
                <a:ea typeface="Calibri" panose="020F0502020204030204" pitchFamily="34" charset="0"/>
              </a:rPr>
              <a:t>mosaiikkimaisina esiintyminä </a:t>
            </a:r>
          </a:p>
          <a:p>
            <a:r>
              <a:rPr lang="fi-FI" b="0" i="0" u="none" strike="noStrike" dirty="0"/>
              <a:t>Avoimia </a:t>
            </a:r>
            <a:r>
              <a:rPr lang="fi-FI" sz="1800" b="0" i="0" u="none" strike="noStrike" dirty="0">
                <a:effectLst/>
              </a:rPr>
              <a:t>dyynejä arvioidaan koko maassa olevan vain 500-600 hehtaaria, ja näistä 80 % sijaitsee suojelualueilla</a:t>
            </a:r>
            <a:endParaRPr lang="fi-FI" dirty="0"/>
          </a:p>
        </p:txBody>
      </p:sp>
      <p:sp>
        <p:nvSpPr>
          <p:cNvPr id="4" name="Päivämäärän paikkamerkki 3">
            <a:extLst>
              <a:ext uri="{FF2B5EF4-FFF2-40B4-BE49-F238E27FC236}">
                <a16:creationId xmlns:a16="http://schemas.microsoft.com/office/drawing/2014/main" id="{E6A467B8-CB35-3931-E8E2-6A3743B3DD76}"/>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19BC0E41-F90F-7330-A8CF-35E40FB67B39}"/>
              </a:ext>
            </a:extLst>
          </p:cNvPr>
          <p:cNvSpPr>
            <a:spLocks noGrp="1"/>
          </p:cNvSpPr>
          <p:nvPr>
            <p:ph type="sldNum" sz="quarter" idx="12"/>
          </p:nvPr>
        </p:nvSpPr>
        <p:spPr/>
        <p:txBody>
          <a:bodyPr/>
          <a:lstStyle/>
          <a:p>
            <a:fld id="{91E53C16-2649-4D48-AFD3-9E32AB86C978}" type="slidenum">
              <a:rPr lang="fi-FI" smtClean="0"/>
              <a:pPr/>
              <a:t>16</a:t>
            </a:fld>
            <a:endParaRPr lang="fi-FI" dirty="0"/>
          </a:p>
        </p:txBody>
      </p:sp>
      <p:pic>
        <p:nvPicPr>
          <p:cNvPr id="1026" name="Picture 2">
            <a:extLst>
              <a:ext uri="{FF2B5EF4-FFF2-40B4-BE49-F238E27FC236}">
                <a16:creationId xmlns:a16="http://schemas.microsoft.com/office/drawing/2014/main" id="{522ACE24-2038-2FE1-910D-6B4A0614B13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07083" y="0"/>
            <a:ext cx="4984918" cy="6900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8276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A0559EF-B8C9-4A33-A9EE-DE96F8C4211D}"/>
              </a:ext>
            </a:extLst>
          </p:cNvPr>
          <p:cNvSpPr>
            <a:spLocks noGrp="1"/>
          </p:cNvSpPr>
          <p:nvPr>
            <p:ph type="title"/>
          </p:nvPr>
        </p:nvSpPr>
        <p:spPr/>
        <p:txBody>
          <a:bodyPr/>
          <a:lstStyle/>
          <a:p>
            <a:r>
              <a:rPr lang="fi-FI" dirty="0"/>
              <a:t>Kiitos!</a:t>
            </a:r>
          </a:p>
        </p:txBody>
      </p:sp>
    </p:spTree>
    <p:extLst>
      <p:ext uri="{BB962C8B-B14F-4D97-AF65-F5344CB8AC3E}">
        <p14:creationId xmlns:p14="http://schemas.microsoft.com/office/powerpoint/2010/main" val="449008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543D15B2-522B-C7B9-715B-7D0CA2CFBBE7}"/>
              </a:ext>
            </a:extLst>
          </p:cNvPr>
          <p:cNvSpPr>
            <a:spLocks noGrp="1"/>
          </p:cNvSpPr>
          <p:nvPr>
            <p:ph type="title"/>
          </p:nvPr>
        </p:nvSpPr>
        <p:spPr/>
        <p:txBody>
          <a:bodyPr/>
          <a:lstStyle/>
          <a:p>
            <a:r>
              <a:rPr lang="fi-FI" dirty="0"/>
              <a:t>Päivän ohjelma</a:t>
            </a:r>
          </a:p>
        </p:txBody>
      </p:sp>
      <p:sp>
        <p:nvSpPr>
          <p:cNvPr id="9" name="Sisällön paikkamerkki 8">
            <a:extLst>
              <a:ext uri="{FF2B5EF4-FFF2-40B4-BE49-F238E27FC236}">
                <a16:creationId xmlns:a16="http://schemas.microsoft.com/office/drawing/2014/main" id="{9B0ABE33-D2AD-25FD-84B6-2243329367A5}"/>
              </a:ext>
            </a:extLst>
          </p:cNvPr>
          <p:cNvSpPr>
            <a:spLocks noGrp="1"/>
          </p:cNvSpPr>
          <p:nvPr>
            <p:ph sz="half" idx="1"/>
          </p:nvPr>
        </p:nvSpPr>
        <p:spPr>
          <a:xfrm>
            <a:off x="847020" y="1831236"/>
            <a:ext cx="4990430" cy="3715200"/>
          </a:xfrm>
        </p:spPr>
        <p:txBody>
          <a:bodyPr/>
          <a:lstStyle/>
          <a:p>
            <a:pPr marL="0" indent="0" algn="l">
              <a:buNone/>
            </a:pPr>
            <a:r>
              <a:rPr lang="fi-FI" b="0" i="0" dirty="0">
                <a:solidFill>
                  <a:srgbClr val="0F0F0F"/>
                </a:solidFill>
                <a:effectLst/>
                <a:latin typeface="Barlow" panose="00000500000000000000" pitchFamily="2" charset="0"/>
              </a:rPr>
              <a:t>12.30 	Johdanto luonnonsuojelulain tiukkaan 	suojeluun, YM Hanna-Leena Keskinen </a:t>
            </a:r>
          </a:p>
          <a:p>
            <a:pPr marL="0" indent="0" algn="l">
              <a:buNone/>
            </a:pPr>
            <a:r>
              <a:rPr lang="fi-FI" dirty="0">
                <a:solidFill>
                  <a:srgbClr val="0F0F0F"/>
                </a:solidFill>
                <a:latin typeface="Barlow" panose="00000500000000000000" pitchFamily="2" charset="0"/>
              </a:rPr>
              <a:t>1</a:t>
            </a:r>
            <a:r>
              <a:rPr lang="fi-FI" b="0" i="0" dirty="0">
                <a:solidFill>
                  <a:srgbClr val="0F0F0F"/>
                </a:solidFill>
                <a:effectLst/>
                <a:latin typeface="Barlow" panose="00000500000000000000" pitchFamily="2" charset="0"/>
              </a:rPr>
              <a:t>2:45 	</a:t>
            </a:r>
            <a:r>
              <a:rPr lang="fi-FI" b="1" i="0" dirty="0">
                <a:solidFill>
                  <a:srgbClr val="0F0F0F"/>
                </a:solidFill>
                <a:effectLst/>
                <a:latin typeface="Barlow" panose="00000500000000000000" pitchFamily="2" charset="0"/>
              </a:rPr>
              <a:t>Serpentiinikalliot, -kivikot ja -</a:t>
            </a:r>
            <a:r>
              <a:rPr lang="fi-FI" b="1" i="0" dirty="0" err="1">
                <a:solidFill>
                  <a:srgbClr val="0F0F0F"/>
                </a:solidFill>
                <a:effectLst/>
                <a:latin typeface="Barlow" panose="00000500000000000000" pitchFamily="2" charset="0"/>
              </a:rPr>
              <a:t>soraikot</a:t>
            </a:r>
            <a:endParaRPr lang="fi-FI" b="0" i="0" dirty="0">
              <a:solidFill>
                <a:srgbClr val="0F0F0F"/>
              </a:solidFill>
              <a:effectLst/>
              <a:latin typeface="Barlow" panose="00000500000000000000" pitchFamily="2" charset="0"/>
            </a:endParaRPr>
          </a:p>
          <a:p>
            <a:pPr marL="0" indent="0" algn="l">
              <a:buNone/>
            </a:pPr>
            <a:r>
              <a:rPr lang="fi-FI" dirty="0">
                <a:solidFill>
                  <a:srgbClr val="0F0F0F"/>
                </a:solidFill>
                <a:latin typeface="Barlow" panose="00000500000000000000" pitchFamily="2" charset="0"/>
              </a:rPr>
              <a:t>	</a:t>
            </a:r>
            <a:r>
              <a:rPr lang="fi-FI" b="0" i="0" dirty="0">
                <a:solidFill>
                  <a:srgbClr val="0F0F0F"/>
                </a:solidFill>
                <a:effectLst/>
                <a:latin typeface="Barlow" panose="00000500000000000000" pitchFamily="2" charset="0"/>
              </a:rPr>
              <a:t>Tunnistaminen ja lajisto, Juha Pykälä, 	Syke</a:t>
            </a:r>
            <a:endParaRPr lang="fi-FI" dirty="0">
              <a:solidFill>
                <a:srgbClr val="0F0F0F"/>
              </a:solidFill>
              <a:latin typeface="Barlow" panose="00000500000000000000" pitchFamily="2" charset="0"/>
            </a:endParaRPr>
          </a:p>
          <a:p>
            <a:pPr marL="0" indent="0" algn="l">
              <a:buNone/>
            </a:pPr>
            <a:r>
              <a:rPr lang="fi-FI" b="0" i="0" dirty="0">
                <a:solidFill>
                  <a:srgbClr val="0F0F0F"/>
                </a:solidFill>
                <a:effectLst/>
                <a:latin typeface="Barlow" panose="00000500000000000000" pitchFamily="2" charset="0"/>
              </a:rPr>
              <a:t>	Paikkatietoaineisto, Tytti Kontula, Syke</a:t>
            </a:r>
          </a:p>
          <a:p>
            <a:pPr marL="0" indent="0" algn="l">
              <a:buNone/>
            </a:pPr>
            <a:r>
              <a:rPr lang="fi-FI" b="0" i="0" dirty="0">
                <a:solidFill>
                  <a:srgbClr val="0F0F0F"/>
                </a:solidFill>
                <a:effectLst/>
                <a:latin typeface="Barlow" panose="00000500000000000000" pitchFamily="2" charset="0"/>
              </a:rPr>
              <a:t>	Kysymykset ja keskustelu </a:t>
            </a:r>
          </a:p>
          <a:p>
            <a:pPr marL="0" indent="0" algn="l">
              <a:buNone/>
            </a:pPr>
            <a:r>
              <a:rPr lang="fi-FI" b="0" i="0" dirty="0">
                <a:solidFill>
                  <a:srgbClr val="0F0F0F"/>
                </a:solidFill>
                <a:effectLst/>
                <a:latin typeface="Barlow" panose="00000500000000000000" pitchFamily="2" charset="0"/>
              </a:rPr>
              <a:t>13:30 	</a:t>
            </a:r>
            <a:r>
              <a:rPr lang="fi-FI" b="1" i="0" dirty="0">
                <a:solidFill>
                  <a:srgbClr val="0F0F0F"/>
                </a:solidFill>
                <a:effectLst/>
                <a:latin typeface="Barlow" panose="00000500000000000000" pitchFamily="2" charset="0"/>
              </a:rPr>
              <a:t>Rannikon avoimet dyynit</a:t>
            </a:r>
            <a:endParaRPr lang="fi-FI" b="0" i="0" dirty="0">
              <a:solidFill>
                <a:srgbClr val="0F0F0F"/>
              </a:solidFill>
              <a:effectLst/>
              <a:latin typeface="Barlow" panose="00000500000000000000" pitchFamily="2" charset="0"/>
            </a:endParaRPr>
          </a:p>
          <a:p>
            <a:pPr marL="0" indent="0" algn="l">
              <a:buNone/>
            </a:pPr>
            <a:r>
              <a:rPr lang="fi-FI" b="0" i="0" dirty="0">
                <a:solidFill>
                  <a:srgbClr val="0F0F0F"/>
                </a:solidFill>
                <a:effectLst/>
                <a:latin typeface="Barlow" panose="00000500000000000000" pitchFamily="2" charset="0"/>
              </a:rPr>
              <a:t>	Tunnistaminen, Anne Raunio, Syke</a:t>
            </a:r>
          </a:p>
          <a:p>
            <a:pPr marL="0" indent="0" algn="l">
              <a:buNone/>
            </a:pPr>
            <a:r>
              <a:rPr lang="fi-FI" b="0" i="0" dirty="0">
                <a:solidFill>
                  <a:srgbClr val="0F0F0F"/>
                </a:solidFill>
                <a:effectLst/>
                <a:latin typeface="Barlow" panose="00000500000000000000" pitchFamily="2" charset="0"/>
              </a:rPr>
              <a:t>	Paikkatietoaineistot, Tytti Kontula Syke</a:t>
            </a:r>
          </a:p>
          <a:p>
            <a:pPr marL="0" indent="0" algn="l">
              <a:buNone/>
            </a:pPr>
            <a:r>
              <a:rPr lang="fi-FI" b="0" i="0" dirty="0">
                <a:solidFill>
                  <a:srgbClr val="0F0F0F"/>
                </a:solidFill>
                <a:effectLst/>
                <a:latin typeface="Barlow" panose="00000500000000000000" pitchFamily="2" charset="0"/>
              </a:rPr>
              <a:t>	Kysymykset ja keskustelu</a:t>
            </a:r>
          </a:p>
          <a:p>
            <a:pPr marL="0" indent="0" algn="l">
              <a:buNone/>
            </a:pPr>
            <a:r>
              <a:rPr lang="fi-FI" dirty="0">
                <a:solidFill>
                  <a:srgbClr val="0F0F0F"/>
                </a:solidFill>
                <a:latin typeface="Barlow" panose="00000500000000000000" pitchFamily="2" charset="0"/>
              </a:rPr>
              <a:t>14:15	Kahvitauko</a:t>
            </a:r>
            <a:endParaRPr lang="fi-FI" dirty="0"/>
          </a:p>
        </p:txBody>
      </p:sp>
      <p:sp>
        <p:nvSpPr>
          <p:cNvPr id="10" name="Sisällön paikkamerkki 9">
            <a:extLst>
              <a:ext uri="{FF2B5EF4-FFF2-40B4-BE49-F238E27FC236}">
                <a16:creationId xmlns:a16="http://schemas.microsoft.com/office/drawing/2014/main" id="{DDCBAB33-36D2-7D7E-7A06-835BABAB7892}"/>
              </a:ext>
            </a:extLst>
          </p:cNvPr>
          <p:cNvSpPr>
            <a:spLocks noGrp="1"/>
          </p:cNvSpPr>
          <p:nvPr>
            <p:ph sz="half" idx="2"/>
          </p:nvPr>
        </p:nvSpPr>
        <p:spPr>
          <a:xfrm>
            <a:off x="6307377" y="1831236"/>
            <a:ext cx="4990431" cy="3715200"/>
          </a:xfrm>
        </p:spPr>
        <p:txBody>
          <a:bodyPr/>
          <a:lstStyle/>
          <a:p>
            <a:pPr marL="0" indent="0" algn="l">
              <a:buNone/>
            </a:pPr>
            <a:r>
              <a:rPr lang="fi-FI" b="0" i="0" dirty="0">
                <a:solidFill>
                  <a:srgbClr val="0F0F0F"/>
                </a:solidFill>
                <a:effectLst/>
                <a:latin typeface="Barlow" panose="00000500000000000000" pitchFamily="2" charset="0"/>
              </a:rPr>
              <a:t>14:35 	Maanomistajien tiedottaminen, </a:t>
            </a:r>
            <a:r>
              <a:rPr lang="fi-FI" b="0" i="0" dirty="0" err="1">
                <a:solidFill>
                  <a:srgbClr val="0F0F0F"/>
                </a:solidFill>
                <a:effectLst/>
                <a:latin typeface="Barlow" panose="00000500000000000000" pitchFamily="2" charset="0"/>
              </a:rPr>
              <a:t>Hanna-</a:t>
            </a:r>
            <a:r>
              <a:rPr lang="fi-FI" b="0" i="0" dirty="0">
                <a:solidFill>
                  <a:srgbClr val="0F0F0F"/>
                </a:solidFill>
                <a:effectLst/>
                <a:latin typeface="Barlow" panose="00000500000000000000" pitchFamily="2" charset="0"/>
              </a:rPr>
              <a:t>	Leena Keskinen, ympäristöministeriö</a:t>
            </a:r>
          </a:p>
          <a:p>
            <a:pPr marL="0" indent="0" algn="l">
              <a:buNone/>
            </a:pPr>
            <a:r>
              <a:rPr lang="fi-FI" b="0" i="0" dirty="0">
                <a:solidFill>
                  <a:srgbClr val="0F0F0F"/>
                </a:solidFill>
                <a:effectLst/>
                <a:latin typeface="Barlow" panose="00000500000000000000" pitchFamily="2" charset="0"/>
              </a:rPr>
              <a:t>14:50 	Serpentiinikalliot: käytännön esimerkkejä 	tiedottamisesta, käytönohjauksesta ja 	lausuntomenettelyistä, Piippa Wäli, Lapin 	ELY-keskus</a:t>
            </a:r>
          </a:p>
          <a:p>
            <a:pPr marL="0" indent="0" algn="l">
              <a:buNone/>
            </a:pPr>
            <a:r>
              <a:rPr lang="fi-FI" b="0" i="0" dirty="0">
                <a:solidFill>
                  <a:srgbClr val="0F0F0F"/>
                </a:solidFill>
                <a:effectLst/>
                <a:latin typeface="Barlow" panose="00000500000000000000" pitchFamily="2" charset="0"/>
              </a:rPr>
              <a:t>15:10 	Rannikon avoimet dyynit: käytännön 	esimerkkejä käytönohjauksesta, Maarit 	Vainio, Pohjois-Pohjanmaan ELY-keskus</a:t>
            </a:r>
          </a:p>
          <a:p>
            <a:pPr marL="0" indent="0">
              <a:buNone/>
            </a:pPr>
            <a:r>
              <a:rPr lang="fi-FI" b="0" i="0" dirty="0">
                <a:solidFill>
                  <a:srgbClr val="0F0F0F"/>
                </a:solidFill>
                <a:effectLst/>
                <a:latin typeface="Barlow" panose="00000500000000000000" pitchFamily="2" charset="0"/>
              </a:rPr>
              <a:t>15:30 	Hoidon järjestäminen, Maaret Väänänen, 	ympäristöministeriö</a:t>
            </a:r>
          </a:p>
          <a:p>
            <a:pPr marL="0" indent="0">
              <a:buNone/>
            </a:pPr>
            <a:r>
              <a:rPr lang="fi-FI" b="0" i="0" dirty="0">
                <a:solidFill>
                  <a:srgbClr val="0F0F0F"/>
                </a:solidFill>
                <a:effectLst/>
                <a:latin typeface="Barlow" panose="00000500000000000000" pitchFamily="2" charset="0"/>
              </a:rPr>
              <a:t>Kysymykset ja keskustelu</a:t>
            </a:r>
          </a:p>
          <a:p>
            <a:pPr marL="0" indent="0">
              <a:buNone/>
            </a:pPr>
            <a:r>
              <a:rPr lang="fi-FI" b="0" i="0" dirty="0">
                <a:solidFill>
                  <a:srgbClr val="0F0F0F"/>
                </a:solidFill>
                <a:effectLst/>
                <a:latin typeface="Barlow" panose="00000500000000000000" pitchFamily="2" charset="0"/>
              </a:rPr>
              <a:t>Tilaisuus päättyy klo 16 mennessä.</a:t>
            </a:r>
          </a:p>
          <a:p>
            <a:pPr marL="0" indent="0" algn="l">
              <a:buNone/>
            </a:pPr>
            <a:endParaRPr lang="fi-FI" b="0" i="0" dirty="0">
              <a:solidFill>
                <a:srgbClr val="0F0F0F"/>
              </a:solidFill>
              <a:effectLst/>
              <a:latin typeface="Barlow" panose="00000500000000000000" pitchFamily="2" charset="0"/>
            </a:endParaRPr>
          </a:p>
          <a:p>
            <a:endParaRPr lang="fi-FI" dirty="0"/>
          </a:p>
        </p:txBody>
      </p:sp>
      <p:sp>
        <p:nvSpPr>
          <p:cNvPr id="6" name="Päivämäärän paikkamerkki 5">
            <a:extLst>
              <a:ext uri="{FF2B5EF4-FFF2-40B4-BE49-F238E27FC236}">
                <a16:creationId xmlns:a16="http://schemas.microsoft.com/office/drawing/2014/main" id="{636C6114-6486-A61F-E9A5-40B6624C89BE}"/>
              </a:ext>
            </a:extLst>
          </p:cNvPr>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FA5642DC-A3DF-490E-BF8E-B67F0DDAC4DD}" type="datetime1">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15.5.2024</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sp>
        <p:nvSpPr>
          <p:cNvPr id="7" name="Dian numeron paikkamerkki 6">
            <a:extLst>
              <a:ext uri="{FF2B5EF4-FFF2-40B4-BE49-F238E27FC236}">
                <a16:creationId xmlns:a16="http://schemas.microsoft.com/office/drawing/2014/main" id="{F3F5EFB2-57A9-77F0-3AF1-8BF5C954EA6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1E53C16-2649-4D48-AFD3-9E32AB86C978}" type="slidenum">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3280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526D1E12-E3B6-2EA9-CC0C-FD81D00EA780}"/>
              </a:ext>
            </a:extLst>
          </p:cNvPr>
          <p:cNvSpPr>
            <a:spLocks noGrp="1"/>
          </p:cNvSpPr>
          <p:nvPr>
            <p:ph type="title"/>
          </p:nvPr>
        </p:nvSpPr>
        <p:spPr>
          <a:xfrm>
            <a:off x="889865" y="0"/>
            <a:ext cx="4645891" cy="1350832"/>
          </a:xfrm>
        </p:spPr>
        <p:txBody>
          <a:bodyPr/>
          <a:lstStyle/>
          <a:p>
            <a:r>
              <a:rPr lang="fi-FI" dirty="0"/>
              <a:t>Esityksen sisältö</a:t>
            </a:r>
          </a:p>
        </p:txBody>
      </p:sp>
      <p:sp>
        <p:nvSpPr>
          <p:cNvPr id="8" name="Tekstin paikkamerkki 7">
            <a:extLst>
              <a:ext uri="{FF2B5EF4-FFF2-40B4-BE49-F238E27FC236}">
                <a16:creationId xmlns:a16="http://schemas.microsoft.com/office/drawing/2014/main" id="{78B56C77-852D-BCF6-14BF-015B7782D2F7}"/>
              </a:ext>
            </a:extLst>
          </p:cNvPr>
          <p:cNvSpPr>
            <a:spLocks noGrp="1"/>
          </p:cNvSpPr>
          <p:nvPr>
            <p:ph type="body" sz="quarter" idx="14"/>
          </p:nvPr>
        </p:nvSpPr>
        <p:spPr>
          <a:xfrm>
            <a:off x="889865" y="1748271"/>
            <a:ext cx="4646612" cy="2615662"/>
          </a:xfrm>
        </p:spPr>
        <p:txBody>
          <a:bodyPr/>
          <a:lstStyle/>
          <a:p>
            <a:pPr marL="342900" indent="-342900">
              <a:buAutoNum type="arabicPeriod"/>
            </a:pPr>
            <a:r>
              <a:rPr lang="fi-FI" sz="2000" dirty="0"/>
              <a:t>Päivän ohjelma</a:t>
            </a:r>
          </a:p>
          <a:p>
            <a:pPr marL="342900" indent="-342900">
              <a:buAutoNum type="arabicPeriod"/>
            </a:pPr>
            <a:r>
              <a:rPr lang="fi-FI" sz="2000" dirty="0"/>
              <a:t>Luontotyyppisuojelu Suomen lainsäädännössä</a:t>
            </a:r>
          </a:p>
          <a:p>
            <a:pPr marL="342900" indent="-342900">
              <a:buAutoNum type="arabicPeriod"/>
            </a:pPr>
            <a:r>
              <a:rPr lang="fi-FI" sz="2000" dirty="0"/>
              <a:t>Luonnonsuojelulain uudistus ja tiukasti suojellut luontotyypit </a:t>
            </a:r>
          </a:p>
          <a:p>
            <a:pPr marL="342900" indent="-342900">
              <a:buAutoNum type="arabicPeriod"/>
            </a:pPr>
            <a:r>
              <a:rPr lang="fi-FI" sz="2000" dirty="0"/>
              <a:t>Tiukasti suojeltujen luontotyyppien heikentämiskielto</a:t>
            </a:r>
          </a:p>
          <a:p>
            <a:pPr marL="342900" indent="-342900">
              <a:buAutoNum type="arabicPeriod"/>
            </a:pPr>
            <a:r>
              <a:rPr lang="fi-FI" sz="2000" dirty="0"/>
              <a:t>Tunnistamisen haasteet ja inventointitilanne</a:t>
            </a:r>
          </a:p>
          <a:p>
            <a:pPr marL="342900" indent="-342900">
              <a:buAutoNum type="arabicPeriod"/>
            </a:pPr>
            <a:endParaRPr lang="fi-FI" dirty="0"/>
          </a:p>
          <a:p>
            <a:pPr marL="342900" indent="-342900">
              <a:buAutoNum type="arabicPeriod"/>
            </a:pPr>
            <a:endParaRPr lang="fi-FI" dirty="0"/>
          </a:p>
        </p:txBody>
      </p:sp>
      <p:sp>
        <p:nvSpPr>
          <p:cNvPr id="4" name="Päivämäärän paikkamerkki 3"/>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2</a:t>
            </a:fld>
            <a:endParaRPr lang="fi-FI" dirty="0"/>
          </a:p>
        </p:txBody>
      </p:sp>
      <p:pic>
        <p:nvPicPr>
          <p:cNvPr id="14" name="Kuvan paikkamerkki 13">
            <a:extLst>
              <a:ext uri="{FF2B5EF4-FFF2-40B4-BE49-F238E27FC236}">
                <a16:creationId xmlns:a16="http://schemas.microsoft.com/office/drawing/2014/main" id="{2BB0113A-A1A3-FE70-159B-97B02EA5541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6391" b="16391"/>
          <a:stretch>
            <a:fillRect/>
          </a:stretch>
        </p:blipFill>
        <p:spPr/>
      </p:pic>
    </p:spTree>
    <p:extLst>
      <p:ext uri="{BB962C8B-B14F-4D97-AF65-F5344CB8AC3E}">
        <p14:creationId xmlns:p14="http://schemas.microsoft.com/office/powerpoint/2010/main" val="2095597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543D15B2-522B-C7B9-715B-7D0CA2CFBBE7}"/>
              </a:ext>
            </a:extLst>
          </p:cNvPr>
          <p:cNvSpPr>
            <a:spLocks noGrp="1"/>
          </p:cNvSpPr>
          <p:nvPr>
            <p:ph type="title"/>
          </p:nvPr>
        </p:nvSpPr>
        <p:spPr/>
        <p:txBody>
          <a:bodyPr/>
          <a:lstStyle/>
          <a:p>
            <a:r>
              <a:rPr lang="fi-FI" dirty="0"/>
              <a:t>Päivän ohjelma</a:t>
            </a:r>
          </a:p>
        </p:txBody>
      </p:sp>
      <p:sp>
        <p:nvSpPr>
          <p:cNvPr id="9" name="Sisällön paikkamerkki 8">
            <a:extLst>
              <a:ext uri="{FF2B5EF4-FFF2-40B4-BE49-F238E27FC236}">
                <a16:creationId xmlns:a16="http://schemas.microsoft.com/office/drawing/2014/main" id="{9B0ABE33-D2AD-25FD-84B6-2243329367A5}"/>
              </a:ext>
            </a:extLst>
          </p:cNvPr>
          <p:cNvSpPr>
            <a:spLocks noGrp="1"/>
          </p:cNvSpPr>
          <p:nvPr>
            <p:ph sz="half" idx="1"/>
          </p:nvPr>
        </p:nvSpPr>
        <p:spPr>
          <a:xfrm>
            <a:off x="847020" y="1831236"/>
            <a:ext cx="4990430" cy="3715200"/>
          </a:xfrm>
        </p:spPr>
        <p:txBody>
          <a:bodyPr/>
          <a:lstStyle/>
          <a:p>
            <a:pPr marL="0" indent="0" algn="l">
              <a:buNone/>
            </a:pPr>
            <a:r>
              <a:rPr lang="fi-FI" b="0" i="0" dirty="0">
                <a:solidFill>
                  <a:srgbClr val="0F0F0F"/>
                </a:solidFill>
                <a:effectLst/>
                <a:latin typeface="Barlow" panose="00000500000000000000" pitchFamily="2" charset="0"/>
              </a:rPr>
              <a:t>12.30 	Johdanto luonnonsuojelulain tiukkaan 	suojeluun, YM Hanna-Leena Keskinen </a:t>
            </a:r>
          </a:p>
          <a:p>
            <a:pPr marL="0" indent="0" algn="l">
              <a:buNone/>
            </a:pPr>
            <a:r>
              <a:rPr lang="fi-FI" dirty="0">
                <a:solidFill>
                  <a:srgbClr val="0F0F0F"/>
                </a:solidFill>
                <a:latin typeface="Barlow" panose="00000500000000000000" pitchFamily="2" charset="0"/>
              </a:rPr>
              <a:t>1</a:t>
            </a:r>
            <a:r>
              <a:rPr lang="fi-FI" b="0" i="0" dirty="0">
                <a:solidFill>
                  <a:srgbClr val="0F0F0F"/>
                </a:solidFill>
                <a:effectLst/>
                <a:latin typeface="Barlow" panose="00000500000000000000" pitchFamily="2" charset="0"/>
              </a:rPr>
              <a:t>2:45 	</a:t>
            </a:r>
            <a:r>
              <a:rPr lang="fi-FI" b="1" i="0" dirty="0">
                <a:solidFill>
                  <a:srgbClr val="0F0F0F"/>
                </a:solidFill>
                <a:effectLst/>
                <a:latin typeface="Barlow" panose="00000500000000000000" pitchFamily="2" charset="0"/>
              </a:rPr>
              <a:t>Serpentiinikalliot, -kivikot ja -</a:t>
            </a:r>
            <a:r>
              <a:rPr lang="fi-FI" b="1" i="0" dirty="0" err="1">
                <a:solidFill>
                  <a:srgbClr val="0F0F0F"/>
                </a:solidFill>
                <a:effectLst/>
                <a:latin typeface="Barlow" panose="00000500000000000000" pitchFamily="2" charset="0"/>
              </a:rPr>
              <a:t>soraikot</a:t>
            </a:r>
            <a:endParaRPr lang="fi-FI" b="0" i="0" dirty="0">
              <a:solidFill>
                <a:srgbClr val="0F0F0F"/>
              </a:solidFill>
              <a:effectLst/>
              <a:latin typeface="Barlow" panose="00000500000000000000" pitchFamily="2" charset="0"/>
            </a:endParaRPr>
          </a:p>
          <a:p>
            <a:pPr marL="0" indent="0" algn="l">
              <a:buNone/>
            </a:pPr>
            <a:r>
              <a:rPr lang="fi-FI" dirty="0">
                <a:solidFill>
                  <a:srgbClr val="0F0F0F"/>
                </a:solidFill>
                <a:latin typeface="Barlow" panose="00000500000000000000" pitchFamily="2" charset="0"/>
              </a:rPr>
              <a:t>	</a:t>
            </a:r>
            <a:r>
              <a:rPr lang="fi-FI" b="0" i="0" dirty="0">
                <a:solidFill>
                  <a:srgbClr val="0F0F0F"/>
                </a:solidFill>
                <a:effectLst/>
                <a:latin typeface="Barlow" panose="00000500000000000000" pitchFamily="2" charset="0"/>
              </a:rPr>
              <a:t>Tunnistaminen ja lajisto, Juha Pykälä, 	Syke</a:t>
            </a:r>
            <a:endParaRPr lang="fi-FI" dirty="0">
              <a:solidFill>
                <a:srgbClr val="0F0F0F"/>
              </a:solidFill>
              <a:latin typeface="Barlow" panose="00000500000000000000" pitchFamily="2" charset="0"/>
            </a:endParaRPr>
          </a:p>
          <a:p>
            <a:pPr marL="0" indent="0" algn="l">
              <a:buNone/>
            </a:pPr>
            <a:r>
              <a:rPr lang="fi-FI" b="0" i="0" dirty="0">
                <a:solidFill>
                  <a:srgbClr val="0F0F0F"/>
                </a:solidFill>
                <a:effectLst/>
                <a:latin typeface="Barlow" panose="00000500000000000000" pitchFamily="2" charset="0"/>
              </a:rPr>
              <a:t>	Paikkatietoaineisto, Tytti Kontula, Syke</a:t>
            </a:r>
          </a:p>
          <a:p>
            <a:pPr marL="0" indent="0" algn="l">
              <a:buNone/>
            </a:pPr>
            <a:r>
              <a:rPr lang="fi-FI" b="0" i="0" dirty="0">
                <a:solidFill>
                  <a:srgbClr val="0F0F0F"/>
                </a:solidFill>
                <a:effectLst/>
                <a:latin typeface="Barlow" panose="00000500000000000000" pitchFamily="2" charset="0"/>
              </a:rPr>
              <a:t>	Kysymykset ja keskustelu </a:t>
            </a:r>
          </a:p>
          <a:p>
            <a:pPr marL="0" indent="0" algn="l">
              <a:buNone/>
            </a:pPr>
            <a:r>
              <a:rPr lang="fi-FI" b="0" i="0" dirty="0">
                <a:solidFill>
                  <a:srgbClr val="0F0F0F"/>
                </a:solidFill>
                <a:effectLst/>
                <a:latin typeface="Barlow" panose="00000500000000000000" pitchFamily="2" charset="0"/>
              </a:rPr>
              <a:t>13:30 	</a:t>
            </a:r>
            <a:r>
              <a:rPr lang="fi-FI" b="1" i="0" dirty="0">
                <a:solidFill>
                  <a:srgbClr val="0F0F0F"/>
                </a:solidFill>
                <a:effectLst/>
                <a:latin typeface="Barlow" panose="00000500000000000000" pitchFamily="2" charset="0"/>
              </a:rPr>
              <a:t>Rannikon avoimet dyynit</a:t>
            </a:r>
            <a:endParaRPr lang="fi-FI" b="0" i="0" dirty="0">
              <a:solidFill>
                <a:srgbClr val="0F0F0F"/>
              </a:solidFill>
              <a:effectLst/>
              <a:latin typeface="Barlow" panose="00000500000000000000" pitchFamily="2" charset="0"/>
            </a:endParaRPr>
          </a:p>
          <a:p>
            <a:pPr marL="0" indent="0" algn="l">
              <a:buNone/>
            </a:pPr>
            <a:r>
              <a:rPr lang="fi-FI" b="0" i="0" dirty="0">
                <a:solidFill>
                  <a:srgbClr val="0F0F0F"/>
                </a:solidFill>
                <a:effectLst/>
                <a:latin typeface="Barlow" panose="00000500000000000000" pitchFamily="2" charset="0"/>
              </a:rPr>
              <a:t>	Tunnistaminen, Anne Raunio, Syke</a:t>
            </a:r>
          </a:p>
          <a:p>
            <a:pPr marL="0" indent="0" algn="l">
              <a:buNone/>
            </a:pPr>
            <a:r>
              <a:rPr lang="fi-FI" b="0" i="0" dirty="0">
                <a:solidFill>
                  <a:srgbClr val="0F0F0F"/>
                </a:solidFill>
                <a:effectLst/>
                <a:latin typeface="Barlow" panose="00000500000000000000" pitchFamily="2" charset="0"/>
              </a:rPr>
              <a:t>	Paikkatietoaineistot, Tytti Kontula Syke</a:t>
            </a:r>
          </a:p>
          <a:p>
            <a:pPr marL="0" indent="0" algn="l">
              <a:buNone/>
            </a:pPr>
            <a:r>
              <a:rPr lang="fi-FI" b="0" i="0" dirty="0">
                <a:solidFill>
                  <a:srgbClr val="0F0F0F"/>
                </a:solidFill>
                <a:effectLst/>
                <a:latin typeface="Barlow" panose="00000500000000000000" pitchFamily="2" charset="0"/>
              </a:rPr>
              <a:t>	Kysymykset ja keskustelu</a:t>
            </a:r>
          </a:p>
          <a:p>
            <a:pPr marL="0" indent="0" algn="l">
              <a:buNone/>
            </a:pPr>
            <a:r>
              <a:rPr lang="fi-FI" dirty="0">
                <a:solidFill>
                  <a:srgbClr val="0F0F0F"/>
                </a:solidFill>
                <a:latin typeface="Barlow" panose="00000500000000000000" pitchFamily="2" charset="0"/>
              </a:rPr>
              <a:t>14:15	Kahvitauko</a:t>
            </a:r>
            <a:endParaRPr lang="fi-FI" dirty="0"/>
          </a:p>
        </p:txBody>
      </p:sp>
      <p:sp>
        <p:nvSpPr>
          <p:cNvPr id="10" name="Sisällön paikkamerkki 9">
            <a:extLst>
              <a:ext uri="{FF2B5EF4-FFF2-40B4-BE49-F238E27FC236}">
                <a16:creationId xmlns:a16="http://schemas.microsoft.com/office/drawing/2014/main" id="{DDCBAB33-36D2-7D7E-7A06-835BABAB7892}"/>
              </a:ext>
            </a:extLst>
          </p:cNvPr>
          <p:cNvSpPr>
            <a:spLocks noGrp="1"/>
          </p:cNvSpPr>
          <p:nvPr>
            <p:ph sz="half" idx="2"/>
          </p:nvPr>
        </p:nvSpPr>
        <p:spPr>
          <a:xfrm>
            <a:off x="6307377" y="1831236"/>
            <a:ext cx="4990431" cy="3715200"/>
          </a:xfrm>
        </p:spPr>
        <p:txBody>
          <a:bodyPr/>
          <a:lstStyle/>
          <a:p>
            <a:pPr marL="0" indent="0" algn="l">
              <a:buNone/>
            </a:pPr>
            <a:r>
              <a:rPr lang="fi-FI" b="0" i="0" dirty="0">
                <a:solidFill>
                  <a:srgbClr val="0F0F0F"/>
                </a:solidFill>
                <a:effectLst/>
                <a:latin typeface="Barlow" panose="00000500000000000000" pitchFamily="2" charset="0"/>
              </a:rPr>
              <a:t>14:35 	Maanomistajien tiedottaminen, </a:t>
            </a:r>
            <a:r>
              <a:rPr lang="fi-FI" b="0" i="0" dirty="0" err="1">
                <a:solidFill>
                  <a:srgbClr val="0F0F0F"/>
                </a:solidFill>
                <a:effectLst/>
                <a:latin typeface="Barlow" panose="00000500000000000000" pitchFamily="2" charset="0"/>
              </a:rPr>
              <a:t>Hanna-</a:t>
            </a:r>
            <a:r>
              <a:rPr lang="fi-FI" b="0" i="0" dirty="0">
                <a:solidFill>
                  <a:srgbClr val="0F0F0F"/>
                </a:solidFill>
                <a:effectLst/>
                <a:latin typeface="Barlow" panose="00000500000000000000" pitchFamily="2" charset="0"/>
              </a:rPr>
              <a:t>	Leena Keskinen, ympäristöministeriö</a:t>
            </a:r>
          </a:p>
          <a:p>
            <a:pPr marL="0" indent="0" algn="l">
              <a:buNone/>
            </a:pPr>
            <a:r>
              <a:rPr lang="fi-FI" b="0" i="0" dirty="0">
                <a:solidFill>
                  <a:srgbClr val="0F0F0F"/>
                </a:solidFill>
                <a:effectLst/>
                <a:latin typeface="Barlow" panose="00000500000000000000" pitchFamily="2" charset="0"/>
              </a:rPr>
              <a:t>14:50 	Serpentiinikalliot: käytännön esimerkkejä 	tiedottamisesta, käytönohjauksesta ja 	lausuntomenettelyistä, Piippa Wäli, Lapin 	ELY-keskus</a:t>
            </a:r>
          </a:p>
          <a:p>
            <a:pPr marL="0" indent="0" algn="l">
              <a:buNone/>
            </a:pPr>
            <a:r>
              <a:rPr lang="fi-FI" b="0" i="0" dirty="0">
                <a:solidFill>
                  <a:srgbClr val="0F0F0F"/>
                </a:solidFill>
                <a:effectLst/>
                <a:latin typeface="Barlow" panose="00000500000000000000" pitchFamily="2" charset="0"/>
              </a:rPr>
              <a:t>15:10 	Rannikon avoimet dyynit: käytännön 	esimerkkejä käytönohjauksesta, Maarit 	Vainio, Pohjois-Pohjanmaan ELY-keskus</a:t>
            </a:r>
          </a:p>
          <a:p>
            <a:pPr marL="0" indent="0">
              <a:buNone/>
            </a:pPr>
            <a:r>
              <a:rPr lang="fi-FI" b="0" i="0" dirty="0">
                <a:solidFill>
                  <a:srgbClr val="0F0F0F"/>
                </a:solidFill>
                <a:effectLst/>
                <a:latin typeface="Barlow" panose="00000500000000000000" pitchFamily="2" charset="0"/>
              </a:rPr>
              <a:t>15:30 	Hoidon järjestäminen, Maaret Väänänen, 	ympäristöministeriö</a:t>
            </a:r>
          </a:p>
          <a:p>
            <a:pPr marL="0" indent="0">
              <a:buNone/>
            </a:pPr>
            <a:r>
              <a:rPr lang="fi-FI" b="0" i="0" dirty="0">
                <a:solidFill>
                  <a:srgbClr val="0F0F0F"/>
                </a:solidFill>
                <a:effectLst/>
                <a:latin typeface="Barlow" panose="00000500000000000000" pitchFamily="2" charset="0"/>
              </a:rPr>
              <a:t>Kysymykset ja keskustelu</a:t>
            </a:r>
          </a:p>
          <a:p>
            <a:pPr marL="0" indent="0">
              <a:buNone/>
            </a:pPr>
            <a:r>
              <a:rPr lang="fi-FI" b="0" i="0" dirty="0">
                <a:solidFill>
                  <a:srgbClr val="0F0F0F"/>
                </a:solidFill>
                <a:effectLst/>
                <a:latin typeface="Barlow" panose="00000500000000000000" pitchFamily="2" charset="0"/>
              </a:rPr>
              <a:t>Tilaisuus päättyy klo 16 mennessä.</a:t>
            </a:r>
          </a:p>
          <a:p>
            <a:pPr marL="0" indent="0" algn="l">
              <a:buNone/>
            </a:pPr>
            <a:endParaRPr lang="fi-FI" b="0" i="0" dirty="0">
              <a:solidFill>
                <a:srgbClr val="0F0F0F"/>
              </a:solidFill>
              <a:effectLst/>
              <a:latin typeface="Barlow" panose="00000500000000000000" pitchFamily="2" charset="0"/>
            </a:endParaRPr>
          </a:p>
          <a:p>
            <a:endParaRPr lang="fi-FI" dirty="0"/>
          </a:p>
        </p:txBody>
      </p:sp>
      <p:sp>
        <p:nvSpPr>
          <p:cNvPr id="6" name="Päivämäärän paikkamerkki 5">
            <a:extLst>
              <a:ext uri="{FF2B5EF4-FFF2-40B4-BE49-F238E27FC236}">
                <a16:creationId xmlns:a16="http://schemas.microsoft.com/office/drawing/2014/main" id="{636C6114-6486-A61F-E9A5-40B6624C89BE}"/>
              </a:ext>
            </a:extLst>
          </p:cNvPr>
          <p:cNvSpPr>
            <a:spLocks noGrp="1"/>
          </p:cNvSpPr>
          <p:nvPr>
            <p:ph type="dt" sz="half" idx="10"/>
          </p:nvPr>
        </p:nvSpPr>
        <p:spPr/>
        <p:txBody>
          <a:bodyPr/>
          <a:lstStyle/>
          <a:p>
            <a:fld id="{FA5642DC-A3DF-490E-BF8E-B67F0DDAC4DD}" type="datetime1">
              <a:rPr lang="fi-FI" smtClean="0"/>
              <a:t>15.5.2024</a:t>
            </a:fld>
            <a:endParaRPr lang="fi-FI" dirty="0"/>
          </a:p>
        </p:txBody>
      </p:sp>
      <p:sp>
        <p:nvSpPr>
          <p:cNvPr id="7" name="Dian numeron paikkamerkki 6">
            <a:extLst>
              <a:ext uri="{FF2B5EF4-FFF2-40B4-BE49-F238E27FC236}">
                <a16:creationId xmlns:a16="http://schemas.microsoft.com/office/drawing/2014/main" id="{F3F5EFB2-57A9-77F0-3AF1-8BF5C954EA67}"/>
              </a:ext>
            </a:extLst>
          </p:cNvPr>
          <p:cNvSpPr>
            <a:spLocks noGrp="1"/>
          </p:cNvSpPr>
          <p:nvPr>
            <p:ph type="sldNum" sz="quarter" idx="12"/>
          </p:nvPr>
        </p:nvSpPr>
        <p:spPr/>
        <p:txBody>
          <a:bodyPr/>
          <a:lstStyle/>
          <a:p>
            <a:fld id="{91E53C16-2649-4D48-AFD3-9E32AB86C978}" type="slidenum">
              <a:rPr lang="fi-FI" smtClean="0"/>
              <a:pPr/>
              <a:t>3</a:t>
            </a:fld>
            <a:endParaRPr lang="fi-FI" dirty="0"/>
          </a:p>
        </p:txBody>
      </p:sp>
    </p:spTree>
    <p:extLst>
      <p:ext uri="{BB962C8B-B14F-4D97-AF65-F5344CB8AC3E}">
        <p14:creationId xmlns:p14="http://schemas.microsoft.com/office/powerpoint/2010/main" val="3641054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86117B9-DBDA-ADAC-B48E-DB1B6D628919}"/>
              </a:ext>
            </a:extLst>
          </p:cNvPr>
          <p:cNvSpPr>
            <a:spLocks noGrp="1"/>
          </p:cNvSpPr>
          <p:nvPr>
            <p:ph type="title"/>
          </p:nvPr>
        </p:nvSpPr>
        <p:spPr/>
        <p:txBody>
          <a:bodyPr/>
          <a:lstStyle/>
          <a:p>
            <a:r>
              <a:rPr lang="fi-FI" dirty="0"/>
              <a:t>Luontotyyppisuojelu Suomen lainsäädännössä</a:t>
            </a:r>
          </a:p>
        </p:txBody>
      </p:sp>
      <p:sp>
        <p:nvSpPr>
          <p:cNvPr id="3" name="Sisällön paikkamerkki 2">
            <a:extLst>
              <a:ext uri="{FF2B5EF4-FFF2-40B4-BE49-F238E27FC236}">
                <a16:creationId xmlns:a16="http://schemas.microsoft.com/office/drawing/2014/main" id="{59DED245-0805-BDA4-024E-7B26CC2C7B81}"/>
              </a:ext>
            </a:extLst>
          </p:cNvPr>
          <p:cNvSpPr>
            <a:spLocks noGrp="1"/>
          </p:cNvSpPr>
          <p:nvPr>
            <p:ph idx="1"/>
          </p:nvPr>
        </p:nvSpPr>
        <p:spPr/>
        <p:txBody>
          <a:bodyPr/>
          <a:lstStyle/>
          <a:p>
            <a:r>
              <a:rPr lang="fi-FI" dirty="0"/>
              <a:t>Luontotyyppejä koskevat säännökset tähtäävät pienialaisten, mutta arvokkaiden luontotyyppien suojeluun lähtökohtaisesti kaikkialla, missä niitä esiintyy. </a:t>
            </a:r>
          </a:p>
          <a:p>
            <a:r>
              <a:rPr lang="fi-FI" dirty="0"/>
              <a:t>Luontotyyppisuojelu on lainsäädännössä jaettu siten, että </a:t>
            </a:r>
            <a:r>
              <a:rPr lang="fi-FI" dirty="0">
                <a:hlinkClick r:id="rId2"/>
              </a:rPr>
              <a:t>vesilakiin</a:t>
            </a:r>
            <a:r>
              <a:rPr lang="fi-FI" b="1" dirty="0"/>
              <a:t> </a:t>
            </a:r>
            <a:r>
              <a:rPr lang="fi-FI" dirty="0"/>
              <a:t>(2. luku 11 §), </a:t>
            </a:r>
            <a:r>
              <a:rPr lang="fi-FI" dirty="0">
                <a:hlinkClick r:id="rId3"/>
              </a:rPr>
              <a:t>metsälakiin </a:t>
            </a:r>
            <a:r>
              <a:rPr lang="fi-FI" dirty="0"/>
              <a:t>(10 §) ja</a:t>
            </a:r>
            <a:r>
              <a:rPr lang="fi-FI" dirty="0">
                <a:hlinkClick r:id="rId4"/>
              </a:rPr>
              <a:t> luonnonsuojelulakiin </a:t>
            </a:r>
            <a:r>
              <a:rPr lang="fi-FI" dirty="0"/>
              <a:t>(64 § ja 65 §) on kuhunkin kirjattu omat luettelonsa ja säännöksensä luontotyyppien suojelusta. </a:t>
            </a:r>
          </a:p>
          <a:p>
            <a:r>
              <a:rPr lang="fi-FI" dirty="0"/>
              <a:t>Luonnonsuojelulakiin on sisällytetty kaikkein uhanalaisimmat luontotyypit, joita tulee suojella kaikilta niitä uhkaavilta toimenpiteiltä.</a:t>
            </a:r>
          </a:p>
        </p:txBody>
      </p:sp>
      <p:sp>
        <p:nvSpPr>
          <p:cNvPr id="4" name="Päivämäärän paikkamerkki 3">
            <a:extLst>
              <a:ext uri="{FF2B5EF4-FFF2-40B4-BE49-F238E27FC236}">
                <a16:creationId xmlns:a16="http://schemas.microsoft.com/office/drawing/2014/main" id="{57D6F16C-81FF-3ED3-8BBF-DDB29E4D4849}"/>
              </a:ext>
            </a:extLst>
          </p:cNvPr>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EE63CA-3BBE-43DD-ADEF-D0577A787475}" type="datetime1">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15.5.2024</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sp>
        <p:nvSpPr>
          <p:cNvPr id="5" name="Dian numeron paikkamerkki 4">
            <a:extLst>
              <a:ext uri="{FF2B5EF4-FFF2-40B4-BE49-F238E27FC236}">
                <a16:creationId xmlns:a16="http://schemas.microsoft.com/office/drawing/2014/main" id="{1511B586-D7A1-D94D-6AFD-DCF2EA6C856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1E53C16-2649-4D48-AFD3-9E32AB86C978}" type="slidenum">
              <a:rPr kumimoji="0" lang="fi-FI" sz="800" b="0" i="0" u="none" strike="noStrike" kern="1200" cap="none" spc="0" normalizeH="0" baseline="0" noProof="0" smtClean="0">
                <a:ln>
                  <a:noFill/>
                </a:ln>
                <a:solidFill>
                  <a:srgbClr val="253746"/>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fi-FI" sz="800" b="0" i="0" u="none" strike="noStrike" kern="1200" cap="none" spc="0" normalizeH="0" baseline="0" noProof="0" dirty="0">
              <a:ln>
                <a:noFill/>
              </a:ln>
              <a:solidFill>
                <a:srgbClr val="253746"/>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61596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Luonnonsuojelulain uudistus</a:t>
            </a:r>
          </a:p>
        </p:txBody>
      </p:sp>
      <p:sp>
        <p:nvSpPr>
          <p:cNvPr id="3" name="Sisällön paikkamerkki 2"/>
          <p:cNvSpPr>
            <a:spLocks noGrp="1"/>
          </p:cNvSpPr>
          <p:nvPr>
            <p:ph idx="1"/>
          </p:nvPr>
        </p:nvSpPr>
        <p:spPr/>
        <p:txBody>
          <a:bodyPr/>
          <a:lstStyle/>
          <a:p>
            <a:r>
              <a:rPr lang="fi-FI" b="0" i="0" dirty="0">
                <a:effectLst/>
                <a:latin typeface="+mj-lt"/>
              </a:rPr>
              <a:t>Luonnonsuojelulaki uudistettiin 1.6.2023. Yhtenä lakiuudistuksen keskeisenä tarpeena oli tunnistettu luontotyyppisuojelun vahvistaminen</a:t>
            </a:r>
          </a:p>
          <a:p>
            <a:r>
              <a:rPr lang="fi-FI" dirty="0">
                <a:latin typeface="+mj-lt"/>
              </a:rPr>
              <a:t>L</a:t>
            </a:r>
            <a:r>
              <a:rPr lang="fi-FI" b="0" i="0" dirty="0">
                <a:effectLst/>
                <a:latin typeface="+mj-lt"/>
              </a:rPr>
              <a:t>uontotyyppisuojelua vahvistettiin lakiuudistuksessa kahdella tavalla:</a:t>
            </a:r>
            <a:endParaRPr lang="fi-FI" dirty="0">
              <a:latin typeface="+mj-lt"/>
            </a:endParaRPr>
          </a:p>
          <a:p>
            <a:pPr marL="523875" lvl="1" indent="-342900">
              <a:buFont typeface="+mj-lt"/>
              <a:buAutoNum type="arabicPeriod"/>
            </a:pPr>
            <a:r>
              <a:rPr lang="fi-FI" dirty="0">
                <a:latin typeface="+mj-lt"/>
              </a:rPr>
              <a:t>R</a:t>
            </a:r>
            <a:r>
              <a:rPr lang="fi-FI" b="0" i="0" dirty="0">
                <a:effectLst/>
                <a:latin typeface="+mj-lt"/>
              </a:rPr>
              <a:t>ajauspäätöksellä </a:t>
            </a:r>
            <a:r>
              <a:rPr lang="fi-FI" dirty="0">
                <a:latin typeface="+mj-lt"/>
              </a:rPr>
              <a:t>suojeltavien luontotyyppien </a:t>
            </a:r>
            <a:r>
              <a:rPr lang="fi-FI" b="0" i="0" dirty="0">
                <a:effectLst/>
                <a:latin typeface="+mj-lt"/>
              </a:rPr>
              <a:t>joukkoa laajennettiin (64 §) </a:t>
            </a:r>
          </a:p>
          <a:p>
            <a:pPr marL="523875" lvl="1" indent="-342900">
              <a:buFont typeface="+mj-lt"/>
              <a:buAutoNum type="arabicPeriod"/>
            </a:pPr>
            <a:r>
              <a:rPr lang="fi-FI" dirty="0">
                <a:latin typeface="+mj-lt"/>
              </a:rPr>
              <a:t>U</a:t>
            </a:r>
            <a:r>
              <a:rPr lang="fi-FI" b="0" i="0" dirty="0">
                <a:effectLst/>
                <a:latin typeface="+mj-lt"/>
              </a:rPr>
              <a:t>utena suojelukeinona lakiin lisättiin säännökset tiukasti suojelluista eli suoraan lain nojalla turvatuista luontotyypeistä</a:t>
            </a:r>
          </a:p>
          <a:p>
            <a:r>
              <a:rPr lang="fi-FI" b="0" i="0" dirty="0">
                <a:effectLst/>
                <a:latin typeface="+mj-lt"/>
              </a:rPr>
              <a:t>Tiukasti suojelluiksi luontotyypeiksi on luonnonsuojelulain 65 §:ssä säädetty kaksi uhanalaista ja harvinaista luontotyyppiä: serpentiinikalliot, -kivikot ja -</a:t>
            </a:r>
            <a:r>
              <a:rPr lang="fi-FI" b="0" i="0" dirty="0" err="1">
                <a:effectLst/>
                <a:latin typeface="+mj-lt"/>
              </a:rPr>
              <a:t>soraikot</a:t>
            </a:r>
            <a:r>
              <a:rPr lang="fi-FI" b="0" i="0" dirty="0">
                <a:effectLst/>
                <a:latin typeface="+mj-lt"/>
              </a:rPr>
              <a:t> sekä rannikon avoimet dyynit </a:t>
            </a:r>
          </a:p>
        </p:txBody>
      </p:sp>
      <p:sp>
        <p:nvSpPr>
          <p:cNvPr id="4" name="Päivämäärän paikkamerkki 3"/>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5</a:t>
            </a:fld>
            <a:endParaRPr lang="fi-FI" dirty="0"/>
          </a:p>
        </p:txBody>
      </p:sp>
    </p:spTree>
    <p:extLst>
      <p:ext uri="{BB962C8B-B14F-4D97-AF65-F5344CB8AC3E}">
        <p14:creationId xmlns:p14="http://schemas.microsoft.com/office/powerpoint/2010/main" val="2669289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16BEFD1-95EB-FE50-9B57-7BB9BD8A1C70}"/>
              </a:ext>
            </a:extLst>
          </p:cNvPr>
          <p:cNvSpPr>
            <a:spLocks noGrp="1"/>
          </p:cNvSpPr>
          <p:nvPr>
            <p:ph type="title"/>
          </p:nvPr>
        </p:nvSpPr>
        <p:spPr/>
        <p:txBody>
          <a:bodyPr/>
          <a:lstStyle/>
          <a:p>
            <a:r>
              <a:rPr lang="fi-FI" dirty="0"/>
              <a:t>Tiukasti suojellut luontotyypit</a:t>
            </a:r>
          </a:p>
        </p:txBody>
      </p:sp>
      <p:sp>
        <p:nvSpPr>
          <p:cNvPr id="3" name="Sisällön paikkamerkki 2">
            <a:extLst>
              <a:ext uri="{FF2B5EF4-FFF2-40B4-BE49-F238E27FC236}">
                <a16:creationId xmlns:a16="http://schemas.microsoft.com/office/drawing/2014/main" id="{2C66C540-6ECA-2366-B2B3-9E7CB8D3784B}"/>
              </a:ext>
            </a:extLst>
          </p:cNvPr>
          <p:cNvSpPr>
            <a:spLocks noGrp="1"/>
          </p:cNvSpPr>
          <p:nvPr>
            <p:ph idx="1"/>
          </p:nvPr>
        </p:nvSpPr>
        <p:spPr/>
        <p:txBody>
          <a:bodyPr/>
          <a:lstStyle/>
          <a:p>
            <a:r>
              <a:rPr lang="fi-FI" b="0" i="0" dirty="0">
                <a:effectLst/>
                <a:latin typeface="+mj-lt"/>
              </a:rPr>
              <a:t>Tiukasti suojeltavaksi valittiin luontotyypit, jotka ovat Suomessa </a:t>
            </a:r>
            <a:r>
              <a:rPr lang="fi-FI" b="0" dirty="0">
                <a:effectLst/>
                <a:latin typeface="+mj-lt"/>
              </a:rPr>
              <a:t>luontaisesti harvinaisia </a:t>
            </a:r>
            <a:r>
              <a:rPr lang="fi-FI" b="0" i="0" dirty="0">
                <a:effectLst/>
                <a:latin typeface="+mj-lt"/>
              </a:rPr>
              <a:t>niille ominaisten ympäristötekijöiden, eliöyhteisön lajikoostumuksen ja rakenteen vuoksi, ja joiden häviämisriski on korkea. </a:t>
            </a:r>
          </a:p>
          <a:p>
            <a:r>
              <a:rPr lang="fi-FI" dirty="0">
                <a:latin typeface="+mj-lt"/>
              </a:rPr>
              <a:t>Y</a:t>
            </a:r>
            <a:r>
              <a:rPr lang="fi-FI" b="0" i="0" dirty="0">
                <a:effectLst/>
                <a:latin typeface="+mj-lt"/>
              </a:rPr>
              <a:t>ksittäisenkin esiintymän heikentyminen tai häviäminen voisi luontotyypin harvinaisuuden vuoksi vaikuttaa suoraan luontotyypin suojelutasoon. </a:t>
            </a:r>
            <a:endParaRPr lang="fi-FI" b="0" i="0" dirty="0">
              <a:effectLst/>
            </a:endParaRPr>
          </a:p>
          <a:p>
            <a:r>
              <a:rPr lang="fi-FI" b="0" i="0" dirty="0">
                <a:effectLst/>
              </a:rPr>
              <a:t>Suojelun tavoitteena on säilyttää luontotyyppien esiintymät ja niille ominainen eliölajisto, johon sisältyy useita uhanalaisia ja vaateliaita eliölajeja. </a:t>
            </a:r>
          </a:p>
          <a:p>
            <a:r>
              <a:rPr lang="fi-FI" dirty="0"/>
              <a:t>Vastaava suoraan lakiin perustuva suojelukeino on käytössä metsälaissa (10 §, erityisen tärkeät elinympäristöt) ja vesilaissa (11 §, </a:t>
            </a:r>
            <a:r>
              <a:rPr lang="fi-FI" dirty="0" err="1"/>
              <a:t>fladat</a:t>
            </a:r>
            <a:r>
              <a:rPr lang="fi-FI" dirty="0"/>
              <a:t>, </a:t>
            </a:r>
            <a:r>
              <a:rPr lang="fi-FI" dirty="0" err="1"/>
              <a:t>kluuvijärvet</a:t>
            </a:r>
            <a:r>
              <a:rPr lang="fi-FI" dirty="0"/>
              <a:t>, lähteet, sekä muualla kuin Lapissa norot ja lammet)</a:t>
            </a:r>
          </a:p>
          <a:p>
            <a:pPr marL="0" indent="0">
              <a:buNone/>
            </a:pPr>
            <a:endParaRPr lang="fi-FI" dirty="0"/>
          </a:p>
        </p:txBody>
      </p:sp>
      <p:sp>
        <p:nvSpPr>
          <p:cNvPr id="4" name="Päivämäärän paikkamerkki 3">
            <a:extLst>
              <a:ext uri="{FF2B5EF4-FFF2-40B4-BE49-F238E27FC236}">
                <a16:creationId xmlns:a16="http://schemas.microsoft.com/office/drawing/2014/main" id="{DE50CD22-BB51-4053-9E2A-755FDC893348}"/>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7D9FF097-44C4-0C0B-83F8-45D12F50D1F7}"/>
              </a:ext>
            </a:extLst>
          </p:cNvPr>
          <p:cNvSpPr>
            <a:spLocks noGrp="1"/>
          </p:cNvSpPr>
          <p:nvPr>
            <p:ph type="sldNum" sz="quarter" idx="12"/>
          </p:nvPr>
        </p:nvSpPr>
        <p:spPr/>
        <p:txBody>
          <a:bodyPr/>
          <a:lstStyle/>
          <a:p>
            <a:fld id="{91E53C16-2649-4D48-AFD3-9E32AB86C978}" type="slidenum">
              <a:rPr lang="fi-FI" smtClean="0"/>
              <a:pPr/>
              <a:t>6</a:t>
            </a:fld>
            <a:endParaRPr lang="fi-FI" dirty="0"/>
          </a:p>
        </p:txBody>
      </p:sp>
    </p:spTree>
    <p:extLst>
      <p:ext uri="{BB962C8B-B14F-4D97-AF65-F5344CB8AC3E}">
        <p14:creationId xmlns:p14="http://schemas.microsoft.com/office/powerpoint/2010/main" val="3101981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1C6DD06-5E51-28D4-9D7C-9BCC2E5CF448}"/>
              </a:ext>
            </a:extLst>
          </p:cNvPr>
          <p:cNvSpPr>
            <a:spLocks noGrp="1"/>
          </p:cNvSpPr>
          <p:nvPr>
            <p:ph type="title"/>
          </p:nvPr>
        </p:nvSpPr>
        <p:spPr/>
        <p:txBody>
          <a:bodyPr/>
          <a:lstStyle/>
          <a:p>
            <a:r>
              <a:rPr lang="fi-FI" i="0" dirty="0">
                <a:effectLst/>
              </a:rPr>
              <a:t>Luonnonsuojelulaki </a:t>
            </a:r>
            <a:r>
              <a:rPr lang="fi-FI" i="0" dirty="0">
                <a:effectLst/>
                <a:hlinkClick r:id="rId2"/>
              </a:rPr>
              <a:t>9/2023</a:t>
            </a:r>
            <a:endParaRPr lang="fi-FI" dirty="0"/>
          </a:p>
        </p:txBody>
      </p:sp>
      <p:sp>
        <p:nvSpPr>
          <p:cNvPr id="3" name="Sisällön paikkamerkki 2">
            <a:extLst>
              <a:ext uri="{FF2B5EF4-FFF2-40B4-BE49-F238E27FC236}">
                <a16:creationId xmlns:a16="http://schemas.microsoft.com/office/drawing/2014/main" id="{CF7FED26-2A64-0CB4-D3E6-E8F75DDDC957}"/>
              </a:ext>
            </a:extLst>
          </p:cNvPr>
          <p:cNvSpPr>
            <a:spLocks noGrp="1"/>
          </p:cNvSpPr>
          <p:nvPr>
            <p:ph idx="1"/>
          </p:nvPr>
        </p:nvSpPr>
        <p:spPr>
          <a:xfrm>
            <a:off x="736712" y="1776635"/>
            <a:ext cx="10406984" cy="3715698"/>
          </a:xfrm>
        </p:spPr>
        <p:txBody>
          <a:bodyPr/>
          <a:lstStyle/>
          <a:p>
            <a:pPr marL="0" indent="0" algn="l" fontAlgn="base">
              <a:buNone/>
            </a:pPr>
            <a:r>
              <a:rPr lang="fi-FI" b="1" i="0" dirty="0">
                <a:effectLst/>
              </a:rPr>
              <a:t>65 § Tiukasti suojellun luontotyypin heikentämiskielto</a:t>
            </a:r>
          </a:p>
          <a:p>
            <a:pPr marL="0" indent="0" algn="l" fontAlgn="base">
              <a:buNone/>
            </a:pPr>
            <a:r>
              <a:rPr lang="fi-FI" b="0" i="0" dirty="0">
                <a:effectLst/>
              </a:rPr>
              <a:t>Seuraavia harvinaisia ja uhanalaisia luontotyyppejä ei saa hävittää eikä heikentää:</a:t>
            </a:r>
          </a:p>
          <a:p>
            <a:pPr marL="457200" indent="-457200" algn="l" fontAlgn="base">
              <a:buFont typeface="+mj-lt"/>
              <a:buAutoNum type="arabicParenR"/>
            </a:pPr>
            <a:r>
              <a:rPr lang="fi-FI" b="0" i="0" dirty="0">
                <a:effectLst/>
              </a:rPr>
              <a:t>serpentiinikalliot, -kivikot ja </a:t>
            </a:r>
            <a:r>
              <a:rPr lang="fi-FI" b="0" i="0" dirty="0" err="1">
                <a:effectLst/>
              </a:rPr>
              <a:t>soraikot</a:t>
            </a:r>
            <a:r>
              <a:rPr lang="fi-FI" b="0" i="0" dirty="0">
                <a:effectLst/>
              </a:rPr>
              <a:t>, jotka ovat </a:t>
            </a:r>
            <a:r>
              <a:rPr lang="fi-FI" b="1" i="0" dirty="0" err="1">
                <a:effectLst/>
              </a:rPr>
              <a:t>serpentiniitistä</a:t>
            </a:r>
            <a:r>
              <a:rPr lang="fi-FI" b="1" i="0" dirty="0">
                <a:effectLst/>
              </a:rPr>
              <a:t> tai muusta ultraemäksisestä kivilajista</a:t>
            </a:r>
            <a:r>
              <a:rPr lang="fi-FI" b="0" i="0" dirty="0">
                <a:effectLst/>
              </a:rPr>
              <a:t> muodostuvien kallio-, kivikko- tai </a:t>
            </a:r>
            <a:r>
              <a:rPr lang="fi-FI" b="0" i="0" dirty="0" err="1">
                <a:effectLst/>
              </a:rPr>
              <a:t>soraikkoesiintymien</a:t>
            </a:r>
            <a:r>
              <a:rPr lang="fi-FI" b="0" i="0" dirty="0">
                <a:effectLst/>
              </a:rPr>
              <a:t> </a:t>
            </a:r>
            <a:r>
              <a:rPr lang="fi-FI" b="1" i="0" dirty="0">
                <a:effectLst/>
              </a:rPr>
              <a:t>maan päällisiä </a:t>
            </a:r>
            <a:r>
              <a:rPr lang="fi-FI" b="0" i="0" dirty="0">
                <a:effectLst/>
              </a:rPr>
              <a:t>osia, joilla esiintyy </a:t>
            </a:r>
            <a:r>
              <a:rPr lang="fi-FI" b="1" i="0" dirty="0">
                <a:effectLst/>
              </a:rPr>
              <a:t>serpentiinikasvilajistoa</a:t>
            </a:r>
            <a:r>
              <a:rPr lang="fi-FI" b="0" i="0" dirty="0">
                <a:effectLst/>
              </a:rPr>
              <a:t>; sekä</a:t>
            </a:r>
          </a:p>
          <a:p>
            <a:pPr marL="457200" indent="-457200" algn="l" fontAlgn="base">
              <a:buFont typeface="+mj-lt"/>
              <a:buAutoNum type="arabicParenR"/>
            </a:pPr>
            <a:r>
              <a:rPr lang="fi-FI" b="0" i="0" dirty="0">
                <a:effectLst/>
              </a:rPr>
              <a:t>rannikon avoimet dyynit, jotka ovat </a:t>
            </a:r>
            <a:r>
              <a:rPr lang="fi-FI" b="1" i="0" dirty="0">
                <a:effectLst/>
              </a:rPr>
              <a:t>Itämeren rannikolla tai saaristossa </a:t>
            </a:r>
            <a:r>
              <a:rPr lang="fi-FI" b="0" i="0" dirty="0">
                <a:effectLst/>
              </a:rPr>
              <a:t>olevia, tuulen kulutus- ja kasaustyön tuloksena </a:t>
            </a:r>
            <a:r>
              <a:rPr lang="fi-FI" b="1" i="0" dirty="0">
                <a:effectLst/>
              </a:rPr>
              <a:t>hiekasta muodostuneita dyynejä </a:t>
            </a:r>
            <a:r>
              <a:rPr lang="fi-FI" b="0" i="0" dirty="0">
                <a:effectLst/>
              </a:rPr>
              <a:t>ja niiden painanteisiin syntyneitä </a:t>
            </a:r>
            <a:r>
              <a:rPr lang="fi-FI" b="1" i="0" dirty="0">
                <a:effectLst/>
              </a:rPr>
              <a:t>kosteikkoja</a:t>
            </a:r>
            <a:r>
              <a:rPr lang="fi-FI" b="0" i="0" dirty="0">
                <a:effectLst/>
              </a:rPr>
              <a:t> tai kausikosteikkoja, joilla esiintyy </a:t>
            </a:r>
            <a:r>
              <a:rPr lang="fi-FI" b="1" i="0" dirty="0">
                <a:effectLst/>
              </a:rPr>
              <a:t>hiekkadyyneille ominaista eliölajistoa.</a:t>
            </a:r>
          </a:p>
          <a:p>
            <a:pPr marL="0" indent="0" algn="l" fontAlgn="base">
              <a:buNone/>
            </a:pPr>
            <a:r>
              <a:rPr lang="fi-FI" b="0" i="0" dirty="0">
                <a:effectLst/>
              </a:rPr>
              <a:t>Valtioneuvoston asetuksella annetaan tarkempia säännöksiä 1 momentissa tarkoitettujen luontotyyppien määrittelyperusteista.</a:t>
            </a:r>
          </a:p>
          <a:p>
            <a:pPr marL="0" indent="0">
              <a:buNone/>
            </a:pPr>
            <a:endParaRPr lang="fi-FI" dirty="0"/>
          </a:p>
        </p:txBody>
      </p:sp>
      <p:sp>
        <p:nvSpPr>
          <p:cNvPr id="4" name="Päivämäärän paikkamerkki 3">
            <a:extLst>
              <a:ext uri="{FF2B5EF4-FFF2-40B4-BE49-F238E27FC236}">
                <a16:creationId xmlns:a16="http://schemas.microsoft.com/office/drawing/2014/main" id="{0B94FA88-41FA-2107-A69A-3CEE7151E80C}"/>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D595C536-414C-C6DD-41B4-68BBB4CC3DE0}"/>
              </a:ext>
            </a:extLst>
          </p:cNvPr>
          <p:cNvSpPr>
            <a:spLocks noGrp="1"/>
          </p:cNvSpPr>
          <p:nvPr>
            <p:ph type="sldNum" sz="quarter" idx="12"/>
          </p:nvPr>
        </p:nvSpPr>
        <p:spPr/>
        <p:txBody>
          <a:bodyPr/>
          <a:lstStyle/>
          <a:p>
            <a:fld id="{91E53C16-2649-4D48-AFD3-9E32AB86C978}" type="slidenum">
              <a:rPr lang="fi-FI" smtClean="0"/>
              <a:pPr/>
              <a:t>7</a:t>
            </a:fld>
            <a:endParaRPr lang="fi-FI" dirty="0"/>
          </a:p>
        </p:txBody>
      </p:sp>
    </p:spTree>
    <p:extLst>
      <p:ext uri="{BB962C8B-B14F-4D97-AF65-F5344CB8AC3E}">
        <p14:creationId xmlns:p14="http://schemas.microsoft.com/office/powerpoint/2010/main" val="3921699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6B0ACF24-DE33-DDE9-58EA-C8ACD7AEDC65}"/>
              </a:ext>
            </a:extLst>
          </p:cNvPr>
          <p:cNvSpPr>
            <a:spLocks noGrp="1"/>
          </p:cNvSpPr>
          <p:nvPr>
            <p:ph idx="1"/>
          </p:nvPr>
        </p:nvSpPr>
        <p:spPr>
          <a:xfrm>
            <a:off x="731159" y="660255"/>
            <a:ext cx="10406984" cy="3715698"/>
          </a:xfrm>
        </p:spPr>
        <p:txBody>
          <a:bodyPr/>
          <a:lstStyle/>
          <a:p>
            <a:pPr marL="0" indent="0" algn="l" fontAlgn="base">
              <a:buNone/>
            </a:pPr>
            <a:r>
              <a:rPr lang="fi-FI" b="1" i="0" dirty="0">
                <a:effectLst/>
              </a:rPr>
              <a:t>Luonnonsuojelulaki 66 §</a:t>
            </a:r>
          </a:p>
          <a:p>
            <a:pPr marL="0" indent="0" algn="l" fontAlgn="base">
              <a:buNone/>
            </a:pPr>
            <a:r>
              <a:rPr lang="fi-FI" b="1" i="0" dirty="0">
                <a:effectLst/>
                <a:latin typeface="+mj-lt"/>
              </a:rPr>
              <a:t>Poikkeus luontotyypin hävittämis- ja heikentämiskiellosta</a:t>
            </a:r>
          </a:p>
          <a:p>
            <a:pPr marL="0" indent="0" algn="l" fontAlgn="base">
              <a:buNone/>
            </a:pPr>
            <a:r>
              <a:rPr lang="fi-FI" b="0" i="0" dirty="0">
                <a:effectLst/>
                <a:latin typeface="+mj-lt"/>
              </a:rPr>
              <a:t>Elinkeino-, liikenne- ja ympäristökeskus voi </a:t>
            </a:r>
            <a:r>
              <a:rPr lang="fi-FI" dirty="0">
                <a:effectLst/>
                <a:latin typeface="+mj-lt"/>
              </a:rPr>
              <a:t>yksittäistapauksessa myöntää poikkeuksen </a:t>
            </a:r>
            <a:r>
              <a:rPr lang="fi-FI" b="0" i="0" dirty="0">
                <a:effectLst/>
                <a:latin typeface="+mj-lt"/>
              </a:rPr>
              <a:t>64 §:n 2 momentissa tai 65 §1 momentissa tarkoitetusta kiellosta, jos kyseisen luontotyypin </a:t>
            </a:r>
            <a:r>
              <a:rPr lang="fi-FI" b="1" dirty="0">
                <a:effectLst/>
                <a:latin typeface="+mj-lt"/>
              </a:rPr>
              <a:t>suojelutavoitteet eivät huomattavasti vaarannu tai luontotyypin suojelu estää yleisen edun kannalta erittäin tärkeän </a:t>
            </a:r>
            <a:r>
              <a:rPr lang="fi-FI" b="0" i="0" dirty="0">
                <a:effectLst/>
                <a:latin typeface="+mj-lt"/>
              </a:rPr>
              <a:t>hankkeen tai suunnitelman toteuttamisen eikä hankkeelle tai suunnitelmalle ole teknisesti ja taloudellisesti toteutettavissa olevaa vaihtoehtoa.</a:t>
            </a:r>
          </a:p>
          <a:p>
            <a:pPr marL="0" indent="0" algn="l" fontAlgn="base">
              <a:buNone/>
            </a:pPr>
            <a:r>
              <a:rPr lang="fi-FI" b="0" i="0" dirty="0">
                <a:effectLst/>
                <a:latin typeface="+mj-lt"/>
              </a:rPr>
              <a:t>Edellä 1 momentissa tarkoitettu lupa annetaan </a:t>
            </a:r>
            <a:r>
              <a:rPr lang="fi-FI" b="1" dirty="0">
                <a:effectLst/>
                <a:latin typeface="+mj-lt"/>
              </a:rPr>
              <a:t>määräaikaisena</a:t>
            </a:r>
            <a:r>
              <a:rPr lang="fi-FI" b="0" i="0" dirty="0">
                <a:effectLst/>
                <a:latin typeface="+mj-lt"/>
              </a:rPr>
              <a:t> ja se saa olla voimassa enintään </a:t>
            </a:r>
            <a:r>
              <a:rPr lang="fi-FI" b="1" dirty="0">
                <a:effectLst/>
                <a:latin typeface="+mj-lt"/>
              </a:rPr>
              <a:t>kymmenen vuotta </a:t>
            </a:r>
            <a:r>
              <a:rPr lang="fi-FI" b="0" i="0" dirty="0">
                <a:effectLst/>
                <a:latin typeface="+mj-lt"/>
              </a:rPr>
              <a:t>kerrallaan.</a:t>
            </a:r>
          </a:p>
          <a:p>
            <a:pPr marL="0" indent="0" algn="l" fontAlgn="base">
              <a:buNone/>
            </a:pPr>
            <a:r>
              <a:rPr lang="fi-FI" b="0" i="0" dirty="0">
                <a:effectLst/>
                <a:latin typeface="+mj-lt"/>
              </a:rPr>
              <a:t>Edellä 1 momentissa tarkoitettuun lupaan voidaan liittää </a:t>
            </a:r>
            <a:r>
              <a:rPr lang="fi-FI" b="1" dirty="0">
                <a:effectLst/>
                <a:latin typeface="+mj-lt"/>
              </a:rPr>
              <a:t>ehtoja, </a:t>
            </a:r>
            <a:r>
              <a:rPr lang="fi-FI" b="0" i="0" dirty="0">
                <a:effectLst/>
                <a:latin typeface="+mj-lt"/>
              </a:rPr>
              <a:t>joita hakijan on noudatettava toiminnasta suojeluarvoille aiheutuvien haittojen välttämiseksi tai rajoittamiseksi. Ehdot voivat sisältää ajallisia tai alueellisia rajoituksia tai muita velvoitteita.</a:t>
            </a:r>
          </a:p>
          <a:p>
            <a:pPr marL="0" indent="0" algn="l" fontAlgn="base">
              <a:buNone/>
            </a:pPr>
            <a:r>
              <a:rPr lang="fi-FI" b="0" i="0" dirty="0">
                <a:effectLst/>
                <a:latin typeface="+mj-lt"/>
              </a:rPr>
              <a:t>Jos hanke tai toimenpide, jota varten lupa on myönnetty, siirtyy toiselle, luvan siirtoa on haettava elinkeino-, liikenne- ja ympäristökeskukselta. Luvan saanut vastaa kaikista lupapäätöksen mukaisista velvollisuuksista, kunnes hänen tilalleen on hyväksytty toinen.</a:t>
            </a:r>
          </a:p>
          <a:p>
            <a:endParaRPr lang="fi-FI" dirty="0"/>
          </a:p>
        </p:txBody>
      </p:sp>
      <p:sp>
        <p:nvSpPr>
          <p:cNvPr id="4" name="Päivämäärän paikkamerkki 3">
            <a:extLst>
              <a:ext uri="{FF2B5EF4-FFF2-40B4-BE49-F238E27FC236}">
                <a16:creationId xmlns:a16="http://schemas.microsoft.com/office/drawing/2014/main" id="{3699D9D2-CCAA-66CA-AB60-9546EECD9947}"/>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E86B2BE7-F60F-2044-28CD-B84D25117CEC}"/>
              </a:ext>
            </a:extLst>
          </p:cNvPr>
          <p:cNvSpPr>
            <a:spLocks noGrp="1"/>
          </p:cNvSpPr>
          <p:nvPr>
            <p:ph type="sldNum" sz="quarter" idx="12"/>
          </p:nvPr>
        </p:nvSpPr>
        <p:spPr/>
        <p:txBody>
          <a:bodyPr/>
          <a:lstStyle/>
          <a:p>
            <a:fld id="{91E53C16-2649-4D48-AFD3-9E32AB86C978}" type="slidenum">
              <a:rPr lang="fi-FI" smtClean="0"/>
              <a:pPr/>
              <a:t>8</a:t>
            </a:fld>
            <a:endParaRPr lang="fi-FI" dirty="0"/>
          </a:p>
        </p:txBody>
      </p:sp>
    </p:spTree>
    <p:extLst>
      <p:ext uri="{BB962C8B-B14F-4D97-AF65-F5344CB8AC3E}">
        <p14:creationId xmlns:p14="http://schemas.microsoft.com/office/powerpoint/2010/main" val="4257122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05B2CF9-0445-4483-860E-056655E82C8C}"/>
              </a:ext>
            </a:extLst>
          </p:cNvPr>
          <p:cNvSpPr>
            <a:spLocks noGrp="1"/>
          </p:cNvSpPr>
          <p:nvPr>
            <p:ph type="title"/>
          </p:nvPr>
        </p:nvSpPr>
        <p:spPr/>
        <p:txBody>
          <a:bodyPr/>
          <a:lstStyle/>
          <a:p>
            <a:r>
              <a:rPr lang="fi-FI" sz="3600" dirty="0"/>
              <a:t>Valtion korvausvelvollisuus luontotyypin suojelusta aiheutuvasta haitasta</a:t>
            </a:r>
          </a:p>
        </p:txBody>
      </p:sp>
      <p:sp>
        <p:nvSpPr>
          <p:cNvPr id="3" name="Sisällön paikkamerkki 2">
            <a:extLst>
              <a:ext uri="{FF2B5EF4-FFF2-40B4-BE49-F238E27FC236}">
                <a16:creationId xmlns:a16="http://schemas.microsoft.com/office/drawing/2014/main" id="{3CF114A8-2E20-3256-4333-27B4D3FDBB07}"/>
              </a:ext>
            </a:extLst>
          </p:cNvPr>
          <p:cNvSpPr>
            <a:spLocks noGrp="1"/>
          </p:cNvSpPr>
          <p:nvPr>
            <p:ph idx="1"/>
          </p:nvPr>
        </p:nvSpPr>
        <p:spPr/>
        <p:txBody>
          <a:bodyPr/>
          <a:lstStyle/>
          <a:p>
            <a:r>
              <a:rPr lang="fi-FI" dirty="0"/>
              <a:t>Luonnonsuojelulain 111 §:n mukaan, jos luontotyypin suojelusta aiheutuu kiinteistön omistajalle merkityksellistä haittaa, hänellä on oikeus saada siitä täysi korvaus.</a:t>
            </a:r>
          </a:p>
          <a:p>
            <a:r>
              <a:rPr lang="fi-FI" dirty="0"/>
              <a:t>Korvausvelvollisuus ei kuitenkaan synny ennen kuin kiinteistön omistaja on hakenut ELY-keskukselta lupaa poiketa luontotyypin ominaispiirteiden heikentämiskiellosta ja hakemus on hylätty. </a:t>
            </a:r>
          </a:p>
          <a:p>
            <a:r>
              <a:rPr lang="fi-FI" dirty="0"/>
              <a:t>Jos on etukäteen ilmeistä, että lupaa poikkeamiseen ei voida myöntää, korvaustoimitus voidaan panna vireille ilman poikkeusluvan hakemista. Jos korvauksesta ei voida sopia maanomistajan ja ELY-keskuksen kesken, toimitusta korvauksen määrittämiseksi haetaan maanmittaustoimistolta.</a:t>
            </a:r>
          </a:p>
        </p:txBody>
      </p:sp>
      <p:sp>
        <p:nvSpPr>
          <p:cNvPr id="4" name="Päivämäärän paikkamerkki 3">
            <a:extLst>
              <a:ext uri="{FF2B5EF4-FFF2-40B4-BE49-F238E27FC236}">
                <a16:creationId xmlns:a16="http://schemas.microsoft.com/office/drawing/2014/main" id="{9896A37B-67AF-6758-894D-AE531EB5C37D}"/>
              </a:ext>
            </a:extLst>
          </p:cNvPr>
          <p:cNvSpPr>
            <a:spLocks noGrp="1"/>
          </p:cNvSpPr>
          <p:nvPr>
            <p:ph type="dt" sz="half" idx="10"/>
          </p:nvPr>
        </p:nvSpPr>
        <p:spPr/>
        <p:txBody>
          <a:bodyPr/>
          <a:lstStyle/>
          <a:p>
            <a:fld id="{7EEE63CA-3BBE-43DD-ADEF-D0577A787475}" type="datetime1">
              <a:rPr lang="fi-FI" smtClean="0"/>
              <a:t>15.5.2024</a:t>
            </a:fld>
            <a:endParaRPr lang="fi-FI" dirty="0"/>
          </a:p>
        </p:txBody>
      </p:sp>
      <p:sp>
        <p:nvSpPr>
          <p:cNvPr id="5" name="Dian numeron paikkamerkki 4">
            <a:extLst>
              <a:ext uri="{FF2B5EF4-FFF2-40B4-BE49-F238E27FC236}">
                <a16:creationId xmlns:a16="http://schemas.microsoft.com/office/drawing/2014/main" id="{4BEE0039-D85E-EDC2-3BB6-CB46F463ED68}"/>
              </a:ext>
            </a:extLst>
          </p:cNvPr>
          <p:cNvSpPr>
            <a:spLocks noGrp="1"/>
          </p:cNvSpPr>
          <p:nvPr>
            <p:ph type="sldNum" sz="quarter" idx="12"/>
          </p:nvPr>
        </p:nvSpPr>
        <p:spPr/>
        <p:txBody>
          <a:bodyPr/>
          <a:lstStyle/>
          <a:p>
            <a:fld id="{91E53C16-2649-4D48-AFD3-9E32AB86C978}" type="slidenum">
              <a:rPr lang="fi-FI" smtClean="0"/>
              <a:pPr/>
              <a:t>9</a:t>
            </a:fld>
            <a:endParaRPr lang="fi-FI" dirty="0"/>
          </a:p>
        </p:txBody>
      </p:sp>
    </p:spTree>
    <p:extLst>
      <p:ext uri="{BB962C8B-B14F-4D97-AF65-F5344CB8AC3E}">
        <p14:creationId xmlns:p14="http://schemas.microsoft.com/office/powerpoint/2010/main" val="3212039159"/>
      </p:ext>
    </p:extLst>
  </p:cSld>
  <p:clrMapOvr>
    <a:masterClrMapping/>
  </p:clrMapOvr>
</p:sld>
</file>

<file path=ppt/theme/theme1.xml><?xml version="1.0" encoding="utf-8"?>
<a:theme xmlns:a="http://schemas.openxmlformats.org/drawingml/2006/main" name="YM - otsikko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E959E4-A5A3-4673-90D8-0D14FE6E3A8C}"/>
    </a:ext>
  </a:extLst>
</a:theme>
</file>

<file path=ppt/theme/theme2.xml><?xml version="1.0" encoding="utf-8"?>
<a:theme xmlns:a="http://schemas.openxmlformats.org/drawingml/2006/main" name="YM -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D9BF32-8511-46CC-8743-3622BDABD454}"/>
    </a:ext>
  </a:extLst>
</a:theme>
</file>

<file path=ppt/theme/theme3.xml><?xml version="1.0" encoding="utf-8"?>
<a:theme xmlns:a="http://schemas.openxmlformats.org/drawingml/2006/main" name="YM - kuvalliset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4F5337FF-4956-468D-B7EE-32AC970AEE85}"/>
    </a:ext>
  </a:extLst>
</a:theme>
</file>

<file path=ppt/theme/theme4.xml><?xml version="1.0" encoding="utf-8"?>
<a:theme xmlns:a="http://schemas.openxmlformats.org/drawingml/2006/main" name="YM - nostot ja väli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0024204-4227-4F51-9A10-89D4FD8CDEC4}"/>
    </a:ext>
  </a:ext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276AD2246793247B22B5CFF3E82EE2D" ma:contentTypeVersion="14" ma:contentTypeDescription="Create a new document." ma:contentTypeScope="" ma:versionID="2438b08b8fee7b2ab5fcab52ad791e73">
  <xsd:schema xmlns:xsd="http://www.w3.org/2001/XMLSchema" xmlns:xs="http://www.w3.org/2001/XMLSchema" xmlns:p="http://schemas.microsoft.com/office/2006/metadata/properties" xmlns:ns2="ee979e14-fcd1-4170-9b78-5ef3fbf99893" xmlns:ns3="7ebb899a-9637-410d-b8d9-0b1e9bbc22ab" targetNamespace="http://schemas.microsoft.com/office/2006/metadata/properties" ma:root="true" ma:fieldsID="b19b5d7e7be2f6f6d5b5d77e46a0f56a" ns2:_="" ns3:_="">
    <xsd:import namespace="ee979e14-fcd1-4170-9b78-5ef3fbf99893"/>
    <xsd:import namespace="7ebb899a-9637-410d-b8d9-0b1e9bbc22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979e14-fcd1-4170-9b78-5ef3fbf998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f74eb33-bc01-4b65-a333-7b16e5d3bc2c"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bb899a-9637-410d-b8d9-0b1e9bbc22a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c84c83ae-90e1-4a04-998b-60305cd3d371}" ma:internalName="TaxCatchAll" ma:showField="CatchAllData" ma:web="7ebb899a-9637-410d-b8d9-0b1e9bbc22a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979e14-fcd1-4170-9b78-5ef3fbf99893">
      <Terms xmlns="http://schemas.microsoft.com/office/infopath/2007/PartnerControls"/>
    </lcf76f155ced4ddcb4097134ff3c332f>
    <TaxCatchAll xmlns="7ebb899a-9637-410d-b8d9-0b1e9bbc22ab" xsi:nil="true"/>
  </documentManagement>
</p:properties>
</file>

<file path=customXml/itemProps1.xml><?xml version="1.0" encoding="utf-8"?>
<ds:datastoreItem xmlns:ds="http://schemas.openxmlformats.org/officeDocument/2006/customXml" ds:itemID="{7ACE3121-D4CD-42AC-8FF5-FB08F6D5F200}">
  <ds:schemaRefs>
    <ds:schemaRef ds:uri="http://schemas.microsoft.com/sharepoint/v3/contenttype/forms"/>
  </ds:schemaRefs>
</ds:datastoreItem>
</file>

<file path=customXml/itemProps2.xml><?xml version="1.0" encoding="utf-8"?>
<ds:datastoreItem xmlns:ds="http://schemas.openxmlformats.org/officeDocument/2006/customXml" ds:itemID="{693D93B3-753D-46EE-BFB7-2E82100240C7}"/>
</file>

<file path=customXml/itemProps3.xml><?xml version="1.0" encoding="utf-8"?>
<ds:datastoreItem xmlns:ds="http://schemas.openxmlformats.org/officeDocument/2006/customXml" ds:itemID="{7494AD6D-C008-4ED9-BAD0-518F5A09BE01}">
  <ds:schemaRefs>
    <ds:schemaRef ds:uri="http://schemas.openxmlformats.org/package/2006/metadata/core-properties"/>
    <ds:schemaRef ds:uri="ee979e14-fcd1-4170-9b78-5ef3fbf99893"/>
    <ds:schemaRef ds:uri="http://purl.org/dc/dcmitype/"/>
    <ds:schemaRef ds:uri="http://purl.org/dc/elements/1.1/"/>
    <ds:schemaRef ds:uri="7ebb899a-9637-410d-b8d9-0b1e9bbc22ab"/>
    <ds:schemaRef ds:uri="http://schemas.microsoft.com/office/2006/metadata/properties"/>
    <ds:schemaRef ds:uri="http://schemas.microsoft.com/office/2006/documentManagement/types"/>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YM_esitysmallipohja_2020</Template>
  <TotalTime>0</TotalTime>
  <Words>1565</Words>
  <Application>Microsoft Office PowerPoint</Application>
  <PresentationFormat>Laajakuva</PresentationFormat>
  <Paragraphs>144</Paragraphs>
  <Slides>18</Slides>
  <Notes>0</Notes>
  <HiddenSlides>0</HiddenSlides>
  <MMClips>0</MMClips>
  <ScaleCrop>false</ScaleCrop>
  <HeadingPairs>
    <vt:vector size="6" baseType="variant">
      <vt:variant>
        <vt:lpstr>Käytetyt fontit</vt:lpstr>
      </vt:variant>
      <vt:variant>
        <vt:i4>4</vt:i4>
      </vt:variant>
      <vt:variant>
        <vt:lpstr>Teema</vt:lpstr>
      </vt:variant>
      <vt:variant>
        <vt:i4>4</vt:i4>
      </vt:variant>
      <vt:variant>
        <vt:lpstr>Dian otsikot</vt:lpstr>
      </vt:variant>
      <vt:variant>
        <vt:i4>18</vt:i4>
      </vt:variant>
    </vt:vector>
  </HeadingPairs>
  <TitlesOfParts>
    <vt:vector size="26" baseType="lpstr">
      <vt:lpstr>Arial</vt:lpstr>
      <vt:lpstr>Barlow</vt:lpstr>
      <vt:lpstr>Calibri</vt:lpstr>
      <vt:lpstr>var(--yja-heading-font-family,myriad-pro-condensed)</vt:lpstr>
      <vt:lpstr>YM - otsikkosivut</vt:lpstr>
      <vt:lpstr>YM - sisältösivut</vt:lpstr>
      <vt:lpstr>YM - kuvalliset sisältösivut</vt:lpstr>
      <vt:lpstr>YM - nostot ja välisivut</vt:lpstr>
      <vt:lpstr>Johdanto: luonnonsuojelulain tiukasti suojellut luontotyypit</vt:lpstr>
      <vt:lpstr>Esityksen sisältö</vt:lpstr>
      <vt:lpstr>Päivän ohjelma</vt:lpstr>
      <vt:lpstr>Luontotyyppisuojelu Suomen lainsäädännössä</vt:lpstr>
      <vt:lpstr>Luonnonsuojelulain uudistus</vt:lpstr>
      <vt:lpstr>Tiukasti suojellut luontotyypit</vt:lpstr>
      <vt:lpstr>Luonnonsuojelulaki 9/2023</vt:lpstr>
      <vt:lpstr>PowerPoint-esitys</vt:lpstr>
      <vt:lpstr>Valtion korvausvelvollisuus luontotyypin suojelusta aiheutuvasta haitasta</vt:lpstr>
      <vt:lpstr>Valtioneuvoston asetus  luonnonsuojelusta 1066/2023 </vt:lpstr>
      <vt:lpstr>Tiukasti suojeltua luontotyyppiä heikentävät toimet</vt:lpstr>
      <vt:lpstr>Esimerkkejä luontotyypin ominaispiirteitä heikentävistä toimenpiteistä</vt:lpstr>
      <vt:lpstr>Tunnistamisen haasteet</vt:lpstr>
      <vt:lpstr>Inventointitilanne ja  inventointiohje</vt:lpstr>
      <vt:lpstr>Inventointitilanne Serpentiinikalliot, -kivikot ja -soraikot </vt:lpstr>
      <vt:lpstr>Inventointitilanne Rannikon avoimet dyynit</vt:lpstr>
      <vt:lpstr>Kiitos!</vt:lpstr>
      <vt:lpstr>Päivän ohjelma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2021-10-19T11:33:23Z</dcterms:created>
  <dcterms:modified xsi:type="dcterms:W3CDTF">2024-05-15T05:25:38Z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0x010100D276AD2246793247B22B5CFF3E82EE2D</vt:lpwstr>
  </property>
  <property fmtid="{D5CDD505-2E9C-101B-9397-08002B2CF9AE}" pid="3" name="MediaServiceImageTags">
    <vt:lpwstr/>
  </property>
</Properties>
</file>