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8" r:id="rId4"/>
    <p:sldMasterId id="2147483841" r:id="rId5"/>
  </p:sldMasterIdLst>
  <p:notesMasterIdLst>
    <p:notesMasterId r:id="rId20"/>
  </p:notesMasterIdLst>
  <p:handoutMasterIdLst>
    <p:handoutMasterId r:id="rId21"/>
  </p:handoutMasterIdLst>
  <p:sldIdLst>
    <p:sldId id="331" r:id="rId6"/>
    <p:sldId id="332" r:id="rId7"/>
    <p:sldId id="301" r:id="rId8"/>
    <p:sldId id="279" r:id="rId9"/>
    <p:sldId id="333" r:id="rId10"/>
    <p:sldId id="341" r:id="rId11"/>
    <p:sldId id="345" r:id="rId12"/>
    <p:sldId id="343" r:id="rId13"/>
    <p:sldId id="344" r:id="rId14"/>
    <p:sldId id="336" r:id="rId15"/>
    <p:sldId id="339" r:id="rId16"/>
    <p:sldId id="348" r:id="rId17"/>
    <p:sldId id="351" r:id="rId18"/>
    <p:sldId id="307" r:id="rId1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87"/>
    <a:srgbClr val="004643"/>
    <a:srgbClr val="003633"/>
    <a:srgbClr val="00A8A0"/>
    <a:srgbClr val="FDF4D7"/>
    <a:srgbClr val="FDEBD7"/>
    <a:srgbClr val="FCE5CC"/>
    <a:srgbClr val="C7E3D2"/>
    <a:srgbClr val="FEF3E6"/>
    <a:srgbClr val="0060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2" autoAdjust="0"/>
    <p:restoredTop sz="96400" autoAdjust="0"/>
  </p:normalViewPr>
  <p:slideViewPr>
    <p:cSldViewPr snapToGrid="0">
      <p:cViewPr varScale="1">
        <p:scale>
          <a:sx n="109" d="100"/>
          <a:sy n="109" d="100"/>
        </p:scale>
        <p:origin x="672" y="96"/>
      </p:cViewPr>
      <p:guideLst>
        <p:guide orient="horz" pos="3589"/>
        <p:guide pos="3840"/>
      </p:guideLst>
    </p:cSldViewPr>
  </p:slideViewPr>
  <p:outlineViewPr>
    <p:cViewPr>
      <p:scale>
        <a:sx n="33" d="100"/>
        <a:sy n="33" d="100"/>
      </p:scale>
      <p:origin x="0" y="-11795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53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>
            <a:extLst>
              <a:ext uri="{FF2B5EF4-FFF2-40B4-BE49-F238E27FC236}">
                <a16:creationId xmlns:a16="http://schemas.microsoft.com/office/drawing/2014/main" id="{47C98521-F432-4972-8DCD-BF042C8ECC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7EA4EFE9-B313-4916-BC92-461AD15C9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E29AD-6962-4F41-A8E3-A500C85E9636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AEE571B3-FE2A-4E91-882F-40FA7B29F8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DB0D0B2-D0D8-4E79-938B-E6569E8A74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24F1E-E137-456F-9307-54686FEEDBC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18136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32B33-838E-4511-96FF-6AAD03FB9CDE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0D77E-73F2-4CF6-8D74-789903B0E96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506480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/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29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petu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>
                <a:solidFill>
                  <a:schemeClr val="bg2"/>
                </a:solidFill>
              </a:defRPr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09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llinen kansi aloituspohj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C486F46-0FFA-044B-55F7-5ADC5C3348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7616" y="1727027"/>
            <a:ext cx="5985183" cy="1839951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en-US" dirty="0"/>
              <a:t>Add a title on two or three lines</a:t>
            </a:r>
            <a:endParaRPr lang="fi-FI" dirty="0"/>
          </a:p>
        </p:txBody>
      </p:sp>
      <p:sp>
        <p:nvSpPr>
          <p:cNvPr id="25" name="Tekstin paikkamerkki 3">
            <a:extLst>
              <a:ext uri="{FF2B5EF4-FFF2-40B4-BE49-F238E27FC236}">
                <a16:creationId xmlns:a16="http://schemas.microsoft.com/office/drawing/2014/main" id="{291729F3-6BCF-A6D5-7161-5F622A499D61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987618" y="3713290"/>
            <a:ext cx="5985183" cy="706918"/>
          </a:xfrm>
        </p:spPr>
        <p:txBody>
          <a:bodyPr t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name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presenter</a:t>
            </a:r>
            <a:br>
              <a:rPr lang="fi-FI" dirty="0"/>
            </a:br>
            <a:r>
              <a:rPr lang="fi-FI" dirty="0" err="1"/>
              <a:t>title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3032006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 ja sisältö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2170" y="571499"/>
            <a:ext cx="10827659" cy="983513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 dirty="0"/>
              <a:t>Lisää otsikko napsauttamalla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9FAB5EF-9BBB-35DD-308E-C70BAB11BD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2170" y="1714500"/>
            <a:ext cx="5309056" cy="411480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Sisällön paikkamerkki 3">
            <a:extLst>
              <a:ext uri="{FF2B5EF4-FFF2-40B4-BE49-F238E27FC236}">
                <a16:creationId xmlns:a16="http://schemas.microsoft.com/office/drawing/2014/main" id="{A7CCBFD4-DB01-BC93-C9B2-24B252E8E11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00774" y="1714500"/>
            <a:ext cx="5309055" cy="411480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pic>
        <p:nvPicPr>
          <p:cNvPr id="4" name="Kuva 4">
            <a:extLst>
              <a:ext uri="{FF2B5EF4-FFF2-40B4-BE49-F238E27FC236}">
                <a16:creationId xmlns:a16="http://schemas.microsoft.com/office/drawing/2014/main" id="{689B0F09-8B74-5048-A35E-DD91870C42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21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uva ja sisältö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57C80A9E-A3B7-A6AF-80F7-86AFC224A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5655076" cy="68580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fi-FI" dirty="0"/>
            </a:br>
            <a:r>
              <a:rPr lang="fi-FI" dirty="0"/>
              <a:t>Lisää kuva napsauttamalla </a:t>
            </a:r>
            <a:br>
              <a:rPr lang="fi-FI" dirty="0"/>
            </a:br>
            <a:r>
              <a:rPr lang="fi-FI" dirty="0"/>
              <a:t>keskellä näkyvää kuvaketta.</a:t>
            </a:r>
            <a:br>
              <a:rPr lang="fi-FI" dirty="0"/>
            </a:br>
            <a:r>
              <a:rPr lang="fi-FI" dirty="0"/>
              <a:t>Ohjeet kuvan rajaamiseen ja skaalaamiseen löytyvät diasarjan alussa olevalta ohjesivulta.</a:t>
            </a:r>
            <a:br>
              <a:rPr lang="fi-FI" dirty="0"/>
            </a:br>
            <a:r>
              <a:rPr lang="fi-FI" dirty="0"/>
              <a:t>Muista lisätä kuvalle alt-teksti.</a:t>
            </a:r>
          </a:p>
        </p:txBody>
      </p:sp>
      <p:pic>
        <p:nvPicPr>
          <p:cNvPr id="7" name="Kuva 4">
            <a:extLst>
              <a:ext uri="{FF2B5EF4-FFF2-40B4-BE49-F238E27FC236}">
                <a16:creationId xmlns:a16="http://schemas.microsoft.com/office/drawing/2014/main" id="{A7AA0FC4-980B-BFAC-EA98-9BC5BB2E5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538C098E-3E44-B9F0-FC60-C2CF263552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5391" y="571499"/>
            <a:ext cx="5224437" cy="1278566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 dirty="0"/>
              <a:t>Lisää otsikko napsauttamalla</a:t>
            </a:r>
          </a:p>
        </p:txBody>
      </p:sp>
      <p:sp>
        <p:nvSpPr>
          <p:cNvPr id="11" name="Sisällön paikkamerkki 2">
            <a:extLst>
              <a:ext uri="{FF2B5EF4-FFF2-40B4-BE49-F238E27FC236}">
                <a16:creationId xmlns:a16="http://schemas.microsoft.com/office/drawing/2014/main" id="{71A7FEF0-1E42-E87F-44AE-D7AF91FB14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5390" y="2048747"/>
            <a:ext cx="5224437" cy="3780554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087545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1">
            <a:extLst>
              <a:ext uri="{FF2B5EF4-FFF2-40B4-BE49-F238E27FC236}">
                <a16:creationId xmlns:a16="http://schemas.microsoft.com/office/drawing/2014/main" id="{6E2A3B3F-ED59-5905-C8DB-A53BFFB1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8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/>
              <a:t>Lisää otsikko napsauttamalla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418407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title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text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r>
              <a:rPr lang="fi-FI" dirty="0"/>
              <a:t> </a:t>
            </a:r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F3023FB8-FB91-7A75-B15F-4764B99154A2}"/>
              </a:ext>
            </a:extLst>
          </p:cNvPr>
          <p:cNvSpPr txBox="1"/>
          <p:nvPr userDrawn="1"/>
        </p:nvSpPr>
        <p:spPr>
          <a:xfrm>
            <a:off x="62142" y="6374106"/>
            <a:ext cx="597671" cy="180000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noAutofit/>
          </a:bodyPr>
          <a:lstStyle/>
          <a:p>
            <a:pPr algn="r"/>
            <a:fld id="{B0FA1FCE-3B31-49F3-AF28-99B509C786C6}" type="slidenum">
              <a:rPr lang="fi-FI" sz="1000" smtClean="0">
                <a:solidFill>
                  <a:schemeClr val="accent1"/>
                </a:solidFill>
              </a:rPr>
              <a:pPr algn="r"/>
              <a:t>‹#›</a:t>
            </a:fld>
            <a:endParaRPr lang="fi-FI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0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5" r:id="rId2"/>
    <p:sldLayoutId id="2147483853" r:id="rId3"/>
    <p:sldLayoutId id="2147483856" r:id="rId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415">
          <p15:clr>
            <a:srgbClr val="F26B43"/>
          </p15:clr>
        </p15:guide>
        <p15:guide id="3" orient="horz" pos="913">
          <p15:clr>
            <a:srgbClr val="F26B43"/>
          </p15:clr>
        </p15:guide>
        <p15:guide id="4" orient="horz" pos="3680">
          <p15:clr>
            <a:srgbClr val="F26B43"/>
          </p15:clr>
        </p15:guide>
        <p15:guide id="6" pos="665">
          <p15:clr>
            <a:srgbClr val="F26B43"/>
          </p15:clr>
        </p15:guide>
        <p15:guide id="7" orient="horz" pos="368" userDrawn="1">
          <p15:clr>
            <a:srgbClr val="F26B43"/>
          </p15:clr>
        </p15:guide>
        <p15:guide id="8" pos="438" userDrawn="1">
          <p15:clr>
            <a:srgbClr val="F26B43"/>
          </p15:clr>
        </p15:guide>
        <p15:guide id="9" orient="horz" pos="1071" userDrawn="1">
          <p15:clr>
            <a:srgbClr val="F26B43"/>
          </p15:clr>
        </p15:guide>
        <p15:guide id="10" orient="horz" pos="3685" userDrawn="1">
          <p15:clr>
            <a:srgbClr val="F26B43"/>
          </p15:clr>
        </p15:guide>
        <p15:guide id="11" orient="horz" pos="411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sv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4FC964-18C4-A6CF-9AC6-890BE3D89AA7}"/>
              </a:ext>
            </a:extLst>
          </p:cNvPr>
          <p:cNvSpPr txBox="1"/>
          <p:nvPr/>
        </p:nvSpPr>
        <p:spPr>
          <a:xfrm>
            <a:off x="695325" y="3000375"/>
            <a:ext cx="3457575" cy="14097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44B57D-D9FF-A1D5-0C3B-46E4F1C71D78}"/>
              </a:ext>
            </a:extLst>
          </p:cNvPr>
          <p:cNvSpPr txBox="1"/>
          <p:nvPr/>
        </p:nvSpPr>
        <p:spPr>
          <a:xfrm>
            <a:off x="1000125" y="1676400"/>
            <a:ext cx="3067050" cy="149542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E2A8CC-8FFB-35D0-91E3-E6924A80D489}"/>
              </a:ext>
            </a:extLst>
          </p:cNvPr>
          <p:cNvSpPr txBox="1"/>
          <p:nvPr/>
        </p:nvSpPr>
        <p:spPr>
          <a:xfrm>
            <a:off x="342900" y="809625"/>
            <a:ext cx="2152650" cy="8667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2D8032BC-7A1C-F7E5-A113-69720AF203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16508" cy="6858000"/>
          </a:xfrm>
          <a:prstGeom prst="rect">
            <a:avLst/>
          </a:prstGeom>
        </p:spPr>
      </p:pic>
      <p:sp>
        <p:nvSpPr>
          <p:cNvPr id="5" name="Artefakti">
            <a:extLst>
              <a:ext uri="{FF2B5EF4-FFF2-40B4-BE49-F238E27FC236}">
                <a16:creationId xmlns:a16="http://schemas.microsoft.com/office/drawing/2014/main" id="{C22EF54C-793F-92CD-CDB3-1E3745D5D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30755" y="4327717"/>
            <a:ext cx="5557442" cy="2242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Otsikko 1">
            <a:extLst>
              <a:ext uri="{FF2B5EF4-FFF2-40B4-BE49-F238E27FC236}">
                <a16:creationId xmlns:a16="http://schemas.microsoft.com/office/drawing/2014/main" id="{1CDB9D3F-22B8-9440-5447-FB3DEAEAA752}"/>
              </a:ext>
            </a:extLst>
          </p:cNvPr>
          <p:cNvSpPr txBox="1">
            <a:spLocks/>
          </p:cNvSpPr>
          <p:nvPr/>
        </p:nvSpPr>
        <p:spPr>
          <a:xfrm>
            <a:off x="3332396" y="3200216"/>
            <a:ext cx="5985183" cy="18399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i-FI" sz="3200" dirty="0"/>
          </a:p>
          <a:p>
            <a:pPr algn="ctr"/>
            <a:endParaRPr lang="fi-FI" sz="3200" dirty="0"/>
          </a:p>
          <a:p>
            <a:pPr algn="ctr"/>
            <a:endParaRPr lang="fi-FI" sz="3200" dirty="0"/>
          </a:p>
          <a:p>
            <a:pPr algn="ctr"/>
            <a:r>
              <a:rPr lang="fi-FI" sz="3200" dirty="0"/>
              <a:t>Rannikon avoimet dyynit</a:t>
            </a:r>
          </a:p>
        </p:txBody>
      </p:sp>
      <p:sp>
        <p:nvSpPr>
          <p:cNvPr id="8" name="Tekstin paikkamerkki 28">
            <a:extLst>
              <a:ext uri="{FF2B5EF4-FFF2-40B4-BE49-F238E27FC236}">
                <a16:creationId xmlns:a16="http://schemas.microsoft.com/office/drawing/2014/main" id="{7008D759-A413-9D42-BF7F-AFFFB2BB84D6}"/>
              </a:ext>
            </a:extLst>
          </p:cNvPr>
          <p:cNvSpPr txBox="1">
            <a:spLocks/>
          </p:cNvSpPr>
          <p:nvPr/>
        </p:nvSpPr>
        <p:spPr>
          <a:xfrm>
            <a:off x="2898185" y="5243390"/>
            <a:ext cx="5985183" cy="50892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b="1" dirty="0"/>
              <a:t>	Anne Raunio</a:t>
            </a:r>
            <a:r>
              <a:rPr lang="fi-FI" dirty="0"/>
              <a:t>				</a:t>
            </a:r>
            <a:r>
              <a:rPr lang="fi-FI" b="1" dirty="0"/>
              <a:t>15.5.2024</a:t>
            </a:r>
          </a:p>
          <a:p>
            <a:endParaRPr lang="fi-FI" dirty="0"/>
          </a:p>
        </p:txBody>
      </p:sp>
      <p:pic>
        <p:nvPicPr>
          <p:cNvPr id="9" name="Kuva" descr="Suomen ympäristökeskuksen tunnus.">
            <a:extLst>
              <a:ext uri="{FF2B5EF4-FFF2-40B4-BE49-F238E27FC236}">
                <a16:creationId xmlns:a16="http://schemas.microsoft.com/office/drawing/2014/main" id="{27299FD9-DD25-FE85-380C-EFC2D45F6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82634" y="5318844"/>
            <a:ext cx="2765425" cy="734566"/>
          </a:xfrm>
          <a:prstGeom prst="rect">
            <a:avLst/>
          </a:prstGeom>
        </p:spPr>
      </p:pic>
      <p:sp>
        <p:nvSpPr>
          <p:cNvPr id="10" name="Tekstiruutu 9">
            <a:extLst>
              <a:ext uri="{FF2B5EF4-FFF2-40B4-BE49-F238E27FC236}">
                <a16:creationId xmlns:a16="http://schemas.microsoft.com/office/drawing/2014/main" id="{6732354D-744F-D4F0-F564-2783A14A5C4F}"/>
              </a:ext>
            </a:extLst>
          </p:cNvPr>
          <p:cNvSpPr txBox="1"/>
          <p:nvPr/>
        </p:nvSpPr>
        <p:spPr>
          <a:xfrm>
            <a:off x="0" y="0"/>
            <a:ext cx="323165" cy="1573508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Siikajoki</a:t>
            </a:r>
          </a:p>
        </p:txBody>
      </p:sp>
    </p:spTree>
    <p:extLst>
      <p:ext uri="{BB962C8B-B14F-4D97-AF65-F5344CB8AC3E}">
        <p14:creationId xmlns:p14="http://schemas.microsoft.com/office/powerpoint/2010/main" val="1596951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1789" y="249881"/>
            <a:ext cx="7191374" cy="1413747"/>
          </a:xfrm>
        </p:spPr>
        <p:txBody>
          <a:bodyPr/>
          <a:lstStyle/>
          <a:p>
            <a:pPr algn="ctr"/>
            <a:r>
              <a:rPr lang="fi-FI" sz="2400" dirty="0"/>
              <a:t>Rannikon avoimet dyynit</a:t>
            </a:r>
            <a:br>
              <a:rPr lang="fi-FI" sz="2400" dirty="0"/>
            </a:br>
            <a:r>
              <a:rPr lang="fi-FI" sz="2400" dirty="0"/>
              <a:t>Luonnontilaisuuden luokittelu</a:t>
            </a: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83836" y="995009"/>
            <a:ext cx="3700659" cy="2176743"/>
          </a:xfrm>
        </p:spPr>
        <p:txBody>
          <a:bodyPr/>
          <a:lstStyle/>
          <a:p>
            <a:endParaRPr lang="fi-FI" sz="1500" b="1" dirty="0"/>
          </a:p>
          <a:p>
            <a:r>
              <a:rPr lang="fi-FI" sz="1600" b="1" dirty="0">
                <a:solidFill>
                  <a:srgbClr val="00B050"/>
                </a:solidFill>
              </a:rPr>
              <a:t>Luonnontilainen</a:t>
            </a:r>
          </a:p>
          <a:p>
            <a:r>
              <a:rPr lang="fi-FI" sz="1400" dirty="0"/>
              <a:t>Luontotyyppi on kehittynyt ilman ihmisen aiheuttamia muutoksia dyynin ominais-piirteisiin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dyynimuodot ehyitä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kasvillisuus ei merkittävästi kulunut tai rehevöitynyt.</a:t>
            </a:r>
          </a:p>
          <a:p>
            <a:endParaRPr lang="fi-FI" sz="12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sp>
        <p:nvSpPr>
          <p:cNvPr id="8" name="Sisällön paikkamerkki 3">
            <a:extLst>
              <a:ext uri="{FF2B5EF4-FFF2-40B4-BE49-F238E27FC236}">
                <a16:creationId xmlns:a16="http://schemas.microsoft.com/office/drawing/2014/main" id="{20E8C615-4DFC-BAD6-3B19-3CA4F21477B4}"/>
              </a:ext>
            </a:extLst>
          </p:cNvPr>
          <p:cNvSpPr txBox="1">
            <a:spLocks/>
          </p:cNvSpPr>
          <p:nvPr/>
        </p:nvSpPr>
        <p:spPr>
          <a:xfrm>
            <a:off x="7724073" y="981646"/>
            <a:ext cx="4305301" cy="2966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1845"/>
            <a:endParaRPr lang="fi-FI" sz="1500" b="1" dirty="0"/>
          </a:p>
          <a:p>
            <a:pPr marL="791845"/>
            <a:r>
              <a:rPr lang="fi-FI" sz="1600" b="1" dirty="0">
                <a:solidFill>
                  <a:srgbClr val="C00000"/>
                </a:solidFill>
              </a:rPr>
              <a:t>Ei luonnontilainen tai siihen verrattava</a:t>
            </a:r>
          </a:p>
          <a:p>
            <a:pPr marL="791845"/>
            <a:r>
              <a:rPr lang="fi-FI" sz="1400" dirty="0"/>
              <a:t>Luontotyyppi ei ole kehittynyt luontaisesti tai luontotyypin ominaispiirteet ovat merkittävästi muuttuneet, esimerkiksi</a:t>
            </a:r>
          </a:p>
          <a:p>
            <a:pPr marL="971550" lvl="1" indent="-285750"/>
            <a:r>
              <a:rPr lang="fi-FI" sz="1300" dirty="0"/>
              <a:t>dyynimuodot ovat maanmuokkauksen tai tasoituksen jäljiltä pahoin tuhoutuneet tai kuluneet pois</a:t>
            </a:r>
          </a:p>
          <a:p>
            <a:pPr marL="971550" lvl="1" indent="-285750"/>
            <a:r>
              <a:rPr lang="fi-FI" sz="1300" dirty="0"/>
              <a:t>kasvillisuus on tuhoutunut kulutuksen seurauksena</a:t>
            </a:r>
          </a:p>
          <a:p>
            <a:pPr marL="971550" lvl="1" indent="-285750"/>
            <a:r>
              <a:rPr lang="fi-FI" sz="1300" dirty="0"/>
              <a:t>kasvillisuus laajalti tai kokonaan muuttunut rehevöitymisen tai umpeenkasvun seurauksena tai kulttuuri- ja vieraslajien vallitsemaa.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sp>
        <p:nvSpPr>
          <p:cNvPr id="12" name="Tekstiruutu 11">
            <a:extLst>
              <a:ext uri="{FF2B5EF4-FFF2-40B4-BE49-F238E27FC236}">
                <a16:creationId xmlns:a16="http://schemas.microsoft.com/office/drawing/2014/main" id="{396D62E4-493B-C857-6596-7667835DF7E8}"/>
              </a:ext>
            </a:extLst>
          </p:cNvPr>
          <p:cNvSpPr txBox="1"/>
          <p:nvPr/>
        </p:nvSpPr>
        <p:spPr>
          <a:xfrm>
            <a:off x="11939685" y="3781675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  <p:pic>
        <p:nvPicPr>
          <p:cNvPr id="14" name="Kuva 13">
            <a:extLst>
              <a:ext uri="{FF2B5EF4-FFF2-40B4-BE49-F238E27FC236}">
                <a16:creationId xmlns:a16="http://schemas.microsoft.com/office/drawing/2014/main" id="{773FE1E7-A8F7-7219-904D-C6FFAB892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6801" y="4471276"/>
            <a:ext cx="2376455" cy="2398742"/>
          </a:xfrm>
          <a:prstGeom prst="rect">
            <a:avLst/>
          </a:prstGeom>
        </p:spPr>
      </p:pic>
      <p:sp>
        <p:nvSpPr>
          <p:cNvPr id="17" name="Tekstiruutu 16">
            <a:extLst>
              <a:ext uri="{FF2B5EF4-FFF2-40B4-BE49-F238E27FC236}">
                <a16:creationId xmlns:a16="http://schemas.microsoft.com/office/drawing/2014/main" id="{747FE27D-209C-11DA-DAE3-8D02353A1BF2}"/>
              </a:ext>
            </a:extLst>
          </p:cNvPr>
          <p:cNvSpPr txBox="1"/>
          <p:nvPr/>
        </p:nvSpPr>
        <p:spPr>
          <a:xfrm>
            <a:off x="3754249" y="1223891"/>
            <a:ext cx="4435547" cy="3472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b="1" dirty="0">
                <a:solidFill>
                  <a:schemeClr val="accent4">
                    <a:lumMod val="75000"/>
                  </a:schemeClr>
                </a:solidFill>
              </a:rPr>
              <a:t>Luonnontilaiseen verrattava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fi-FI" sz="1400" dirty="0">
                <a:solidFill>
                  <a:schemeClr val="tx2"/>
                </a:solidFill>
              </a:rPr>
              <a:t>Luontotyyppi on kehittynyt luontaisesti ja sen ominais-piirteet ovat säilyneet huolimatta ihmisen </a:t>
            </a:r>
            <a:r>
              <a:rPr lang="fi-FI" sz="1400" dirty="0" err="1">
                <a:solidFill>
                  <a:schemeClr val="tx2"/>
                </a:solidFill>
              </a:rPr>
              <a:t>aiheutta-mista</a:t>
            </a:r>
            <a:r>
              <a:rPr lang="fi-FI" sz="1400" dirty="0">
                <a:solidFill>
                  <a:schemeClr val="tx2"/>
                </a:solidFill>
              </a:rPr>
              <a:t> luontotyyppiin vaikuttavista tekijöistä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i-FI" sz="1300" dirty="0">
                <a:solidFill>
                  <a:schemeClr val="tx2"/>
                </a:solidFill>
              </a:rPr>
              <a:t>dyynimuodot kuluneita tai osin rikkoutuneita, mutta erottuvat </a:t>
            </a:r>
            <a:r>
              <a:rPr lang="fi-FI" sz="1400" dirty="0">
                <a:solidFill>
                  <a:schemeClr val="tx2"/>
                </a:solidFill>
              </a:rPr>
              <a:t>edelleen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i-FI" sz="1300" dirty="0">
                <a:solidFill>
                  <a:schemeClr val="tx2"/>
                </a:solidFill>
              </a:rPr>
              <a:t>kasvillisuus selvästi kulunutta, laajojakin kasvittomia deflaatioalueita, mutta myös tyypillistä </a:t>
            </a:r>
            <a:r>
              <a:rPr lang="fi-FI" sz="1300" dirty="0" err="1">
                <a:solidFill>
                  <a:schemeClr val="tx2"/>
                </a:solidFill>
              </a:rPr>
              <a:t>dyynikasvilli</a:t>
            </a:r>
            <a:r>
              <a:rPr lang="fi-FI" sz="1300" dirty="0">
                <a:solidFill>
                  <a:schemeClr val="tx2"/>
                </a:solidFill>
              </a:rPr>
              <a:t>-suutta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i-FI" sz="1300" dirty="0">
                <a:solidFill>
                  <a:schemeClr val="tx2"/>
                </a:solidFill>
              </a:rPr>
              <a:t>kasvillisuus osin rehevöitynyttä tai </a:t>
            </a:r>
            <a:r>
              <a:rPr lang="fi-FI" sz="1300" dirty="0" err="1">
                <a:solidFill>
                  <a:schemeClr val="tx2"/>
                </a:solidFill>
              </a:rPr>
              <a:t>umpeenkasvavaa</a:t>
            </a:r>
            <a:r>
              <a:rPr lang="fi-FI" sz="1300" dirty="0">
                <a:solidFill>
                  <a:schemeClr val="tx2"/>
                </a:solidFill>
              </a:rPr>
              <a:t> tai siinä on joitakin kulttuuri- tai vieraslajien esiintymiä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i-FI" sz="1300" dirty="0">
                <a:solidFill>
                  <a:schemeClr val="tx2"/>
                </a:solidFill>
              </a:rPr>
              <a:t>ominaispiirteet palautuneet hoito- tai ennallistamis-toimien jälkeen.</a:t>
            </a:r>
          </a:p>
          <a:p>
            <a:endParaRPr lang="fi-FI" dirty="0"/>
          </a:p>
        </p:txBody>
      </p:sp>
      <p:pic>
        <p:nvPicPr>
          <p:cNvPr id="19" name="Kuva 18">
            <a:extLst>
              <a:ext uri="{FF2B5EF4-FFF2-40B4-BE49-F238E27FC236}">
                <a16:creationId xmlns:a16="http://schemas.microsoft.com/office/drawing/2014/main" id="{2B5FF41A-81C1-9465-2A39-46D3AB1965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15375" y="4455077"/>
            <a:ext cx="3476625" cy="2402923"/>
          </a:xfrm>
          <a:prstGeom prst="rect">
            <a:avLst/>
          </a:prstGeom>
        </p:spPr>
      </p:pic>
      <p:pic>
        <p:nvPicPr>
          <p:cNvPr id="26" name="Kuva 25">
            <a:extLst>
              <a:ext uri="{FF2B5EF4-FFF2-40B4-BE49-F238E27FC236}">
                <a16:creationId xmlns:a16="http://schemas.microsoft.com/office/drawing/2014/main" id="{E825464A-9D4D-6A39-185C-B5D621D5F1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468388"/>
            <a:ext cx="3298093" cy="2390035"/>
          </a:xfrm>
          <a:prstGeom prst="rect">
            <a:avLst/>
          </a:prstGeom>
        </p:spPr>
      </p:pic>
      <p:pic>
        <p:nvPicPr>
          <p:cNvPr id="28" name="Kuva 27">
            <a:extLst>
              <a:ext uri="{FF2B5EF4-FFF2-40B4-BE49-F238E27FC236}">
                <a16:creationId xmlns:a16="http://schemas.microsoft.com/office/drawing/2014/main" id="{61456956-81E2-0F6A-4D5E-1794268DAC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4455077"/>
            <a:ext cx="2220674" cy="2409213"/>
          </a:xfrm>
          <a:prstGeom prst="rect">
            <a:avLst/>
          </a:prstGeom>
        </p:spPr>
      </p:pic>
      <p:sp>
        <p:nvSpPr>
          <p:cNvPr id="29" name="Tekstiruutu 28">
            <a:extLst>
              <a:ext uri="{FF2B5EF4-FFF2-40B4-BE49-F238E27FC236}">
                <a16:creationId xmlns:a16="http://schemas.microsoft.com/office/drawing/2014/main" id="{9511D3D0-52F3-2FAF-31F3-8640F8C562BD}"/>
              </a:ext>
            </a:extLst>
          </p:cNvPr>
          <p:cNvSpPr txBox="1"/>
          <p:nvPr/>
        </p:nvSpPr>
        <p:spPr>
          <a:xfrm>
            <a:off x="2997699" y="4507492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sp>
        <p:nvSpPr>
          <p:cNvPr id="30" name="Tekstiruutu 29">
            <a:extLst>
              <a:ext uri="{FF2B5EF4-FFF2-40B4-BE49-F238E27FC236}">
                <a16:creationId xmlns:a16="http://schemas.microsoft.com/office/drawing/2014/main" id="{857CB91F-1BC2-B06A-4424-6B983E4F67F8}"/>
              </a:ext>
            </a:extLst>
          </p:cNvPr>
          <p:cNvSpPr txBox="1"/>
          <p:nvPr/>
        </p:nvSpPr>
        <p:spPr>
          <a:xfrm>
            <a:off x="8059753" y="4468388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sp>
        <p:nvSpPr>
          <p:cNvPr id="31" name="Tekstiruutu 30">
            <a:extLst>
              <a:ext uri="{FF2B5EF4-FFF2-40B4-BE49-F238E27FC236}">
                <a16:creationId xmlns:a16="http://schemas.microsoft.com/office/drawing/2014/main" id="{51F9C0FD-5928-3214-220B-E27A73C42F43}"/>
              </a:ext>
            </a:extLst>
          </p:cNvPr>
          <p:cNvSpPr txBox="1"/>
          <p:nvPr/>
        </p:nvSpPr>
        <p:spPr>
          <a:xfrm>
            <a:off x="5793757" y="4468388"/>
            <a:ext cx="323165" cy="159307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  <p:sp>
        <p:nvSpPr>
          <p:cNvPr id="32" name="Tekstiruutu 31">
            <a:extLst>
              <a:ext uri="{FF2B5EF4-FFF2-40B4-BE49-F238E27FC236}">
                <a16:creationId xmlns:a16="http://schemas.microsoft.com/office/drawing/2014/main" id="{360F26D0-7E6F-59A5-DBE0-0D6C361C8512}"/>
              </a:ext>
            </a:extLst>
          </p:cNvPr>
          <p:cNvSpPr txBox="1"/>
          <p:nvPr/>
        </p:nvSpPr>
        <p:spPr>
          <a:xfrm>
            <a:off x="11967776" y="4507492"/>
            <a:ext cx="323165" cy="159307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</p:spTree>
    <p:extLst>
      <p:ext uri="{BB962C8B-B14F-4D97-AF65-F5344CB8AC3E}">
        <p14:creationId xmlns:p14="http://schemas.microsoft.com/office/powerpoint/2010/main" val="3720092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637" y="664595"/>
            <a:ext cx="9610725" cy="802124"/>
          </a:xfrm>
        </p:spPr>
        <p:txBody>
          <a:bodyPr/>
          <a:lstStyle/>
          <a:p>
            <a:pPr algn="ctr"/>
            <a:r>
              <a:rPr lang="fi-FI" sz="2400" dirty="0"/>
              <a:t>Rannikon avoimet dyynit</a:t>
            </a:r>
            <a:br>
              <a:rPr lang="fi-FI" sz="2400" dirty="0"/>
            </a:br>
            <a:r>
              <a:rPr lang="fi-FI" sz="2400" dirty="0"/>
              <a:t>Tilaa heikentävät toimet</a:t>
            </a:r>
            <a:br>
              <a:rPr lang="fi-FI" sz="2400" dirty="0"/>
            </a:b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1041150"/>
            <a:ext cx="6449484" cy="3780554"/>
          </a:xfrm>
        </p:spPr>
        <p:txBody>
          <a:bodyPr/>
          <a:lstStyle/>
          <a:p>
            <a:endParaRPr lang="fi-FI" sz="1500" b="1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Tilaa heikentävät mm. rakentaminen, maa-ainesten ottaminen, maaperän muokkaus, metsittäminen, maastoajo, runsas maastoa kuluttava virkistyskäyttö sekä kasvillisuuden poistaminen uimarantakäytön vuoksi.</a:t>
            </a:r>
            <a:br>
              <a:rPr lang="fi-FI" sz="1400" dirty="0"/>
            </a:br>
            <a:endParaRPr lang="fi-FI" sz="14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Välillisemmin ihmisen toiminnasta aiheutuu vieraslaji kurtturuusun leviämistä sekä typpilaskeuman, ilmastonmuutoksen ja Itämeren rehevöitymisen aiheuttamaa kasvillisuuden muutosta, mm. järviruo’on leviämistä ja dyynien metsittymistä.</a:t>
            </a:r>
          </a:p>
          <a:p>
            <a:pPr marL="457200" lvl="1" indent="0">
              <a:buNone/>
            </a:pPr>
            <a:endParaRPr lang="fi-FI" sz="1400" dirty="0"/>
          </a:p>
          <a:p>
            <a:endParaRPr lang="fi-FI" sz="12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2662261C-0C39-55D9-88E0-0D6237F80E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8288" y="3429000"/>
            <a:ext cx="3913198" cy="3429001"/>
          </a:xfrm>
          <a:prstGeom prst="rect">
            <a:avLst/>
          </a:prstGeom>
        </p:spPr>
      </p:pic>
      <p:sp>
        <p:nvSpPr>
          <p:cNvPr id="16" name="Sisällön paikkamerkki 3">
            <a:extLst>
              <a:ext uri="{FF2B5EF4-FFF2-40B4-BE49-F238E27FC236}">
                <a16:creationId xmlns:a16="http://schemas.microsoft.com/office/drawing/2014/main" id="{0C2993AB-B7B7-5115-CFC5-CE4E60F03646}"/>
              </a:ext>
            </a:extLst>
          </p:cNvPr>
          <p:cNvSpPr txBox="1">
            <a:spLocks/>
          </p:cNvSpPr>
          <p:nvPr/>
        </p:nvSpPr>
        <p:spPr>
          <a:xfrm>
            <a:off x="6179874" y="768677"/>
            <a:ext cx="5800726" cy="378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i-FI" sz="1500" b="1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14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Samallakin alueella voi olla ongelmana sekä kuluminen että metsittyminen. Luonnonhoidollisia toimia voidaan tehdä ELY-keskuksen ohjauksen mukaan.</a:t>
            </a:r>
            <a:br>
              <a:rPr lang="fi-FI" sz="1400" dirty="0"/>
            </a:br>
            <a:endParaRPr lang="fi-FI" sz="14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Tuleva uhka on ilmastonmuutoksesta johtuva merenpinnan nousu. Siihen sopeutumista ja  kasvillisuusvyöhykkeiden  siirtymistä voidaan edistää maankäytön suunnittelulla jättämällä rannoille tilaa.</a:t>
            </a:r>
          </a:p>
          <a:p>
            <a:endParaRPr lang="fi-FI" sz="12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812BE770-9BFF-42B4-225E-CE415D5E6B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3312" y="3429000"/>
            <a:ext cx="4572001" cy="3429001"/>
          </a:xfrm>
          <a:prstGeom prst="rect">
            <a:avLst/>
          </a:prstGeom>
        </p:spPr>
      </p:pic>
      <p:pic>
        <p:nvPicPr>
          <p:cNvPr id="9" name="Kuva 8">
            <a:extLst>
              <a:ext uri="{FF2B5EF4-FFF2-40B4-BE49-F238E27FC236}">
                <a16:creationId xmlns:a16="http://schemas.microsoft.com/office/drawing/2014/main" id="{3EB28464-B011-CA10-D455-1CA3C43DC0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7827" y="3429000"/>
            <a:ext cx="3440337" cy="3437466"/>
          </a:xfrm>
          <a:prstGeom prst="rect">
            <a:avLst/>
          </a:prstGeom>
        </p:spPr>
      </p:pic>
      <p:sp>
        <p:nvSpPr>
          <p:cNvPr id="6" name="Tekstiruutu 5">
            <a:extLst>
              <a:ext uri="{FF2B5EF4-FFF2-40B4-BE49-F238E27FC236}">
                <a16:creationId xmlns:a16="http://schemas.microsoft.com/office/drawing/2014/main" id="{692B9FB7-87E1-862F-FE42-C7CC08D9940B}"/>
              </a:ext>
            </a:extLst>
          </p:cNvPr>
          <p:cNvSpPr txBox="1"/>
          <p:nvPr/>
        </p:nvSpPr>
        <p:spPr>
          <a:xfrm>
            <a:off x="7879436" y="5684335"/>
            <a:ext cx="323165" cy="1092607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Jari Teeriaho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7B6BBCE8-806B-83F3-B288-66ACD575CB8C}"/>
              </a:ext>
            </a:extLst>
          </p:cNvPr>
          <p:cNvSpPr txBox="1"/>
          <p:nvPr/>
        </p:nvSpPr>
        <p:spPr>
          <a:xfrm>
            <a:off x="11894021" y="5684335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AA06C53A-D74A-0847-17F3-1B9629654ABD}"/>
              </a:ext>
            </a:extLst>
          </p:cNvPr>
          <p:cNvSpPr txBox="1"/>
          <p:nvPr/>
        </p:nvSpPr>
        <p:spPr>
          <a:xfrm>
            <a:off x="3155405" y="5697788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</p:spTree>
    <p:extLst>
      <p:ext uri="{BB962C8B-B14F-4D97-AF65-F5344CB8AC3E}">
        <p14:creationId xmlns:p14="http://schemas.microsoft.com/office/powerpoint/2010/main" val="2433880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51382" y="565187"/>
            <a:ext cx="9610725" cy="802124"/>
          </a:xfrm>
        </p:spPr>
        <p:txBody>
          <a:bodyPr/>
          <a:lstStyle/>
          <a:p>
            <a:pPr algn="ctr"/>
            <a:r>
              <a:rPr lang="fi-FI" sz="2400" dirty="0"/>
              <a:t>Rannikon avoimet dyynit</a:t>
            </a:r>
            <a:br>
              <a:rPr lang="fi-FI" sz="2400" dirty="0"/>
            </a:br>
            <a:r>
              <a:rPr lang="fi-FI" sz="2400" dirty="0"/>
              <a:t>Tilaa parantavat toimet</a:t>
            </a:r>
            <a:br>
              <a:rPr lang="fi-FI" sz="2400" dirty="0"/>
            </a:b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919449"/>
            <a:ext cx="6449484" cy="3780554"/>
          </a:xfrm>
        </p:spPr>
        <p:txBody>
          <a:bodyPr/>
          <a:lstStyle/>
          <a:p>
            <a:endParaRPr lang="fi-FI" sz="1500" b="1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Tilaa parantaa maaston kulutuksen vähentäminen kulkua ohjaavilla rakenteilla ja informaatiolla.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Kuluneita dyynejä voidaan ennallistaa rakentamalla tuuliaitoja ja istuttamalla rantavehnää. Tästä on hyviä kokemuksia esim. Yyteristä.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Jos avoimen dyynin ala on supistumassa metsittymisen vuoksi, puustoa on tarpeen poistaa. Myös kurtturuusu on poistettava, samoin rantaviivaa umpeuttavat ruovikot ja rihmalevämassat.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Laajoilla dyynialueilla oikein mitoitettu laidunnus estää umpeenkasvua.</a:t>
            </a:r>
          </a:p>
          <a:p>
            <a:pPr marL="457200" lvl="1" indent="0">
              <a:buNone/>
            </a:pPr>
            <a:endParaRPr lang="fi-FI" sz="1400" dirty="0"/>
          </a:p>
          <a:p>
            <a:pPr marL="457200" lvl="1" indent="0">
              <a:buNone/>
            </a:pPr>
            <a:endParaRPr lang="fi-FI" sz="1400" dirty="0"/>
          </a:p>
          <a:p>
            <a:endParaRPr lang="fi-FI" sz="12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2662261C-0C39-55D9-88E0-0D6237F80E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1171" y="3437466"/>
            <a:ext cx="3836015" cy="3429000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812BE770-9BFF-42B4-225E-CE415D5E6B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630600" y="3437466"/>
            <a:ext cx="4572001" cy="3429000"/>
          </a:xfrm>
          <a:prstGeom prst="rect">
            <a:avLst/>
          </a:prstGeom>
        </p:spPr>
      </p:pic>
      <p:pic>
        <p:nvPicPr>
          <p:cNvPr id="9" name="Kuva 8">
            <a:extLst>
              <a:ext uri="{FF2B5EF4-FFF2-40B4-BE49-F238E27FC236}">
                <a16:creationId xmlns:a16="http://schemas.microsoft.com/office/drawing/2014/main" id="{3EB28464-B011-CA10-D455-1CA3C43DC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257" y="3429000"/>
            <a:ext cx="3440337" cy="3437466"/>
          </a:xfrm>
          <a:prstGeom prst="rect">
            <a:avLst/>
          </a:prstGeom>
        </p:spPr>
      </p:pic>
      <p:sp>
        <p:nvSpPr>
          <p:cNvPr id="6" name="Tekstiruutu 5">
            <a:extLst>
              <a:ext uri="{FF2B5EF4-FFF2-40B4-BE49-F238E27FC236}">
                <a16:creationId xmlns:a16="http://schemas.microsoft.com/office/drawing/2014/main" id="{692B9FB7-87E1-862F-FE42-C7CC08D9940B}"/>
              </a:ext>
            </a:extLst>
          </p:cNvPr>
          <p:cNvSpPr txBox="1"/>
          <p:nvPr/>
        </p:nvSpPr>
        <p:spPr>
          <a:xfrm>
            <a:off x="7784706" y="3442432"/>
            <a:ext cx="461665" cy="1086195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Antti Mäkelä, Porin kaupunki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AA06C53A-D74A-0847-17F3-1B9629654ABD}"/>
              </a:ext>
            </a:extLst>
          </p:cNvPr>
          <p:cNvSpPr txBox="1"/>
          <p:nvPr/>
        </p:nvSpPr>
        <p:spPr>
          <a:xfrm>
            <a:off x="3192399" y="3533775"/>
            <a:ext cx="323165" cy="114518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Kuvat: Anne Raunio</a:t>
            </a:r>
          </a:p>
        </p:txBody>
      </p:sp>
      <p:sp>
        <p:nvSpPr>
          <p:cNvPr id="2" name="Tekstiruutu 1">
            <a:extLst>
              <a:ext uri="{FF2B5EF4-FFF2-40B4-BE49-F238E27FC236}">
                <a16:creationId xmlns:a16="http://schemas.microsoft.com/office/drawing/2014/main" id="{F9421421-FC7A-0603-6A0E-0BE6939C2FD9}"/>
              </a:ext>
            </a:extLst>
          </p:cNvPr>
          <p:cNvSpPr txBox="1"/>
          <p:nvPr/>
        </p:nvSpPr>
        <p:spPr>
          <a:xfrm>
            <a:off x="11755521" y="3463036"/>
            <a:ext cx="461665" cy="1086195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Antti Mäkelä, Porin kaupunki</a:t>
            </a:r>
          </a:p>
        </p:txBody>
      </p:sp>
      <p:pic>
        <p:nvPicPr>
          <p:cNvPr id="13" name="Kuva 12">
            <a:extLst>
              <a:ext uri="{FF2B5EF4-FFF2-40B4-BE49-F238E27FC236}">
                <a16:creationId xmlns:a16="http://schemas.microsoft.com/office/drawing/2014/main" id="{6E221B18-6C1E-6B3D-AE31-FCB3C562D5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4264" y="5725651"/>
            <a:ext cx="1674816" cy="1151337"/>
          </a:xfrm>
          <a:prstGeom prst="rect">
            <a:avLst/>
          </a:prstGeom>
        </p:spPr>
      </p:pic>
      <p:sp>
        <p:nvSpPr>
          <p:cNvPr id="18" name="Tekstiruutu 17">
            <a:extLst>
              <a:ext uri="{FF2B5EF4-FFF2-40B4-BE49-F238E27FC236}">
                <a16:creationId xmlns:a16="http://schemas.microsoft.com/office/drawing/2014/main" id="{240CDDBA-74E2-C434-411D-4554522946DE}"/>
              </a:ext>
            </a:extLst>
          </p:cNvPr>
          <p:cNvSpPr txBox="1"/>
          <p:nvPr/>
        </p:nvSpPr>
        <p:spPr>
          <a:xfrm>
            <a:off x="11915794" y="496204"/>
            <a:ext cx="323165" cy="114518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  <p:pic>
        <p:nvPicPr>
          <p:cNvPr id="20" name="Kuva 19">
            <a:extLst>
              <a:ext uri="{FF2B5EF4-FFF2-40B4-BE49-F238E27FC236}">
                <a16:creationId xmlns:a16="http://schemas.microsoft.com/office/drawing/2014/main" id="{6D89EC6A-1E56-2494-41FE-8EB066E084E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5075" y="0"/>
            <a:ext cx="5326925" cy="3276600"/>
          </a:xfrm>
          <a:prstGeom prst="rect">
            <a:avLst/>
          </a:prstGeom>
        </p:spPr>
      </p:pic>
      <p:sp>
        <p:nvSpPr>
          <p:cNvPr id="21" name="Tekstiruutu 20">
            <a:extLst>
              <a:ext uri="{FF2B5EF4-FFF2-40B4-BE49-F238E27FC236}">
                <a16:creationId xmlns:a16="http://schemas.microsoft.com/office/drawing/2014/main" id="{5EC478B2-00C2-07D8-3AAC-CD3AE9ECC69B}"/>
              </a:ext>
            </a:extLst>
          </p:cNvPr>
          <p:cNvSpPr txBox="1"/>
          <p:nvPr/>
        </p:nvSpPr>
        <p:spPr>
          <a:xfrm>
            <a:off x="11868835" y="1993397"/>
            <a:ext cx="323165" cy="114518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</a:t>
            </a:r>
          </a:p>
        </p:txBody>
      </p:sp>
    </p:spTree>
    <p:extLst>
      <p:ext uri="{BB962C8B-B14F-4D97-AF65-F5344CB8AC3E}">
        <p14:creationId xmlns:p14="http://schemas.microsoft.com/office/powerpoint/2010/main" val="3341712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ulukko 10">
            <a:extLst>
              <a:ext uri="{FF2B5EF4-FFF2-40B4-BE49-F238E27FC236}">
                <a16:creationId xmlns:a16="http://schemas.microsoft.com/office/drawing/2014/main" id="{8622B139-6B5F-596E-19D6-022F556977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906058"/>
              </p:ext>
            </p:extLst>
          </p:nvPr>
        </p:nvGraphicFramePr>
        <p:xfrm>
          <a:off x="148856" y="1"/>
          <a:ext cx="11865935" cy="685800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20751">
                  <a:extLst>
                    <a:ext uri="{9D8B030D-6E8A-4147-A177-3AD203B41FA5}">
                      <a16:colId xmlns:a16="http://schemas.microsoft.com/office/drawing/2014/main" val="2182298443"/>
                    </a:ext>
                  </a:extLst>
                </a:gridCol>
                <a:gridCol w="9445184">
                  <a:extLst>
                    <a:ext uri="{9D8B030D-6E8A-4147-A177-3AD203B41FA5}">
                      <a16:colId xmlns:a16="http://schemas.microsoft.com/office/drawing/2014/main" val="989057654"/>
                    </a:ext>
                  </a:extLst>
                </a:gridCol>
              </a:tblGrid>
              <a:tr h="434638">
                <a:tc gridSpan="2">
                  <a:txBody>
                    <a:bodyPr/>
                    <a:lstStyle/>
                    <a:p>
                      <a:r>
                        <a:rPr lang="fi-FI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Rannikon avoimilta dyyneiltä</a:t>
                      </a:r>
                      <a:r>
                        <a:rPr lang="fi-FI" dirty="0"/>
                        <a:t> kerättävät tiedot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286277"/>
                  </a:ext>
                </a:extLst>
              </a:tr>
              <a:tr h="306502">
                <a:tc gridSpan="2">
                  <a:txBody>
                    <a:bodyPr/>
                    <a:lstStyle/>
                    <a:p>
                      <a:r>
                        <a:rPr lang="fi-FI" sz="1400" b="1" dirty="0" err="1">
                          <a:solidFill>
                            <a:schemeClr val="bg1"/>
                          </a:solidFill>
                        </a:rPr>
                        <a:t>Saktin</a:t>
                      </a:r>
                      <a:r>
                        <a:rPr lang="fi-FI" sz="1400" b="1" dirty="0">
                          <a:solidFill>
                            <a:schemeClr val="bg1"/>
                          </a:solidFill>
                        </a:rPr>
                        <a:t> biotooppikuvion tiedot</a:t>
                      </a:r>
                    </a:p>
                  </a:txBody>
                  <a:tcPr>
                    <a:solidFill>
                      <a:srgbClr val="008E8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428883"/>
                  </a:ext>
                </a:extLst>
              </a:tr>
              <a:tr h="950157">
                <a:tc>
                  <a:txBody>
                    <a:bodyPr/>
                    <a:lstStyle/>
                    <a:p>
                      <a:r>
                        <a:rPr lang="fi-FI" sz="1400" b="0" dirty="0"/>
                        <a:t>Kuvioinnissa huomioitavaa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1" dirty="0"/>
                        <a:t>Kuviointi suositellaan tehtäväksi Natura-luontotyypittelyn mukaisesti. </a:t>
                      </a:r>
                      <a:r>
                        <a:rPr lang="fi-FI" sz="1400" dirty="0"/>
                        <a:t>Jos kohdetta ei haluta kuvioida tarkasti dyynityyppien mukaan, voidaan laajan kuvion alatyyppien peittävyydet arvioida </a:t>
                      </a:r>
                      <a:r>
                        <a:rPr lang="fi-FI" sz="1400" dirty="0" err="1"/>
                        <a:t>LuTU</a:t>
                      </a:r>
                      <a:r>
                        <a:rPr lang="fi-FI" sz="1400" dirty="0"/>
                        <a:t>-tyyppeinä. Tällöin kuviolle ei kuitenkaan voida merkitä Natura-luontotyyppejä. Koska kyseessä on erittäin harvinainen luontotyyppi, on kuviointi Natura-luontotyyppien mukaisesti erittäin suositeltavaa.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464894"/>
                  </a:ext>
                </a:extLst>
              </a:tr>
              <a:tr h="329344">
                <a:tc>
                  <a:txBody>
                    <a:bodyPr/>
                    <a:lstStyle/>
                    <a:p>
                      <a:r>
                        <a:rPr lang="fi-FI" sz="1400" b="0" dirty="0"/>
                        <a:t>Pakolliset perustiedot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Pääryhmä, arvioija, arviointiajankohta, arviointitapa, inventointiluokka, hoitotarvearvio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881912"/>
                  </a:ext>
                </a:extLst>
              </a:tr>
              <a:tr h="1287309">
                <a:tc>
                  <a:txBody>
                    <a:bodyPr/>
                    <a:lstStyle/>
                    <a:p>
                      <a:r>
                        <a:rPr lang="fi-FI" sz="1400" dirty="0"/>
                        <a:t>Natura-luontotyyppi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r>
                        <a:rPr lang="fi-FI" sz="1400" dirty="0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Jakautuu direktiiviluontotyyppeihin liikkuvat alkiovaiheen dyynit (2110), liikkuvat rantakauradyynit (2120), kiinteät, ruohokasvillisuuden peittämät dyynit* (2130), variksenmarjadyynit* (2140), dyynien kosteat soistuneet painanteet (2190), kuivat kanerva- ja variksenmarjadyynit (2320). </a:t>
                      </a:r>
                    </a:p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r>
                        <a:rPr lang="fi-FI" sz="1400" dirty="0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Dyynirannoilla välittömästi vesirajan yläpuolella oleva alue on yleensä luontodirektiivin luontotyyppiä Itämeren hiekkarannat (1640). Keskiveden alapuolinen, pysyvästi veden alla oleva alue on yleensä luontotyyppiä vedenalaiset hiekkasärkät (1110).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1383786"/>
                  </a:ext>
                </a:extLst>
              </a:tr>
              <a:tr h="429103">
                <a:tc>
                  <a:txBody>
                    <a:bodyPr/>
                    <a:lstStyle/>
                    <a:p>
                      <a:r>
                        <a:rPr lang="fi-FI" sz="1400" dirty="0" err="1"/>
                        <a:t>LuTU</a:t>
                      </a:r>
                      <a:r>
                        <a:rPr lang="fi-FI" sz="1400" dirty="0"/>
                        <a:t>-tyypit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r>
                        <a:rPr lang="fi-FI" sz="1400" dirty="0" err="1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LuTU</a:t>
                      </a:r>
                      <a:r>
                        <a:rPr lang="fi-FI" sz="1400" dirty="0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-tyypittely on yhdenmukainen Natura-luontotyypittelyn kanssa lukuun ottamatta kuivia kanerva- ja variksenmarja-dyynejä ja dyynien deflaatioalueita.</a:t>
                      </a:r>
                      <a:endParaRPr lang="fi-FI" sz="14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985193"/>
                  </a:ext>
                </a:extLst>
              </a:tr>
              <a:tr h="356183">
                <a:tc gridSpan="2">
                  <a:txBody>
                    <a:bodyPr/>
                    <a:lstStyle/>
                    <a:p>
                      <a:r>
                        <a:rPr lang="fi-FI" sz="1400" b="1" dirty="0">
                          <a:solidFill>
                            <a:schemeClr val="bg1"/>
                          </a:solidFill>
                        </a:rPr>
                        <a:t>LSL-luontotyyppilomakkeen tiedot</a:t>
                      </a:r>
                    </a:p>
                  </a:txBody>
                  <a:tcPr>
                    <a:solidFill>
                      <a:srgbClr val="008E8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311024"/>
                  </a:ext>
                </a:extLst>
              </a:tr>
              <a:tr h="326288">
                <a:tc>
                  <a:txBody>
                    <a:bodyPr/>
                    <a:lstStyle/>
                    <a:p>
                      <a:r>
                        <a:rPr lang="fi-FI" sz="1400" dirty="0"/>
                        <a:t>LSL-luontotyyppi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20, Rannikon avoimet dyynit </a:t>
                      </a:r>
                      <a:r>
                        <a:rPr lang="fi-FI" sz="1400" b="0" kern="1200" dirty="0">
                          <a:solidFill>
                            <a:schemeClr val="dk1"/>
                          </a:solidFill>
                          <a:effectLst/>
                        </a:rPr>
                        <a:t>HUOM: VALITTAVA JOKAISELLE KUVIOLLE, jos kohde jaettu useampiin kuvioihin</a:t>
                      </a:r>
                      <a:endParaRPr lang="fi-FI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158571"/>
                  </a:ext>
                </a:extLst>
              </a:tr>
              <a:tr h="3356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Määrittelykriteerit (0/1)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1: On LSL-luontotyyppi HUOM: VALITTAVA JOKAISELLE KUVIOLLE, jos kohde jaettu useampiin kuvioihin</a:t>
                      </a:r>
                      <a:endParaRPr lang="fi-FI" sz="1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659433"/>
                  </a:ext>
                </a:extLst>
              </a:tr>
              <a:tr h="5210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Määrittelykriteerit (sanallinen)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1) Kuvataan dyynimuotoja ja sukkessiosarjaa</a:t>
                      </a:r>
                    </a:p>
                    <a:p>
                      <a:pPr rtl="0" fontAlgn="base"/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2) Kerrotaan kasvillisuuden vyöhykkeisyydestä ja valtalajistosta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960027"/>
                  </a:ext>
                </a:extLst>
              </a:tr>
              <a:tr h="430107"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Yleiskuvaus 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r>
                        <a:rPr lang="fi-FI" sz="1400" dirty="0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Kuvataan tarkemmin dyynien sukkessiosarjaa ja eri alatyyppejä sekä niiden kasvillisuutta. Luonnontilaisuuden kuvaus ja heikentymisen syyt. Jos luonnontilaisuuden heikentymistä umpeenkasvun tai kulumisen vuoksi, kuvaillaan sitä. </a:t>
                      </a:r>
                      <a:endParaRPr lang="fi-FI" sz="16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645766"/>
                  </a:ext>
                </a:extLst>
              </a:tr>
              <a:tr h="521054">
                <a:tc>
                  <a:txBody>
                    <a:bodyPr/>
                    <a:lstStyle/>
                    <a:p>
                      <a:r>
                        <a:rPr lang="fi-FI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Rajaus 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Erityinen huomio vesialueeseen rajautuvan osan kuvaukseen (alkiodyynien muodostuminen) ja vaihettumis-vyöhykkeeseen puustoisen alueen reunassa. </a:t>
                      </a:r>
                      <a:endParaRPr lang="fi-FI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913677"/>
                  </a:ext>
                </a:extLst>
              </a:tr>
              <a:tr h="318876">
                <a:tc>
                  <a:txBody>
                    <a:bodyPr/>
                    <a:lstStyle/>
                    <a:p>
                      <a:r>
                        <a:rPr lang="fi-FI" sz="1400" dirty="0"/>
                        <a:t>Luonnontilaisuus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= luonnontilainen tai 2 = luonnontilaiseen verrattava, luonnontilaltaan heikentynyt.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5566559"/>
                  </a:ext>
                </a:extLst>
              </a:tr>
              <a:tr h="311756"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Käyttö ja uhat </a:t>
                      </a:r>
                      <a:endParaRPr lang="fi-FI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/>
                        <a:t>Erityisesti huomioitavaa: vieraslajit, virkistyskäyttö, kuluminen, umpeenkasvu.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931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892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42D176C2-7B2A-7A7C-BEAD-A4944A07D8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A690BAB-A4B2-4575-A160-763A3CACC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875" y="4238411"/>
            <a:ext cx="9506859" cy="1148610"/>
          </a:xfrm>
        </p:spPr>
        <p:txBody>
          <a:bodyPr/>
          <a:lstStyle/>
          <a:p>
            <a:r>
              <a:rPr lang="fi-FI" dirty="0"/>
              <a:t>Kiitos mielenkiinnosta</a:t>
            </a:r>
          </a:p>
        </p:txBody>
      </p:sp>
      <p:pic>
        <p:nvPicPr>
          <p:cNvPr id="9" name="Kuva" descr="Suomen ympäristökeskuksen tunnus.">
            <a:extLst>
              <a:ext uri="{FF2B5EF4-FFF2-40B4-BE49-F238E27FC236}">
                <a16:creationId xmlns:a16="http://schemas.microsoft.com/office/drawing/2014/main" id="{66E92B71-65BE-0DF9-C5F6-9EF0F690990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9675" y="5878341"/>
            <a:ext cx="2981325" cy="791914"/>
          </a:xfrm>
          <a:prstGeom prst="rect">
            <a:avLst/>
          </a:prstGeom>
        </p:spPr>
      </p:pic>
      <p:sp>
        <p:nvSpPr>
          <p:cNvPr id="3" name="Tekstiruutu 2">
            <a:extLst>
              <a:ext uri="{FF2B5EF4-FFF2-40B4-BE49-F238E27FC236}">
                <a16:creationId xmlns:a16="http://schemas.microsoft.com/office/drawing/2014/main" id="{B1F8C91A-3580-B096-E2A8-226708209E5C}"/>
              </a:ext>
            </a:extLst>
          </p:cNvPr>
          <p:cNvSpPr txBox="1"/>
          <p:nvPr/>
        </p:nvSpPr>
        <p:spPr>
          <a:xfrm>
            <a:off x="57835" y="5284492"/>
            <a:ext cx="323165" cy="1573508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Siikajoki</a:t>
            </a:r>
          </a:p>
        </p:txBody>
      </p:sp>
    </p:spTree>
    <p:extLst>
      <p:ext uri="{BB962C8B-B14F-4D97-AF65-F5344CB8AC3E}">
        <p14:creationId xmlns:p14="http://schemas.microsoft.com/office/powerpoint/2010/main" val="4116075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n paikkamerkki 9">
            <a:extLst>
              <a:ext uri="{FF2B5EF4-FFF2-40B4-BE49-F238E27FC236}">
                <a16:creationId xmlns:a16="http://schemas.microsoft.com/office/drawing/2014/main" id="{E25DC8E0-C02B-64F6-5646-AA7DEC6EEA7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050"/>
            <a:ext cx="12201525" cy="6858000"/>
          </a:xfrm>
        </p:spPr>
      </p:pic>
      <p:sp>
        <p:nvSpPr>
          <p:cNvPr id="13" name="Tekstiruutu 12">
            <a:extLst>
              <a:ext uri="{FF2B5EF4-FFF2-40B4-BE49-F238E27FC236}">
                <a16:creationId xmlns:a16="http://schemas.microsoft.com/office/drawing/2014/main" id="{03235CA4-CD8E-9380-C6A5-53FBDD0E1CA9}"/>
              </a:ext>
            </a:extLst>
          </p:cNvPr>
          <p:cNvSpPr txBox="1"/>
          <p:nvPr/>
        </p:nvSpPr>
        <p:spPr>
          <a:xfrm>
            <a:off x="2201333" y="2912533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rgbClr val="004643"/>
                </a:solidFill>
              </a:rPr>
              <a:t>hiekkaranta</a:t>
            </a:r>
          </a:p>
        </p:txBody>
      </p:sp>
      <p:sp>
        <p:nvSpPr>
          <p:cNvPr id="14" name="Tekstiruutu 13">
            <a:extLst>
              <a:ext uri="{FF2B5EF4-FFF2-40B4-BE49-F238E27FC236}">
                <a16:creationId xmlns:a16="http://schemas.microsoft.com/office/drawing/2014/main" id="{C022EBB8-39B7-1C73-5D66-75B87217291C}"/>
              </a:ext>
            </a:extLst>
          </p:cNvPr>
          <p:cNvSpPr txBox="1"/>
          <p:nvPr/>
        </p:nvSpPr>
        <p:spPr>
          <a:xfrm>
            <a:off x="143933" y="2387599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rgbClr val="004643"/>
                </a:solidFill>
              </a:rPr>
              <a:t>hiekkasärkät</a:t>
            </a:r>
          </a:p>
        </p:txBody>
      </p:sp>
      <p:sp>
        <p:nvSpPr>
          <p:cNvPr id="15" name="Tekstiruutu 14">
            <a:extLst>
              <a:ext uri="{FF2B5EF4-FFF2-40B4-BE49-F238E27FC236}">
                <a16:creationId xmlns:a16="http://schemas.microsoft.com/office/drawing/2014/main" id="{CCEB37C0-D249-6BDE-DF7C-9DCD3C4ECE3A}"/>
              </a:ext>
            </a:extLst>
          </p:cNvPr>
          <p:cNvSpPr txBox="1"/>
          <p:nvPr/>
        </p:nvSpPr>
        <p:spPr>
          <a:xfrm>
            <a:off x="4563854" y="1996041"/>
            <a:ext cx="1659429" cy="369332"/>
          </a:xfrm>
          <a:prstGeom prst="rect">
            <a:avLst/>
          </a:prstGeom>
          <a:solidFill>
            <a:schemeClr val="bg1">
              <a:alpha val="26000"/>
            </a:schemeClr>
          </a:solidFill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rgbClr val="004643"/>
                </a:solidFill>
              </a:rPr>
              <a:t>avoimet dyynit</a:t>
            </a:r>
          </a:p>
        </p:txBody>
      </p:sp>
      <p:sp>
        <p:nvSpPr>
          <p:cNvPr id="16" name="Tekstiruutu 15">
            <a:extLst>
              <a:ext uri="{FF2B5EF4-FFF2-40B4-BE49-F238E27FC236}">
                <a16:creationId xmlns:a16="http://schemas.microsoft.com/office/drawing/2014/main" id="{C2534575-4183-B36A-4288-D9FEE4E0B088}"/>
              </a:ext>
            </a:extLst>
          </p:cNvPr>
          <p:cNvSpPr txBox="1"/>
          <p:nvPr/>
        </p:nvSpPr>
        <p:spPr>
          <a:xfrm>
            <a:off x="5210237" y="973666"/>
            <a:ext cx="3850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>
                <a:solidFill>
                  <a:schemeClr val="bg1"/>
                </a:solidFill>
              </a:rPr>
              <a:t>rannikon metsäiset dyynit (64 § suojeltu luontotyyppi)</a:t>
            </a:r>
          </a:p>
        </p:txBody>
      </p:sp>
      <p:sp>
        <p:nvSpPr>
          <p:cNvPr id="3" name="Suorakulmio: Pyöristetyt kulmat 2">
            <a:extLst>
              <a:ext uri="{FF2B5EF4-FFF2-40B4-BE49-F238E27FC236}">
                <a16:creationId xmlns:a16="http://schemas.microsoft.com/office/drawing/2014/main" id="{401113BE-C22B-B513-4180-DD3931EA5D4C}"/>
              </a:ext>
            </a:extLst>
          </p:cNvPr>
          <p:cNvSpPr/>
          <p:nvPr/>
        </p:nvSpPr>
        <p:spPr>
          <a:xfrm>
            <a:off x="4057649" y="3385581"/>
            <a:ext cx="8048625" cy="3353765"/>
          </a:xfrm>
          <a:prstGeom prst="roundRect">
            <a:avLst/>
          </a:prstGeom>
          <a:solidFill>
            <a:srgbClr val="FDF4D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2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i-FI" sz="1600" b="1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Rannikon avoimien dyynien ekologinen kokonaisuus:</a:t>
            </a:r>
          </a:p>
          <a:p>
            <a:pPr marL="742950" lvl="2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Avoimien dyynien kehityssarja, jossa voi olla jopa kuusi eri dyyniluonto-tyyppiä rannansuuntaisina vyöhykkeinä</a:t>
            </a:r>
          </a:p>
          <a:p>
            <a:pPr marL="742950" lvl="2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fi-FI" sz="1600" dirty="0">
                <a:solidFill>
                  <a:srgbClr val="005854"/>
                </a:solidFill>
                <a:latin typeface="Arial"/>
              </a:rPr>
              <a:t>V</a:t>
            </a: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esirajan ja dyynien välissä oleva tasainen ja yleensä vähäkasvinen tai kasviton hiekkaranta</a:t>
            </a:r>
          </a:p>
          <a:p>
            <a:pPr marL="742950" marR="0" lvl="2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Matala vesialue mahdollisine </a:t>
            </a:r>
            <a:r>
              <a:rPr kumimoji="0" lang="fi-FI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hiekkas</a:t>
            </a:r>
            <a:r>
              <a:rPr lang="fi-FI" sz="1600" dirty="0" err="1">
                <a:solidFill>
                  <a:srgbClr val="005854"/>
                </a:solidFill>
                <a:latin typeface="Arial"/>
              </a:rPr>
              <a:t>ärkkineen</a:t>
            </a:r>
            <a:r>
              <a:rPr lang="fi-FI" sz="1600" dirty="0">
                <a:solidFill>
                  <a:srgbClr val="005854"/>
                </a:solidFill>
                <a:latin typeface="Arial"/>
              </a:rPr>
              <a:t> ja lietealueineen.</a:t>
            </a:r>
          </a:p>
          <a:p>
            <a:pPr marL="457200" marR="0" lvl="2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i-FI" sz="1600" dirty="0">
                <a:solidFill>
                  <a:srgbClr val="005854"/>
                </a:solidFill>
                <a:latin typeface="Arial"/>
              </a:rPr>
              <a:t>Dyyneihin yhteydessä oleva matalan veden hiekkapohja ja hiekkaranta kuuluvat luontotyypin esiintymään, koska ne ovat välttämättömiä dyynien luontaiselle kehitykselle. </a:t>
            </a:r>
          </a:p>
          <a:p>
            <a:pPr marL="457200" marR="0" lvl="2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i-FI" sz="1600" dirty="0">
                <a:solidFill>
                  <a:srgbClr val="005854"/>
                </a:solidFill>
                <a:latin typeface="Arial"/>
              </a:rPr>
              <a:t>Avoimet dyynit voivat takareunaltaan rajautua metsäisiin dyyneihin, joka on rajauspäätöksellä suojeltava luontotyyppi.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9F0C100F-C273-744C-2707-BD428C9E68ED}"/>
              </a:ext>
            </a:extLst>
          </p:cNvPr>
          <p:cNvSpPr txBox="1"/>
          <p:nvPr/>
        </p:nvSpPr>
        <p:spPr>
          <a:xfrm>
            <a:off x="11868834" y="813375"/>
            <a:ext cx="323165" cy="152221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Ryttäri, Kokkola</a:t>
            </a:r>
          </a:p>
        </p:txBody>
      </p:sp>
    </p:spTree>
    <p:extLst>
      <p:ext uri="{BB962C8B-B14F-4D97-AF65-F5344CB8AC3E}">
        <p14:creationId xmlns:p14="http://schemas.microsoft.com/office/powerpoint/2010/main" val="2006137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1600" y="430456"/>
            <a:ext cx="3062840" cy="1278566"/>
          </a:xfrm>
        </p:spPr>
        <p:txBody>
          <a:bodyPr/>
          <a:lstStyle/>
          <a:p>
            <a:pPr algn="ctr"/>
            <a:r>
              <a:rPr lang="fi-FI" sz="2200" dirty="0"/>
              <a:t>Rannikon avoimet dyynit</a:t>
            </a:r>
            <a:br>
              <a:rPr lang="fi-FI" sz="2200" dirty="0"/>
            </a:br>
            <a:r>
              <a:rPr lang="fi-FI" sz="2200" dirty="0"/>
              <a:t>Määritelmä</a:t>
            </a: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9195835" y="1538723"/>
            <a:ext cx="2996165" cy="3780554"/>
          </a:xfrm>
        </p:spPr>
        <p:txBody>
          <a:bodyPr/>
          <a:lstStyle/>
          <a:p>
            <a:pPr>
              <a:tabLst>
                <a:tab pos="635" algn="l"/>
                <a:tab pos="828040" algn="l"/>
                <a:tab pos="1656080" algn="l"/>
                <a:tab pos="2484755" algn="l"/>
                <a:tab pos="3312795" algn="l"/>
                <a:tab pos="4141470" algn="l"/>
                <a:tab pos="4969510" algn="l"/>
                <a:tab pos="5797550" algn="l"/>
              </a:tabLst>
            </a:pPr>
            <a:r>
              <a:rPr lang="fi-FI" sz="1500" b="1" dirty="0"/>
              <a:t>Laki</a:t>
            </a:r>
            <a:br>
              <a:rPr lang="fi-FI" sz="1500" b="1" dirty="0"/>
            </a:br>
            <a:r>
              <a:rPr lang="fi-FI" sz="1400" dirty="0"/>
              <a:t>Seuraavia harvinaisia ja uhan-alaisia luontotyyppejä ei saa hävittää eikä heikentää:</a:t>
            </a:r>
            <a:br>
              <a:rPr lang="fi-FI" sz="1400" dirty="0"/>
            </a:br>
            <a:r>
              <a:rPr lang="fi-FI" sz="1400" dirty="0"/>
              <a:t>… rannikon avoimet dyynit, jotka ovat Itämeren rannikolla tai saaristossa olevia, tuulen kulutus- ja kasaustyön tuloksena </a:t>
            </a:r>
            <a:r>
              <a:rPr lang="fi-FI" sz="1400" u="sng" dirty="0"/>
              <a:t>hiekasta muodostuneita dyynejä </a:t>
            </a:r>
            <a:r>
              <a:rPr lang="fi-FI" sz="1400" dirty="0"/>
              <a:t>ja niiden painanteisiin syntyneitä </a:t>
            </a:r>
            <a:r>
              <a:rPr lang="fi-FI" sz="1400" u="sng" dirty="0"/>
              <a:t>kosteikkoja tai kausikosteikkoja</a:t>
            </a:r>
            <a:r>
              <a:rPr lang="fi-FI" sz="1400" dirty="0"/>
              <a:t>, joilla esiintyy </a:t>
            </a:r>
            <a:r>
              <a:rPr lang="fi-FI" sz="1400" u="sng" dirty="0"/>
              <a:t>hiekkadyyneille ominaista eliölajistoa</a:t>
            </a:r>
            <a:r>
              <a:rPr lang="fi-FI" sz="1400" dirty="0"/>
              <a:t>.</a:t>
            </a:r>
          </a:p>
          <a:p>
            <a:pPr>
              <a:tabLst>
                <a:tab pos="635" algn="l"/>
                <a:tab pos="828040" algn="l"/>
                <a:tab pos="1656080" algn="l"/>
                <a:tab pos="2484755" algn="l"/>
                <a:tab pos="3312795" algn="l"/>
                <a:tab pos="4141470" algn="l"/>
                <a:tab pos="4969510" algn="l"/>
                <a:tab pos="5797550" algn="l"/>
              </a:tabLst>
            </a:pPr>
            <a:endParaRPr lang="fi-FI" sz="1500" dirty="0"/>
          </a:p>
          <a:p>
            <a:r>
              <a:rPr lang="fi-FI" sz="1500" b="1" dirty="0"/>
              <a:t>Asetus</a:t>
            </a:r>
            <a:br>
              <a:rPr lang="fi-FI" sz="1500" b="1" dirty="0"/>
            </a:br>
            <a:r>
              <a:rPr lang="fi-FI" sz="1400" u="sng" dirty="0"/>
              <a:t>Pääosin puuton </a:t>
            </a:r>
            <a:r>
              <a:rPr lang="fi-FI" sz="1400" dirty="0"/>
              <a:t>hiekka-muodostuma, jossa dyyniluonto-tyypit esiintyvät </a:t>
            </a:r>
            <a:r>
              <a:rPr lang="fi-FI" sz="1400" u="sng" dirty="0"/>
              <a:t>rannansuuntaisina vyöhykkeinä</a:t>
            </a:r>
            <a:r>
              <a:rPr lang="fi-FI" sz="1400" dirty="0"/>
              <a:t> ja valtalajeina esiintyy </a:t>
            </a:r>
            <a:r>
              <a:rPr lang="fi-FI" sz="1400" u="sng" dirty="0"/>
              <a:t>kultapiiskua, metsälauhaa, rantavehnää, sarjakeltanoa, suola-arhoa tai variksenmarjaa sekä hiekka-alustan jäkäliä ja sammaleita.</a:t>
            </a:r>
          </a:p>
          <a:p>
            <a:endParaRPr lang="fi-FI" sz="1800" dirty="0"/>
          </a:p>
        </p:txBody>
      </p:sp>
      <p:pic>
        <p:nvPicPr>
          <p:cNvPr id="10" name="Kuvan paikkamerkki 9">
            <a:extLst>
              <a:ext uri="{FF2B5EF4-FFF2-40B4-BE49-F238E27FC236}">
                <a16:creationId xmlns:a16="http://schemas.microsoft.com/office/drawing/2014/main" id="{E25DC8E0-C02B-64F6-5646-AA7DEC6EEA7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5" y="0"/>
            <a:ext cx="8991600" cy="6858000"/>
          </a:xfrm>
        </p:spPr>
      </p:pic>
      <p:sp>
        <p:nvSpPr>
          <p:cNvPr id="2" name="Tekstiruutu 1">
            <a:extLst>
              <a:ext uri="{FF2B5EF4-FFF2-40B4-BE49-F238E27FC236}">
                <a16:creationId xmlns:a16="http://schemas.microsoft.com/office/drawing/2014/main" id="{94F45E6B-2EA1-79F6-1CD6-8BACB64DBEC6}"/>
              </a:ext>
            </a:extLst>
          </p:cNvPr>
          <p:cNvSpPr txBox="1"/>
          <p:nvPr/>
        </p:nvSpPr>
        <p:spPr>
          <a:xfrm>
            <a:off x="0" y="0"/>
            <a:ext cx="323165" cy="1573508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Siikajoki</a:t>
            </a:r>
          </a:p>
        </p:txBody>
      </p:sp>
    </p:spTree>
    <p:extLst>
      <p:ext uri="{BB962C8B-B14F-4D97-AF65-F5344CB8AC3E}">
        <p14:creationId xmlns:p14="http://schemas.microsoft.com/office/powerpoint/2010/main" val="2195891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FFC7BFD6-6309-42C1-B5F4-20026CCE2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974" y="243047"/>
            <a:ext cx="5223329" cy="983513"/>
          </a:xfrm>
        </p:spPr>
        <p:txBody>
          <a:bodyPr/>
          <a:lstStyle/>
          <a:p>
            <a:pPr algn="ctr"/>
            <a:r>
              <a:rPr lang="fi-FI" sz="2800" dirty="0"/>
              <a:t>Rannikon avoimet dyynit</a:t>
            </a:r>
            <a:br>
              <a:rPr lang="fi-FI" sz="2400" dirty="0"/>
            </a:br>
            <a:r>
              <a:rPr lang="fi-FI" sz="2400" dirty="0"/>
              <a:t>Levinneisyys</a:t>
            </a:r>
          </a:p>
        </p:txBody>
      </p:sp>
      <p:sp>
        <p:nvSpPr>
          <p:cNvPr id="10" name="Sisällön paikkamerkki 9">
            <a:extLst>
              <a:ext uri="{FF2B5EF4-FFF2-40B4-BE49-F238E27FC236}">
                <a16:creationId xmlns:a16="http://schemas.microsoft.com/office/drawing/2014/main" id="{6DA89604-68A4-441A-9B69-B0EEE87B325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183413" y="1459123"/>
            <a:ext cx="6819900" cy="4400551"/>
          </a:xfrm>
        </p:spPr>
        <p:txBody>
          <a:bodyPr/>
          <a:lstStyle/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500" dirty="0"/>
              <a:t>Eniten esiintymiä Simon ja Uudenkaarlepyyn välillä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500" dirty="0"/>
              <a:t>Merenkurkun eteläpuolella levinneisyydessä laajoja aukkoja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500" dirty="0"/>
              <a:t>Itäisimmät dyynit Kymenlaaksossa </a:t>
            </a:r>
          </a:p>
          <a:p>
            <a:pPr marL="457200" lvl="1" indent="0">
              <a:buNone/>
            </a:pPr>
            <a:endParaRPr lang="fi-FI" sz="15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Merkittäviä useiden dyynityyppien muodostamia dyynisarjoja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Hailuoto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Siikajoen Tauvo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Kalajoki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Kokkolan </a:t>
            </a:r>
            <a:r>
              <a:rPr lang="fi-FI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Vattajanniemi</a:t>
            </a:r>
            <a:endParaRPr lang="fi-FI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Porin </a:t>
            </a:r>
            <a:r>
              <a:rPr lang="fi-FI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Yyterinniemi</a:t>
            </a:r>
            <a:endParaRPr lang="fi-FI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Hankoniemi</a:t>
            </a:r>
          </a:p>
          <a:p>
            <a:pPr marL="457200" lvl="1" indent="0">
              <a:buNone/>
            </a:pPr>
            <a:endParaRPr lang="fi-FI" dirty="0">
              <a:latin typeface="Calibri" panose="020F0502020204030204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dirty="0">
                <a:latin typeface="Calibri" panose="020F0502020204030204" pitchFamily="34" charset="0"/>
              </a:rPr>
              <a:t>Kartalla esitetty Suomen rannikon tunnetut ja mahdolliset avoimet dyynialueet (</a:t>
            </a:r>
            <a:r>
              <a:rPr lang="fi-FI" dirty="0" err="1">
                <a:latin typeface="Calibri" panose="020F0502020204030204" pitchFamily="34" charset="0"/>
              </a:rPr>
              <a:t>Syken</a:t>
            </a:r>
            <a:r>
              <a:rPr lang="fi-FI" dirty="0">
                <a:latin typeface="Calibri" panose="020F0502020204030204" pitchFamily="34" charset="0"/>
              </a:rPr>
              <a:t> avoimet paikkatietoaineistot)</a:t>
            </a:r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7C3011B3-2F91-CBC1-CEF8-D68973F71F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87" y="207126"/>
            <a:ext cx="4651169" cy="6443748"/>
          </a:xfrm>
          <a:prstGeom prst="rect">
            <a:avLst/>
          </a:prstGeom>
          <a:noFill/>
          <a:ln w="635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509554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675" y="365217"/>
            <a:ext cx="4924425" cy="1413747"/>
          </a:xfrm>
        </p:spPr>
        <p:txBody>
          <a:bodyPr/>
          <a:lstStyle/>
          <a:p>
            <a:pPr algn="ctr"/>
            <a:r>
              <a:rPr lang="fi-FI" sz="2400" dirty="0"/>
              <a:t>Rannikon avoimet dyynit</a:t>
            </a:r>
            <a:br>
              <a:rPr lang="fi-FI" sz="2400" dirty="0"/>
            </a:br>
            <a:r>
              <a:rPr lang="fi-FI" sz="1800" dirty="0"/>
              <a:t>Dyynisarjaan sisältyviä luontotyyppejä</a:t>
            </a: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480300" y="1538723"/>
            <a:ext cx="4368800" cy="378055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Liikkuvat alkiovaiheen dyynit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Liikkuvat rantavehnädyynit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Harmaat dyynit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Variksenmarjadyynit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Dyynialueiden kosteat soistuneet painanteet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Dyynien deflaatiokentät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Myös osittaiset dyynisarjat ovat tiukan suojelun kohteita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Muutoksia luontotyyppien välillä tapahtuu luontaisesti mm. maankohoamisen vuoksi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endParaRPr lang="fi-FI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10" name="Kuvan paikkamerkki 9">
            <a:extLst>
              <a:ext uri="{FF2B5EF4-FFF2-40B4-BE49-F238E27FC236}">
                <a16:creationId xmlns:a16="http://schemas.microsoft.com/office/drawing/2014/main" id="{E25DC8E0-C02B-64F6-5646-AA7DEC6EEA7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303"/>
          <a:stretch/>
        </p:blipFill>
        <p:spPr>
          <a:xfrm>
            <a:off x="1" y="0"/>
            <a:ext cx="6419850" cy="6858000"/>
          </a:xfrm>
        </p:spPr>
      </p:pic>
      <p:sp>
        <p:nvSpPr>
          <p:cNvPr id="2" name="Tekstiruutu 1">
            <a:extLst>
              <a:ext uri="{FF2B5EF4-FFF2-40B4-BE49-F238E27FC236}">
                <a16:creationId xmlns:a16="http://schemas.microsoft.com/office/drawing/2014/main" id="{00A65375-B8EC-F438-4678-6A574680A007}"/>
              </a:ext>
            </a:extLst>
          </p:cNvPr>
          <p:cNvSpPr txBox="1"/>
          <p:nvPr/>
        </p:nvSpPr>
        <p:spPr>
          <a:xfrm>
            <a:off x="0" y="5731605"/>
            <a:ext cx="323165" cy="1041311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Ilmakuva, Hailuoto</a:t>
            </a:r>
          </a:p>
        </p:txBody>
      </p:sp>
    </p:spTree>
    <p:extLst>
      <p:ext uri="{BB962C8B-B14F-4D97-AF65-F5344CB8AC3E}">
        <p14:creationId xmlns:p14="http://schemas.microsoft.com/office/powerpoint/2010/main" val="1794439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92959" y="118533"/>
            <a:ext cx="3262964" cy="3955311"/>
          </a:xfrm>
        </p:spPr>
        <p:txBody>
          <a:bodyPr/>
          <a:lstStyle/>
          <a:p>
            <a:pPr algn="ctr"/>
            <a:r>
              <a:rPr lang="fi-FI" sz="1800" b="1" dirty="0">
                <a:latin typeface="+mj-lt"/>
                <a:ea typeface="+mj-ea"/>
                <a:cs typeface="+mj-cs"/>
              </a:rPr>
              <a:t>Esteetön yhteys mereen </a:t>
            </a:r>
            <a:br>
              <a:rPr lang="fi-FI" sz="1800" b="1" dirty="0">
                <a:latin typeface="+mj-lt"/>
                <a:ea typeface="+mj-ea"/>
                <a:cs typeface="+mj-cs"/>
              </a:rPr>
            </a:br>
            <a:r>
              <a:rPr lang="fi-FI" sz="1800" b="1" dirty="0">
                <a:latin typeface="+mj-lt"/>
                <a:ea typeface="+mj-ea"/>
                <a:cs typeface="+mj-cs"/>
              </a:rPr>
              <a:t>on rannikon avoimille dyyneille tärkeä</a:t>
            </a:r>
            <a:br>
              <a:rPr lang="fi-FI" sz="1800" b="1" dirty="0">
                <a:latin typeface="+mj-lt"/>
                <a:ea typeface="+mj-ea"/>
                <a:cs typeface="+mj-cs"/>
              </a:rPr>
            </a:br>
            <a:endParaRPr lang="fi-FI" sz="1800" b="1" dirty="0">
              <a:latin typeface="+mj-lt"/>
              <a:ea typeface="+mj-ea"/>
              <a:cs typeface="+mj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Jäät, aallot ja tuuli pitävät rantaa avoimena.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Dyynialueiden matalan veden </a:t>
            </a:r>
            <a:r>
              <a:rPr lang="fi-FI" sz="1500" b="1" dirty="0"/>
              <a:t>hiekkasärkät ja lietealueet </a:t>
            </a:r>
            <a:r>
              <a:rPr lang="fi-FI" sz="1500" dirty="0"/>
              <a:t>ovat tärkeitä ruokailupaikkoja mm. kahlaajalinnuille.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Rantaa ei pidä päästää ruovikoitumaan, koska tiheä ruovikko estää dyynialueen luontaisen kehityksen.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Merenpohjasta irronnutta </a:t>
            </a:r>
            <a:r>
              <a:rPr lang="fi-FI" sz="1500" dirty="0" err="1"/>
              <a:t>rakkohaurua</a:t>
            </a:r>
            <a:r>
              <a:rPr lang="fi-FI" sz="1500" dirty="0"/>
              <a:t> ja meriajokasta voi ajautua runsaasti dyynirannoille. Näin muodostuvat </a:t>
            </a:r>
            <a:r>
              <a:rPr lang="fi-FI" sz="1500" b="1" dirty="0"/>
              <a:t>eloperäiset rantavallit</a:t>
            </a:r>
            <a:r>
              <a:rPr lang="fi-FI" sz="1500" dirty="0"/>
              <a:t> monipuolistavat dyynirantojen lajistoa.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Runsaita rihmalevä- tai ruoko-kasaumia lukuun ottamatta valleja ei tulisi poistaa.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Rantavalleille leviää yksivuotisia kasveja, kuten </a:t>
            </a:r>
            <a:r>
              <a:rPr lang="fi-FI" sz="1500" dirty="0" err="1"/>
              <a:t>maltsoja</a:t>
            </a:r>
            <a:r>
              <a:rPr lang="fi-FI" sz="1500" dirty="0"/>
              <a:t>, sekä selkärangattomia eläimiä. </a:t>
            </a:r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7" name="Kuvan paikkamerkki 9">
            <a:extLst>
              <a:ext uri="{FF2B5EF4-FFF2-40B4-BE49-F238E27FC236}">
                <a16:creationId xmlns:a16="http://schemas.microsoft.com/office/drawing/2014/main" id="{B289C677-F4E2-05AC-2157-ADB44CC5D0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440" y="3429000"/>
            <a:ext cx="4583289" cy="3437467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4C1E4716-DA6A-995C-7E8D-23086F5131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571997" cy="3428998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cxnSp>
        <p:nvCxnSpPr>
          <p:cNvPr id="20" name="Suora nuoliyhdysviiva 19">
            <a:extLst>
              <a:ext uri="{FF2B5EF4-FFF2-40B4-BE49-F238E27FC236}">
                <a16:creationId xmlns:a16="http://schemas.microsoft.com/office/drawing/2014/main" id="{1CABB686-E51A-5A15-D6E7-747A52F3F0B5}"/>
              </a:ext>
            </a:extLst>
          </p:cNvPr>
          <p:cNvCxnSpPr>
            <a:cxnSpLocks/>
          </p:cNvCxnSpPr>
          <p:nvPr/>
        </p:nvCxnSpPr>
        <p:spPr>
          <a:xfrm flipH="1">
            <a:off x="4656667" y="1602325"/>
            <a:ext cx="390818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uora nuoliyhdysviiva 22">
            <a:extLst>
              <a:ext uri="{FF2B5EF4-FFF2-40B4-BE49-F238E27FC236}">
                <a16:creationId xmlns:a16="http://schemas.microsoft.com/office/drawing/2014/main" id="{39C49459-8AB4-2237-78F6-73CABE150118}"/>
              </a:ext>
            </a:extLst>
          </p:cNvPr>
          <p:cNvCxnSpPr>
            <a:cxnSpLocks/>
          </p:cNvCxnSpPr>
          <p:nvPr/>
        </p:nvCxnSpPr>
        <p:spPr>
          <a:xfrm flipH="1">
            <a:off x="4656667" y="4365283"/>
            <a:ext cx="390818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uora nuoliyhdysviiva 24">
            <a:extLst>
              <a:ext uri="{FF2B5EF4-FFF2-40B4-BE49-F238E27FC236}">
                <a16:creationId xmlns:a16="http://schemas.microsoft.com/office/drawing/2014/main" id="{0FEB4558-DDF2-C0BD-F4D4-AED010DD20FC}"/>
              </a:ext>
            </a:extLst>
          </p:cNvPr>
          <p:cNvCxnSpPr>
            <a:cxnSpLocks/>
          </p:cNvCxnSpPr>
          <p:nvPr/>
        </p:nvCxnSpPr>
        <p:spPr>
          <a:xfrm>
            <a:off x="7417688" y="2867913"/>
            <a:ext cx="578620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uora nuoliyhdysviiva 26">
            <a:extLst>
              <a:ext uri="{FF2B5EF4-FFF2-40B4-BE49-F238E27FC236}">
                <a16:creationId xmlns:a16="http://schemas.microsoft.com/office/drawing/2014/main" id="{F294A8A3-2D65-D3E8-545B-2D9E5CB3B1F0}"/>
              </a:ext>
            </a:extLst>
          </p:cNvPr>
          <p:cNvCxnSpPr>
            <a:cxnSpLocks/>
          </p:cNvCxnSpPr>
          <p:nvPr/>
        </p:nvCxnSpPr>
        <p:spPr>
          <a:xfrm>
            <a:off x="7426094" y="6686472"/>
            <a:ext cx="629829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iruutu 1">
            <a:extLst>
              <a:ext uri="{FF2B5EF4-FFF2-40B4-BE49-F238E27FC236}">
                <a16:creationId xmlns:a16="http://schemas.microsoft.com/office/drawing/2014/main" id="{97EFF70C-BD7F-9F2A-9C6D-7F1BE7540BE2}"/>
              </a:ext>
            </a:extLst>
          </p:cNvPr>
          <p:cNvSpPr txBox="1"/>
          <p:nvPr/>
        </p:nvSpPr>
        <p:spPr>
          <a:xfrm>
            <a:off x="11868835" y="48390"/>
            <a:ext cx="323165" cy="15542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5635A08-0B18-E0A2-3EA7-5E3C25E20FD0}"/>
              </a:ext>
            </a:extLst>
          </p:cNvPr>
          <p:cNvSpPr txBox="1"/>
          <p:nvPr/>
        </p:nvSpPr>
        <p:spPr>
          <a:xfrm>
            <a:off x="7757" y="48390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3F9E6594-5D80-7FEB-3C73-9084584BF4C7}"/>
              </a:ext>
            </a:extLst>
          </p:cNvPr>
          <p:cNvSpPr txBox="1"/>
          <p:nvPr/>
        </p:nvSpPr>
        <p:spPr>
          <a:xfrm>
            <a:off x="11378501" y="2319034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pic>
        <p:nvPicPr>
          <p:cNvPr id="11" name="Kuvan paikkamerkki 10">
            <a:extLst>
              <a:ext uri="{FF2B5EF4-FFF2-40B4-BE49-F238E27FC236}">
                <a16:creationId xmlns:a16="http://schemas.microsoft.com/office/drawing/2014/main" id="{0917B840-F0C2-379D-F683-CEBE76F30D9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3387" y="2"/>
            <a:ext cx="3950855" cy="3437466"/>
          </a:xfrm>
        </p:spPr>
      </p:pic>
      <p:pic>
        <p:nvPicPr>
          <p:cNvPr id="13" name="Kuva 12">
            <a:extLst>
              <a:ext uri="{FF2B5EF4-FFF2-40B4-BE49-F238E27FC236}">
                <a16:creationId xmlns:a16="http://schemas.microsoft.com/office/drawing/2014/main" id="{5AA347EB-D2C0-9BB8-4F00-545BF66D5A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000" r="-1"/>
          <a:stretch/>
        </p:blipFill>
        <p:spPr>
          <a:xfrm>
            <a:off x="7996308" y="3485855"/>
            <a:ext cx="4187934" cy="3437467"/>
          </a:xfrm>
          <a:prstGeom prst="rect">
            <a:avLst/>
          </a:prstGeom>
        </p:spPr>
      </p:pic>
      <p:sp>
        <p:nvSpPr>
          <p:cNvPr id="14" name="Tekstiruutu 13">
            <a:extLst>
              <a:ext uri="{FF2B5EF4-FFF2-40B4-BE49-F238E27FC236}">
                <a16:creationId xmlns:a16="http://schemas.microsoft.com/office/drawing/2014/main" id="{CB2D9986-B744-C84E-E8EA-D2ACAEB222D5}"/>
              </a:ext>
            </a:extLst>
          </p:cNvPr>
          <p:cNvSpPr txBox="1"/>
          <p:nvPr/>
        </p:nvSpPr>
        <p:spPr>
          <a:xfrm>
            <a:off x="-10607" y="3524250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  <p:sp>
        <p:nvSpPr>
          <p:cNvPr id="15" name="Tekstiruutu 14">
            <a:extLst>
              <a:ext uri="{FF2B5EF4-FFF2-40B4-BE49-F238E27FC236}">
                <a16:creationId xmlns:a16="http://schemas.microsoft.com/office/drawing/2014/main" id="{5DFEBECC-FE69-FA4C-7E1F-36E6D7228B9E}"/>
              </a:ext>
            </a:extLst>
          </p:cNvPr>
          <p:cNvSpPr txBox="1"/>
          <p:nvPr/>
        </p:nvSpPr>
        <p:spPr>
          <a:xfrm>
            <a:off x="11892789" y="5493616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sp>
        <p:nvSpPr>
          <p:cNvPr id="28" name="Tekstiruutu 27">
            <a:extLst>
              <a:ext uri="{FF2B5EF4-FFF2-40B4-BE49-F238E27FC236}">
                <a16:creationId xmlns:a16="http://schemas.microsoft.com/office/drawing/2014/main" id="{194979BD-C448-A72E-2F16-79F115323A0E}"/>
              </a:ext>
            </a:extLst>
          </p:cNvPr>
          <p:cNvSpPr txBox="1"/>
          <p:nvPr/>
        </p:nvSpPr>
        <p:spPr>
          <a:xfrm>
            <a:off x="11892789" y="1994570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</p:spTree>
    <p:extLst>
      <p:ext uri="{BB962C8B-B14F-4D97-AF65-F5344CB8AC3E}">
        <p14:creationId xmlns:p14="http://schemas.microsoft.com/office/powerpoint/2010/main" val="1510301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571997" y="115923"/>
            <a:ext cx="3635448" cy="3648347"/>
          </a:xfrm>
        </p:spPr>
        <p:txBody>
          <a:bodyPr/>
          <a:lstStyle/>
          <a:p>
            <a:pPr algn="ctr"/>
            <a:r>
              <a:rPr lang="fi-FI" sz="1800" b="1" dirty="0">
                <a:latin typeface="+mj-lt"/>
                <a:ea typeface="+mj-ea"/>
                <a:cs typeface="+mj-cs"/>
              </a:rPr>
              <a:t>Alkiodyynit – dyynisarjan ensimmäinen vaihe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Alkiodyynejä muodostavat mm. suola-arho, rantavehnä ja rönsyrölli.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Alkiodyynit voivat hävitä myrskyssä ja palautua. Virkistyskäytössä olevilta rannoilta ne usein tuhoutuvat, ellei kulkua ohjata.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Alkiodyynivyöhykkeessä on paljasta hiekkaa ja siinä eläviä selkärangat-</a:t>
            </a:r>
            <a:r>
              <a:rPr lang="fi-FI" sz="1500" dirty="0" err="1"/>
              <a:t>tomia</a:t>
            </a:r>
            <a:r>
              <a:rPr lang="fi-FI" sz="1500" dirty="0"/>
              <a:t>: esim. muurahaiskorennon toukkia pyyntikuoppineen.</a:t>
            </a:r>
            <a:endParaRPr lang="fi-FI" sz="1800" b="1" dirty="0">
              <a:latin typeface="+mj-lt"/>
              <a:ea typeface="+mj-ea"/>
              <a:cs typeface="+mj-cs"/>
            </a:endParaRPr>
          </a:p>
          <a:p>
            <a:pPr algn="ctr"/>
            <a:endParaRPr lang="fi-FI" sz="1800" b="1" dirty="0">
              <a:latin typeface="+mj-lt"/>
              <a:ea typeface="+mj-ea"/>
              <a:cs typeface="+mj-cs"/>
            </a:endParaRPr>
          </a:p>
          <a:p>
            <a:pPr algn="ctr"/>
            <a:r>
              <a:rPr lang="fi-FI" sz="1800" b="1" dirty="0">
                <a:latin typeface="+mj-lt"/>
                <a:ea typeface="+mj-ea"/>
                <a:cs typeface="+mj-cs"/>
              </a:rPr>
              <a:t>Rantavehnädyynit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Rantavehnä on ehdoton valtalaji. Hyväkuntoisilla dyyneillä se kukkii runsaasti.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Paljas hiekka pilkottaa kasvien välissä, koska sammalet ja jäkälät puuttuvat.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Haitallinen vieraslaji kurtturuusu voi vallata rantavehnädyynin ja estää dyynisarjan kehityksen.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Kurtturuusu leviää siemenistä ja juuren palasista, joten sen torjunta vaatii pitkäjänteisyyttä.</a:t>
            </a:r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7" name="Kuvan paikkamerkki 9">
            <a:extLst>
              <a:ext uri="{FF2B5EF4-FFF2-40B4-BE49-F238E27FC236}">
                <a16:creationId xmlns:a16="http://schemas.microsoft.com/office/drawing/2014/main" id="{B289C677-F4E2-05AC-2157-ADB44CC5D0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440" y="3429000"/>
            <a:ext cx="4583289" cy="3437466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4C1E4716-DA6A-995C-7E8D-23086F5131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571997" cy="3428997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cxnSp>
        <p:nvCxnSpPr>
          <p:cNvPr id="20" name="Suora nuoliyhdysviiva 19">
            <a:extLst>
              <a:ext uri="{FF2B5EF4-FFF2-40B4-BE49-F238E27FC236}">
                <a16:creationId xmlns:a16="http://schemas.microsoft.com/office/drawing/2014/main" id="{1CABB686-E51A-5A15-D6E7-747A52F3F0B5}"/>
              </a:ext>
            </a:extLst>
          </p:cNvPr>
          <p:cNvCxnSpPr>
            <a:cxnSpLocks/>
          </p:cNvCxnSpPr>
          <p:nvPr/>
        </p:nvCxnSpPr>
        <p:spPr>
          <a:xfrm flipH="1">
            <a:off x="4580437" y="1097500"/>
            <a:ext cx="286838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uora nuoliyhdysviiva 22">
            <a:extLst>
              <a:ext uri="{FF2B5EF4-FFF2-40B4-BE49-F238E27FC236}">
                <a16:creationId xmlns:a16="http://schemas.microsoft.com/office/drawing/2014/main" id="{39C49459-8AB4-2237-78F6-73CABE150118}"/>
              </a:ext>
            </a:extLst>
          </p:cNvPr>
          <p:cNvCxnSpPr>
            <a:cxnSpLocks/>
          </p:cNvCxnSpPr>
          <p:nvPr/>
        </p:nvCxnSpPr>
        <p:spPr>
          <a:xfrm flipH="1">
            <a:off x="4580437" y="4266120"/>
            <a:ext cx="295278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uora nuoliyhdysviiva 24">
            <a:extLst>
              <a:ext uri="{FF2B5EF4-FFF2-40B4-BE49-F238E27FC236}">
                <a16:creationId xmlns:a16="http://schemas.microsoft.com/office/drawing/2014/main" id="{0FEB4558-DDF2-C0BD-F4D4-AED010DD20FC}"/>
              </a:ext>
            </a:extLst>
          </p:cNvPr>
          <p:cNvCxnSpPr>
            <a:cxnSpLocks/>
          </p:cNvCxnSpPr>
          <p:nvPr/>
        </p:nvCxnSpPr>
        <p:spPr>
          <a:xfrm>
            <a:off x="7249599" y="2996783"/>
            <a:ext cx="780625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uora nuoliyhdysviiva 26">
            <a:extLst>
              <a:ext uri="{FF2B5EF4-FFF2-40B4-BE49-F238E27FC236}">
                <a16:creationId xmlns:a16="http://schemas.microsoft.com/office/drawing/2014/main" id="{F294A8A3-2D65-D3E8-545B-2D9E5CB3B1F0}"/>
              </a:ext>
            </a:extLst>
          </p:cNvPr>
          <p:cNvCxnSpPr>
            <a:cxnSpLocks/>
          </p:cNvCxnSpPr>
          <p:nvPr/>
        </p:nvCxnSpPr>
        <p:spPr>
          <a:xfrm>
            <a:off x="7249599" y="5953047"/>
            <a:ext cx="780625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iruutu 1">
            <a:extLst>
              <a:ext uri="{FF2B5EF4-FFF2-40B4-BE49-F238E27FC236}">
                <a16:creationId xmlns:a16="http://schemas.microsoft.com/office/drawing/2014/main" id="{97EFF70C-BD7F-9F2A-9C6D-7F1BE7540BE2}"/>
              </a:ext>
            </a:extLst>
          </p:cNvPr>
          <p:cNvSpPr txBox="1"/>
          <p:nvPr/>
        </p:nvSpPr>
        <p:spPr>
          <a:xfrm>
            <a:off x="11868835" y="48390"/>
            <a:ext cx="323165" cy="15542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5635A08-0B18-E0A2-3EA7-5E3C25E20FD0}"/>
              </a:ext>
            </a:extLst>
          </p:cNvPr>
          <p:cNvSpPr txBox="1"/>
          <p:nvPr/>
        </p:nvSpPr>
        <p:spPr>
          <a:xfrm>
            <a:off x="-10608" y="1994569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3F9E6594-5D80-7FEB-3C73-9084584BF4C7}"/>
              </a:ext>
            </a:extLst>
          </p:cNvPr>
          <p:cNvSpPr txBox="1"/>
          <p:nvPr/>
        </p:nvSpPr>
        <p:spPr>
          <a:xfrm>
            <a:off x="11378501" y="2319034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pic>
        <p:nvPicPr>
          <p:cNvPr id="11" name="Kuvan paikkamerkki 10">
            <a:extLst>
              <a:ext uri="{FF2B5EF4-FFF2-40B4-BE49-F238E27FC236}">
                <a16:creationId xmlns:a16="http://schemas.microsoft.com/office/drawing/2014/main" id="{0917B840-F0C2-379D-F683-CEBE76F30D9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3387" y="2"/>
            <a:ext cx="3950855" cy="3409948"/>
          </a:xfrm>
        </p:spPr>
      </p:pic>
      <p:pic>
        <p:nvPicPr>
          <p:cNvPr id="13" name="Kuva 12">
            <a:extLst>
              <a:ext uri="{FF2B5EF4-FFF2-40B4-BE49-F238E27FC236}">
                <a16:creationId xmlns:a16="http://schemas.microsoft.com/office/drawing/2014/main" id="{5AA347EB-D2C0-9BB8-4F00-545BF66D5A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3387" y="3448051"/>
            <a:ext cx="3950855" cy="3401063"/>
          </a:xfrm>
          <a:prstGeom prst="rect">
            <a:avLst/>
          </a:prstGeom>
        </p:spPr>
      </p:pic>
      <p:sp>
        <p:nvSpPr>
          <p:cNvPr id="14" name="Tekstiruutu 13">
            <a:extLst>
              <a:ext uri="{FF2B5EF4-FFF2-40B4-BE49-F238E27FC236}">
                <a16:creationId xmlns:a16="http://schemas.microsoft.com/office/drawing/2014/main" id="{CB2D9986-B744-C84E-E8EA-D2ACAEB222D5}"/>
              </a:ext>
            </a:extLst>
          </p:cNvPr>
          <p:cNvSpPr txBox="1"/>
          <p:nvPr/>
        </p:nvSpPr>
        <p:spPr>
          <a:xfrm>
            <a:off x="-10607" y="3524250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  <p:sp>
        <p:nvSpPr>
          <p:cNvPr id="15" name="Tekstiruutu 14">
            <a:extLst>
              <a:ext uri="{FF2B5EF4-FFF2-40B4-BE49-F238E27FC236}">
                <a16:creationId xmlns:a16="http://schemas.microsoft.com/office/drawing/2014/main" id="{5DFEBECC-FE69-FA4C-7E1F-36E6D7228B9E}"/>
              </a:ext>
            </a:extLst>
          </p:cNvPr>
          <p:cNvSpPr txBox="1"/>
          <p:nvPr/>
        </p:nvSpPr>
        <p:spPr>
          <a:xfrm>
            <a:off x="11861077" y="5323541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  <p:sp>
        <p:nvSpPr>
          <p:cNvPr id="28" name="Tekstiruutu 27">
            <a:extLst>
              <a:ext uri="{FF2B5EF4-FFF2-40B4-BE49-F238E27FC236}">
                <a16:creationId xmlns:a16="http://schemas.microsoft.com/office/drawing/2014/main" id="{194979BD-C448-A72E-2F16-79F115323A0E}"/>
              </a:ext>
            </a:extLst>
          </p:cNvPr>
          <p:cNvSpPr txBox="1"/>
          <p:nvPr/>
        </p:nvSpPr>
        <p:spPr>
          <a:xfrm>
            <a:off x="11880812" y="1853789"/>
            <a:ext cx="323165" cy="1637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CDE3F4E4-FC07-E162-95F4-336FFD2D9B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9599" y="2085118"/>
            <a:ext cx="2767456" cy="1324831"/>
          </a:xfrm>
          <a:prstGeom prst="rect">
            <a:avLst/>
          </a:prstGeom>
        </p:spPr>
      </p:pic>
      <p:pic>
        <p:nvPicPr>
          <p:cNvPr id="17" name="Kuva 16">
            <a:extLst>
              <a:ext uri="{FF2B5EF4-FFF2-40B4-BE49-F238E27FC236}">
                <a16:creationId xmlns:a16="http://schemas.microsoft.com/office/drawing/2014/main" id="{4099E494-CCDE-A0CC-EF88-2704EBC180F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2725" y="0"/>
            <a:ext cx="2152255" cy="1030323"/>
          </a:xfrm>
          <a:prstGeom prst="rect">
            <a:avLst/>
          </a:prstGeom>
        </p:spPr>
      </p:pic>
      <p:sp>
        <p:nvSpPr>
          <p:cNvPr id="21" name="Tekstiruutu 20">
            <a:extLst>
              <a:ext uri="{FF2B5EF4-FFF2-40B4-BE49-F238E27FC236}">
                <a16:creationId xmlns:a16="http://schemas.microsoft.com/office/drawing/2014/main" id="{8EB59AFE-77DF-FC3C-88CB-9863D067F963}"/>
              </a:ext>
            </a:extLst>
          </p:cNvPr>
          <p:cNvSpPr txBox="1"/>
          <p:nvPr/>
        </p:nvSpPr>
        <p:spPr>
          <a:xfrm>
            <a:off x="8200882" y="1730797"/>
            <a:ext cx="136555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Jani Järvi, </a:t>
            </a:r>
          </a:p>
          <a:p>
            <a:r>
              <a:rPr lang="fi-FI" sz="900" dirty="0">
                <a:solidFill>
                  <a:schemeClr val="bg1"/>
                </a:solidFill>
              </a:rPr>
              <a:t>Creative </a:t>
            </a:r>
            <a:r>
              <a:rPr lang="fi-FI" sz="900" dirty="0" err="1">
                <a:solidFill>
                  <a:schemeClr val="bg1"/>
                </a:solidFill>
              </a:rPr>
              <a:t>Commons</a:t>
            </a:r>
            <a:endParaRPr lang="fi-FI" sz="900" dirty="0">
              <a:solidFill>
                <a:schemeClr val="bg1"/>
              </a:solidFill>
            </a:endParaRPr>
          </a:p>
        </p:txBody>
      </p:sp>
      <p:sp>
        <p:nvSpPr>
          <p:cNvPr id="22" name="Tekstiruutu 21">
            <a:extLst>
              <a:ext uri="{FF2B5EF4-FFF2-40B4-BE49-F238E27FC236}">
                <a16:creationId xmlns:a16="http://schemas.microsoft.com/office/drawing/2014/main" id="{485F5971-1EF4-FFC1-8417-745584C4E173}"/>
              </a:ext>
            </a:extLst>
          </p:cNvPr>
          <p:cNvSpPr txBox="1"/>
          <p:nvPr/>
        </p:nvSpPr>
        <p:spPr>
          <a:xfrm>
            <a:off x="10787706" y="824887"/>
            <a:ext cx="139653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Anders </a:t>
            </a:r>
            <a:r>
              <a:rPr lang="fi-FI" sz="900" dirty="0" err="1">
                <a:solidFill>
                  <a:schemeClr val="bg1"/>
                </a:solidFill>
              </a:rPr>
              <a:t>Albrecht</a:t>
            </a:r>
            <a:r>
              <a:rPr lang="fi-FI" sz="900" dirty="0">
                <a:solidFill>
                  <a:schemeClr val="bg1"/>
                </a:solidFill>
              </a:rPr>
              <a:t>, </a:t>
            </a:r>
          </a:p>
          <a:p>
            <a:r>
              <a:rPr lang="fi-FI" sz="900" dirty="0">
                <a:solidFill>
                  <a:schemeClr val="bg1"/>
                </a:solidFill>
              </a:rPr>
              <a:t>Creative </a:t>
            </a:r>
            <a:r>
              <a:rPr lang="fi-FI" sz="900" dirty="0" err="1">
                <a:solidFill>
                  <a:schemeClr val="bg1"/>
                </a:solidFill>
              </a:rPr>
              <a:t>Commons</a:t>
            </a:r>
            <a:endParaRPr lang="fi-FI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662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Kuva 17">
            <a:extLst>
              <a:ext uri="{FF2B5EF4-FFF2-40B4-BE49-F238E27FC236}">
                <a16:creationId xmlns:a16="http://schemas.microsoft.com/office/drawing/2014/main" id="{0FD342A5-D3E0-736E-468B-4E5E75969A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9125" y="3448050"/>
            <a:ext cx="3952874" cy="3409948"/>
          </a:xfrm>
          <a:prstGeom prst="rect">
            <a:avLst/>
          </a:prstGeom>
        </p:spPr>
      </p:pic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582456" y="355693"/>
            <a:ext cx="3658689" cy="3955311"/>
          </a:xfrm>
        </p:spPr>
        <p:txBody>
          <a:bodyPr/>
          <a:lstStyle/>
          <a:p>
            <a:pPr algn="ctr"/>
            <a:r>
              <a:rPr lang="fi-FI" sz="1800" b="1" dirty="0">
                <a:latin typeface="+mj-lt"/>
                <a:ea typeface="+mj-ea"/>
                <a:cs typeface="+mj-cs"/>
              </a:rPr>
              <a:t>Harmaat dyynit – </a:t>
            </a:r>
            <a:br>
              <a:rPr lang="fi-FI" sz="1800" b="1" dirty="0">
                <a:latin typeface="+mj-lt"/>
                <a:ea typeface="+mj-ea"/>
                <a:cs typeface="+mj-cs"/>
              </a:rPr>
            </a:br>
            <a:r>
              <a:rPr lang="fi-FI" sz="1800" b="1" dirty="0">
                <a:latin typeface="+mj-lt"/>
                <a:ea typeface="+mj-ea"/>
                <a:cs typeface="+mj-cs"/>
              </a:rPr>
              <a:t>monimuotoisin ja laajin avoimien dyynien tyyppi</a:t>
            </a:r>
            <a:br>
              <a:rPr lang="fi-FI" sz="1800" b="1" dirty="0">
                <a:latin typeface="+mj-lt"/>
                <a:ea typeface="+mj-ea"/>
                <a:cs typeface="+mj-cs"/>
              </a:rPr>
            </a:br>
            <a:endParaRPr lang="fi-FI" sz="1800" b="1" dirty="0">
              <a:latin typeface="+mj-lt"/>
              <a:ea typeface="+mj-ea"/>
              <a:cs typeface="+mj-cs"/>
            </a:endParaRPr>
          </a:p>
          <a:p>
            <a:pPr algn="ctr"/>
            <a:endParaRPr lang="fi-FI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Jäkälä- ja sammalpeitteisillä </a:t>
            </a:r>
            <a:br>
              <a:rPr lang="fi-FI" sz="1500" dirty="0"/>
            </a:br>
            <a:r>
              <a:rPr lang="fi-FI" sz="1500" dirty="0"/>
              <a:t>harmailla dyyneillä hiekka on stabiloitunut.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br>
              <a:rPr lang="fi-FI" sz="1500" dirty="0"/>
            </a:br>
            <a:endParaRPr lang="fi-FI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Ketomaisilla harmailla dyyneillä harvahkon heinä- ja </a:t>
            </a:r>
            <a:r>
              <a:rPr lang="fi-FI" sz="1500" dirty="0" err="1"/>
              <a:t>ruohokasvilli-suuden</a:t>
            </a:r>
            <a:r>
              <a:rPr lang="fi-FI" sz="1500" dirty="0"/>
              <a:t> lomasta pilkottaa hiekkaa.  Vallitsevia kasvilajeja ovat mm. metsälauha ja sarjakeltano.</a:t>
            </a:r>
          </a:p>
          <a:p>
            <a:endParaRPr lang="fi-FI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Paljaan hiekan laikut ovat tärkeitä paahdeympäristöjen lajistolle.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Harjuajuruoho (NT) ja sitä ravintokasvinaan käyttävä dyyni-</a:t>
            </a:r>
            <a:r>
              <a:rPr lang="fi-FI" sz="1500" dirty="0" err="1"/>
              <a:t>sulkanen</a:t>
            </a:r>
            <a:r>
              <a:rPr lang="fi-FI" sz="1500" dirty="0"/>
              <a:t> (EN) elävät dyynien paahdeympäristöissä.</a:t>
            </a:r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7" name="Kuvan paikkamerkki 9">
            <a:extLst>
              <a:ext uri="{FF2B5EF4-FFF2-40B4-BE49-F238E27FC236}">
                <a16:creationId xmlns:a16="http://schemas.microsoft.com/office/drawing/2014/main" id="{B289C677-F4E2-05AC-2157-ADB44CC5D0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3" b="-247"/>
          <a:stretch/>
        </p:blipFill>
        <p:spPr>
          <a:xfrm>
            <a:off x="-11794" y="3475569"/>
            <a:ext cx="2336473" cy="3409948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4C1E4716-DA6A-995C-7E8D-23086F5131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571996" cy="3428997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cxnSp>
        <p:nvCxnSpPr>
          <p:cNvPr id="20" name="Suora nuoliyhdysviiva 19">
            <a:extLst>
              <a:ext uri="{FF2B5EF4-FFF2-40B4-BE49-F238E27FC236}">
                <a16:creationId xmlns:a16="http://schemas.microsoft.com/office/drawing/2014/main" id="{1CABB686-E51A-5A15-D6E7-747A52F3F0B5}"/>
              </a:ext>
            </a:extLst>
          </p:cNvPr>
          <p:cNvCxnSpPr>
            <a:cxnSpLocks/>
          </p:cNvCxnSpPr>
          <p:nvPr/>
        </p:nvCxnSpPr>
        <p:spPr>
          <a:xfrm flipH="1">
            <a:off x="4602924" y="2183350"/>
            <a:ext cx="286838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uora nuoliyhdysviiva 22">
            <a:extLst>
              <a:ext uri="{FF2B5EF4-FFF2-40B4-BE49-F238E27FC236}">
                <a16:creationId xmlns:a16="http://schemas.microsoft.com/office/drawing/2014/main" id="{39C49459-8AB4-2237-78F6-73CABE150118}"/>
              </a:ext>
            </a:extLst>
          </p:cNvPr>
          <p:cNvCxnSpPr>
            <a:cxnSpLocks/>
          </p:cNvCxnSpPr>
          <p:nvPr/>
        </p:nvCxnSpPr>
        <p:spPr>
          <a:xfrm flipH="1">
            <a:off x="4602924" y="3761846"/>
            <a:ext cx="295278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uora nuoliyhdysviiva 24">
            <a:extLst>
              <a:ext uri="{FF2B5EF4-FFF2-40B4-BE49-F238E27FC236}">
                <a16:creationId xmlns:a16="http://schemas.microsoft.com/office/drawing/2014/main" id="{0FEB4558-DDF2-C0BD-F4D4-AED010DD20FC}"/>
              </a:ext>
            </a:extLst>
          </p:cNvPr>
          <p:cNvCxnSpPr>
            <a:cxnSpLocks/>
          </p:cNvCxnSpPr>
          <p:nvPr/>
        </p:nvCxnSpPr>
        <p:spPr>
          <a:xfrm>
            <a:off x="7106490" y="6208066"/>
            <a:ext cx="1009542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uora nuoliyhdysviiva 26">
            <a:extLst>
              <a:ext uri="{FF2B5EF4-FFF2-40B4-BE49-F238E27FC236}">
                <a16:creationId xmlns:a16="http://schemas.microsoft.com/office/drawing/2014/main" id="{F294A8A3-2D65-D3E8-545B-2D9E5CB3B1F0}"/>
              </a:ext>
            </a:extLst>
          </p:cNvPr>
          <p:cNvCxnSpPr>
            <a:cxnSpLocks/>
          </p:cNvCxnSpPr>
          <p:nvPr/>
        </p:nvCxnSpPr>
        <p:spPr>
          <a:xfrm>
            <a:off x="7524750" y="2183350"/>
            <a:ext cx="591282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iruutu 1">
            <a:extLst>
              <a:ext uri="{FF2B5EF4-FFF2-40B4-BE49-F238E27FC236}">
                <a16:creationId xmlns:a16="http://schemas.microsoft.com/office/drawing/2014/main" id="{97EFF70C-BD7F-9F2A-9C6D-7F1BE7540BE2}"/>
              </a:ext>
            </a:extLst>
          </p:cNvPr>
          <p:cNvSpPr txBox="1"/>
          <p:nvPr/>
        </p:nvSpPr>
        <p:spPr>
          <a:xfrm>
            <a:off x="11868835" y="48390"/>
            <a:ext cx="323165" cy="15542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5635A08-0B18-E0A2-3EA7-5E3C25E20FD0}"/>
              </a:ext>
            </a:extLst>
          </p:cNvPr>
          <p:cNvSpPr txBox="1"/>
          <p:nvPr/>
        </p:nvSpPr>
        <p:spPr>
          <a:xfrm>
            <a:off x="-1" y="1926209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3F9E6594-5D80-7FEB-3C73-9084584BF4C7}"/>
              </a:ext>
            </a:extLst>
          </p:cNvPr>
          <p:cNvSpPr txBox="1"/>
          <p:nvPr/>
        </p:nvSpPr>
        <p:spPr>
          <a:xfrm>
            <a:off x="11378501" y="2319034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pic>
        <p:nvPicPr>
          <p:cNvPr id="11" name="Kuvan paikkamerkki 10">
            <a:extLst>
              <a:ext uri="{FF2B5EF4-FFF2-40B4-BE49-F238E27FC236}">
                <a16:creationId xmlns:a16="http://schemas.microsoft.com/office/drawing/2014/main" id="{0917B840-F0C2-379D-F683-CEBE76F30D9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1145" y="2"/>
            <a:ext cx="3950855" cy="3409948"/>
          </a:xfrm>
        </p:spPr>
      </p:pic>
      <p:pic>
        <p:nvPicPr>
          <p:cNvPr id="13" name="Kuva 12">
            <a:extLst>
              <a:ext uri="{FF2B5EF4-FFF2-40B4-BE49-F238E27FC236}">
                <a16:creationId xmlns:a16="http://schemas.microsoft.com/office/drawing/2014/main" id="{5AA347EB-D2C0-9BB8-4F00-545BF66D5A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6765" y="5343525"/>
            <a:ext cx="3249863" cy="1541992"/>
          </a:xfrm>
          <a:prstGeom prst="rect">
            <a:avLst/>
          </a:prstGeom>
        </p:spPr>
      </p:pic>
      <p:sp>
        <p:nvSpPr>
          <p:cNvPr id="14" name="Tekstiruutu 13">
            <a:extLst>
              <a:ext uri="{FF2B5EF4-FFF2-40B4-BE49-F238E27FC236}">
                <a16:creationId xmlns:a16="http://schemas.microsoft.com/office/drawing/2014/main" id="{CB2D9986-B744-C84E-E8EA-D2ACAEB222D5}"/>
              </a:ext>
            </a:extLst>
          </p:cNvPr>
          <p:cNvSpPr txBox="1"/>
          <p:nvPr/>
        </p:nvSpPr>
        <p:spPr>
          <a:xfrm>
            <a:off x="-10607" y="3524250"/>
            <a:ext cx="323165" cy="1573508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Siikajoki</a:t>
            </a:r>
          </a:p>
        </p:txBody>
      </p:sp>
      <p:sp>
        <p:nvSpPr>
          <p:cNvPr id="28" name="Tekstiruutu 27">
            <a:extLst>
              <a:ext uri="{FF2B5EF4-FFF2-40B4-BE49-F238E27FC236}">
                <a16:creationId xmlns:a16="http://schemas.microsoft.com/office/drawing/2014/main" id="{194979BD-C448-A72E-2F16-79F115323A0E}"/>
              </a:ext>
            </a:extLst>
          </p:cNvPr>
          <p:cNvSpPr txBox="1"/>
          <p:nvPr/>
        </p:nvSpPr>
        <p:spPr>
          <a:xfrm>
            <a:off x="11903833" y="1810993"/>
            <a:ext cx="323165" cy="1637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8A3273BE-412F-1BCB-8DEE-73C62345EE6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4149" y="3475569"/>
            <a:ext cx="2221895" cy="3409948"/>
          </a:xfrm>
          <a:prstGeom prst="rect">
            <a:avLst/>
          </a:prstGeom>
        </p:spPr>
      </p:pic>
      <p:sp>
        <p:nvSpPr>
          <p:cNvPr id="16" name="Tekstiruutu 15">
            <a:extLst>
              <a:ext uri="{FF2B5EF4-FFF2-40B4-BE49-F238E27FC236}">
                <a16:creationId xmlns:a16="http://schemas.microsoft.com/office/drawing/2014/main" id="{62F8797A-0AE7-95E0-8233-7CC4509FDF93}"/>
              </a:ext>
            </a:extLst>
          </p:cNvPr>
          <p:cNvSpPr txBox="1"/>
          <p:nvPr/>
        </p:nvSpPr>
        <p:spPr>
          <a:xfrm>
            <a:off x="2338615" y="3481085"/>
            <a:ext cx="323165" cy="1637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  <p:sp>
        <p:nvSpPr>
          <p:cNvPr id="19" name="Tekstiruutu 18">
            <a:extLst>
              <a:ext uri="{FF2B5EF4-FFF2-40B4-BE49-F238E27FC236}">
                <a16:creationId xmlns:a16="http://schemas.microsoft.com/office/drawing/2014/main" id="{710B87AC-8545-16B0-1B14-B5EA80990548}"/>
              </a:ext>
            </a:extLst>
          </p:cNvPr>
          <p:cNvSpPr txBox="1"/>
          <p:nvPr/>
        </p:nvSpPr>
        <p:spPr>
          <a:xfrm>
            <a:off x="9811110" y="6627166"/>
            <a:ext cx="2319866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fi-FI" sz="900" dirty="0">
                <a:solidFill>
                  <a:srgbClr val="004643"/>
                </a:solidFill>
              </a:rPr>
              <a:t>Kuva: Pekka Malinen, Creative </a:t>
            </a:r>
            <a:r>
              <a:rPr lang="fi-FI" sz="900" dirty="0" err="1">
                <a:solidFill>
                  <a:srgbClr val="004643"/>
                </a:solidFill>
              </a:rPr>
              <a:t>Commons</a:t>
            </a:r>
            <a:endParaRPr lang="fi-FI" sz="900" dirty="0">
              <a:solidFill>
                <a:srgbClr val="004643"/>
              </a:solidFill>
            </a:endParaRPr>
          </a:p>
        </p:txBody>
      </p:sp>
      <p:sp>
        <p:nvSpPr>
          <p:cNvPr id="24" name="Tekstiruutu 23">
            <a:extLst>
              <a:ext uri="{FF2B5EF4-FFF2-40B4-BE49-F238E27FC236}">
                <a16:creationId xmlns:a16="http://schemas.microsoft.com/office/drawing/2014/main" id="{CA3BA22C-7B67-CDC3-1EA9-FEF67A72278A}"/>
              </a:ext>
            </a:extLst>
          </p:cNvPr>
          <p:cNvSpPr txBox="1"/>
          <p:nvPr/>
        </p:nvSpPr>
        <p:spPr>
          <a:xfrm>
            <a:off x="11899566" y="3674533"/>
            <a:ext cx="323165" cy="1637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</a:t>
            </a:r>
          </a:p>
        </p:txBody>
      </p:sp>
    </p:spTree>
    <p:extLst>
      <p:ext uri="{BB962C8B-B14F-4D97-AF65-F5344CB8AC3E}">
        <p14:creationId xmlns:p14="http://schemas.microsoft.com/office/powerpoint/2010/main" val="2750941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571997" y="115923"/>
            <a:ext cx="3629678" cy="3955311"/>
          </a:xfrm>
        </p:spPr>
        <p:txBody>
          <a:bodyPr/>
          <a:lstStyle/>
          <a:p>
            <a:pPr algn="ctr"/>
            <a:r>
              <a:rPr lang="fi-FI" sz="1800" b="1" dirty="0">
                <a:latin typeface="+mj-lt"/>
                <a:ea typeface="+mj-ea"/>
                <a:cs typeface="+mj-cs"/>
              </a:rPr>
              <a:t>Dyynialueiden kosteat soistuneet painanteet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Kuivimmat kausikosteita sammal-valtaisia deflaatioaltaita. Ne ovat pohjavesivaikutteisia ja usein kuivuvat kesällä.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Märimmät avovetisiä, sara- ja ruokovaltaisia lampareita, jotka eivät enää ole meriveden vaikutuspiirissä.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Harvoin soistuneita, mutta esim. kihokkeja voi esiintyä.</a:t>
            </a:r>
            <a:br>
              <a:rPr lang="fi-FI" sz="1500" dirty="0"/>
            </a:br>
            <a:br>
              <a:rPr lang="fi-FI" sz="1500" dirty="0"/>
            </a:br>
            <a:endParaRPr lang="fi-FI" sz="1800" b="1" dirty="0">
              <a:latin typeface="+mj-lt"/>
              <a:ea typeface="+mj-ea"/>
              <a:cs typeface="+mj-cs"/>
            </a:endParaRPr>
          </a:p>
          <a:p>
            <a:pPr algn="ctr"/>
            <a:r>
              <a:rPr lang="fi-FI" sz="1800" b="1" dirty="0">
                <a:latin typeface="+mj-lt"/>
                <a:ea typeface="+mj-ea"/>
                <a:cs typeface="+mj-cs"/>
              </a:rPr>
              <a:t>Variksenmarjadyynit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Variksenmarja on ehdoton valtalaji.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Dyynisukkulakoi (EN) elää hiekan ympäröimien variksenmarja-kumpujen reunamilla ja käyttää variksenmarjaa ravintokasvinaan. </a:t>
            </a:r>
            <a:br>
              <a:rPr lang="fi-FI" sz="1500" dirty="0"/>
            </a:br>
            <a:r>
              <a:rPr lang="fi-FI" sz="1500" dirty="0"/>
              <a:t>Se on erityisesti suojeltava laji.</a:t>
            </a:r>
            <a:br>
              <a:rPr lang="fi-FI" sz="1500" dirty="0"/>
            </a:br>
            <a:endParaRPr lang="fi-FI" sz="1500" dirty="0"/>
          </a:p>
          <a:p>
            <a:pPr algn="ctr"/>
            <a:r>
              <a:rPr lang="fi-FI" sz="1800" b="1" dirty="0">
                <a:latin typeface="+mj-lt"/>
                <a:ea typeface="+mj-ea"/>
                <a:cs typeface="+mj-cs"/>
              </a:rPr>
              <a:t>Dyynien deflaatioalueet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Tuulen kuluttamia, lähes kasvittomia ja tasaisia alueita, joista vanhimmat ovat syntyneet rantalaidunnuksen seurauksena. </a:t>
            </a:r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7" name="Kuvan paikkamerkki 9">
            <a:extLst>
              <a:ext uri="{FF2B5EF4-FFF2-40B4-BE49-F238E27FC236}">
                <a16:creationId xmlns:a16="http://schemas.microsoft.com/office/drawing/2014/main" id="{B289C677-F4E2-05AC-2157-ADB44CC5D0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440" y="3429000"/>
            <a:ext cx="4583289" cy="342900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4C1E4716-DA6A-995C-7E8D-23086F5131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4571997" cy="338137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cxnSp>
        <p:nvCxnSpPr>
          <p:cNvPr id="20" name="Suora nuoliyhdysviiva 19">
            <a:extLst>
              <a:ext uri="{FF2B5EF4-FFF2-40B4-BE49-F238E27FC236}">
                <a16:creationId xmlns:a16="http://schemas.microsoft.com/office/drawing/2014/main" id="{1CABB686-E51A-5A15-D6E7-747A52F3F0B5}"/>
              </a:ext>
            </a:extLst>
          </p:cNvPr>
          <p:cNvCxnSpPr>
            <a:cxnSpLocks/>
          </p:cNvCxnSpPr>
          <p:nvPr/>
        </p:nvCxnSpPr>
        <p:spPr>
          <a:xfrm flipH="1">
            <a:off x="4588877" y="1335625"/>
            <a:ext cx="286838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uora nuoliyhdysviiva 22">
            <a:extLst>
              <a:ext uri="{FF2B5EF4-FFF2-40B4-BE49-F238E27FC236}">
                <a16:creationId xmlns:a16="http://schemas.microsoft.com/office/drawing/2014/main" id="{39C49459-8AB4-2237-78F6-73CABE150118}"/>
              </a:ext>
            </a:extLst>
          </p:cNvPr>
          <p:cNvCxnSpPr>
            <a:cxnSpLocks/>
          </p:cNvCxnSpPr>
          <p:nvPr/>
        </p:nvCxnSpPr>
        <p:spPr>
          <a:xfrm flipH="1">
            <a:off x="4588877" y="4524375"/>
            <a:ext cx="286838" cy="702935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iruutu 1">
            <a:extLst>
              <a:ext uri="{FF2B5EF4-FFF2-40B4-BE49-F238E27FC236}">
                <a16:creationId xmlns:a16="http://schemas.microsoft.com/office/drawing/2014/main" id="{97EFF70C-BD7F-9F2A-9C6D-7F1BE7540BE2}"/>
              </a:ext>
            </a:extLst>
          </p:cNvPr>
          <p:cNvSpPr txBox="1"/>
          <p:nvPr/>
        </p:nvSpPr>
        <p:spPr>
          <a:xfrm>
            <a:off x="11868835" y="48390"/>
            <a:ext cx="323165" cy="15542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5635A08-0B18-E0A2-3EA7-5E3C25E20FD0}"/>
              </a:ext>
            </a:extLst>
          </p:cNvPr>
          <p:cNvSpPr txBox="1"/>
          <p:nvPr/>
        </p:nvSpPr>
        <p:spPr>
          <a:xfrm>
            <a:off x="-10608" y="1994569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3F9E6594-5D80-7FEB-3C73-9084584BF4C7}"/>
              </a:ext>
            </a:extLst>
          </p:cNvPr>
          <p:cNvSpPr txBox="1"/>
          <p:nvPr/>
        </p:nvSpPr>
        <p:spPr>
          <a:xfrm>
            <a:off x="11378501" y="2319034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pic>
        <p:nvPicPr>
          <p:cNvPr id="11" name="Kuvan paikkamerkki 10">
            <a:extLst>
              <a:ext uri="{FF2B5EF4-FFF2-40B4-BE49-F238E27FC236}">
                <a16:creationId xmlns:a16="http://schemas.microsoft.com/office/drawing/2014/main" id="{0917B840-F0C2-379D-F683-CEBE76F30D9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3387" y="1"/>
            <a:ext cx="3977517" cy="3409948"/>
          </a:xfrm>
        </p:spPr>
      </p:pic>
      <p:pic>
        <p:nvPicPr>
          <p:cNvPr id="13" name="Kuva 12">
            <a:extLst>
              <a:ext uri="{FF2B5EF4-FFF2-40B4-BE49-F238E27FC236}">
                <a16:creationId xmlns:a16="http://schemas.microsoft.com/office/drawing/2014/main" id="{5AA347EB-D2C0-9BB8-4F00-545BF66D5A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1145" y="3448052"/>
            <a:ext cx="3950855" cy="3401063"/>
          </a:xfrm>
          <a:prstGeom prst="rect">
            <a:avLst/>
          </a:prstGeom>
        </p:spPr>
      </p:pic>
      <p:sp>
        <p:nvSpPr>
          <p:cNvPr id="14" name="Tekstiruutu 13">
            <a:extLst>
              <a:ext uri="{FF2B5EF4-FFF2-40B4-BE49-F238E27FC236}">
                <a16:creationId xmlns:a16="http://schemas.microsoft.com/office/drawing/2014/main" id="{CB2D9986-B744-C84E-E8EA-D2ACAEB222D5}"/>
              </a:ext>
            </a:extLst>
          </p:cNvPr>
          <p:cNvSpPr txBox="1"/>
          <p:nvPr/>
        </p:nvSpPr>
        <p:spPr>
          <a:xfrm>
            <a:off x="0" y="5733859"/>
            <a:ext cx="323165" cy="1047723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</a:t>
            </a:r>
          </a:p>
        </p:txBody>
      </p:sp>
      <p:sp>
        <p:nvSpPr>
          <p:cNvPr id="15" name="Tekstiruutu 14">
            <a:extLst>
              <a:ext uri="{FF2B5EF4-FFF2-40B4-BE49-F238E27FC236}">
                <a16:creationId xmlns:a16="http://schemas.microsoft.com/office/drawing/2014/main" id="{5DFEBECC-FE69-FA4C-7E1F-36E6D7228B9E}"/>
              </a:ext>
            </a:extLst>
          </p:cNvPr>
          <p:cNvSpPr txBox="1"/>
          <p:nvPr/>
        </p:nvSpPr>
        <p:spPr>
          <a:xfrm>
            <a:off x="11896576" y="5520389"/>
            <a:ext cx="323165" cy="1252907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Marko Sievänen</a:t>
            </a:r>
          </a:p>
        </p:txBody>
      </p:sp>
      <p:sp>
        <p:nvSpPr>
          <p:cNvPr id="28" name="Tekstiruutu 27">
            <a:extLst>
              <a:ext uri="{FF2B5EF4-FFF2-40B4-BE49-F238E27FC236}">
                <a16:creationId xmlns:a16="http://schemas.microsoft.com/office/drawing/2014/main" id="{194979BD-C448-A72E-2F16-79F115323A0E}"/>
              </a:ext>
            </a:extLst>
          </p:cNvPr>
          <p:cNvSpPr txBox="1"/>
          <p:nvPr/>
        </p:nvSpPr>
        <p:spPr>
          <a:xfrm>
            <a:off x="11896576" y="1772891"/>
            <a:ext cx="323165" cy="1637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F0F4AA0-89D3-E1FD-F6F0-D78D6DE6059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300" y="5145263"/>
            <a:ext cx="1418137" cy="1712736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10" name="Tekstiruutu 9">
            <a:extLst>
              <a:ext uri="{FF2B5EF4-FFF2-40B4-BE49-F238E27FC236}">
                <a16:creationId xmlns:a16="http://schemas.microsoft.com/office/drawing/2014/main" id="{C9E86ECF-0B55-DB06-5171-527BDB21D193}"/>
              </a:ext>
            </a:extLst>
          </p:cNvPr>
          <p:cNvSpPr txBox="1"/>
          <p:nvPr/>
        </p:nvSpPr>
        <p:spPr>
          <a:xfrm>
            <a:off x="1895368" y="6488667"/>
            <a:ext cx="159853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</a:t>
            </a:r>
            <a:r>
              <a:rPr lang="fi-FI" sz="900" dirty="0" err="1">
                <a:solidFill>
                  <a:schemeClr val="bg1"/>
                </a:solidFill>
              </a:rPr>
              <a:t>T.Rinta</a:t>
            </a:r>
            <a:r>
              <a:rPr lang="fi-FI" sz="900" dirty="0">
                <a:solidFill>
                  <a:schemeClr val="bg1"/>
                </a:solidFill>
              </a:rPr>
              <a:t>-Paavola, Creative </a:t>
            </a:r>
            <a:r>
              <a:rPr lang="fi-FI" sz="900" dirty="0" err="1">
                <a:solidFill>
                  <a:schemeClr val="bg1"/>
                </a:solidFill>
              </a:rPr>
              <a:t>Commons</a:t>
            </a:r>
            <a:endParaRPr lang="fi-FI" sz="900" dirty="0">
              <a:solidFill>
                <a:schemeClr val="bg1"/>
              </a:solidFill>
            </a:endParaRPr>
          </a:p>
        </p:txBody>
      </p:sp>
      <p:cxnSp>
        <p:nvCxnSpPr>
          <p:cNvPr id="21" name="Suora nuoliyhdysviiva 20">
            <a:extLst>
              <a:ext uri="{FF2B5EF4-FFF2-40B4-BE49-F238E27FC236}">
                <a16:creationId xmlns:a16="http://schemas.microsoft.com/office/drawing/2014/main" id="{A340E5F2-8D2A-4CF7-037A-1AFE65859C2F}"/>
              </a:ext>
            </a:extLst>
          </p:cNvPr>
          <p:cNvCxnSpPr>
            <a:cxnSpLocks/>
          </p:cNvCxnSpPr>
          <p:nvPr/>
        </p:nvCxnSpPr>
        <p:spPr>
          <a:xfrm>
            <a:off x="7771965" y="5672598"/>
            <a:ext cx="419535" cy="4302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uora nuoliyhdysviiva 25">
            <a:extLst>
              <a:ext uri="{FF2B5EF4-FFF2-40B4-BE49-F238E27FC236}">
                <a16:creationId xmlns:a16="http://schemas.microsoft.com/office/drawing/2014/main" id="{9BC94884-AD80-8CAA-0BC5-3395015E4A02}"/>
              </a:ext>
            </a:extLst>
          </p:cNvPr>
          <p:cNvCxnSpPr>
            <a:cxnSpLocks/>
          </p:cNvCxnSpPr>
          <p:nvPr/>
        </p:nvCxnSpPr>
        <p:spPr>
          <a:xfrm flipH="1">
            <a:off x="4631198" y="3569757"/>
            <a:ext cx="489033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uora nuoliyhdysviiva 29">
            <a:extLst>
              <a:ext uri="{FF2B5EF4-FFF2-40B4-BE49-F238E27FC236}">
                <a16:creationId xmlns:a16="http://schemas.microsoft.com/office/drawing/2014/main" id="{F8BE06E1-09E6-E03D-82DE-842CC06F6737}"/>
              </a:ext>
            </a:extLst>
          </p:cNvPr>
          <p:cNvCxnSpPr>
            <a:cxnSpLocks/>
          </p:cNvCxnSpPr>
          <p:nvPr/>
        </p:nvCxnSpPr>
        <p:spPr>
          <a:xfrm flipH="1">
            <a:off x="4588877" y="278350"/>
            <a:ext cx="400053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uora nuoliyhdysviiva 31">
            <a:extLst>
              <a:ext uri="{FF2B5EF4-FFF2-40B4-BE49-F238E27FC236}">
                <a16:creationId xmlns:a16="http://schemas.microsoft.com/office/drawing/2014/main" id="{E857E98B-184D-00EE-ACE0-2C8ED383F4CF}"/>
              </a:ext>
            </a:extLst>
          </p:cNvPr>
          <p:cNvCxnSpPr>
            <a:cxnSpLocks/>
          </p:cNvCxnSpPr>
          <p:nvPr/>
        </p:nvCxnSpPr>
        <p:spPr>
          <a:xfrm>
            <a:off x="7715685" y="278350"/>
            <a:ext cx="475815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0612908"/>
      </p:ext>
    </p:extLst>
  </p:cSld>
  <p:clrMapOvr>
    <a:masterClrMapping/>
  </p:clrMapOvr>
</p:sld>
</file>

<file path=ppt/theme/theme1.xml><?xml version="1.0" encoding="utf-8"?>
<a:theme xmlns:a="http://schemas.openxmlformats.org/drawingml/2006/main" name="Syke - lopetus">
  <a:themeElements>
    <a:clrScheme name="Syke 2">
      <a:dk1>
        <a:srgbClr val="000000"/>
      </a:dk1>
      <a:lt1>
        <a:sysClr val="window" lastClr="FFFFFF"/>
      </a:lt1>
      <a:dk2>
        <a:srgbClr val="005854"/>
      </a:dk2>
      <a:lt2>
        <a:srgbClr val="FFFFFF"/>
      </a:lt2>
      <a:accent1>
        <a:srgbClr val="005854"/>
      </a:accent1>
      <a:accent2>
        <a:srgbClr val="84C497"/>
      </a:accent2>
      <a:accent3>
        <a:srgbClr val="F28E77"/>
      </a:accent3>
      <a:accent4>
        <a:srgbClr val="64C1CB"/>
      </a:accent4>
      <a:accent5>
        <a:srgbClr val="E4E3DE"/>
      </a:accent5>
      <a:accent6>
        <a:srgbClr val="F6AA70"/>
      </a:accent6>
      <a:hlink>
        <a:srgbClr val="005854"/>
      </a:hlink>
      <a:folHlink>
        <a:srgbClr val="E4E3DE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A93DB4E5-25B3-48F5-9B36-3398F5B1B627}"/>
    </a:ext>
  </a:extLst>
</a:theme>
</file>

<file path=ppt/theme/theme2.xml><?xml version="1.0" encoding="utf-8"?>
<a:theme xmlns:a="http://schemas.openxmlformats.org/drawingml/2006/main" name="Teema2">
  <a:themeElements>
    <a:clrScheme name="Syke">
      <a:dk1>
        <a:srgbClr val="000000"/>
      </a:dk1>
      <a:lt1>
        <a:sysClr val="window" lastClr="FFFFFF"/>
      </a:lt1>
      <a:dk2>
        <a:srgbClr val="005854"/>
      </a:dk2>
      <a:lt2>
        <a:srgbClr val="E4E3DE"/>
      </a:lt2>
      <a:accent1>
        <a:srgbClr val="84C497"/>
      </a:accent1>
      <a:accent2>
        <a:srgbClr val="F28E77"/>
      </a:accent2>
      <a:accent3>
        <a:srgbClr val="64C1CB"/>
      </a:accent3>
      <a:accent4>
        <a:srgbClr val="F3A44C"/>
      </a:accent4>
      <a:accent5>
        <a:srgbClr val="B34733"/>
      </a:accent5>
      <a:accent6>
        <a:srgbClr val="006085"/>
      </a:accent6>
      <a:hlink>
        <a:srgbClr val="006085"/>
      </a:hlink>
      <a:folHlink>
        <a:srgbClr val="005854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B43F334D-4C56-4028-9DF3-DD4AE9E67BD7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bb899a-9637-410d-b8d9-0b1e9bbc22ab" xsi:nil="true"/>
    <lcf76f155ced4ddcb4097134ff3c332f xmlns="ee979e14-fcd1-4170-9b78-5ef3fbf9989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F210C80-1422-48EC-B3AA-082AE23BA6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48D2F5-5FCC-4384-80DA-8A15CC81600E}"/>
</file>

<file path=customXml/itemProps3.xml><?xml version="1.0" encoding="utf-8"?>
<ds:datastoreItem xmlns:ds="http://schemas.openxmlformats.org/officeDocument/2006/customXml" ds:itemID="{1D26F754-862B-498F-AF81-D5EF9FDA9BC9}">
  <ds:schemaRefs>
    <ds:schemaRef ds:uri="http://schemas.microsoft.com/office/2006/metadata/properties"/>
    <ds:schemaRef ds:uri="http://schemas.microsoft.com/office/infopath/2007/PartnerControls"/>
    <ds:schemaRef ds:uri="582d6cb5-e463-450b-a04b-9e817dcf62b2"/>
    <ds:schemaRef ds:uri="8e105223-f30a-4c81-8fcb-2928fa05eee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20190</TotalTime>
  <Words>1472</Words>
  <Application>Microsoft Office PowerPoint</Application>
  <PresentationFormat>Laajakuva</PresentationFormat>
  <Paragraphs>213</Paragraphs>
  <Slides>14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2</vt:i4>
      </vt:variant>
      <vt:variant>
        <vt:lpstr>Dian otsikot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Symbol</vt:lpstr>
      <vt:lpstr>Syke - lopetus</vt:lpstr>
      <vt:lpstr>Teema2</vt:lpstr>
      <vt:lpstr>PowerPoint-esitys</vt:lpstr>
      <vt:lpstr>PowerPoint-esitys</vt:lpstr>
      <vt:lpstr>Rannikon avoimet dyynit Määritelmä  </vt:lpstr>
      <vt:lpstr>Rannikon avoimet dyynit Levinneisyys</vt:lpstr>
      <vt:lpstr>Rannikon avoimet dyynit Dyynisarjaan sisältyviä luontotyyppejä  </vt:lpstr>
      <vt:lpstr>PowerPoint-esitys</vt:lpstr>
      <vt:lpstr>PowerPoint-esitys</vt:lpstr>
      <vt:lpstr>PowerPoint-esitys</vt:lpstr>
      <vt:lpstr>PowerPoint-esitys</vt:lpstr>
      <vt:lpstr>Rannikon avoimet dyynit Luonnontilaisuuden luokittelu  </vt:lpstr>
      <vt:lpstr>Rannikon avoimet dyynit Tilaa heikentävät toimet   </vt:lpstr>
      <vt:lpstr>Rannikon avoimet dyynit Tilaa parantavat toimet   </vt:lpstr>
      <vt:lpstr>PowerPoint-esitys</vt:lpstr>
      <vt:lpstr>Kiitos mielenkiinnosta</vt:lpstr>
    </vt:vector>
  </TitlesOfParts>
  <Company>SYKE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Raunio Anne</dc:creator>
  <cp:lastModifiedBy>Raunio Anne</cp:lastModifiedBy>
  <cp:revision>89</cp:revision>
  <dcterms:created xsi:type="dcterms:W3CDTF">2024-03-21T07:20:10Z</dcterms:created>
  <dcterms:modified xsi:type="dcterms:W3CDTF">2024-05-13T12:32:02Z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  <property fmtid="{D5CDD505-2E9C-101B-9397-08002B2CF9AE}" pid="3" name="MediaServiceImageTags">
    <vt:lpwstr/>
  </property>
</Properties>
</file>