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8" r:id="rId4"/>
    <p:sldMasterId id="2147483841" r:id="rId5"/>
  </p:sldMasterIdLst>
  <p:notesMasterIdLst>
    <p:notesMasterId r:id="rId19"/>
  </p:notesMasterIdLst>
  <p:handoutMasterIdLst>
    <p:handoutMasterId r:id="rId20"/>
  </p:handoutMasterIdLst>
  <p:sldIdLst>
    <p:sldId id="305" r:id="rId6"/>
    <p:sldId id="343" r:id="rId7"/>
    <p:sldId id="332" r:id="rId8"/>
    <p:sldId id="344" r:id="rId9"/>
    <p:sldId id="345" r:id="rId10"/>
    <p:sldId id="346" r:id="rId11"/>
    <p:sldId id="347" r:id="rId12"/>
    <p:sldId id="348" r:id="rId13"/>
    <p:sldId id="342" r:id="rId14"/>
    <p:sldId id="356" r:id="rId15"/>
    <p:sldId id="357" r:id="rId16"/>
    <p:sldId id="301" r:id="rId17"/>
    <p:sldId id="349" r:id="rId1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7"/>
    <a:srgbClr val="FDEBD7"/>
    <a:srgbClr val="FCE5CC"/>
    <a:srgbClr val="C7E3D2"/>
    <a:srgbClr val="FEF3E6"/>
    <a:srgbClr val="006085"/>
    <a:srgbClr val="BB5B0F"/>
    <a:srgbClr val="FED992"/>
    <a:srgbClr val="CFE9EA"/>
    <a:srgbClr val="FCD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95165" autoAdjust="0"/>
  </p:normalViewPr>
  <p:slideViewPr>
    <p:cSldViewPr snapToGrid="0">
      <p:cViewPr varScale="1">
        <p:scale>
          <a:sx n="80" d="100"/>
          <a:sy n="80" d="100"/>
        </p:scale>
        <p:origin x="782" y="317"/>
      </p:cViewPr>
      <p:guideLst>
        <p:guide orient="horz" pos="3589"/>
        <p:guide pos="3840"/>
      </p:guideLst>
    </p:cSldViewPr>
  </p:slideViewPr>
  <p:outlineViewPr>
    <p:cViewPr>
      <p:scale>
        <a:sx n="33" d="100"/>
        <a:sy n="33" d="100"/>
      </p:scale>
      <p:origin x="0" y="-11795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Ty&#246;kirja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kk20\ryhma\glutujatko2\Muuta%20materiaalia\LSL-uudistus%202020\Inventointiohje\serpentiinikalliot_statu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3333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F99-429F-9BDF-EB57D65F4F94}"/>
              </c:ext>
            </c:extLst>
          </c:dPt>
          <c:dPt>
            <c:idx val="1"/>
            <c:bubble3D val="0"/>
            <c:spPr>
              <a:solidFill>
                <a:srgbClr val="0099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F99-429F-9BDF-EB57D65F4F94}"/>
              </c:ext>
            </c:extLst>
          </c:dPt>
          <c:dPt>
            <c:idx val="2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F99-429F-9BDF-EB57D65F4F94}"/>
              </c:ext>
            </c:extLst>
          </c:dPt>
          <c:dPt>
            <c:idx val="3"/>
            <c:bubble3D val="0"/>
            <c:spPr>
              <a:solidFill>
                <a:srgbClr val="99FF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F99-429F-9BDF-EB57D65F4F94}"/>
              </c:ext>
            </c:extLst>
          </c:dPt>
          <c:dPt>
            <c:idx val="4"/>
            <c:bubble3D val="0"/>
            <c:spPr>
              <a:solidFill>
                <a:srgbClr val="FF99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F99-429F-9BDF-EB57D65F4F94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F99-429F-9BDF-EB57D65F4F94}"/>
              </c:ext>
            </c:extLst>
          </c:dPt>
          <c:dPt>
            <c:idx val="6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F99-429F-9BDF-EB57D65F4F94}"/>
              </c:ext>
            </c:extLst>
          </c:dPt>
          <c:dLbls>
            <c:dLbl>
              <c:idx val="0"/>
              <c:layout>
                <c:manualLayout>
                  <c:x val="-1.4022309711286089E-2"/>
                  <c:y val="1.899496937882763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99-429F-9BDF-EB57D65F4F94}"/>
                </c:ext>
              </c:extLst>
            </c:dLbl>
            <c:dLbl>
              <c:idx val="1"/>
              <c:layout>
                <c:manualLayout>
                  <c:x val="-1.6023840769903763E-2"/>
                  <c:y val="-1.388961796442111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F99-429F-9BDF-EB57D65F4F94}"/>
                </c:ext>
              </c:extLst>
            </c:dLbl>
            <c:dLbl>
              <c:idx val="2"/>
              <c:layout>
                <c:manualLayout>
                  <c:x val="-9.3542304825261994E-3"/>
                  <c:y val="-2.215154860234190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F99-429F-9BDF-EB57D65F4F94}"/>
                </c:ext>
              </c:extLst>
            </c:dLbl>
            <c:dLbl>
              <c:idx val="3"/>
              <c:layout>
                <c:manualLayout>
                  <c:x val="0.18500836261815715"/>
                  <c:y val="-0.2133290914651023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F99-429F-9BDF-EB57D65F4F94}"/>
                </c:ext>
              </c:extLst>
            </c:dLbl>
            <c:dLbl>
              <c:idx val="4"/>
              <c:layout>
                <c:manualLayout>
                  <c:x val="-6.3519373913197855E-2"/>
                  <c:y val="-4.962680956670511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537433774772212"/>
                      <c:h val="8.473912776159846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EF99-429F-9BDF-EB57D65F4F94}"/>
                </c:ext>
              </c:extLst>
            </c:dLbl>
            <c:dLbl>
              <c:idx val="5"/>
              <c:layout>
                <c:manualLayout>
                  <c:x val="-1.2480972694642286E-2"/>
                  <c:y val="-3.254170737131015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F99-429F-9BDF-EB57D65F4F94}"/>
                </c:ext>
              </c:extLst>
            </c:dLbl>
            <c:dLbl>
              <c:idx val="6"/>
              <c:layout>
                <c:manualLayout>
                  <c:x val="2.3952167076967408E-2"/>
                  <c:y val="-1.866035078122080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F99-429F-9BDF-EB57D65F4F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Taul1!$A$1:$A$7</c:f>
              <c:strCache>
                <c:ptCount val="7"/>
                <c:pt idx="0">
                  <c:v>Luonnonsuojelulain mukainen esiintymä (tarkka, tarkistettu maastossa)</c:v>
                </c:pt>
                <c:pt idx="1">
                  <c:v>Luonnonsuojelulain mukainen esiintymä (epätarkka / ei tarkistettu maastossa)</c:v>
                </c:pt>
                <c:pt idx="2">
                  <c:v>Mahdollisesti luonnonsuojelulain mukainen esiintymä (puutteelliset tiedot)</c:v>
                </c:pt>
                <c:pt idx="3">
                  <c:v>Mahdollisesti luonnonsuojelulain mukainen esiintymä (ei inventoitu)</c:v>
                </c:pt>
                <c:pt idx="4">
                  <c:v>Ei luonnonsuojelulain mukainen esiintymä</c:v>
                </c:pt>
                <c:pt idx="5">
                  <c:v>Ei luonnonsuojelulain mukainen esiintymä (tunturialueella)</c:v>
                </c:pt>
                <c:pt idx="6">
                  <c:v>Ei serpentiinivaikutteinen (KALTI-tarkistus)</c:v>
                </c:pt>
              </c:strCache>
            </c:strRef>
          </c:cat>
          <c:val>
            <c:numRef>
              <c:f>Taul1!$B$1:$B$7</c:f>
              <c:numCache>
                <c:formatCode>General</c:formatCode>
                <c:ptCount val="7"/>
                <c:pt idx="0">
                  <c:v>167</c:v>
                </c:pt>
                <c:pt idx="1">
                  <c:v>130</c:v>
                </c:pt>
                <c:pt idx="2">
                  <c:v>93</c:v>
                </c:pt>
                <c:pt idx="3">
                  <c:v>683</c:v>
                </c:pt>
                <c:pt idx="4">
                  <c:v>38</c:v>
                </c:pt>
                <c:pt idx="5">
                  <c:v>52</c:v>
                </c:pt>
                <c:pt idx="6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F99-429F-9BDF-EB57D65F4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3333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CB6-4250-B0D2-28C7CFC86512}"/>
              </c:ext>
            </c:extLst>
          </c:dPt>
          <c:dPt>
            <c:idx val="1"/>
            <c:bubble3D val="0"/>
            <c:spPr>
              <a:solidFill>
                <a:srgbClr val="0099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CB6-4250-B0D2-28C7CFC86512}"/>
              </c:ext>
            </c:extLst>
          </c:dPt>
          <c:dPt>
            <c:idx val="2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CB6-4250-B0D2-28C7CFC86512}"/>
              </c:ext>
            </c:extLst>
          </c:dPt>
          <c:dPt>
            <c:idx val="3"/>
            <c:bubble3D val="0"/>
            <c:spPr>
              <a:solidFill>
                <a:srgbClr val="99FF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CB6-4250-B0D2-28C7CFC86512}"/>
              </c:ext>
            </c:extLst>
          </c:dPt>
          <c:dPt>
            <c:idx val="4"/>
            <c:bubble3D val="0"/>
            <c:spPr>
              <a:solidFill>
                <a:srgbClr val="FF99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CB6-4250-B0D2-28C7CFC86512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CB6-4250-B0D2-28C7CFC86512}"/>
              </c:ext>
            </c:extLst>
          </c:dPt>
          <c:dPt>
            <c:idx val="6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CB6-4250-B0D2-28C7CFC86512}"/>
              </c:ext>
            </c:extLst>
          </c:dPt>
          <c:dLbls>
            <c:dLbl>
              <c:idx val="0"/>
              <c:layout>
                <c:manualLayout>
                  <c:x val="-1.4022309711286089E-2"/>
                  <c:y val="1.899496937882763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CB6-4250-B0D2-28C7CFC86512}"/>
                </c:ext>
              </c:extLst>
            </c:dLbl>
            <c:dLbl>
              <c:idx val="1"/>
              <c:layout>
                <c:manualLayout>
                  <c:x val="-0.21888792838842652"/>
                  <c:y val="-5.55562846310877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B6-4250-B0D2-28C7CFC86512}"/>
                </c:ext>
              </c:extLst>
            </c:dLbl>
            <c:dLbl>
              <c:idx val="2"/>
              <c:layout>
                <c:manualLayout>
                  <c:x val="-4.5153753155557225E-2"/>
                  <c:y val="-0.1517811315252260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B6-4250-B0D2-28C7CFC86512}"/>
                </c:ext>
              </c:extLst>
            </c:dLbl>
            <c:dLbl>
              <c:idx val="3"/>
              <c:layout>
                <c:manualLayout>
                  <c:x val="0.20489698632539668"/>
                  <c:y val="-6.518081073199183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B6-4250-B0D2-28C7CFC86512}"/>
                </c:ext>
              </c:extLst>
            </c:dLbl>
            <c:dLbl>
              <c:idx val="4"/>
              <c:layout>
                <c:manualLayout>
                  <c:x val="-5.2210925901565404E-2"/>
                  <c:y val="5.783027121609809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01524690081998"/>
                      <c:h val="8.4739355497229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DCB6-4250-B0D2-28C7CFC86512}"/>
                </c:ext>
              </c:extLst>
            </c:dLbl>
            <c:dLbl>
              <c:idx val="5"/>
              <c:layout>
                <c:manualLayout>
                  <c:x val="-1.2480972694642286E-2"/>
                  <c:y val="-3.254170737131015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B6-4250-B0D2-28C7CFC86512}"/>
                </c:ext>
              </c:extLst>
            </c:dLbl>
            <c:dLbl>
              <c:idx val="6"/>
              <c:layout>
                <c:manualLayout>
                  <c:x val="2.3952167076967408E-2"/>
                  <c:y val="-1.866035078122080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CB6-4250-B0D2-28C7CFC86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Taul2!$A$1:$A$7</c:f>
              <c:strCache>
                <c:ptCount val="7"/>
                <c:pt idx="0">
                  <c:v>Luonnonsuojelulain mukainen esiintymä (tarkka, tarkistettu maastossa)</c:v>
                </c:pt>
                <c:pt idx="1">
                  <c:v>Luonnonsuojelulain mukainen esiintymä (epätarkka / ei tarkistettu maastossa)</c:v>
                </c:pt>
                <c:pt idx="2">
                  <c:v>Mahdollisesti luonnonsuojelulain mukainen esiintymä (puutteelliset tiedot)</c:v>
                </c:pt>
                <c:pt idx="3">
                  <c:v>Mahdollisesti luonnonsuojelulain mukainen esiintymä (ei inventoitu)</c:v>
                </c:pt>
                <c:pt idx="4">
                  <c:v>Ei luonnonsuojelulain mukainen esiintymä</c:v>
                </c:pt>
                <c:pt idx="5">
                  <c:v>Ei luonnonsuojelulain mukainen esiintymä (tunturialueella)</c:v>
                </c:pt>
                <c:pt idx="6">
                  <c:v>Ei serpentiinivaikutteinen (KALTI-tarkistus)</c:v>
                </c:pt>
              </c:strCache>
            </c:strRef>
          </c:cat>
          <c:val>
            <c:numRef>
              <c:f>Taul2!$B$1:$B$7</c:f>
              <c:numCache>
                <c:formatCode>General</c:formatCode>
                <c:ptCount val="7"/>
                <c:pt idx="0">
                  <c:v>298.5</c:v>
                </c:pt>
                <c:pt idx="1">
                  <c:v>401.9</c:v>
                </c:pt>
                <c:pt idx="2">
                  <c:v>347.1</c:v>
                </c:pt>
                <c:pt idx="3">
                  <c:v>558.20000000000005</c:v>
                </c:pt>
                <c:pt idx="4">
                  <c:v>57.5</c:v>
                </c:pt>
                <c:pt idx="5">
                  <c:v>113.9</c:v>
                </c:pt>
                <c:pt idx="6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CB6-4250-B0D2-28C7CFC86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47C98521-F432-4972-8DCD-BF042C8EC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EA4EFE9-B313-4916-BC92-461AD15C9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29AD-6962-4F41-A8E3-A500C85E9636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EE571B3-FE2A-4E91-882F-40FA7B29F8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DB0D0B2-D0D8-4E79-938B-E6569E8A74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24F1E-E137-456F-9307-54686FEEDBC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1813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32B33-838E-4511-96FF-6AAD03FB9CDE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0D77E-73F2-4CF6-8D74-789903B0E96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6480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/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2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petu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>
                <a:solidFill>
                  <a:schemeClr val="bg2"/>
                </a:solidFill>
              </a:defRPr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0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3032006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 dirty="0"/>
            </a:br>
            <a:r>
              <a:rPr lang="fi-FI" dirty="0"/>
              <a:t>Lisää kuva napsauttamalla </a:t>
            </a:r>
            <a:br>
              <a:rPr lang="fi-FI" dirty="0"/>
            </a:br>
            <a:r>
              <a:rPr lang="fi-FI" dirty="0"/>
              <a:t>keskellä näkyvää kuvaketta.</a:t>
            </a:r>
            <a:br>
              <a:rPr lang="fi-FI" dirty="0"/>
            </a:br>
            <a:r>
              <a:rPr lang="fi-FI" dirty="0"/>
              <a:t>Ohjeet kuvan rajaamiseen ja skaalaamiseen löytyvät diasarjan alussa olevalta ohjesivulta.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08754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1840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53" r:id="rId2"/>
    <p:sldLayoutId id="2147483856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orient="horz" pos="1071" userDrawn="1">
          <p15:clr>
            <a:srgbClr val="F26B43"/>
          </p15:clr>
        </p15:guide>
        <p15:guide id="10" orient="horz" pos="3685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4FC964-18C4-A6CF-9AC6-890BE3D89AA7}"/>
              </a:ext>
            </a:extLst>
          </p:cNvPr>
          <p:cNvSpPr txBox="1"/>
          <p:nvPr/>
        </p:nvSpPr>
        <p:spPr>
          <a:xfrm>
            <a:off x="695325" y="3000375"/>
            <a:ext cx="3457575" cy="14097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44B57D-D9FF-A1D5-0C3B-46E4F1C71D78}"/>
              </a:ext>
            </a:extLst>
          </p:cNvPr>
          <p:cNvSpPr txBox="1"/>
          <p:nvPr/>
        </p:nvSpPr>
        <p:spPr>
          <a:xfrm>
            <a:off x="1000125" y="1676400"/>
            <a:ext cx="3067050" cy="149542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2A8CC-8FFB-35D0-91E3-E6924A80D489}"/>
              </a:ext>
            </a:extLst>
          </p:cNvPr>
          <p:cNvSpPr txBox="1"/>
          <p:nvPr/>
        </p:nvSpPr>
        <p:spPr>
          <a:xfrm>
            <a:off x="342900" y="809625"/>
            <a:ext cx="2152650" cy="8667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D8032BC-7A1C-F7E5-A113-69720AF20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40140"/>
            <a:ext cx="12192000" cy="7938280"/>
          </a:xfrm>
          <a:prstGeom prst="rect">
            <a:avLst/>
          </a:prstGeom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9350ABD1-0FB5-188C-10AE-D4205C218448}"/>
              </a:ext>
            </a:extLst>
          </p:cNvPr>
          <p:cNvSpPr txBox="1"/>
          <p:nvPr/>
        </p:nvSpPr>
        <p:spPr>
          <a:xfrm>
            <a:off x="11868835" y="48390"/>
            <a:ext cx="323165" cy="143885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Jari Teeriaho, Kittilä</a:t>
            </a:r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714A3CF1-57C4-AF23-99E2-1713AE7AF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663" y="1362075"/>
            <a:ext cx="5973573" cy="25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87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494714DF-1731-55E6-A6B5-79B8CDE8C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2866"/>
            <a:ext cx="11839575" cy="6225134"/>
          </a:xfrm>
          <a:prstGeom prst="rect">
            <a:avLst/>
          </a:prstGeom>
        </p:spPr>
      </p:pic>
      <p:sp>
        <p:nvSpPr>
          <p:cNvPr id="7" name="Otsikko 5">
            <a:extLst>
              <a:ext uri="{FF2B5EF4-FFF2-40B4-BE49-F238E27FC236}">
                <a16:creationId xmlns:a16="http://schemas.microsoft.com/office/drawing/2014/main" id="{28C23246-A345-BE81-3859-1A35213D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1" y="114665"/>
            <a:ext cx="10712823" cy="599635"/>
          </a:xfrm>
        </p:spPr>
        <p:txBody>
          <a:bodyPr/>
          <a:lstStyle/>
          <a:p>
            <a:r>
              <a:rPr lang="fi-FI" sz="2800" dirty="0"/>
              <a:t>Serpentiinikallioiden aineisto: ominaisuustiedot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2468649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5">
            <a:extLst>
              <a:ext uri="{FF2B5EF4-FFF2-40B4-BE49-F238E27FC236}">
                <a16:creationId xmlns:a16="http://schemas.microsoft.com/office/drawing/2014/main" id="{28C23246-A345-BE81-3859-1A35213D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1" y="114665"/>
            <a:ext cx="10712823" cy="599635"/>
          </a:xfrm>
        </p:spPr>
        <p:txBody>
          <a:bodyPr/>
          <a:lstStyle/>
          <a:p>
            <a:r>
              <a:rPr lang="fi-FI" sz="2800" dirty="0"/>
              <a:t>Serpentiinikallioiden aineisto: ominaisuustiedot</a:t>
            </a:r>
            <a:endParaRPr lang="fi-FI" sz="2400" dirty="0"/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98969329-0DF1-5E72-C8D4-DF568AAAD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299"/>
            <a:ext cx="11839575" cy="620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92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94F45E6B-2EA1-79F6-1CD6-8BACB64DBEC6}"/>
              </a:ext>
            </a:extLst>
          </p:cNvPr>
          <p:cNvSpPr txBox="1"/>
          <p:nvPr/>
        </p:nvSpPr>
        <p:spPr>
          <a:xfrm>
            <a:off x="0" y="283785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8" name="Otsikko 7">
            <a:extLst>
              <a:ext uri="{FF2B5EF4-FFF2-40B4-BE49-F238E27FC236}">
                <a16:creationId xmlns:a16="http://schemas.microsoft.com/office/drawing/2014/main" id="{58A6A8F9-67EE-3588-D03F-24FB34A18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5" y="356346"/>
            <a:ext cx="11420600" cy="1278566"/>
          </a:xfrm>
        </p:spPr>
        <p:txBody>
          <a:bodyPr/>
          <a:lstStyle/>
          <a:p>
            <a:r>
              <a:rPr lang="fi-FI" sz="2800" dirty="0"/>
              <a:t>Serpentiinikalliokohteiden</a:t>
            </a:r>
            <a:r>
              <a:rPr lang="fi-FI" sz="2800" baseline="0" dirty="0"/>
              <a:t> kivilaji kallioperäkartalla (1:200 000)</a:t>
            </a:r>
            <a:br>
              <a:rPr lang="fi-FI" sz="2800" dirty="0"/>
            </a:br>
            <a:endParaRPr lang="fi-FI" sz="2800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BFD4B44A-B65B-2463-4445-559686258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21" y="1323755"/>
            <a:ext cx="7836805" cy="4619845"/>
          </a:xfrm>
          <a:prstGeom prst="rect">
            <a:avLst/>
          </a:prstGeom>
        </p:spPr>
      </p:pic>
      <p:sp>
        <p:nvSpPr>
          <p:cNvPr id="13" name="Nuoli: Oikea 12">
            <a:extLst>
              <a:ext uri="{FF2B5EF4-FFF2-40B4-BE49-F238E27FC236}">
                <a16:creationId xmlns:a16="http://schemas.microsoft.com/office/drawing/2014/main" id="{0A9F3542-E7E1-0FA4-E19B-099D587D480B}"/>
              </a:ext>
            </a:extLst>
          </p:cNvPr>
          <p:cNvSpPr/>
          <p:nvPr/>
        </p:nvSpPr>
        <p:spPr>
          <a:xfrm>
            <a:off x="7578204" y="4459941"/>
            <a:ext cx="1183341" cy="224118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5F4EF064-D6C8-A669-35FA-421F414883B4}"/>
              </a:ext>
            </a:extLst>
          </p:cNvPr>
          <p:cNvSpPr txBox="1"/>
          <p:nvPr/>
        </p:nvSpPr>
        <p:spPr>
          <a:xfrm>
            <a:off x="8953546" y="4366635"/>
            <a:ext cx="29149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74 % näistä on alle kilometrin päässä ultraemäksisistä kivilajihavainnoista</a:t>
            </a:r>
          </a:p>
          <a:p>
            <a:r>
              <a:rPr lang="fi-FI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(ml. GTK:n pistemäiset kivilajihavainnot)</a:t>
            </a:r>
          </a:p>
        </p:txBody>
      </p:sp>
    </p:spTree>
    <p:extLst>
      <p:ext uri="{BB962C8B-B14F-4D97-AF65-F5344CB8AC3E}">
        <p14:creationId xmlns:p14="http://schemas.microsoft.com/office/powerpoint/2010/main" val="2195891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E4F287FC-609E-9550-2987-84345A3F5F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384" y="1"/>
            <a:ext cx="6793230" cy="6858000"/>
          </a:xfrm>
          <a:prstGeom prst="rect">
            <a:avLst/>
          </a:prstGeom>
        </p:spPr>
      </p:pic>
      <p:sp>
        <p:nvSpPr>
          <p:cNvPr id="6" name="Otsikko 1">
            <a:extLst>
              <a:ext uri="{FF2B5EF4-FFF2-40B4-BE49-F238E27FC236}">
                <a16:creationId xmlns:a16="http://schemas.microsoft.com/office/drawing/2014/main" id="{B37D8068-FDD2-E2BF-E061-618A160F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84" y="112454"/>
            <a:ext cx="9506859" cy="1148610"/>
          </a:xfrm>
        </p:spPr>
        <p:txBody>
          <a:bodyPr/>
          <a:lstStyle/>
          <a:p>
            <a:r>
              <a:rPr lang="fi-FI" dirty="0">
                <a:solidFill>
                  <a:schemeClr val="bg1"/>
                </a:solidFill>
              </a:rPr>
              <a:t>Kiitos mielenkiinnosta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E0CA9F93-2511-C8B9-2D8F-4C9DF4199B18}"/>
              </a:ext>
            </a:extLst>
          </p:cNvPr>
          <p:cNvSpPr txBox="1"/>
          <p:nvPr/>
        </p:nvSpPr>
        <p:spPr>
          <a:xfrm rot="16200000">
            <a:off x="8728053" y="5617520"/>
            <a:ext cx="323165" cy="151277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</p:spTree>
    <p:extLst>
      <p:ext uri="{BB962C8B-B14F-4D97-AF65-F5344CB8AC3E}">
        <p14:creationId xmlns:p14="http://schemas.microsoft.com/office/powerpoint/2010/main" val="3641317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B733E4A2-B1DF-8EEC-8414-D032C8E9AA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3314" y="1508745"/>
            <a:ext cx="3891037" cy="5334217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DD955822-146B-EAD9-0C8D-07C81EF01E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51" y="1422334"/>
            <a:ext cx="3804733" cy="5449203"/>
          </a:xfrm>
          <a:prstGeom prst="rect">
            <a:avLst/>
          </a:prstGeom>
        </p:spPr>
      </p:pic>
      <p:pic>
        <p:nvPicPr>
          <p:cNvPr id="11" name="Kuva 10">
            <a:extLst>
              <a:ext uri="{FF2B5EF4-FFF2-40B4-BE49-F238E27FC236}">
                <a16:creationId xmlns:a16="http://schemas.microsoft.com/office/drawing/2014/main" id="{E29B32F4-8B9F-7C04-6522-6C287F2558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3983" y="1480170"/>
            <a:ext cx="4084033" cy="5100919"/>
          </a:xfrm>
          <a:prstGeom prst="rect">
            <a:avLst/>
          </a:prstGeom>
        </p:spPr>
      </p:pic>
      <p:sp>
        <p:nvSpPr>
          <p:cNvPr id="12" name="Suorakulmio: Pyöristetyt kulmat 11">
            <a:extLst>
              <a:ext uri="{FF2B5EF4-FFF2-40B4-BE49-F238E27FC236}">
                <a16:creationId xmlns:a16="http://schemas.microsoft.com/office/drawing/2014/main" id="{67DD4AE3-1D65-DBAC-6DD9-8C24C23DAEE5}"/>
              </a:ext>
            </a:extLst>
          </p:cNvPr>
          <p:cNvSpPr/>
          <p:nvPr/>
        </p:nvSpPr>
        <p:spPr>
          <a:xfrm>
            <a:off x="3938684" y="3771218"/>
            <a:ext cx="4084033" cy="27790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Otsikko 5">
            <a:extLst>
              <a:ext uri="{FF2B5EF4-FFF2-40B4-BE49-F238E27FC236}">
                <a16:creationId xmlns:a16="http://schemas.microsoft.com/office/drawing/2014/main" id="{88206F7C-E79B-8068-F6AE-F628A6F2F2F9}"/>
              </a:ext>
            </a:extLst>
          </p:cNvPr>
          <p:cNvSpPr txBox="1">
            <a:spLocks/>
          </p:cNvSpPr>
          <p:nvPr/>
        </p:nvSpPr>
        <p:spPr>
          <a:xfrm>
            <a:off x="114901" y="186488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katselu tai lataaminen</a:t>
            </a:r>
            <a:endParaRPr lang="fi-FI" sz="2400" dirty="0"/>
          </a:p>
        </p:txBody>
      </p:sp>
      <p:sp>
        <p:nvSpPr>
          <p:cNvPr id="14" name="Sisällön paikkamerkki 3">
            <a:extLst>
              <a:ext uri="{FF2B5EF4-FFF2-40B4-BE49-F238E27FC236}">
                <a16:creationId xmlns:a16="http://schemas.microsoft.com/office/drawing/2014/main" id="{43B5C577-627B-F2DB-1ED1-930C4D64E974}"/>
              </a:ext>
            </a:extLst>
          </p:cNvPr>
          <p:cNvSpPr txBox="1">
            <a:spLocks/>
          </p:cNvSpPr>
          <p:nvPr/>
        </p:nvSpPr>
        <p:spPr>
          <a:xfrm>
            <a:off x="133951" y="854990"/>
            <a:ext cx="2996165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Ympäristöhallinnon QGIS &gt; Lisää aineistot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  <p:sp>
        <p:nvSpPr>
          <p:cNvPr id="15" name="Sisällön paikkamerkki 3">
            <a:extLst>
              <a:ext uri="{FF2B5EF4-FFF2-40B4-BE49-F238E27FC236}">
                <a16:creationId xmlns:a16="http://schemas.microsoft.com/office/drawing/2014/main" id="{E205E398-D96F-FF8E-E642-ED602782A847}"/>
              </a:ext>
            </a:extLst>
          </p:cNvPr>
          <p:cNvSpPr txBox="1">
            <a:spLocks/>
          </p:cNvSpPr>
          <p:nvPr/>
        </p:nvSpPr>
        <p:spPr>
          <a:xfrm>
            <a:off x="4001101" y="864515"/>
            <a:ext cx="4084033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Syke &gt; Avoin tieto &gt; Paikkatietoaineistot &gt; Ladattavat paikkatietoaineistot 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  <p:sp>
        <p:nvSpPr>
          <p:cNvPr id="16" name="Sisällön paikkamerkki 3">
            <a:extLst>
              <a:ext uri="{FF2B5EF4-FFF2-40B4-BE49-F238E27FC236}">
                <a16:creationId xmlns:a16="http://schemas.microsoft.com/office/drawing/2014/main" id="{E70E0C1E-650C-41C5-145B-F01EF7E3A1B9}"/>
              </a:ext>
            </a:extLst>
          </p:cNvPr>
          <p:cNvSpPr txBox="1">
            <a:spLocks/>
          </p:cNvSpPr>
          <p:nvPr/>
        </p:nvSpPr>
        <p:spPr>
          <a:xfrm>
            <a:off x="8296876" y="854990"/>
            <a:ext cx="3761173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Paikkatietoikkuna &gt; Karttatasot &gt; Geologia &gt; Serpentiinikalliot ja kivikot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79992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116DECC1-1DD0-846E-89A2-8A2A498812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564" y="0"/>
            <a:ext cx="4986436" cy="6858000"/>
          </a:xfrm>
          <a:prstGeom prst="rect">
            <a:avLst/>
          </a:prstGeom>
        </p:spPr>
      </p:pic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76" y="934164"/>
            <a:ext cx="7231636" cy="2210890"/>
          </a:xfrm>
          <a:prstGeom prst="rect">
            <a:avLst/>
          </a:prstGeom>
        </p:spPr>
      </p:pic>
      <p:sp>
        <p:nvSpPr>
          <p:cNvPr id="20" name="Otsikko 5">
            <a:extLst>
              <a:ext uri="{FF2B5EF4-FFF2-40B4-BE49-F238E27FC236}">
                <a16:creationId xmlns:a16="http://schemas.microsoft.com/office/drawing/2014/main" id="{60C9E198-E011-DB76-A30E-89A0DEBA6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95" y="167265"/>
            <a:ext cx="10712823" cy="599635"/>
          </a:xfrm>
        </p:spPr>
        <p:txBody>
          <a:bodyPr/>
          <a:lstStyle/>
          <a:p>
            <a:r>
              <a:rPr lang="fi-FI" sz="2000" dirty="0"/>
              <a:t>Serpentiinikallioiden, -kivikoiden ja -</a:t>
            </a:r>
            <a:r>
              <a:rPr lang="fi-FI" sz="2000" dirty="0" err="1"/>
              <a:t>soraikoiden</a:t>
            </a:r>
            <a:r>
              <a:rPr lang="fi-FI" sz="2000" dirty="0"/>
              <a:t> aineistossa 1 196 kohdetta</a:t>
            </a:r>
          </a:p>
        </p:txBody>
      </p:sp>
      <p:graphicFrame>
        <p:nvGraphicFramePr>
          <p:cNvPr id="21" name="Kaavio 20">
            <a:extLst>
              <a:ext uri="{FF2B5EF4-FFF2-40B4-BE49-F238E27FC236}">
                <a16:creationId xmlns:a16="http://schemas.microsoft.com/office/drawing/2014/main" id="{9C97B293-E00F-9866-47B0-F85B2384C8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305401"/>
              </p:ext>
            </p:extLst>
          </p:nvPr>
        </p:nvGraphicFramePr>
        <p:xfrm>
          <a:off x="697425" y="3272867"/>
          <a:ext cx="3991115" cy="3545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Kaavio 1">
            <a:extLst>
              <a:ext uri="{FF2B5EF4-FFF2-40B4-BE49-F238E27FC236}">
                <a16:creationId xmlns:a16="http://schemas.microsoft.com/office/drawing/2014/main" id="{B6E4BFAF-4306-4517-A3FC-7C05DA5577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32281"/>
              </p:ext>
            </p:extLst>
          </p:nvPr>
        </p:nvGraphicFramePr>
        <p:xfrm>
          <a:off x="4247907" y="3226017"/>
          <a:ext cx="4742329" cy="3545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kstiruutu 2">
            <a:extLst>
              <a:ext uri="{FF2B5EF4-FFF2-40B4-BE49-F238E27FC236}">
                <a16:creationId xmlns:a16="http://schemas.microsoft.com/office/drawing/2014/main" id="{5293AF27-BF99-AD4F-B165-7CA780F1C927}"/>
              </a:ext>
            </a:extLst>
          </p:cNvPr>
          <p:cNvSpPr txBox="1"/>
          <p:nvPr/>
        </p:nvSpPr>
        <p:spPr>
          <a:xfrm>
            <a:off x="451174" y="5923836"/>
            <a:ext cx="1101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Lukumäärä</a:t>
            </a:r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C8AEE275-3248-2F3C-FFEB-C7DAF1447541}"/>
              </a:ext>
            </a:extLst>
          </p:cNvPr>
          <p:cNvSpPr txBox="1"/>
          <p:nvPr/>
        </p:nvSpPr>
        <p:spPr>
          <a:xfrm>
            <a:off x="4245238" y="5913037"/>
            <a:ext cx="17018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Pinta-ala (ha),</a:t>
            </a:r>
          </a:p>
          <a:p>
            <a:r>
              <a:rPr lang="fi-FI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yhteensä 1 810 ha</a:t>
            </a:r>
          </a:p>
        </p:txBody>
      </p:sp>
      <p:sp>
        <p:nvSpPr>
          <p:cNvPr id="5" name="Tekstiruutu 4">
            <a:extLst>
              <a:ext uri="{FF2B5EF4-FFF2-40B4-BE49-F238E27FC236}">
                <a16:creationId xmlns:a16="http://schemas.microsoft.com/office/drawing/2014/main" id="{6F95E5F0-DEA4-38C8-AD8B-B53967AEC071}"/>
              </a:ext>
            </a:extLst>
          </p:cNvPr>
          <p:cNvSpPr txBox="1"/>
          <p:nvPr/>
        </p:nvSpPr>
        <p:spPr>
          <a:xfrm>
            <a:off x="4116936" y="6625953"/>
            <a:ext cx="81467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Vrt. Tutkimustoimintaan oikeuttavien malminetsintälupa-alueiden pinta-ala, 253 400 ha (0,7 % serpentiinikallioaineiston yhteispinta-alasta)</a:t>
            </a:r>
          </a:p>
        </p:txBody>
      </p:sp>
    </p:spTree>
    <p:extLst>
      <p:ext uri="{BB962C8B-B14F-4D97-AF65-F5344CB8AC3E}">
        <p14:creationId xmlns:p14="http://schemas.microsoft.com/office/powerpoint/2010/main" val="200613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6" y="1600914"/>
            <a:ext cx="7231636" cy="2210890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87B8FDD4-982B-EBE6-F113-1F80272D9686}"/>
              </a:ext>
            </a:extLst>
          </p:cNvPr>
          <p:cNvSpPr txBox="1">
            <a:spLocks/>
          </p:cNvSpPr>
          <p:nvPr/>
        </p:nvSpPr>
        <p:spPr>
          <a:xfrm>
            <a:off x="369575" y="513557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tietolähteet</a:t>
            </a:r>
            <a:endParaRPr lang="fi-FI" sz="2400" dirty="0"/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3487F294-399F-CAB3-6C82-8B93FB7561AC}"/>
              </a:ext>
            </a:extLst>
          </p:cNvPr>
          <p:cNvSpPr/>
          <p:nvPr/>
        </p:nvSpPr>
        <p:spPr>
          <a:xfrm>
            <a:off x="8903177" y="1266825"/>
            <a:ext cx="3050698" cy="31432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err="1"/>
              <a:t>Syken</a:t>
            </a:r>
            <a:r>
              <a:rPr lang="fi-FI" dirty="0"/>
              <a:t> KALTI- ja Uhanalaiset kalliot -hankkeiden inventoinnit 2020–2023</a:t>
            </a:r>
          </a:p>
          <a:p>
            <a:pPr algn="ctr"/>
            <a:endParaRPr lang="fi-FI" dirty="0"/>
          </a:p>
          <a:p>
            <a:pPr algn="ctr"/>
            <a:r>
              <a:rPr lang="fi-FI" dirty="0"/>
              <a:t>Metsähallituksen luontotyyppi-inventoinnit</a:t>
            </a:r>
          </a:p>
          <a:p>
            <a:pPr algn="ctr"/>
            <a:r>
              <a:rPr lang="fi-FI" dirty="0"/>
              <a:t>(suojelualueilla)</a:t>
            </a:r>
          </a:p>
          <a:p>
            <a:pPr algn="ctr"/>
            <a:endParaRPr lang="fi-FI" dirty="0"/>
          </a:p>
          <a:p>
            <a:pPr algn="ctr"/>
            <a:r>
              <a:rPr lang="fi-FI" dirty="0"/>
              <a:t>Lapin ELY-keskus</a:t>
            </a:r>
          </a:p>
        </p:txBody>
      </p:sp>
      <p:cxnSp>
        <p:nvCxnSpPr>
          <p:cNvPr id="12" name="Suora nuoliyhdysviiva 11">
            <a:extLst>
              <a:ext uri="{FF2B5EF4-FFF2-40B4-BE49-F238E27FC236}">
                <a16:creationId xmlns:a16="http://schemas.microsoft.com/office/drawing/2014/main" id="{F46BA87B-A0C6-D5EF-6A0F-73754DCD3572}"/>
              </a:ext>
            </a:extLst>
          </p:cNvPr>
          <p:cNvCxnSpPr>
            <a:cxnSpLocks/>
          </p:cNvCxnSpPr>
          <p:nvPr/>
        </p:nvCxnSpPr>
        <p:spPr>
          <a:xfrm flipH="1">
            <a:off x="7607437" y="3676650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uora nuoliyhdysviiva 13">
            <a:extLst>
              <a:ext uri="{FF2B5EF4-FFF2-40B4-BE49-F238E27FC236}">
                <a16:creationId xmlns:a16="http://schemas.microsoft.com/office/drawing/2014/main" id="{A54DBE8E-6F17-8F88-EA4A-9D5DC789CE1C}"/>
              </a:ext>
            </a:extLst>
          </p:cNvPr>
          <p:cNvCxnSpPr>
            <a:cxnSpLocks/>
          </p:cNvCxnSpPr>
          <p:nvPr/>
        </p:nvCxnSpPr>
        <p:spPr>
          <a:xfrm flipH="1">
            <a:off x="7607437" y="1733550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Kuva 16">
            <a:extLst>
              <a:ext uri="{FF2B5EF4-FFF2-40B4-BE49-F238E27FC236}">
                <a16:creationId xmlns:a16="http://schemas.microsoft.com/office/drawing/2014/main" id="{E611BD32-67FB-7A14-1182-FBA186BCD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5684"/>
            <a:ext cx="12192000" cy="2118263"/>
          </a:xfrm>
          <a:prstGeom prst="rect">
            <a:avLst/>
          </a:prstGeom>
        </p:spPr>
      </p:pic>
      <p:cxnSp>
        <p:nvCxnSpPr>
          <p:cNvPr id="19" name="Suora nuoliyhdysviiva 18">
            <a:extLst>
              <a:ext uri="{FF2B5EF4-FFF2-40B4-BE49-F238E27FC236}">
                <a16:creationId xmlns:a16="http://schemas.microsoft.com/office/drawing/2014/main" id="{BB018E90-3F42-7C40-35FC-CA770BB3C9ED}"/>
              </a:ext>
            </a:extLst>
          </p:cNvPr>
          <p:cNvCxnSpPr>
            <a:cxnSpLocks/>
          </p:cNvCxnSpPr>
          <p:nvPr/>
        </p:nvCxnSpPr>
        <p:spPr>
          <a:xfrm flipH="1">
            <a:off x="7616962" y="3019425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815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6" y="1600914"/>
            <a:ext cx="7231636" cy="2210890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87B8FDD4-982B-EBE6-F113-1F80272D9686}"/>
              </a:ext>
            </a:extLst>
          </p:cNvPr>
          <p:cNvSpPr txBox="1">
            <a:spLocks/>
          </p:cNvSpPr>
          <p:nvPr/>
        </p:nvSpPr>
        <p:spPr>
          <a:xfrm>
            <a:off x="369575" y="513557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tietolähteet</a:t>
            </a:r>
            <a:endParaRPr lang="fi-FI" sz="2400" dirty="0"/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3487F294-399F-CAB3-6C82-8B93FB7561AC}"/>
              </a:ext>
            </a:extLst>
          </p:cNvPr>
          <p:cNvSpPr/>
          <p:nvPr/>
        </p:nvSpPr>
        <p:spPr>
          <a:xfrm>
            <a:off x="8903177" y="942975"/>
            <a:ext cx="3050698" cy="34671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Lajitietokeskus: serpentiinilajien tarkat havaintopaikat</a:t>
            </a:r>
          </a:p>
          <a:p>
            <a:pPr algn="ctr"/>
            <a:endParaRPr lang="fi-FI" dirty="0"/>
          </a:p>
          <a:p>
            <a:pPr algn="ctr"/>
            <a:r>
              <a:rPr lang="fi-FI" dirty="0"/>
              <a:t>Varhaisemmat inventoinnit, joiden perusteella alueen rajaus ei kuitenkaan selviä (Syke, Metsähallitus, Kuopion luonnontieteellinen museo)</a:t>
            </a:r>
          </a:p>
        </p:txBody>
      </p:sp>
      <p:cxnSp>
        <p:nvCxnSpPr>
          <p:cNvPr id="14" name="Suora nuoliyhdysviiva 13">
            <a:extLst>
              <a:ext uri="{FF2B5EF4-FFF2-40B4-BE49-F238E27FC236}">
                <a16:creationId xmlns:a16="http://schemas.microsoft.com/office/drawing/2014/main" id="{A54DBE8E-6F17-8F88-EA4A-9D5DC789CE1C}"/>
              </a:ext>
            </a:extLst>
          </p:cNvPr>
          <p:cNvCxnSpPr>
            <a:cxnSpLocks/>
          </p:cNvCxnSpPr>
          <p:nvPr/>
        </p:nvCxnSpPr>
        <p:spPr>
          <a:xfrm flipH="1">
            <a:off x="7607437" y="2047875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Kuva 16">
            <a:extLst>
              <a:ext uri="{FF2B5EF4-FFF2-40B4-BE49-F238E27FC236}">
                <a16:creationId xmlns:a16="http://schemas.microsoft.com/office/drawing/2014/main" id="{E611BD32-67FB-7A14-1182-FBA186BCD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5684"/>
            <a:ext cx="12192000" cy="211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09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6" y="1600914"/>
            <a:ext cx="7231636" cy="2210890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87B8FDD4-982B-EBE6-F113-1F80272D9686}"/>
              </a:ext>
            </a:extLst>
          </p:cNvPr>
          <p:cNvSpPr txBox="1">
            <a:spLocks/>
          </p:cNvSpPr>
          <p:nvPr/>
        </p:nvSpPr>
        <p:spPr>
          <a:xfrm>
            <a:off x="369575" y="513557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tietolähteet</a:t>
            </a:r>
            <a:endParaRPr lang="fi-FI" sz="2400" dirty="0"/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3487F294-399F-CAB3-6C82-8B93FB7561AC}"/>
              </a:ext>
            </a:extLst>
          </p:cNvPr>
          <p:cNvSpPr/>
          <p:nvPr/>
        </p:nvSpPr>
        <p:spPr>
          <a:xfrm>
            <a:off x="8903177" y="1519740"/>
            <a:ext cx="3050698" cy="16711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Metsähallitus / SAKTI: varhaisemmat luontotyyppi-inventoinnit (puuttuu tieto serpentiinilajista)</a:t>
            </a:r>
          </a:p>
        </p:txBody>
      </p:sp>
      <p:cxnSp>
        <p:nvCxnSpPr>
          <p:cNvPr id="14" name="Suora nuoliyhdysviiva 13">
            <a:extLst>
              <a:ext uri="{FF2B5EF4-FFF2-40B4-BE49-F238E27FC236}">
                <a16:creationId xmlns:a16="http://schemas.microsoft.com/office/drawing/2014/main" id="{A54DBE8E-6F17-8F88-EA4A-9D5DC789CE1C}"/>
              </a:ext>
            </a:extLst>
          </p:cNvPr>
          <p:cNvCxnSpPr>
            <a:cxnSpLocks/>
          </p:cNvCxnSpPr>
          <p:nvPr/>
        </p:nvCxnSpPr>
        <p:spPr>
          <a:xfrm flipH="1">
            <a:off x="7607437" y="2371725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Kuva 16">
            <a:extLst>
              <a:ext uri="{FF2B5EF4-FFF2-40B4-BE49-F238E27FC236}">
                <a16:creationId xmlns:a16="http://schemas.microsoft.com/office/drawing/2014/main" id="{E611BD32-67FB-7A14-1182-FBA186BCD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5684"/>
            <a:ext cx="12192000" cy="211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1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6" y="1600914"/>
            <a:ext cx="7231636" cy="2210890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87B8FDD4-982B-EBE6-F113-1F80272D9686}"/>
              </a:ext>
            </a:extLst>
          </p:cNvPr>
          <p:cNvSpPr txBox="1">
            <a:spLocks/>
          </p:cNvSpPr>
          <p:nvPr/>
        </p:nvSpPr>
        <p:spPr>
          <a:xfrm>
            <a:off x="369575" y="513557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tietolähteet</a:t>
            </a:r>
            <a:endParaRPr lang="fi-FI" sz="2400" dirty="0"/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3487F294-399F-CAB3-6C82-8B93FB7561AC}"/>
              </a:ext>
            </a:extLst>
          </p:cNvPr>
          <p:cNvSpPr/>
          <p:nvPr/>
        </p:nvSpPr>
        <p:spPr>
          <a:xfrm>
            <a:off x="8903177" y="1576890"/>
            <a:ext cx="3050698" cy="218530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Kallioperäkartta (GTK) &amp; maastotietokanta (MML): serpentiniittiesiintymät yhdistettynä kalliopaljastumiin</a:t>
            </a:r>
          </a:p>
        </p:txBody>
      </p:sp>
      <p:cxnSp>
        <p:nvCxnSpPr>
          <p:cNvPr id="14" name="Suora nuoliyhdysviiva 13">
            <a:extLst>
              <a:ext uri="{FF2B5EF4-FFF2-40B4-BE49-F238E27FC236}">
                <a16:creationId xmlns:a16="http://schemas.microsoft.com/office/drawing/2014/main" id="{A54DBE8E-6F17-8F88-EA4A-9D5DC789CE1C}"/>
              </a:ext>
            </a:extLst>
          </p:cNvPr>
          <p:cNvCxnSpPr>
            <a:cxnSpLocks/>
          </p:cNvCxnSpPr>
          <p:nvPr/>
        </p:nvCxnSpPr>
        <p:spPr>
          <a:xfrm flipH="1">
            <a:off x="7607437" y="2676525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Kuva 7">
            <a:extLst>
              <a:ext uri="{FF2B5EF4-FFF2-40B4-BE49-F238E27FC236}">
                <a16:creationId xmlns:a16="http://schemas.microsoft.com/office/drawing/2014/main" id="{721AD037-1D18-8811-2060-C7F223767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520470"/>
            <a:ext cx="12192000" cy="232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0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pic>
        <p:nvPicPr>
          <p:cNvPr id="18" name="Kuva 17">
            <a:extLst>
              <a:ext uri="{FF2B5EF4-FFF2-40B4-BE49-F238E27FC236}">
                <a16:creationId xmlns:a16="http://schemas.microsoft.com/office/drawing/2014/main" id="{9E46FBD4-8E1A-EE26-14E2-0F30BD85F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6" y="1600914"/>
            <a:ext cx="7231636" cy="2210890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87B8FDD4-982B-EBE6-F113-1F80272D9686}"/>
              </a:ext>
            </a:extLst>
          </p:cNvPr>
          <p:cNvSpPr txBox="1">
            <a:spLocks/>
          </p:cNvSpPr>
          <p:nvPr/>
        </p:nvSpPr>
        <p:spPr>
          <a:xfrm>
            <a:off x="369575" y="513557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Serpentiinikallioiden aineisto: tietolähteet</a:t>
            </a:r>
            <a:endParaRPr lang="fi-FI" sz="2400" dirty="0"/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3487F294-399F-CAB3-6C82-8B93FB7561AC}"/>
              </a:ext>
            </a:extLst>
          </p:cNvPr>
          <p:cNvSpPr/>
          <p:nvPr/>
        </p:nvSpPr>
        <p:spPr>
          <a:xfrm>
            <a:off x="8903177" y="1576890"/>
            <a:ext cx="3050698" cy="218530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Kallioperäkartta (GTK), Lajitietokeskuksen serpentiinilajihavainnot, Metsähallitus / SAKTI</a:t>
            </a:r>
          </a:p>
        </p:txBody>
      </p:sp>
      <p:cxnSp>
        <p:nvCxnSpPr>
          <p:cNvPr id="14" name="Suora nuoliyhdysviiva 13">
            <a:extLst>
              <a:ext uri="{FF2B5EF4-FFF2-40B4-BE49-F238E27FC236}">
                <a16:creationId xmlns:a16="http://schemas.microsoft.com/office/drawing/2014/main" id="{A54DBE8E-6F17-8F88-EA4A-9D5DC789CE1C}"/>
              </a:ext>
            </a:extLst>
          </p:cNvPr>
          <p:cNvCxnSpPr>
            <a:cxnSpLocks/>
          </p:cNvCxnSpPr>
          <p:nvPr/>
        </p:nvCxnSpPr>
        <p:spPr>
          <a:xfrm flipH="1">
            <a:off x="7607437" y="3333750"/>
            <a:ext cx="12957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Kuva 7">
            <a:extLst>
              <a:ext uri="{FF2B5EF4-FFF2-40B4-BE49-F238E27FC236}">
                <a16:creationId xmlns:a16="http://schemas.microsoft.com/office/drawing/2014/main" id="{721AD037-1D18-8811-2060-C7F223767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520470"/>
            <a:ext cx="12192000" cy="232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250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5">
            <a:extLst>
              <a:ext uri="{FF2B5EF4-FFF2-40B4-BE49-F238E27FC236}">
                <a16:creationId xmlns:a16="http://schemas.microsoft.com/office/drawing/2014/main" id="{28C23246-A345-BE81-3859-1A35213D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1" y="114665"/>
            <a:ext cx="10712823" cy="599635"/>
          </a:xfrm>
        </p:spPr>
        <p:txBody>
          <a:bodyPr/>
          <a:lstStyle/>
          <a:p>
            <a:r>
              <a:rPr lang="fi-FI" sz="2800" dirty="0"/>
              <a:t>Serpentiinikallioiden aineisto: ominaisuustiedot</a:t>
            </a:r>
            <a:endParaRPr lang="fi-FI" sz="2400" dirty="0"/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C582BA18-F5F6-85DB-6932-B749773CF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8550"/>
            <a:ext cx="12192000" cy="6124800"/>
          </a:xfrm>
          <a:prstGeom prst="rect">
            <a:avLst/>
          </a:prstGeom>
        </p:spPr>
      </p:pic>
      <p:sp>
        <p:nvSpPr>
          <p:cNvPr id="4" name="Suorakulmio 3">
            <a:extLst>
              <a:ext uri="{FF2B5EF4-FFF2-40B4-BE49-F238E27FC236}">
                <a16:creationId xmlns:a16="http://schemas.microsoft.com/office/drawing/2014/main" id="{F5B9ACB7-8ED5-7797-8DEC-03FCC030D84C}"/>
              </a:ext>
            </a:extLst>
          </p:cNvPr>
          <p:cNvSpPr/>
          <p:nvPr/>
        </p:nvSpPr>
        <p:spPr>
          <a:xfrm>
            <a:off x="5715000" y="5324475"/>
            <a:ext cx="4505325" cy="9620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Ominaisuustietoina myös:</a:t>
            </a:r>
          </a:p>
          <a:p>
            <a:pPr algn="ctr"/>
            <a:r>
              <a:rPr lang="fi-FI" dirty="0" err="1"/>
              <a:t>AineistoID</a:t>
            </a:r>
            <a:r>
              <a:rPr lang="fi-FI" dirty="0"/>
              <a:t>, Arvoluokka ja Muutosloki</a:t>
            </a:r>
          </a:p>
        </p:txBody>
      </p:sp>
      <p:cxnSp>
        <p:nvCxnSpPr>
          <p:cNvPr id="6" name="Suora nuoliyhdysviiva 5">
            <a:extLst>
              <a:ext uri="{FF2B5EF4-FFF2-40B4-BE49-F238E27FC236}">
                <a16:creationId xmlns:a16="http://schemas.microsoft.com/office/drawing/2014/main" id="{95B05C0B-5BA8-D210-10F6-CCE3B2ADB7A6}"/>
              </a:ext>
            </a:extLst>
          </p:cNvPr>
          <p:cNvCxnSpPr>
            <a:cxnSpLocks/>
          </p:cNvCxnSpPr>
          <p:nvPr/>
        </p:nvCxnSpPr>
        <p:spPr>
          <a:xfrm flipH="1" flipV="1">
            <a:off x="9866219" y="5943525"/>
            <a:ext cx="981075" cy="142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orakulmio: Pyöristetyt kulmat 8">
            <a:extLst>
              <a:ext uri="{FF2B5EF4-FFF2-40B4-BE49-F238E27FC236}">
                <a16:creationId xmlns:a16="http://schemas.microsoft.com/office/drawing/2014/main" id="{3DD1E79C-1745-E4B1-F31F-AA0839581E46}"/>
              </a:ext>
            </a:extLst>
          </p:cNvPr>
          <p:cNvSpPr/>
          <p:nvPr/>
        </p:nvSpPr>
        <p:spPr>
          <a:xfrm>
            <a:off x="10847294" y="5324475"/>
            <a:ext cx="1258981" cy="14188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Aineistoa päivitetään vuosittain tiedon karttuessa</a:t>
            </a:r>
          </a:p>
        </p:txBody>
      </p:sp>
    </p:spTree>
    <p:extLst>
      <p:ext uri="{BB962C8B-B14F-4D97-AF65-F5344CB8AC3E}">
        <p14:creationId xmlns:p14="http://schemas.microsoft.com/office/powerpoint/2010/main" val="2206858401"/>
      </p:ext>
    </p:extLst>
  </p:cSld>
  <p:clrMapOvr>
    <a:masterClrMapping/>
  </p:clrMapOvr>
</p:sld>
</file>

<file path=ppt/theme/theme1.xml><?xml version="1.0" encoding="utf-8"?>
<a:theme xmlns:a="http://schemas.openxmlformats.org/drawingml/2006/main" name="Syke - lopetus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A93DB4E5-25B3-48F5-9B36-3398F5B1B627}"/>
    </a:ext>
  </a:extLst>
</a:theme>
</file>

<file path=ppt/theme/theme2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bb899a-9637-410d-b8d9-0b1e9bbc22ab" xsi:nil="true"/>
    <lcf76f155ced4ddcb4097134ff3c332f xmlns="ee979e14-fcd1-4170-9b78-5ef3fbf9989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C0E635-3AD8-4ED9-A0A7-581F287F3713}"/>
</file>

<file path=customXml/itemProps2.xml><?xml version="1.0" encoding="utf-8"?>
<ds:datastoreItem xmlns:ds="http://schemas.openxmlformats.org/officeDocument/2006/customXml" ds:itemID="{AF210C80-1422-48EC-B3AA-082AE23BA6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26F754-862B-498F-AF81-D5EF9FDA9BC9}">
  <ds:schemaRefs>
    <ds:schemaRef ds:uri="http://schemas.microsoft.com/office/2006/metadata/properties"/>
    <ds:schemaRef ds:uri="http://schemas.microsoft.com/office/infopath/2007/PartnerControls"/>
    <ds:schemaRef ds:uri="582d6cb5-e463-450b-a04b-9e817dcf62b2"/>
    <ds:schemaRef ds:uri="8e105223-f30a-4c81-8fcb-2928fa05eeea"/>
    <ds:schemaRef ds:uri="7ebb899a-9637-410d-b8d9-0b1e9bbc22ab"/>
    <ds:schemaRef ds:uri="ee979e14-fcd1-4170-9b78-5ef3fbf9989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14838</TotalTime>
  <Words>308</Words>
  <Application>Microsoft Office PowerPoint</Application>
  <PresentationFormat>Laajakuva</PresentationFormat>
  <Paragraphs>65</Paragraphs>
  <Slides>13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Syke - lopetus</vt:lpstr>
      <vt:lpstr>Teema2</vt:lpstr>
      <vt:lpstr>PowerPoint-esitys</vt:lpstr>
      <vt:lpstr>PowerPoint-esitys</vt:lpstr>
      <vt:lpstr>Serpentiinikallioiden, -kivikoiden ja -soraikoiden aineistossa 1 196 kohdetta</vt:lpstr>
      <vt:lpstr>PowerPoint-esitys</vt:lpstr>
      <vt:lpstr>PowerPoint-esitys</vt:lpstr>
      <vt:lpstr>PowerPoint-esitys</vt:lpstr>
      <vt:lpstr>PowerPoint-esitys</vt:lpstr>
      <vt:lpstr>PowerPoint-esitys</vt:lpstr>
      <vt:lpstr>Serpentiinikallioiden aineisto: ominaisuustiedot</vt:lpstr>
      <vt:lpstr>Serpentiinikallioiden aineisto: ominaisuustiedot</vt:lpstr>
      <vt:lpstr>Serpentiinikallioiden aineisto: ominaisuustiedot</vt:lpstr>
      <vt:lpstr>Serpentiinikalliokohteiden kivilaji kallioperäkartalla (1:200 000) </vt:lpstr>
      <vt:lpstr>Kiitos mielenkiinnosta</vt:lpstr>
    </vt:vector>
  </TitlesOfParts>
  <Company>SYKE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Raunio Anne</dc:creator>
  <cp:lastModifiedBy>Kontula Tytti</cp:lastModifiedBy>
  <cp:revision>53</cp:revision>
  <dcterms:created xsi:type="dcterms:W3CDTF">2024-03-21T07:20:10Z</dcterms:created>
  <dcterms:modified xsi:type="dcterms:W3CDTF">2024-05-13T10:18:18Z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