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8" r:id="rId4"/>
    <p:sldMasterId id="2147483841" r:id="rId5"/>
  </p:sldMasterIdLst>
  <p:notesMasterIdLst>
    <p:notesMasterId r:id="rId12"/>
  </p:notesMasterIdLst>
  <p:handoutMasterIdLst>
    <p:handoutMasterId r:id="rId13"/>
  </p:handoutMasterIdLst>
  <p:sldIdLst>
    <p:sldId id="350" r:id="rId6"/>
    <p:sldId id="352" r:id="rId7"/>
    <p:sldId id="353" r:id="rId8"/>
    <p:sldId id="354" r:id="rId9"/>
    <p:sldId id="351" r:id="rId10"/>
    <p:sldId id="355" r:id="rId11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7"/>
    <a:srgbClr val="FDEBD7"/>
    <a:srgbClr val="FCE5CC"/>
    <a:srgbClr val="C7E3D2"/>
    <a:srgbClr val="FEF3E6"/>
    <a:srgbClr val="006085"/>
    <a:srgbClr val="BB5B0F"/>
    <a:srgbClr val="FED992"/>
    <a:srgbClr val="CFE9EA"/>
    <a:srgbClr val="FCD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2" autoAdjust="0"/>
    <p:restoredTop sz="95165" autoAdjust="0"/>
  </p:normalViewPr>
  <p:slideViewPr>
    <p:cSldViewPr snapToGrid="0">
      <p:cViewPr varScale="1">
        <p:scale>
          <a:sx n="80" d="100"/>
          <a:sy n="80" d="100"/>
        </p:scale>
        <p:origin x="782" y="67"/>
      </p:cViewPr>
      <p:guideLst>
        <p:guide orient="horz" pos="3589"/>
        <p:guide pos="3840"/>
      </p:guideLst>
    </p:cSldViewPr>
  </p:slideViewPr>
  <p:outlineViewPr>
    <p:cViewPr>
      <p:scale>
        <a:sx n="33" d="100"/>
        <a:sy n="33" d="100"/>
      </p:scale>
      <p:origin x="0" y="-11795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47C98521-F432-4972-8DCD-BF042C8EC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EA4EFE9-B313-4916-BC92-461AD15C9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29AD-6962-4F41-A8E3-A500C85E9636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EE571B3-FE2A-4E91-882F-40FA7B29F8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DB0D0B2-D0D8-4E79-938B-E6569E8A74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24F1E-E137-456F-9307-54686FEEDBC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1813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32B33-838E-4511-96FF-6AAD03FB9CDE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0D77E-73F2-4CF6-8D74-789903B0E96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6480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/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2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petu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>
                <a:solidFill>
                  <a:schemeClr val="bg2"/>
                </a:solidFill>
              </a:defRPr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0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3032006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 dirty="0"/>
            </a:br>
            <a:r>
              <a:rPr lang="fi-FI" dirty="0"/>
              <a:t>Lisää kuva napsauttamalla </a:t>
            </a:r>
            <a:br>
              <a:rPr lang="fi-FI" dirty="0"/>
            </a:br>
            <a:r>
              <a:rPr lang="fi-FI" dirty="0"/>
              <a:t>keskellä näkyvää kuvaketta.</a:t>
            </a:r>
            <a:br>
              <a:rPr lang="fi-FI" dirty="0"/>
            </a:br>
            <a:r>
              <a:rPr lang="fi-FI" dirty="0"/>
              <a:t>Ohjeet kuvan rajaamiseen ja skaalaamiseen löytyvät diasarjan alussa olevalta ohjesivulta.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08754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1840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53" r:id="rId2"/>
    <p:sldLayoutId id="2147483856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orient="horz" pos="1071" userDrawn="1">
          <p15:clr>
            <a:srgbClr val="F26B43"/>
          </p15:clr>
        </p15:guide>
        <p15:guide id="10" orient="horz" pos="3685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3E9223DE-6AE9-2EAF-6EEF-13C69DFD0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628"/>
            <a:ext cx="12725781" cy="68976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4FC964-18C4-A6CF-9AC6-890BE3D89AA7}"/>
              </a:ext>
            </a:extLst>
          </p:cNvPr>
          <p:cNvSpPr txBox="1"/>
          <p:nvPr/>
        </p:nvSpPr>
        <p:spPr>
          <a:xfrm>
            <a:off x="695325" y="3000375"/>
            <a:ext cx="3457575" cy="14097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44B57D-D9FF-A1D5-0C3B-46E4F1C71D78}"/>
              </a:ext>
            </a:extLst>
          </p:cNvPr>
          <p:cNvSpPr txBox="1"/>
          <p:nvPr/>
        </p:nvSpPr>
        <p:spPr>
          <a:xfrm>
            <a:off x="1000125" y="1676400"/>
            <a:ext cx="3067050" cy="149542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2A8CC-8FFB-35D0-91E3-E6924A80D489}"/>
              </a:ext>
            </a:extLst>
          </p:cNvPr>
          <p:cNvSpPr txBox="1"/>
          <p:nvPr/>
        </p:nvSpPr>
        <p:spPr>
          <a:xfrm>
            <a:off x="342900" y="809625"/>
            <a:ext cx="2152650" cy="8667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53C5889F-4737-B56D-8F72-2750D8FA8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38" y="552450"/>
            <a:ext cx="5105222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2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E29B32F4-8B9F-7C04-6522-6C287F2558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1252" y="1480170"/>
            <a:ext cx="4084033" cy="5100919"/>
          </a:xfrm>
          <a:prstGeom prst="rect">
            <a:avLst/>
          </a:prstGeom>
        </p:spPr>
      </p:pic>
      <p:sp>
        <p:nvSpPr>
          <p:cNvPr id="12" name="Suorakulmio: Pyöristetyt kulmat 11">
            <a:extLst>
              <a:ext uri="{FF2B5EF4-FFF2-40B4-BE49-F238E27FC236}">
                <a16:creationId xmlns:a16="http://schemas.microsoft.com/office/drawing/2014/main" id="{67DD4AE3-1D65-DBAC-6DD9-8C24C23DAEE5}"/>
              </a:ext>
            </a:extLst>
          </p:cNvPr>
          <p:cNvSpPr/>
          <p:nvPr/>
        </p:nvSpPr>
        <p:spPr>
          <a:xfrm>
            <a:off x="3615953" y="2498230"/>
            <a:ext cx="4084033" cy="27790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Otsikko 5">
            <a:extLst>
              <a:ext uri="{FF2B5EF4-FFF2-40B4-BE49-F238E27FC236}">
                <a16:creationId xmlns:a16="http://schemas.microsoft.com/office/drawing/2014/main" id="{88206F7C-E79B-8068-F6AE-F628A6F2F2F9}"/>
              </a:ext>
            </a:extLst>
          </p:cNvPr>
          <p:cNvSpPr txBox="1">
            <a:spLocks/>
          </p:cNvSpPr>
          <p:nvPr/>
        </p:nvSpPr>
        <p:spPr>
          <a:xfrm>
            <a:off x="114901" y="186488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Avoimien dyynien aineisto: katselu tai lataaminen</a:t>
            </a:r>
            <a:endParaRPr lang="fi-FI" sz="2400" dirty="0"/>
          </a:p>
        </p:txBody>
      </p:sp>
      <p:sp>
        <p:nvSpPr>
          <p:cNvPr id="14" name="Sisällön paikkamerkki 3">
            <a:extLst>
              <a:ext uri="{FF2B5EF4-FFF2-40B4-BE49-F238E27FC236}">
                <a16:creationId xmlns:a16="http://schemas.microsoft.com/office/drawing/2014/main" id="{43B5C577-627B-F2DB-1ED1-930C4D64E974}"/>
              </a:ext>
            </a:extLst>
          </p:cNvPr>
          <p:cNvSpPr txBox="1">
            <a:spLocks/>
          </p:cNvSpPr>
          <p:nvPr/>
        </p:nvSpPr>
        <p:spPr>
          <a:xfrm>
            <a:off x="133951" y="854990"/>
            <a:ext cx="2996165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Ympäristöhallinnon QGIS &gt; Lisää aineistot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  <p:sp>
        <p:nvSpPr>
          <p:cNvPr id="15" name="Sisällön paikkamerkki 3">
            <a:extLst>
              <a:ext uri="{FF2B5EF4-FFF2-40B4-BE49-F238E27FC236}">
                <a16:creationId xmlns:a16="http://schemas.microsoft.com/office/drawing/2014/main" id="{E205E398-D96F-FF8E-E642-ED602782A847}"/>
              </a:ext>
            </a:extLst>
          </p:cNvPr>
          <p:cNvSpPr txBox="1">
            <a:spLocks/>
          </p:cNvSpPr>
          <p:nvPr/>
        </p:nvSpPr>
        <p:spPr>
          <a:xfrm>
            <a:off x="3678370" y="864515"/>
            <a:ext cx="4084033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Syke &gt; Avoin tieto &gt; Paikkatietoaineistot &gt; Ladattavat paikkatietoaineistot 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  <p:sp>
        <p:nvSpPr>
          <p:cNvPr id="16" name="Sisällön paikkamerkki 3">
            <a:extLst>
              <a:ext uri="{FF2B5EF4-FFF2-40B4-BE49-F238E27FC236}">
                <a16:creationId xmlns:a16="http://schemas.microsoft.com/office/drawing/2014/main" id="{E70E0C1E-650C-41C5-145B-F01EF7E3A1B9}"/>
              </a:ext>
            </a:extLst>
          </p:cNvPr>
          <p:cNvSpPr txBox="1">
            <a:spLocks/>
          </p:cNvSpPr>
          <p:nvPr/>
        </p:nvSpPr>
        <p:spPr>
          <a:xfrm>
            <a:off x="8296876" y="854990"/>
            <a:ext cx="3761173" cy="4508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500" b="1" dirty="0"/>
              <a:t>Paikkatietoikkuna </a:t>
            </a:r>
            <a:r>
              <a:rPr lang="fi-FI" sz="1500" b="1" dirty="0">
                <a:solidFill>
                  <a:srgbClr val="FF0000"/>
                </a:solidFill>
              </a:rPr>
              <a:t>&gt; Tulossa</a:t>
            </a:r>
            <a:br>
              <a:rPr lang="fi-FI" sz="1500" b="1" dirty="0"/>
            </a:br>
            <a:endParaRPr lang="fi-FI" sz="1500" dirty="0"/>
          </a:p>
          <a:p>
            <a:endParaRPr lang="fi-FI" sz="1800" dirty="0"/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5D210D57-0CDB-37AF-F69E-ED8D21651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50" y="1461247"/>
            <a:ext cx="3478825" cy="5315876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E7B4CE19-DC3E-B4B0-28A2-C193343BDD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584" y="1455764"/>
            <a:ext cx="4194676" cy="521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78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6FF3CE1B-0B90-3765-E485-DBFB1F645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898" y="929423"/>
            <a:ext cx="9960203" cy="4999153"/>
          </a:xfrm>
          <a:prstGeom prst="rect">
            <a:avLst/>
          </a:prstGeom>
        </p:spPr>
      </p:pic>
      <p:sp>
        <p:nvSpPr>
          <p:cNvPr id="4" name="Otsikko 5">
            <a:extLst>
              <a:ext uri="{FF2B5EF4-FFF2-40B4-BE49-F238E27FC236}">
                <a16:creationId xmlns:a16="http://schemas.microsoft.com/office/drawing/2014/main" id="{FCF01F50-F54A-6425-99BB-1128A0950E75}"/>
              </a:ext>
            </a:extLst>
          </p:cNvPr>
          <p:cNvSpPr txBox="1">
            <a:spLocks/>
          </p:cNvSpPr>
          <p:nvPr/>
        </p:nvSpPr>
        <p:spPr>
          <a:xfrm>
            <a:off x="134471" y="114665"/>
            <a:ext cx="10712823" cy="5996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Avoimien dyynien aineisto: ominaisuustiedot ja lähteet</a:t>
            </a:r>
            <a:endParaRPr lang="fi-FI" sz="2400" dirty="0"/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B3DA4EC6-D87B-4B96-E72F-FD1B102DC55D}"/>
              </a:ext>
            </a:extLst>
          </p:cNvPr>
          <p:cNvSpPr/>
          <p:nvPr/>
        </p:nvSpPr>
        <p:spPr>
          <a:xfrm>
            <a:off x="6248399" y="3594847"/>
            <a:ext cx="4827701" cy="18825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dirty="0"/>
              <a:t>Pääasialliset lähteet valtakunnallinen tuuli- ja rantakerrostumien inventointi (60 %) sekä Metsähallituksen luontotyyppi-inventoinnit suojelualueilla (28 %). Loput alueet </a:t>
            </a:r>
            <a:r>
              <a:rPr lang="fi-FI" dirty="0" err="1"/>
              <a:t>ELYiltä</a:t>
            </a:r>
            <a:r>
              <a:rPr lang="fi-FI" dirty="0"/>
              <a:t> tiedonantoina tai ilmakuvatulkintana tulkittuja.</a:t>
            </a:r>
          </a:p>
        </p:txBody>
      </p:sp>
    </p:spTree>
    <p:extLst>
      <p:ext uri="{BB962C8B-B14F-4D97-AF65-F5344CB8AC3E}">
        <p14:creationId xmlns:p14="http://schemas.microsoft.com/office/powerpoint/2010/main" val="1386686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tsikko 7">
            <a:extLst>
              <a:ext uri="{FF2B5EF4-FFF2-40B4-BE49-F238E27FC236}">
                <a16:creationId xmlns:a16="http://schemas.microsoft.com/office/drawing/2014/main" id="{EEB6E6DE-D62F-89D8-858E-09D59585C965}"/>
              </a:ext>
            </a:extLst>
          </p:cNvPr>
          <p:cNvSpPr txBox="1">
            <a:spLocks/>
          </p:cNvSpPr>
          <p:nvPr/>
        </p:nvSpPr>
        <p:spPr>
          <a:xfrm>
            <a:off x="248917" y="141195"/>
            <a:ext cx="11420600" cy="5777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Tärkeimpänä tausta-aineistona valtakunnallinen tuuli- ja rantakerrostumien inventointi</a:t>
            </a:r>
          </a:p>
        </p:txBody>
      </p:sp>
      <p:sp>
        <p:nvSpPr>
          <p:cNvPr id="9" name="Suorakulmio: Pyöristetyt kulmat 8">
            <a:extLst>
              <a:ext uri="{FF2B5EF4-FFF2-40B4-BE49-F238E27FC236}">
                <a16:creationId xmlns:a16="http://schemas.microsoft.com/office/drawing/2014/main" id="{917D77D3-D064-18E8-14A0-89A6D1A8F66F}"/>
              </a:ext>
            </a:extLst>
          </p:cNvPr>
          <p:cNvSpPr/>
          <p:nvPr/>
        </p:nvSpPr>
        <p:spPr>
          <a:xfrm>
            <a:off x="5318578" y="4182036"/>
            <a:ext cx="3084313" cy="15419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Alueita pyritty rajaamaan tarkemmin avoimien rannikkodyynien ympärille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51703DC9-9448-B198-A633-E88220BF6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48" y="1219198"/>
            <a:ext cx="3786895" cy="5342965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055F8390-09E1-F88E-1A47-80440DE259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578" y="1219198"/>
            <a:ext cx="3400809" cy="27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3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94F8FD3D-3156-CB85-05AE-E3927568D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94" y="1203063"/>
            <a:ext cx="5829805" cy="5204911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17CC02D8-8529-8DF0-012B-CB11803AB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476" y="718969"/>
            <a:ext cx="5175041" cy="5204911"/>
          </a:xfrm>
          <a:prstGeom prst="rect">
            <a:avLst/>
          </a:prstGeom>
        </p:spPr>
      </p:pic>
      <p:sp>
        <p:nvSpPr>
          <p:cNvPr id="8" name="Otsikko 7">
            <a:extLst>
              <a:ext uri="{FF2B5EF4-FFF2-40B4-BE49-F238E27FC236}">
                <a16:creationId xmlns:a16="http://schemas.microsoft.com/office/drawing/2014/main" id="{EEB6E6DE-D62F-89D8-858E-09D59585C965}"/>
              </a:ext>
            </a:extLst>
          </p:cNvPr>
          <p:cNvSpPr txBox="1">
            <a:spLocks/>
          </p:cNvSpPr>
          <p:nvPr/>
        </p:nvSpPr>
        <p:spPr>
          <a:xfrm>
            <a:off x="248917" y="141195"/>
            <a:ext cx="11420600" cy="5777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dirty="0"/>
              <a:t>Vihjeaineiston teossa käytetty myös korkeusmallia, ilmakuvia sekä tietoja rakennuksista</a:t>
            </a:r>
            <a:br>
              <a:rPr lang="fi-FI" sz="2800" dirty="0"/>
            </a:br>
            <a:endParaRPr lang="fi-FI" sz="2800" dirty="0"/>
          </a:p>
        </p:txBody>
      </p:sp>
      <p:sp>
        <p:nvSpPr>
          <p:cNvPr id="9" name="Suorakulmio: Pyöristetyt kulmat 8">
            <a:extLst>
              <a:ext uri="{FF2B5EF4-FFF2-40B4-BE49-F238E27FC236}">
                <a16:creationId xmlns:a16="http://schemas.microsoft.com/office/drawing/2014/main" id="{917D77D3-D064-18E8-14A0-89A6D1A8F66F}"/>
              </a:ext>
            </a:extLst>
          </p:cNvPr>
          <p:cNvSpPr/>
          <p:nvPr/>
        </p:nvSpPr>
        <p:spPr>
          <a:xfrm>
            <a:off x="5127358" y="4746813"/>
            <a:ext cx="3084313" cy="15419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Status: Mahdollisesti luonnonsuojelulain mukainen esiintymä alueen sisällä </a:t>
            </a:r>
            <a:r>
              <a:rPr lang="fi-FI" dirty="0">
                <a:sym typeface="Wingdings" panose="05000000000000000000" pitchFamily="2" charset="2"/>
              </a:rPr>
              <a:t></a:t>
            </a:r>
          </a:p>
          <a:p>
            <a:pPr algn="ctr"/>
            <a:r>
              <a:rPr lang="fi-FI" dirty="0">
                <a:sym typeface="Wingdings" panose="05000000000000000000" pitchFamily="2" charset="2"/>
              </a:rPr>
              <a:t>rajaukset suurpiirteisiä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45890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E4F287FC-609E-9550-2987-84345A3F5F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9143999"/>
          </a:xfrm>
          <a:prstGeom prst="rect">
            <a:avLst/>
          </a:prstGeom>
        </p:spPr>
      </p:pic>
      <p:sp>
        <p:nvSpPr>
          <p:cNvPr id="6" name="Otsikko 1">
            <a:extLst>
              <a:ext uri="{FF2B5EF4-FFF2-40B4-BE49-F238E27FC236}">
                <a16:creationId xmlns:a16="http://schemas.microsoft.com/office/drawing/2014/main" id="{B37D8068-FDD2-E2BF-E061-618A160F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6024" y="1744030"/>
            <a:ext cx="5954212" cy="1148610"/>
          </a:xfrm>
        </p:spPr>
        <p:txBody>
          <a:bodyPr/>
          <a:lstStyle/>
          <a:p>
            <a:r>
              <a:rPr lang="fi-FI" dirty="0">
                <a:solidFill>
                  <a:schemeClr val="bg1"/>
                </a:solidFill>
              </a:rPr>
              <a:t>Kiitos mielenkiinnosta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E0CA9F93-2511-C8B9-2D8F-4C9DF4199B18}"/>
              </a:ext>
            </a:extLst>
          </p:cNvPr>
          <p:cNvSpPr txBox="1"/>
          <p:nvPr/>
        </p:nvSpPr>
        <p:spPr>
          <a:xfrm rot="16200000">
            <a:off x="767395" y="5940031"/>
            <a:ext cx="323165" cy="151277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/>
              <a:t>Kuva: Tytti Kontula</a:t>
            </a:r>
          </a:p>
        </p:txBody>
      </p:sp>
    </p:spTree>
    <p:extLst>
      <p:ext uri="{BB962C8B-B14F-4D97-AF65-F5344CB8AC3E}">
        <p14:creationId xmlns:p14="http://schemas.microsoft.com/office/powerpoint/2010/main" val="2713280038"/>
      </p:ext>
    </p:extLst>
  </p:cSld>
  <p:clrMapOvr>
    <a:masterClrMapping/>
  </p:clrMapOvr>
</p:sld>
</file>

<file path=ppt/theme/theme1.xml><?xml version="1.0" encoding="utf-8"?>
<a:theme xmlns:a="http://schemas.openxmlformats.org/drawingml/2006/main" name="Syke - lopetus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A93DB4E5-25B3-48F5-9B36-3398F5B1B627}"/>
    </a:ext>
  </a:extLst>
</a:theme>
</file>

<file path=ppt/theme/theme2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bb899a-9637-410d-b8d9-0b1e9bbc22ab" xsi:nil="true"/>
    <lcf76f155ced4ddcb4097134ff3c332f xmlns="ee979e14-fcd1-4170-9b78-5ef3fbf9989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C529D9-6CBC-4D93-BFBA-3430C5058192}"/>
</file>

<file path=customXml/itemProps2.xml><?xml version="1.0" encoding="utf-8"?>
<ds:datastoreItem xmlns:ds="http://schemas.openxmlformats.org/officeDocument/2006/customXml" ds:itemID="{1D26F754-862B-498F-AF81-D5EF9FDA9BC9}">
  <ds:schemaRefs>
    <ds:schemaRef ds:uri="http://schemas.microsoft.com/office/2006/metadata/properties"/>
    <ds:schemaRef ds:uri="http://schemas.microsoft.com/office/infopath/2007/PartnerControls"/>
    <ds:schemaRef ds:uri="582d6cb5-e463-450b-a04b-9e817dcf62b2"/>
    <ds:schemaRef ds:uri="8e105223-f30a-4c81-8fcb-2928fa05eeea"/>
    <ds:schemaRef ds:uri="7ebb899a-9637-410d-b8d9-0b1e9bbc22ab"/>
    <ds:schemaRef ds:uri="ee979e14-fcd1-4170-9b78-5ef3fbf99893"/>
  </ds:schemaRefs>
</ds:datastoreItem>
</file>

<file path=customXml/itemProps3.xml><?xml version="1.0" encoding="utf-8"?>
<ds:datastoreItem xmlns:ds="http://schemas.openxmlformats.org/officeDocument/2006/customXml" ds:itemID="{AF210C80-1422-48EC-B3AA-082AE23BA6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14839</TotalTime>
  <Words>101</Words>
  <Application>Microsoft Office PowerPoint</Application>
  <PresentationFormat>Laajakuva</PresentationFormat>
  <Paragraphs>13</Paragraphs>
  <Slides>6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Syke - lopetus</vt:lpstr>
      <vt:lpstr>Teema2</vt:lpstr>
      <vt:lpstr>PowerPoint-esitys</vt:lpstr>
      <vt:lpstr>PowerPoint-esitys</vt:lpstr>
      <vt:lpstr>PowerPoint-esitys</vt:lpstr>
      <vt:lpstr>PowerPoint-esitys</vt:lpstr>
      <vt:lpstr>PowerPoint-esitys</vt:lpstr>
      <vt:lpstr>Kiitos mielenkiinnosta</vt:lpstr>
    </vt:vector>
  </TitlesOfParts>
  <Company>SYKE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Raunio Anne</dc:creator>
  <cp:lastModifiedBy>Kontula Tytti</cp:lastModifiedBy>
  <cp:revision>53</cp:revision>
  <dcterms:created xsi:type="dcterms:W3CDTF">2024-03-21T07:20:10Z</dcterms:created>
  <dcterms:modified xsi:type="dcterms:W3CDTF">2024-05-13T10:17:49Z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