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87" r:id="rId2"/>
    <p:sldId id="273" r:id="rId3"/>
    <p:sldId id="281" r:id="rId4"/>
    <p:sldId id="268" r:id="rId5"/>
    <p:sldId id="282" r:id="rId6"/>
    <p:sldId id="286" r:id="rId7"/>
    <p:sldId id="259" r:id="rId8"/>
    <p:sldId id="280" r:id="rId9"/>
    <p:sldId id="278" r:id="rId10"/>
    <p:sldId id="277" r:id="rId11"/>
    <p:sldId id="289" r:id="rId12"/>
    <p:sldId id="284" r:id="rId13"/>
    <p:sldId id="283" r:id="rId14"/>
    <p:sldId id="285" r:id="rId15"/>
    <p:sldId id="274" r:id="rId16"/>
    <p:sldId id="288" r:id="rId17"/>
  </p:sldIdLst>
  <p:sldSz cx="9144000" cy="6858000" type="screen4x3"/>
  <p:notesSz cx="6858000" cy="9926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95" autoAdjust="0"/>
    <p:restoredTop sz="94660"/>
  </p:normalViewPr>
  <p:slideViewPr>
    <p:cSldViewPr>
      <p:cViewPr varScale="1">
        <p:scale>
          <a:sx n="61" d="100"/>
          <a:sy n="61" d="100"/>
        </p:scale>
        <p:origin x="132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547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quarter" idx="1"/>
          </p:nvPr>
        </p:nvSpPr>
        <p:spPr>
          <a:xfrm>
            <a:off x="3883852" y="0"/>
            <a:ext cx="2972547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D15D1D-018D-4CB9-8154-86CAE191E15C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2"/>
          </p:nvPr>
        </p:nvSpPr>
        <p:spPr>
          <a:xfrm>
            <a:off x="0" y="9428242"/>
            <a:ext cx="2972547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3"/>
          </p:nvPr>
        </p:nvSpPr>
        <p:spPr>
          <a:xfrm>
            <a:off x="3883852" y="9428242"/>
            <a:ext cx="2972547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C5AFF-EBBA-4F76-AAC1-BD29DBA7D80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38844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2547" cy="498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3852" y="1"/>
            <a:ext cx="2972547" cy="498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5A6E1A-5CCF-4DEC-873B-EC5F66E2E4AA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480" y="4777612"/>
            <a:ext cx="5487041" cy="3907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9428243"/>
            <a:ext cx="2972547" cy="498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3852" y="9428243"/>
            <a:ext cx="2972547" cy="498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CD7C26-A3BD-431E-8BBD-52FE81DA122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61017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CD7C26-A3BD-431E-8BBD-52FE81DA1222}" type="slidenum">
              <a:rPr lang="fi-FI" smtClean="0"/>
              <a:t>15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44461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61937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22853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91536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13121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54754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59552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78248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80174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17617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50269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52132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34086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EBB042B0-7A4B-74C7-CCC0-DE57FFBDE27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i-FI" b="1" dirty="0"/>
              <a:t>Serpentiinikalliot, -kivikot ja –</a:t>
            </a:r>
            <a:r>
              <a:rPr lang="fi-FI" b="1" dirty="0" err="1"/>
              <a:t>soraikot</a:t>
            </a:r>
            <a:r>
              <a:rPr lang="fi-FI" b="1" dirty="0"/>
              <a:t>. Tunnistaminen ja lajisto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D2F9FF8F-3C18-BAFD-2903-082B96032B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>
                <a:solidFill>
                  <a:schemeClr val="tx1"/>
                </a:solidFill>
              </a:rPr>
              <a:t>Juha Pykälä, SYKE</a:t>
            </a:r>
          </a:p>
          <a:p>
            <a:r>
              <a:rPr lang="fi-FI" dirty="0">
                <a:solidFill>
                  <a:schemeClr val="tx1"/>
                </a:solidFill>
              </a:rPr>
              <a:t>15.5.2024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8488870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95E5ADC-55F4-EE52-4956-57D827248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i-FI" sz="3200" b="1" dirty="0"/>
              <a:t>Kasvillisuus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890A4C50-4E02-8C9B-762F-2A8F1CC657C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i-FI" dirty="0"/>
              <a:t>Yleensä silikaattikallioiden lajit vallitsevat. Syanobakteerit (sinilevät) usein valtalajeja. Seassa vaihtelevasti serpentiinikasveja, joskus valtalajeina.</a:t>
            </a:r>
          </a:p>
          <a:p>
            <a:pPr marL="0" indent="0">
              <a:buNone/>
            </a:pPr>
            <a:r>
              <a:rPr lang="fi-FI" dirty="0"/>
              <a:t>Kalkkivaikutteisilla serpentiinikallioilla kalkkilajeja, joskus runsaina.</a:t>
            </a:r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B137E6F2-BA42-2BB2-10F0-5D24436BBD35}"/>
              </a:ext>
            </a:extLst>
          </p:cNvPr>
          <p:cNvSpPr txBox="1"/>
          <p:nvPr/>
        </p:nvSpPr>
        <p:spPr>
          <a:xfrm>
            <a:off x="5108019" y="5440362"/>
            <a:ext cx="37124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Kalkkivaikutteinen serpentiinikallio Kuhmossa. Kalkkikiertosammal (</a:t>
            </a:r>
            <a:r>
              <a:rPr lang="fi-FI" dirty="0" err="1"/>
              <a:t>Tortella</a:t>
            </a:r>
            <a:r>
              <a:rPr lang="fi-FI" dirty="0"/>
              <a:t> </a:t>
            </a:r>
            <a:r>
              <a:rPr lang="fi-FI" dirty="0" err="1"/>
              <a:t>tortuosa</a:t>
            </a:r>
            <a:r>
              <a:rPr lang="fi-FI" dirty="0"/>
              <a:t>) melko runsas</a:t>
            </a:r>
          </a:p>
        </p:txBody>
      </p:sp>
      <p:pic>
        <p:nvPicPr>
          <p:cNvPr id="9" name="Sisällön paikkamerkki 8">
            <a:extLst>
              <a:ext uri="{FF2B5EF4-FFF2-40B4-BE49-F238E27FC236}">
                <a16:creationId xmlns:a16="http://schemas.microsoft.com/office/drawing/2014/main" id="{7A06E7A6-F734-1F86-93F8-F20ED842A96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933" y="1914525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32032947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7C93735F-AC35-5D87-C945-302960135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3200" b="1" dirty="0"/>
              <a:t>Luonnonsuojelulain tarkoittamia serpentiinikasveja I</a:t>
            </a:r>
            <a:endParaRPr lang="fi-FI" sz="3200" dirty="0"/>
          </a:p>
        </p:txBody>
      </p:sp>
      <p:pic>
        <p:nvPicPr>
          <p:cNvPr id="6" name="Sisällön paikkamerkki 5">
            <a:extLst>
              <a:ext uri="{FF2B5EF4-FFF2-40B4-BE49-F238E27FC236}">
                <a16:creationId xmlns:a16="http://schemas.microsoft.com/office/drawing/2014/main" id="{87AA8663-1A10-6C9C-F5B6-A6CCA9A8E5E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73812" y="1974007"/>
            <a:ext cx="4203691" cy="3152131"/>
          </a:xfrm>
        </p:spPr>
      </p:pic>
      <p:pic>
        <p:nvPicPr>
          <p:cNvPr id="9" name="Sisällön paikkamerkki 8">
            <a:extLst>
              <a:ext uri="{FF2B5EF4-FFF2-40B4-BE49-F238E27FC236}">
                <a16:creationId xmlns:a16="http://schemas.microsoft.com/office/drawing/2014/main" id="{A842CFC6-FA92-9744-14AB-7B5C204CCB1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414742" y="1943418"/>
            <a:ext cx="4203691" cy="3152131"/>
          </a:xfrm>
        </p:spPr>
      </p:pic>
      <p:sp>
        <p:nvSpPr>
          <p:cNvPr id="7" name="Tekstiruutu 6">
            <a:extLst>
              <a:ext uri="{FF2B5EF4-FFF2-40B4-BE49-F238E27FC236}">
                <a16:creationId xmlns:a16="http://schemas.microsoft.com/office/drawing/2014/main" id="{D9839C59-66E7-9AC0-21F5-FBEFF08E3484}"/>
              </a:ext>
            </a:extLst>
          </p:cNvPr>
          <p:cNvSpPr txBox="1"/>
          <p:nvPr/>
        </p:nvSpPr>
        <p:spPr>
          <a:xfrm>
            <a:off x="755576" y="5733256"/>
            <a:ext cx="3447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Serpentiinipikkutervakko (</a:t>
            </a:r>
            <a:r>
              <a:rPr lang="fi-FI" dirty="0" err="1"/>
              <a:t>Viscaria</a:t>
            </a:r>
            <a:r>
              <a:rPr lang="fi-FI" dirty="0"/>
              <a:t> alpina var. </a:t>
            </a:r>
            <a:r>
              <a:rPr lang="fi-FI" dirty="0" err="1"/>
              <a:t>serpentinicola</a:t>
            </a:r>
            <a:r>
              <a:rPr lang="fi-FI" dirty="0"/>
              <a:t> (NT). Kuhmo</a:t>
            </a:r>
          </a:p>
        </p:txBody>
      </p:sp>
      <p:sp>
        <p:nvSpPr>
          <p:cNvPr id="10" name="Tekstiruutu 9">
            <a:extLst>
              <a:ext uri="{FF2B5EF4-FFF2-40B4-BE49-F238E27FC236}">
                <a16:creationId xmlns:a16="http://schemas.microsoft.com/office/drawing/2014/main" id="{2B482FB1-433A-6409-FEBF-236DC10D3CDA}"/>
              </a:ext>
            </a:extLst>
          </p:cNvPr>
          <p:cNvSpPr txBox="1"/>
          <p:nvPr/>
        </p:nvSpPr>
        <p:spPr>
          <a:xfrm>
            <a:off x="4940522" y="5733256"/>
            <a:ext cx="3447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Tunturihärkin Keski-Lapin serpentiinirodut (NT) (</a:t>
            </a:r>
            <a:r>
              <a:rPr lang="fi-FI" dirty="0" err="1"/>
              <a:t>Cerastium</a:t>
            </a:r>
            <a:r>
              <a:rPr lang="fi-FI" dirty="0"/>
              <a:t> </a:t>
            </a:r>
            <a:r>
              <a:rPr lang="fi-FI" dirty="0" err="1"/>
              <a:t>alpinum</a:t>
            </a:r>
            <a:r>
              <a:rPr lang="fi-FI" dirty="0"/>
              <a:t> </a:t>
            </a:r>
            <a:r>
              <a:rPr lang="fi-FI" dirty="0" err="1"/>
              <a:t>subsp</a:t>
            </a:r>
            <a:r>
              <a:rPr lang="fi-FI" dirty="0"/>
              <a:t>. </a:t>
            </a:r>
            <a:r>
              <a:rPr lang="fi-FI" dirty="0" err="1"/>
              <a:t>alpinum</a:t>
            </a:r>
            <a:r>
              <a:rPr lang="fi-FI" dirty="0"/>
              <a:t>). Kittilä</a:t>
            </a:r>
          </a:p>
        </p:txBody>
      </p:sp>
    </p:spTree>
    <p:extLst>
      <p:ext uri="{BB962C8B-B14F-4D97-AF65-F5344CB8AC3E}">
        <p14:creationId xmlns:p14="http://schemas.microsoft.com/office/powerpoint/2010/main" val="4272873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101643E-06DE-650C-D01A-072AC977E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3200" b="1" dirty="0"/>
              <a:t>Luonnonsuojelulain tarkoittamia serpentiinikasveja II</a:t>
            </a:r>
            <a:endParaRPr lang="fi-FI" sz="3200" dirty="0"/>
          </a:p>
        </p:txBody>
      </p:sp>
      <p:pic>
        <p:nvPicPr>
          <p:cNvPr id="9" name="Sisällön paikkamerkki 8">
            <a:extLst>
              <a:ext uri="{FF2B5EF4-FFF2-40B4-BE49-F238E27FC236}">
                <a16:creationId xmlns:a16="http://schemas.microsoft.com/office/drawing/2014/main" id="{A4A458CD-A768-DE22-902A-AA3363AB445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94" y="1700808"/>
            <a:ext cx="4038600" cy="3028950"/>
          </a:xfrm>
        </p:spPr>
      </p:pic>
      <p:pic>
        <p:nvPicPr>
          <p:cNvPr id="6" name="Sisällön paikkamerkki 5">
            <a:extLst>
              <a:ext uri="{FF2B5EF4-FFF2-40B4-BE49-F238E27FC236}">
                <a16:creationId xmlns:a16="http://schemas.microsoft.com/office/drawing/2014/main" id="{460571CE-F467-0BEB-5C39-B31E7E9821D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206" y="1700808"/>
            <a:ext cx="4038600" cy="3028950"/>
          </a:xfrm>
        </p:spPr>
      </p:pic>
      <p:sp>
        <p:nvSpPr>
          <p:cNvPr id="7" name="Tekstiruutu 6">
            <a:extLst>
              <a:ext uri="{FF2B5EF4-FFF2-40B4-BE49-F238E27FC236}">
                <a16:creationId xmlns:a16="http://schemas.microsoft.com/office/drawing/2014/main" id="{C266F4CD-E970-8E72-6D48-6B1AE6CC881B}"/>
              </a:ext>
            </a:extLst>
          </p:cNvPr>
          <p:cNvSpPr txBox="1"/>
          <p:nvPr/>
        </p:nvSpPr>
        <p:spPr>
          <a:xfrm>
            <a:off x="4788024" y="5301208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/>
              <a:t>Sammallimijäkälä</a:t>
            </a:r>
            <a:r>
              <a:rPr lang="fi-FI" dirty="0"/>
              <a:t> (Protopannaria </a:t>
            </a:r>
            <a:r>
              <a:rPr lang="fi-FI" dirty="0" err="1"/>
              <a:t>pezizoides</a:t>
            </a:r>
            <a:r>
              <a:rPr lang="fi-FI" dirty="0"/>
              <a:t>) (NT). Kaavi</a:t>
            </a:r>
          </a:p>
        </p:txBody>
      </p:sp>
      <p:sp>
        <p:nvSpPr>
          <p:cNvPr id="10" name="Tekstiruutu 9">
            <a:extLst>
              <a:ext uri="{FF2B5EF4-FFF2-40B4-BE49-F238E27FC236}">
                <a16:creationId xmlns:a16="http://schemas.microsoft.com/office/drawing/2014/main" id="{91FFE380-3507-C2C2-9ED2-8D6E5ED5366A}"/>
              </a:ext>
            </a:extLst>
          </p:cNvPr>
          <p:cNvSpPr txBox="1"/>
          <p:nvPr/>
        </p:nvSpPr>
        <p:spPr>
          <a:xfrm>
            <a:off x="457200" y="5301208"/>
            <a:ext cx="3898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Etelänuurresammal (</a:t>
            </a:r>
            <a:r>
              <a:rPr lang="fi-FI" dirty="0" err="1"/>
              <a:t>Zygodon</a:t>
            </a:r>
            <a:r>
              <a:rPr lang="fi-FI" dirty="0"/>
              <a:t> </a:t>
            </a:r>
            <a:r>
              <a:rPr lang="fi-FI" dirty="0" err="1"/>
              <a:t>conoideus</a:t>
            </a:r>
            <a:r>
              <a:rPr lang="fi-FI" dirty="0"/>
              <a:t>) (EN). Rautavaara</a:t>
            </a:r>
          </a:p>
        </p:txBody>
      </p:sp>
    </p:spTree>
    <p:extLst>
      <p:ext uri="{BB962C8B-B14F-4D97-AF65-F5344CB8AC3E}">
        <p14:creationId xmlns:p14="http://schemas.microsoft.com/office/powerpoint/2010/main" val="15780120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C81CF36-C584-5FEA-2CB7-F3A38235AB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3200" b="1" dirty="0"/>
              <a:t>Luonnonsuojelulain tarkoittamia serpentiinikasveja III</a:t>
            </a:r>
          </a:p>
        </p:txBody>
      </p:sp>
      <p:pic>
        <p:nvPicPr>
          <p:cNvPr id="9" name="Sisällön paikkamerkki 8">
            <a:extLst>
              <a:ext uri="{FF2B5EF4-FFF2-40B4-BE49-F238E27FC236}">
                <a16:creationId xmlns:a16="http://schemas.microsoft.com/office/drawing/2014/main" id="{5A855C54-A117-730B-3E33-8FB413D4468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35042"/>
            <a:ext cx="4038600" cy="3028950"/>
          </a:xfrm>
        </p:spPr>
      </p:pic>
      <p:pic>
        <p:nvPicPr>
          <p:cNvPr id="6" name="Sisällön paikkamerkki 5">
            <a:extLst>
              <a:ext uri="{FF2B5EF4-FFF2-40B4-BE49-F238E27FC236}">
                <a16:creationId xmlns:a16="http://schemas.microsoft.com/office/drawing/2014/main" id="{740B63DD-7FC8-4B66-75F7-9C47A8BD6CA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600200"/>
            <a:ext cx="4038600" cy="3028950"/>
          </a:xfrm>
        </p:spPr>
      </p:pic>
      <p:sp>
        <p:nvSpPr>
          <p:cNvPr id="7" name="Tekstiruutu 6">
            <a:extLst>
              <a:ext uri="{FF2B5EF4-FFF2-40B4-BE49-F238E27FC236}">
                <a16:creationId xmlns:a16="http://schemas.microsoft.com/office/drawing/2014/main" id="{EB6E0254-512E-FC57-2C86-673C7D94652F}"/>
              </a:ext>
            </a:extLst>
          </p:cNvPr>
          <p:cNvSpPr txBox="1"/>
          <p:nvPr/>
        </p:nvSpPr>
        <p:spPr>
          <a:xfrm>
            <a:off x="4648202" y="5229200"/>
            <a:ext cx="3956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Kirjojäkälä (</a:t>
            </a:r>
            <a:r>
              <a:rPr lang="fi-FI" dirty="0" err="1"/>
              <a:t>Lithographa</a:t>
            </a:r>
            <a:r>
              <a:rPr lang="fi-FI" dirty="0"/>
              <a:t> </a:t>
            </a:r>
            <a:r>
              <a:rPr lang="fi-FI" dirty="0" err="1"/>
              <a:t>tesserata</a:t>
            </a:r>
            <a:r>
              <a:rPr lang="fi-FI" dirty="0"/>
              <a:t>) (VU). Sodankylä</a:t>
            </a:r>
          </a:p>
        </p:txBody>
      </p:sp>
      <p:sp>
        <p:nvSpPr>
          <p:cNvPr id="10" name="Tekstiruutu 9">
            <a:extLst>
              <a:ext uri="{FF2B5EF4-FFF2-40B4-BE49-F238E27FC236}">
                <a16:creationId xmlns:a16="http://schemas.microsoft.com/office/drawing/2014/main" id="{812775B9-4DD0-34D8-E303-12A67563431D}"/>
              </a:ext>
            </a:extLst>
          </p:cNvPr>
          <p:cNvSpPr txBox="1"/>
          <p:nvPr/>
        </p:nvSpPr>
        <p:spPr>
          <a:xfrm>
            <a:off x="457200" y="5229200"/>
            <a:ext cx="3682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Kaitalaakajäkälä (</a:t>
            </a:r>
            <a:r>
              <a:rPr lang="fi-FI" dirty="0" err="1"/>
              <a:t>Physcia</a:t>
            </a:r>
            <a:r>
              <a:rPr lang="fi-FI" dirty="0"/>
              <a:t> </a:t>
            </a:r>
            <a:r>
              <a:rPr lang="fi-FI" dirty="0" err="1"/>
              <a:t>phaea</a:t>
            </a:r>
            <a:r>
              <a:rPr lang="fi-FI" dirty="0"/>
              <a:t>) (CR). Kittilä</a:t>
            </a:r>
          </a:p>
        </p:txBody>
      </p:sp>
    </p:spTree>
    <p:extLst>
      <p:ext uri="{BB962C8B-B14F-4D97-AF65-F5344CB8AC3E}">
        <p14:creationId xmlns:p14="http://schemas.microsoft.com/office/powerpoint/2010/main" val="29441085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FC31B869-9028-6773-256A-BCEF3B495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3200" b="1" dirty="0"/>
              <a:t>Luonnonsuojelulain tarkoittamia serpentiinikasveja IV</a:t>
            </a:r>
            <a:endParaRPr lang="fi-FI" sz="3200" dirty="0"/>
          </a:p>
        </p:txBody>
      </p:sp>
      <p:pic>
        <p:nvPicPr>
          <p:cNvPr id="6" name="Sisällön paikkamerkki 5">
            <a:extLst>
              <a:ext uri="{FF2B5EF4-FFF2-40B4-BE49-F238E27FC236}">
                <a16:creationId xmlns:a16="http://schemas.microsoft.com/office/drawing/2014/main" id="{D35AA1EF-1144-3B5C-2C8B-19805A16A2A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33" y="1609328"/>
            <a:ext cx="4038600" cy="3028950"/>
          </a:xfrm>
        </p:spPr>
      </p:pic>
      <p:pic>
        <p:nvPicPr>
          <p:cNvPr id="9" name="Sisällön paikkamerkki 8">
            <a:extLst>
              <a:ext uri="{FF2B5EF4-FFF2-40B4-BE49-F238E27FC236}">
                <a16:creationId xmlns:a16="http://schemas.microsoft.com/office/drawing/2014/main" id="{CCBC12E9-5E29-2AB1-22B4-77B0EBBB855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609328"/>
            <a:ext cx="4038600" cy="3028950"/>
          </a:xfrm>
        </p:spPr>
      </p:pic>
      <p:sp>
        <p:nvSpPr>
          <p:cNvPr id="7" name="Tekstiruutu 6">
            <a:extLst>
              <a:ext uri="{FF2B5EF4-FFF2-40B4-BE49-F238E27FC236}">
                <a16:creationId xmlns:a16="http://schemas.microsoft.com/office/drawing/2014/main" id="{4BABDBA3-16AA-1DB1-8863-67D85D4AA0D5}"/>
              </a:ext>
            </a:extLst>
          </p:cNvPr>
          <p:cNvSpPr txBox="1"/>
          <p:nvPr/>
        </p:nvSpPr>
        <p:spPr>
          <a:xfrm>
            <a:off x="457200" y="5301208"/>
            <a:ext cx="3898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Juurikuoppajäkälä (</a:t>
            </a:r>
            <a:r>
              <a:rPr lang="fi-FI" dirty="0" err="1"/>
              <a:t>Acarospora</a:t>
            </a:r>
            <a:r>
              <a:rPr lang="fi-FI" dirty="0"/>
              <a:t> </a:t>
            </a:r>
            <a:r>
              <a:rPr lang="fi-FI" dirty="0" err="1"/>
              <a:t>rhizobola</a:t>
            </a:r>
            <a:r>
              <a:rPr lang="fi-FI" dirty="0"/>
              <a:t>) (CR) Kuusamo</a:t>
            </a:r>
          </a:p>
        </p:txBody>
      </p:sp>
      <p:sp>
        <p:nvSpPr>
          <p:cNvPr id="10" name="Tekstiruutu 9">
            <a:extLst>
              <a:ext uri="{FF2B5EF4-FFF2-40B4-BE49-F238E27FC236}">
                <a16:creationId xmlns:a16="http://schemas.microsoft.com/office/drawing/2014/main" id="{F6B66358-1DB8-3E9E-0E3E-FB75E71DDE41}"/>
              </a:ext>
            </a:extLst>
          </p:cNvPr>
          <p:cNvSpPr txBox="1"/>
          <p:nvPr/>
        </p:nvSpPr>
        <p:spPr>
          <a:xfrm>
            <a:off x="4716016" y="5445224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/>
              <a:t>Haavanlimijäkälä</a:t>
            </a:r>
            <a:r>
              <a:rPr lang="fi-FI" dirty="0"/>
              <a:t> (</a:t>
            </a:r>
            <a:r>
              <a:rPr lang="fi-FI" dirty="0" err="1"/>
              <a:t>Fuscopannaria</a:t>
            </a:r>
            <a:r>
              <a:rPr lang="fi-FI" dirty="0"/>
              <a:t> </a:t>
            </a:r>
            <a:r>
              <a:rPr lang="fi-FI" dirty="0" err="1"/>
              <a:t>confusa</a:t>
            </a:r>
            <a:r>
              <a:rPr lang="fi-FI" dirty="0"/>
              <a:t>) (CR) Keminmaa</a:t>
            </a:r>
          </a:p>
        </p:txBody>
      </p:sp>
    </p:spTree>
    <p:extLst>
      <p:ext uri="{BB962C8B-B14F-4D97-AF65-F5344CB8AC3E}">
        <p14:creationId xmlns:p14="http://schemas.microsoft.com/office/powerpoint/2010/main" val="33918744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BF48197B-C2AB-62B5-8A4D-982BA1DB3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939993"/>
          </a:xfrm>
        </p:spPr>
        <p:txBody>
          <a:bodyPr>
            <a:noAutofit/>
          </a:bodyPr>
          <a:lstStyle/>
          <a:p>
            <a:r>
              <a:rPr lang="fi-FI" sz="3200" b="1" dirty="0"/>
              <a:t>Heikentävät ja parantavat toimet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136363D3-63EA-F01E-55F7-2FD40CD160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512" y="1376526"/>
            <a:ext cx="5400600" cy="5206836"/>
          </a:xfrm>
        </p:spPr>
        <p:txBody>
          <a:bodyPr>
            <a:normAutofit/>
          </a:bodyPr>
          <a:lstStyle/>
          <a:p>
            <a:r>
              <a:rPr lang="fi-FI" sz="1800" dirty="0">
                <a:solidFill>
                  <a:srgbClr val="000000"/>
                </a:solidFill>
                <a:ea typeface="Times New Roman" panose="02020603050405020304" pitchFamily="18" charset="0"/>
              </a:rPr>
              <a:t>He</a:t>
            </a:r>
            <a:r>
              <a:rPr lang="fi-FI" sz="1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ikentäviä toimia ovat rakentaminen, kaikki maa- ja kallioperään kajoava toiminta, kuten louhinta ja näytteenotto, maa- ja kallioperän peittäminen maa-aineksilla, hakkuutähteillä, kasvijätteillä tai muulla materiaalilla sekä kasvien ja muiden eliölajien keräily. Myös muu kuluttava toiminta, kuten maastoajo (ml. maastopyöräily), leiriytyminen, nuotion tekeminen ja kalliokiipeily saattavat heikentää luontotyypin tilaa.</a:t>
            </a:r>
          </a:p>
          <a:p>
            <a:endParaRPr lang="fi-FI" sz="1800" dirty="0">
              <a:effectLst/>
              <a:ea typeface="Times New Roman" panose="02020603050405020304" pitchFamily="18" charset="0"/>
            </a:endParaRPr>
          </a:p>
          <a:p>
            <a:r>
              <a:rPr lang="fi-FI" sz="1800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Metsänkäsittely voi tilanteen mukaan heikentää tai parantaa luontotyypin tilaa, ja sitä tulee toteuttaa vain yhdessä ELY-keskuksen kanssa sovitun suunnitelman mukaisesti. Useimmiten puusto liian tiheää, joten puuston vähentäminen usein eduksi.</a:t>
            </a:r>
          </a:p>
          <a:p>
            <a:endParaRPr lang="fi-FI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3E77AC6A-652E-9BE8-33CA-253A5684D07C}"/>
              </a:ext>
            </a:extLst>
          </p:cNvPr>
          <p:cNvSpPr txBox="1"/>
          <p:nvPr/>
        </p:nvSpPr>
        <p:spPr>
          <a:xfrm>
            <a:off x="5724128" y="5643368"/>
            <a:ext cx="29825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Vanha talkkilouhos. Polvijärvi. Osa kalliosta jäljellä, ja sillä serpentiinikasveja.</a:t>
            </a:r>
          </a:p>
        </p:txBody>
      </p:sp>
      <p:pic>
        <p:nvPicPr>
          <p:cNvPr id="9" name="Sisällön paikkamerkki 8">
            <a:extLst>
              <a:ext uri="{FF2B5EF4-FFF2-40B4-BE49-F238E27FC236}">
                <a16:creationId xmlns:a16="http://schemas.microsoft.com/office/drawing/2014/main" id="{B6853D68-6AC6-7C54-A47B-DBC32A69280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44259" y="1498518"/>
            <a:ext cx="4142316" cy="3106737"/>
          </a:xfrm>
        </p:spPr>
      </p:pic>
    </p:spTree>
    <p:extLst>
      <p:ext uri="{BB962C8B-B14F-4D97-AF65-F5344CB8AC3E}">
        <p14:creationId xmlns:p14="http://schemas.microsoft.com/office/powerpoint/2010/main" val="7847751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B2DD412D-C305-4BA6-0C14-8070172553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908720"/>
            <a:ext cx="9665364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461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3200" b="1" dirty="0"/>
              <a:t>Määritelmä I</a:t>
            </a:r>
            <a:endParaRPr lang="fi-FI" sz="3200" b="1" baseline="30000" dirty="0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179512" y="1600200"/>
            <a:ext cx="4752528" cy="4525963"/>
          </a:xfrm>
        </p:spPr>
        <p:txBody>
          <a:bodyPr>
            <a:normAutofit fontScale="70000" lnSpcReduction="20000"/>
          </a:bodyPr>
          <a:lstStyle/>
          <a:p>
            <a:r>
              <a:rPr lang="fi-FI" b="1" dirty="0"/>
              <a:t>Laki</a:t>
            </a:r>
          </a:p>
          <a:p>
            <a:r>
              <a:rPr lang="fi-FI" dirty="0"/>
              <a:t>Serpentiinikalliot, -kivikot ja –</a:t>
            </a:r>
            <a:r>
              <a:rPr lang="fi-FI" dirty="0" err="1"/>
              <a:t>soraikot</a:t>
            </a:r>
            <a:r>
              <a:rPr lang="fi-FI" dirty="0"/>
              <a:t> </a:t>
            </a:r>
            <a:r>
              <a:rPr lang="fi-FI" dirty="0" err="1"/>
              <a:t>serpentiniitistä</a:t>
            </a:r>
            <a:r>
              <a:rPr lang="fi-FI" dirty="0"/>
              <a:t> tai muusta ultraemäksisestä kivilajista muodostuvien kallio-, kivikko- tai </a:t>
            </a:r>
            <a:r>
              <a:rPr lang="fi-FI" dirty="0" err="1"/>
              <a:t>soraikkoesiintymien</a:t>
            </a:r>
            <a:r>
              <a:rPr lang="fi-FI" dirty="0"/>
              <a:t> maan päällisiä osia, joilla esiintyy serpentiinikasvilajistoa</a:t>
            </a:r>
          </a:p>
          <a:p>
            <a:endParaRPr lang="fi-FI" dirty="0"/>
          </a:p>
          <a:p>
            <a:r>
              <a:rPr lang="fi-FI" dirty="0"/>
              <a:t>Serpentiiniluontotyyppien tavallisin kivilaji on serpentiniitti. Muita mahdollisia mm. peridotiitti, </a:t>
            </a:r>
            <a:r>
              <a:rPr lang="fi-FI" dirty="0" err="1"/>
              <a:t>duniitti</a:t>
            </a:r>
            <a:r>
              <a:rPr lang="fi-FI" dirty="0"/>
              <a:t>, vuolukivi, talkki ja </a:t>
            </a:r>
            <a:r>
              <a:rPr lang="fi-FI" dirty="0" err="1"/>
              <a:t>ultramafinen</a:t>
            </a:r>
            <a:r>
              <a:rPr lang="fi-FI" dirty="0"/>
              <a:t> vulkaniitti</a:t>
            </a:r>
          </a:p>
          <a:p>
            <a:r>
              <a:rPr lang="fi-FI" dirty="0"/>
              <a:t>Pääosalla ultraemäksisiä kallioita ei esiinny serpentiinikasveja</a:t>
            </a:r>
          </a:p>
        </p:txBody>
      </p:sp>
      <p:pic>
        <p:nvPicPr>
          <p:cNvPr id="10" name="Sisällön paikkamerkki 9">
            <a:extLst>
              <a:ext uri="{FF2B5EF4-FFF2-40B4-BE49-F238E27FC236}">
                <a16:creationId xmlns:a16="http://schemas.microsoft.com/office/drawing/2014/main" id="{D52D9CB5-A3F5-F817-A01A-1DEE0583635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600200"/>
            <a:ext cx="3956050" cy="2967037"/>
          </a:xfrm>
        </p:spPr>
      </p:pic>
      <p:sp>
        <p:nvSpPr>
          <p:cNvPr id="8" name="Tekstiruutu 7">
            <a:extLst>
              <a:ext uri="{FF2B5EF4-FFF2-40B4-BE49-F238E27FC236}">
                <a16:creationId xmlns:a16="http://schemas.microsoft.com/office/drawing/2014/main" id="{BAC9EF60-5B2B-580C-22F2-C475D65E3E7A}"/>
              </a:ext>
            </a:extLst>
          </p:cNvPr>
          <p:cNvSpPr txBox="1"/>
          <p:nvPr/>
        </p:nvSpPr>
        <p:spPr>
          <a:xfrm>
            <a:off x="4932040" y="5085184"/>
            <a:ext cx="3855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Viherraunioinen (</a:t>
            </a:r>
            <a:r>
              <a:rPr lang="fi-FI" dirty="0" err="1"/>
              <a:t>Asplenium</a:t>
            </a:r>
            <a:r>
              <a:rPr lang="fi-FI" dirty="0"/>
              <a:t> </a:t>
            </a:r>
            <a:r>
              <a:rPr lang="fi-FI" dirty="0" err="1"/>
              <a:t>viride</a:t>
            </a:r>
            <a:r>
              <a:rPr lang="fi-FI" dirty="0"/>
              <a:t>) (LC) on tavallisin lain tarkoittama serpentiinikasvi. Se kasvaa myös kalkkikallioilla</a:t>
            </a:r>
          </a:p>
        </p:txBody>
      </p:sp>
    </p:spTree>
    <p:extLst>
      <p:ext uri="{BB962C8B-B14F-4D97-AF65-F5344CB8AC3E}">
        <p14:creationId xmlns:p14="http://schemas.microsoft.com/office/powerpoint/2010/main" val="2552473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4AB9C38B-0DE6-B893-E3D9-972346268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3200" b="1" dirty="0"/>
              <a:t>Määritelmä II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A1EA4FA3-E034-9F47-356F-7376CD4287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512" y="1268760"/>
            <a:ext cx="4752528" cy="5314602"/>
          </a:xfrm>
        </p:spPr>
        <p:txBody>
          <a:bodyPr>
            <a:normAutofit fontScale="62500" lnSpcReduction="20000"/>
          </a:bodyPr>
          <a:lstStyle/>
          <a:p>
            <a:r>
              <a:rPr lang="fi-FI" b="1" dirty="0"/>
              <a:t>Asetus</a:t>
            </a:r>
          </a:p>
          <a:p>
            <a:r>
              <a:rPr lang="fi-FI" dirty="0"/>
              <a:t>Sijaitsee muualla kuin tunturialueella ja jolla esiintyy </a:t>
            </a:r>
            <a:r>
              <a:rPr lang="fi-FI" dirty="0" err="1"/>
              <a:t>kainuunnurmihärkkejä</a:t>
            </a:r>
            <a:r>
              <a:rPr lang="fi-FI" dirty="0"/>
              <a:t>, </a:t>
            </a:r>
            <a:r>
              <a:rPr lang="fi-FI" dirty="0" err="1"/>
              <a:t>lapinnädän</a:t>
            </a:r>
            <a:r>
              <a:rPr lang="fi-FI" dirty="0"/>
              <a:t> serpentiinityyppejä, pulskaneilikan Kaavin serpentiinirotua, serpentiiniraunioisia, viherraunioisia, serpentiinipikkutervakkoja, tunturihärkin serpentiinirotuja, seitahiirensammalia, etelänuurresammalia, juurikuoppajäkälää, siimesjäkälää, kirjojäkälää, ryynisimpukkajäkälää, karstajäkälää, </a:t>
            </a:r>
            <a:r>
              <a:rPr lang="fi-FI" dirty="0" err="1"/>
              <a:t>haavanlimijäkälää</a:t>
            </a:r>
            <a:r>
              <a:rPr lang="fi-FI" dirty="0"/>
              <a:t>, </a:t>
            </a:r>
            <a:r>
              <a:rPr lang="fi-FI" dirty="0" err="1"/>
              <a:t>sammallimijäkälää</a:t>
            </a:r>
            <a:r>
              <a:rPr lang="fi-FI" dirty="0"/>
              <a:t>, kaitalaakajäkälää tai </a:t>
            </a:r>
            <a:r>
              <a:rPr lang="fi-FI" dirty="0" err="1"/>
              <a:t>Lecidella</a:t>
            </a:r>
            <a:r>
              <a:rPr lang="fi-FI" dirty="0"/>
              <a:t> </a:t>
            </a:r>
            <a:r>
              <a:rPr lang="fi-FI" dirty="0" err="1"/>
              <a:t>carpathica</a:t>
            </a:r>
            <a:r>
              <a:rPr lang="fi-FI" dirty="0"/>
              <a:t>-pallerojäkälää. </a:t>
            </a:r>
          </a:p>
          <a:p>
            <a:r>
              <a:rPr lang="fi-FI" dirty="0"/>
              <a:t>Mitä säädetään serpentiinikalliosta, -kivikosta ja –</a:t>
            </a:r>
            <a:r>
              <a:rPr lang="fi-FI" dirty="0" err="1"/>
              <a:t>soraikosta</a:t>
            </a:r>
            <a:r>
              <a:rPr lang="fi-FI" dirty="0"/>
              <a:t> koskee myös serpentiinikalliopaljastumien, - kivikkojen tai –</a:t>
            </a:r>
            <a:r>
              <a:rPr lang="fi-FI" dirty="0" err="1"/>
              <a:t>soraikkojen</a:t>
            </a:r>
            <a:r>
              <a:rPr lang="fi-FI" dirty="0"/>
              <a:t> enintään 50 metriä leveää kasvipeitteistä välialuetta</a:t>
            </a:r>
          </a:p>
          <a:p>
            <a:endParaRPr lang="fi-FI" dirty="0"/>
          </a:p>
          <a:p>
            <a:r>
              <a:rPr lang="fi-FI" dirty="0"/>
              <a:t>Lain tarkoittamia serpentiinikasveja voi esiintyä joko pitkin aluetta tai vain alueen yhdessä osassa.</a:t>
            </a:r>
          </a:p>
        </p:txBody>
      </p:sp>
      <p:pic>
        <p:nvPicPr>
          <p:cNvPr id="6" name="Sisällön paikkamerkki 5">
            <a:extLst>
              <a:ext uri="{FF2B5EF4-FFF2-40B4-BE49-F238E27FC236}">
                <a16:creationId xmlns:a16="http://schemas.microsoft.com/office/drawing/2014/main" id="{96A0EE0E-2CC7-A4FE-34B0-21E44BE591C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074" y="1600200"/>
            <a:ext cx="3782549" cy="2836912"/>
          </a:xfrm>
        </p:spPr>
      </p:pic>
      <p:sp>
        <p:nvSpPr>
          <p:cNvPr id="7" name="Tekstiruutu 6">
            <a:extLst>
              <a:ext uri="{FF2B5EF4-FFF2-40B4-BE49-F238E27FC236}">
                <a16:creationId xmlns:a16="http://schemas.microsoft.com/office/drawing/2014/main" id="{31ADF1F1-EE38-5E76-44F1-D853B26B320E}"/>
              </a:ext>
            </a:extLst>
          </p:cNvPr>
          <p:cNvSpPr txBox="1"/>
          <p:nvPr/>
        </p:nvSpPr>
        <p:spPr>
          <a:xfrm>
            <a:off x="5044074" y="5257801"/>
            <a:ext cx="39204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/>
              <a:t>Lapinnädän</a:t>
            </a:r>
            <a:r>
              <a:rPr lang="fi-FI" dirty="0"/>
              <a:t> (</a:t>
            </a:r>
            <a:r>
              <a:rPr lang="fi-FI" dirty="0" err="1"/>
              <a:t>Cherleria</a:t>
            </a:r>
            <a:r>
              <a:rPr lang="fi-FI" dirty="0"/>
              <a:t> </a:t>
            </a:r>
            <a:r>
              <a:rPr lang="fi-FI" dirty="0" err="1"/>
              <a:t>biflora</a:t>
            </a:r>
            <a:r>
              <a:rPr lang="fi-FI" dirty="0"/>
              <a:t>) serpentiinityyppi (NT). Savukoski</a:t>
            </a:r>
          </a:p>
        </p:txBody>
      </p:sp>
    </p:spTree>
    <p:extLst>
      <p:ext uri="{BB962C8B-B14F-4D97-AF65-F5344CB8AC3E}">
        <p14:creationId xmlns:p14="http://schemas.microsoft.com/office/powerpoint/2010/main" val="1984261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7499176" cy="1156990"/>
          </a:xfrm>
        </p:spPr>
        <p:txBody>
          <a:bodyPr>
            <a:normAutofit/>
          </a:bodyPr>
          <a:lstStyle/>
          <a:p>
            <a:r>
              <a:rPr lang="fi-FI" sz="3200" b="1" dirty="0"/>
              <a:t>Levinneisyys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599407"/>
            <a:ext cx="4399940" cy="4853136"/>
          </a:xfrm>
        </p:spPr>
        <p:txBody>
          <a:bodyPr>
            <a:normAutofit lnSpcReduction="10000"/>
          </a:bodyPr>
          <a:lstStyle/>
          <a:p>
            <a:r>
              <a:rPr lang="fi-FI" dirty="0"/>
              <a:t>Serpentiinikallioita, joilla luonnonsuojelulain tarkoittamia serpentiinikasveja, harvinaisena etenkin Itä- ja Pohjois-Suomessa. Keskittymiä Kaavin-Juankosken-Juuan alueella, Kuhmossa, Paltamossa ja Keski-Lapissa (etenkin Kittilä, Savukoski, Sodankylä).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5C31225-7BC4-D2B6-D78F-E29DBEF1B60F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405" y="1052736"/>
            <a:ext cx="3238227" cy="5399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0032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7C000B18-A115-A457-8FEE-208371F14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282154"/>
          </a:xfrm>
        </p:spPr>
        <p:txBody>
          <a:bodyPr>
            <a:normAutofit/>
          </a:bodyPr>
          <a:lstStyle/>
          <a:p>
            <a:r>
              <a:rPr lang="fi-FI" sz="3200" b="1" dirty="0"/>
              <a:t>Serpentiinikalliot usein pääosin tai kokonaan hajonneet </a:t>
            </a:r>
            <a:r>
              <a:rPr lang="fi-FI" sz="3200" b="1" dirty="0" err="1"/>
              <a:t>lohkareikoiksi</a:t>
            </a:r>
            <a:r>
              <a:rPr lang="fi-FI" sz="3200" b="1" dirty="0"/>
              <a:t> tai kivikoiksi</a:t>
            </a:r>
          </a:p>
        </p:txBody>
      </p:sp>
      <p:pic>
        <p:nvPicPr>
          <p:cNvPr id="6" name="Sisällön paikkamerkki 5">
            <a:extLst>
              <a:ext uri="{FF2B5EF4-FFF2-40B4-BE49-F238E27FC236}">
                <a16:creationId xmlns:a16="http://schemas.microsoft.com/office/drawing/2014/main" id="{B2965AF4-EB5F-12A8-262F-9AB83BD5CE0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9" name="Sisällön paikkamerkki 8">
            <a:extLst>
              <a:ext uri="{FF2B5EF4-FFF2-40B4-BE49-F238E27FC236}">
                <a16:creationId xmlns:a16="http://schemas.microsoft.com/office/drawing/2014/main" id="{63C46761-2543-2951-80E2-4B778CEB218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423649" y="2266659"/>
            <a:ext cx="4366586" cy="3274939"/>
          </a:xfrm>
        </p:spPr>
      </p:pic>
      <p:sp>
        <p:nvSpPr>
          <p:cNvPr id="7" name="Tekstiruutu 6">
            <a:extLst>
              <a:ext uri="{FF2B5EF4-FFF2-40B4-BE49-F238E27FC236}">
                <a16:creationId xmlns:a16="http://schemas.microsoft.com/office/drawing/2014/main" id="{AD602578-F01E-185C-010E-0420DC461768}"/>
              </a:ext>
            </a:extLst>
          </p:cNvPr>
          <p:cNvSpPr txBox="1"/>
          <p:nvPr/>
        </p:nvSpPr>
        <p:spPr>
          <a:xfrm>
            <a:off x="323528" y="6021288"/>
            <a:ext cx="403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Serpentiinikivikko. Kuhmo</a:t>
            </a:r>
          </a:p>
        </p:txBody>
      </p:sp>
      <p:sp>
        <p:nvSpPr>
          <p:cNvPr id="10" name="Tekstiruutu 9">
            <a:extLst>
              <a:ext uri="{FF2B5EF4-FFF2-40B4-BE49-F238E27FC236}">
                <a16:creationId xmlns:a16="http://schemas.microsoft.com/office/drawing/2014/main" id="{795DAB2A-B648-870F-6061-92FB99C70C78}"/>
              </a:ext>
            </a:extLst>
          </p:cNvPr>
          <p:cNvSpPr txBox="1"/>
          <p:nvPr/>
        </p:nvSpPr>
        <p:spPr>
          <a:xfrm>
            <a:off x="4969471" y="6390620"/>
            <a:ext cx="403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/>
              <a:t>Serpentiinilohkareikko</a:t>
            </a:r>
            <a:r>
              <a:rPr lang="fi-FI" dirty="0"/>
              <a:t>. Sodankylä</a:t>
            </a:r>
          </a:p>
        </p:txBody>
      </p:sp>
    </p:spTree>
    <p:extLst>
      <p:ext uri="{BB962C8B-B14F-4D97-AF65-F5344CB8AC3E}">
        <p14:creationId xmlns:p14="http://schemas.microsoft.com/office/powerpoint/2010/main" val="2783014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A5887B9-A1E3-F4A5-53A9-152992F35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3200" b="1" dirty="0" err="1"/>
              <a:t>Serpentiinisoraikot</a:t>
            </a:r>
            <a:r>
              <a:rPr lang="fi-FI" sz="3200" b="1" dirty="0"/>
              <a:t> voivat olla avoimia tai puustoisia</a:t>
            </a:r>
          </a:p>
        </p:txBody>
      </p:sp>
      <p:pic>
        <p:nvPicPr>
          <p:cNvPr id="6" name="Sisällön paikkamerkki 5">
            <a:extLst>
              <a:ext uri="{FF2B5EF4-FFF2-40B4-BE49-F238E27FC236}">
                <a16:creationId xmlns:a16="http://schemas.microsoft.com/office/drawing/2014/main" id="{7D55D370-7541-22F2-20B0-3951EFA564B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3847" y="1955165"/>
            <a:ext cx="4525963" cy="3394472"/>
          </a:xfrm>
        </p:spPr>
      </p:pic>
      <p:pic>
        <p:nvPicPr>
          <p:cNvPr id="9" name="Sisällön paikkamerkki 8">
            <a:extLst>
              <a:ext uri="{FF2B5EF4-FFF2-40B4-BE49-F238E27FC236}">
                <a16:creationId xmlns:a16="http://schemas.microsoft.com/office/drawing/2014/main" id="{49B55641-DEF4-F649-B457-DE113E4A80F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405094" y="1943030"/>
            <a:ext cx="4525963" cy="3394472"/>
          </a:xfrm>
        </p:spPr>
      </p:pic>
      <p:sp>
        <p:nvSpPr>
          <p:cNvPr id="7" name="Tekstiruutu 6">
            <a:extLst>
              <a:ext uri="{FF2B5EF4-FFF2-40B4-BE49-F238E27FC236}">
                <a16:creationId xmlns:a16="http://schemas.microsoft.com/office/drawing/2014/main" id="{51CBF229-1A90-069A-04F7-D7960680FE69}"/>
              </a:ext>
            </a:extLst>
          </p:cNvPr>
          <p:cNvSpPr txBox="1"/>
          <p:nvPr/>
        </p:nvSpPr>
        <p:spPr>
          <a:xfrm>
            <a:off x="899592" y="6309320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Puuton </a:t>
            </a:r>
            <a:r>
              <a:rPr lang="fi-FI" dirty="0" err="1"/>
              <a:t>serpentiinisoraikko</a:t>
            </a:r>
            <a:r>
              <a:rPr lang="fi-FI" dirty="0"/>
              <a:t>. Kittilä</a:t>
            </a:r>
          </a:p>
        </p:txBody>
      </p:sp>
      <p:sp>
        <p:nvSpPr>
          <p:cNvPr id="11" name="Tekstiruutu 10">
            <a:extLst>
              <a:ext uri="{FF2B5EF4-FFF2-40B4-BE49-F238E27FC236}">
                <a16:creationId xmlns:a16="http://schemas.microsoft.com/office/drawing/2014/main" id="{E0C19E3E-0FD3-26B6-A61D-E9CA764233C9}"/>
              </a:ext>
            </a:extLst>
          </p:cNvPr>
          <p:cNvSpPr txBox="1"/>
          <p:nvPr/>
        </p:nvSpPr>
        <p:spPr>
          <a:xfrm>
            <a:off x="4970839" y="6309320"/>
            <a:ext cx="3993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Osin puustoinen </a:t>
            </a:r>
            <a:r>
              <a:rPr lang="fi-FI" dirty="0" err="1"/>
              <a:t>serpentiinisoraikko</a:t>
            </a:r>
            <a:r>
              <a:rPr lang="fi-FI" dirty="0"/>
              <a:t>. Sodankylä</a:t>
            </a:r>
          </a:p>
        </p:txBody>
      </p:sp>
    </p:spTree>
    <p:extLst>
      <p:ext uri="{BB962C8B-B14F-4D97-AF65-F5344CB8AC3E}">
        <p14:creationId xmlns:p14="http://schemas.microsoft.com/office/powerpoint/2010/main" val="17345421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3200" b="1" dirty="0"/>
              <a:t>Sijainti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179512" y="1268760"/>
            <a:ext cx="5112568" cy="5314602"/>
          </a:xfrm>
        </p:spPr>
        <p:txBody>
          <a:bodyPr>
            <a:normAutofit/>
          </a:bodyPr>
          <a:lstStyle/>
          <a:p>
            <a:r>
              <a:rPr lang="fi-FI" dirty="0"/>
              <a:t>Serpentiinikalliot yleensä metsissä, mutta niitä on myös järvien, jokien ja virtavesien rannoilla, joskus soillakin</a:t>
            </a:r>
          </a:p>
          <a:p>
            <a:endParaRPr lang="fi-FI" dirty="0"/>
          </a:p>
          <a:p>
            <a:r>
              <a:rPr lang="fi-FI" dirty="0"/>
              <a:t>Monesti yhdellä kohteella sekä kalliota että kivikkoa</a:t>
            </a:r>
          </a:p>
        </p:txBody>
      </p:sp>
      <p:pic>
        <p:nvPicPr>
          <p:cNvPr id="9" name="Sisällön paikkamerkki 8">
            <a:extLst>
              <a:ext uri="{FF2B5EF4-FFF2-40B4-BE49-F238E27FC236}">
                <a16:creationId xmlns:a16="http://schemas.microsoft.com/office/drawing/2014/main" id="{DC35C1F7-8868-4537-4B36-5E735655F69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364" y="1700808"/>
            <a:ext cx="3251200" cy="2438400"/>
          </a:xfrm>
        </p:spPr>
      </p:pic>
      <p:sp>
        <p:nvSpPr>
          <p:cNvPr id="10" name="Tekstiruutu 9">
            <a:extLst>
              <a:ext uri="{FF2B5EF4-FFF2-40B4-BE49-F238E27FC236}">
                <a16:creationId xmlns:a16="http://schemas.microsoft.com/office/drawing/2014/main" id="{13B7BDC5-2C24-82ED-324B-C5007AED726A}"/>
              </a:ext>
            </a:extLst>
          </p:cNvPr>
          <p:cNvSpPr txBox="1"/>
          <p:nvPr/>
        </p:nvSpPr>
        <p:spPr>
          <a:xfrm>
            <a:off x="5580112" y="4869160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Järvenrannan serpentiinikallio. Puolanka.</a:t>
            </a:r>
          </a:p>
        </p:txBody>
      </p:sp>
    </p:spTree>
    <p:extLst>
      <p:ext uri="{BB962C8B-B14F-4D97-AF65-F5344CB8AC3E}">
        <p14:creationId xmlns:p14="http://schemas.microsoft.com/office/powerpoint/2010/main" val="399837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25CD1538-7D41-CB91-F40C-FB430C8E3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3200" b="1" dirty="0"/>
              <a:t>Serpentiinilouhokset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8D4C56C-29F8-2F14-2896-329C611A51B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i-FI" dirty="0"/>
              <a:t>Serpentiinikallioihin luetaan myös vanhat louhokset, joilta löytyy  luonnonsuojelulain tarkoittamia serpentiinikasveja.</a:t>
            </a:r>
          </a:p>
          <a:p>
            <a:r>
              <a:rPr lang="fi-FI" dirty="0"/>
              <a:t>Näitä ilmeisesti hyvin vähän, koska pääosa louhoksista varsin nuoria.</a:t>
            </a:r>
          </a:p>
        </p:txBody>
      </p:sp>
      <p:pic>
        <p:nvPicPr>
          <p:cNvPr id="9" name="Sisällön paikkamerkki 8">
            <a:extLst>
              <a:ext uri="{FF2B5EF4-FFF2-40B4-BE49-F238E27FC236}">
                <a16:creationId xmlns:a16="http://schemas.microsoft.com/office/drawing/2014/main" id="{99AB6217-B34E-DF7A-8C37-6F7C98B550C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571980"/>
            <a:ext cx="4038600" cy="3028950"/>
          </a:xfrm>
        </p:spPr>
      </p:pic>
      <p:sp>
        <p:nvSpPr>
          <p:cNvPr id="10" name="Tekstiruutu 9">
            <a:extLst>
              <a:ext uri="{FF2B5EF4-FFF2-40B4-BE49-F238E27FC236}">
                <a16:creationId xmlns:a16="http://schemas.microsoft.com/office/drawing/2014/main" id="{861EA44D-4D5D-AC52-0C4A-5CC729621E38}"/>
              </a:ext>
            </a:extLst>
          </p:cNvPr>
          <p:cNvSpPr txBox="1"/>
          <p:nvPr/>
        </p:nvSpPr>
        <p:spPr>
          <a:xfrm>
            <a:off x="4716016" y="5229200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Vuolukivilouhos, jolla potentiaalia serpentiinikasvien kannalta, mutta niin nuori, että niitä ei alueelta löydy. Kuhmo</a:t>
            </a:r>
          </a:p>
        </p:txBody>
      </p:sp>
    </p:spTree>
    <p:extLst>
      <p:ext uri="{BB962C8B-B14F-4D97-AF65-F5344CB8AC3E}">
        <p14:creationId xmlns:p14="http://schemas.microsoft.com/office/powerpoint/2010/main" val="664626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C7D8BC1-6306-9664-D862-6B4C20D62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085339" cy="1143000"/>
          </a:xfrm>
        </p:spPr>
        <p:txBody>
          <a:bodyPr>
            <a:normAutofit/>
          </a:bodyPr>
          <a:lstStyle/>
          <a:p>
            <a:r>
              <a:rPr lang="fi-FI" sz="3200" b="1" dirty="0"/>
              <a:t>Luontotyypin tunnistaminen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714CBB9C-700A-F74B-B6A2-4472767391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512" y="1600200"/>
            <a:ext cx="4824536" cy="4525963"/>
          </a:xfrm>
        </p:spPr>
        <p:txBody>
          <a:bodyPr>
            <a:normAutofit fontScale="92500" lnSpcReduction="10000"/>
          </a:bodyPr>
          <a:lstStyle/>
          <a:p>
            <a:r>
              <a:rPr lang="fi-FI" dirty="0"/>
              <a:t>Lain edellyttämät kriteerit</a:t>
            </a:r>
          </a:p>
          <a:p>
            <a:endParaRPr lang="fi-FI" dirty="0"/>
          </a:p>
          <a:p>
            <a:r>
              <a:rPr lang="fi-FI" dirty="0"/>
              <a:t>Muuta:</a:t>
            </a:r>
          </a:p>
          <a:p>
            <a:r>
              <a:rPr lang="fi-FI" dirty="0"/>
              <a:t>Usein serpentiinikivet tunnistettavissa ruskeasta väristä, rapautumisesta ja ympäristöä vähäisemmästä kasvillisuudesta</a:t>
            </a:r>
          </a:p>
          <a:p>
            <a:r>
              <a:rPr lang="fi-FI" dirty="0"/>
              <a:t>Laakeilla kallioilla runsaita voivat olla mm. kataja ja siniheinä</a:t>
            </a:r>
          </a:p>
          <a:p>
            <a:endParaRPr lang="fi-FI" dirty="0"/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2049CCAB-E2F4-6B05-A602-52F5E2DAAFEA}"/>
              </a:ext>
            </a:extLst>
          </p:cNvPr>
          <p:cNvSpPr txBox="1"/>
          <p:nvPr/>
        </p:nvSpPr>
        <p:spPr>
          <a:xfrm>
            <a:off x="4932040" y="5877272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Tyypillisen näköinen ruskea, rapautuva, seinämä. Savukoski</a:t>
            </a:r>
          </a:p>
        </p:txBody>
      </p:sp>
      <p:pic>
        <p:nvPicPr>
          <p:cNvPr id="9" name="Sisällön paikkamerkki 8">
            <a:extLst>
              <a:ext uri="{FF2B5EF4-FFF2-40B4-BE49-F238E27FC236}">
                <a16:creationId xmlns:a16="http://schemas.microsoft.com/office/drawing/2014/main" id="{F89861E3-4E0E-1273-9DF3-3247D38A573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23647" y="2145230"/>
            <a:ext cx="4366583" cy="3274937"/>
          </a:xfrm>
        </p:spPr>
      </p:pic>
    </p:spTree>
    <p:extLst>
      <p:ext uri="{BB962C8B-B14F-4D97-AF65-F5344CB8AC3E}">
        <p14:creationId xmlns:p14="http://schemas.microsoft.com/office/powerpoint/2010/main" val="18508924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276AD2246793247B22B5CFF3E82EE2D" ma:contentTypeVersion="14" ma:contentTypeDescription="Create a new document." ma:contentTypeScope="" ma:versionID="2438b08b8fee7b2ab5fcab52ad791e73">
  <xsd:schema xmlns:xsd="http://www.w3.org/2001/XMLSchema" xmlns:xs="http://www.w3.org/2001/XMLSchema" xmlns:p="http://schemas.microsoft.com/office/2006/metadata/properties" xmlns:ns2="ee979e14-fcd1-4170-9b78-5ef3fbf99893" xmlns:ns3="7ebb899a-9637-410d-b8d9-0b1e9bbc22ab" targetNamespace="http://schemas.microsoft.com/office/2006/metadata/properties" ma:root="true" ma:fieldsID="b19b5d7e7be2f6f6d5b5d77e46a0f56a" ns2:_="" ns3:_="">
    <xsd:import namespace="ee979e14-fcd1-4170-9b78-5ef3fbf99893"/>
    <xsd:import namespace="7ebb899a-9637-410d-b8d9-0b1e9bbc22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979e14-fcd1-4170-9b78-5ef3fbf998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4f74eb33-bc01-4b65-a333-7b16e5d3bc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bb899a-9637-410d-b8d9-0b1e9bbc22ab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c84c83ae-90e1-4a04-998b-60305cd3d371}" ma:internalName="TaxCatchAll" ma:showField="CatchAllData" ma:web="7ebb899a-9637-410d-b8d9-0b1e9bbc22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e979e14-fcd1-4170-9b78-5ef3fbf99893">
      <Terms xmlns="http://schemas.microsoft.com/office/infopath/2007/PartnerControls"/>
    </lcf76f155ced4ddcb4097134ff3c332f>
    <TaxCatchAll xmlns="7ebb899a-9637-410d-b8d9-0b1e9bbc22ab" xsi:nil="true"/>
  </documentManagement>
</p:properties>
</file>

<file path=customXml/itemProps1.xml><?xml version="1.0" encoding="utf-8"?>
<ds:datastoreItem xmlns:ds="http://schemas.openxmlformats.org/officeDocument/2006/customXml" ds:itemID="{03C494B6-8E7D-49B2-A96C-F0A0F0E6D2D5}"/>
</file>

<file path=customXml/itemProps2.xml><?xml version="1.0" encoding="utf-8"?>
<ds:datastoreItem xmlns:ds="http://schemas.openxmlformats.org/officeDocument/2006/customXml" ds:itemID="{A91A2C64-6D10-4B78-BDFF-E2FA033EE307}"/>
</file>

<file path=customXml/itemProps3.xml><?xml version="1.0" encoding="utf-8"?>
<ds:datastoreItem xmlns:ds="http://schemas.openxmlformats.org/officeDocument/2006/customXml" ds:itemID="{D5788E46-8EBF-45DD-87CA-18E4C0D5A5AE}"/>
</file>

<file path=docProps/app.xml><?xml version="1.0" encoding="utf-8"?>
<Properties xmlns="http://schemas.openxmlformats.org/officeDocument/2006/extended-properties" xmlns:vt="http://schemas.openxmlformats.org/officeDocument/2006/docPropsVTypes">
  <TotalTime>1773</TotalTime>
  <Words>600</Words>
  <Application>Microsoft Office PowerPoint</Application>
  <PresentationFormat>Näytössä katseltava diaesitys (4:3)</PresentationFormat>
  <Paragraphs>63</Paragraphs>
  <Slides>16</Slides>
  <Notes>1</Notes>
  <HiddenSlides>0</HiddenSlides>
  <MMClips>0</MMClips>
  <ScaleCrop>false</ScaleCrop>
  <HeadingPairs>
    <vt:vector size="6" baseType="variant">
      <vt:variant>
        <vt:lpstr>Käytetyt fontit</vt:lpstr>
      </vt:variant>
      <vt:variant>
        <vt:i4>2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Office-teema</vt:lpstr>
      <vt:lpstr>Serpentiinikalliot, -kivikot ja –soraikot. Tunnistaminen ja lajisto</vt:lpstr>
      <vt:lpstr>Määritelmä I</vt:lpstr>
      <vt:lpstr>Määritelmä II</vt:lpstr>
      <vt:lpstr>Levinneisyys</vt:lpstr>
      <vt:lpstr>Serpentiinikalliot usein pääosin tai kokonaan hajonneet lohkareikoiksi tai kivikoiksi</vt:lpstr>
      <vt:lpstr>Serpentiinisoraikot voivat olla avoimia tai puustoisia</vt:lpstr>
      <vt:lpstr>Sijainti</vt:lpstr>
      <vt:lpstr>Serpentiinilouhokset</vt:lpstr>
      <vt:lpstr>Luontotyypin tunnistaminen</vt:lpstr>
      <vt:lpstr>Kasvillisuus</vt:lpstr>
      <vt:lpstr>Luonnonsuojelulain tarkoittamia serpentiinikasveja I</vt:lpstr>
      <vt:lpstr>Luonnonsuojelulain tarkoittamia serpentiinikasveja II</vt:lpstr>
      <vt:lpstr>Luonnonsuojelulain tarkoittamia serpentiinikasveja III</vt:lpstr>
      <vt:lpstr>Luonnonsuojelulain tarkoittamia serpentiinikasveja IV</vt:lpstr>
      <vt:lpstr>Heikentävät ja parantavat toimet</vt:lpstr>
      <vt:lpstr>PowerPoint-esitys</vt:lpstr>
    </vt:vector>
  </TitlesOfParts>
  <Company>Ympäristöhallinto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Jäkälätyöryhmä toimintaa 2017</dc:title>
  <dc:creator>Pykälä Juha</dc:creator>
  <cp:lastModifiedBy>Pykälä Juha</cp:lastModifiedBy>
  <cp:revision>140</cp:revision>
  <cp:lastPrinted>2024-05-13T09:45:02Z</cp:lastPrinted>
  <dcterms:created xsi:type="dcterms:W3CDTF">2017-11-02T07:36:13Z</dcterms:created>
  <dcterms:modified xsi:type="dcterms:W3CDTF">2024-05-13T09:59:28Z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0x010100D276AD2246793247B22B5CFF3E82EE2D</vt:lpwstr>
  </property>
</Properties>
</file>