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88" r:id="rId3"/>
    <p:sldMasterId id="2147483701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050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pos="710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hIozWjd70mB7NhnwdaRrasXjZ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1050"/>
        <p:guide orient="horz" pos="1480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 type="blank">
  <p:cSld name="BLANK">
    <p:bg>
      <p:bgPr>
        <a:solidFill>
          <a:srgbClr val="25374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16"/>
          <p:cNvGrpSpPr/>
          <p:nvPr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7" name="Google Shape;17;p16"/>
            <p:cNvSpPr/>
            <p:nvPr/>
          </p:nvSpPr>
          <p:spPr>
            <a:xfrm>
              <a:off x="8713788" y="14288"/>
              <a:ext cx="3449638" cy="3195638"/>
            </a:xfrm>
            <a:custGeom>
              <a:avLst/>
              <a:gdLst/>
              <a:ahLst/>
              <a:cxnLst/>
              <a:rect l="l" t="t" r="r" b="b"/>
              <a:pathLst>
                <a:path w="9630" h="8914" extrusionOk="0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28576" y="3703638"/>
              <a:ext cx="2260600" cy="3140075"/>
            </a:xfrm>
            <a:custGeom>
              <a:avLst/>
              <a:gdLst/>
              <a:ahLst/>
              <a:cxnLst/>
              <a:rect l="l" t="t" r="r" b="b"/>
              <a:pathLst>
                <a:path w="6311" h="8760" extrusionOk="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8939213" y="4800600"/>
              <a:ext cx="3224213" cy="2043113"/>
            </a:xfrm>
            <a:custGeom>
              <a:avLst/>
              <a:gdLst/>
              <a:ahLst/>
              <a:cxnLst/>
              <a:rect l="l" t="t" r="r" b="b"/>
              <a:pathLst>
                <a:path w="9001" h="5698" extrusionOk="0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280081" y="229365"/>
            <a:ext cx="102620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7183" y="2351314"/>
            <a:ext cx="7197634" cy="2155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6">
  <p:cSld name="Kuva muoto 6">
    <p:bg>
      <p:bgPr>
        <a:solidFill>
          <a:srgbClr val="25374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200"/>
              <a:buNone/>
              <a:defRPr sz="12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4">
  <p:cSld name="Kuva muoto vasen 4">
    <p:bg>
      <p:bgPr>
        <a:solidFill>
          <a:srgbClr val="E0C09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>
  <p:cSld name="Kuvatekstillinen kuv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3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43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2" name="Google Shape;12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2">
  <p:cSld name="Kuvatekstillinen kuva 2">
    <p:bg>
      <p:bgPr>
        <a:solidFill>
          <a:srgbClr val="F6F3E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p4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128" name="Google Shape;128;p44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29" name="Google Shape;129;p44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4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4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3" name="Google Shape;13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3">
  <p:cSld name="Kuvatekstillinen kuva 3">
    <p:bg>
      <p:bgPr>
        <a:solidFill>
          <a:srgbClr val="25374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36" name="Google Shape;136;p45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37" name="Google Shape;137;p45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5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4" name="Google Shape;14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4">
  <p:cSld name="Kuvatekstillinen kuva 4">
    <p:bg>
      <p:bgPr>
        <a:solidFill>
          <a:srgbClr val="ECC7CD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6" descr="Kuvapaikka"/>
          <p:cNvSpPr>
            <a:spLocks noGrp="1"/>
          </p:cNvSpPr>
          <p:nvPr>
            <p:ph type="pic" idx="2"/>
          </p:nvPr>
        </p:nvSpPr>
        <p:spPr>
          <a:xfrm>
            <a:off x="6765925" y="0"/>
            <a:ext cx="542607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47" name="Google Shape;147;p46"/>
          <p:cNvGrpSpPr/>
          <p:nvPr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8" name="Google Shape;148;p46"/>
            <p:cNvSpPr/>
            <p:nvPr/>
          </p:nvSpPr>
          <p:spPr>
            <a:xfrm>
              <a:off x="2713038" y="5027613"/>
              <a:ext cx="3035300" cy="1816100"/>
            </a:xfrm>
            <a:custGeom>
              <a:avLst/>
              <a:gdLst/>
              <a:ahLst/>
              <a:cxnLst/>
              <a:rect l="l" t="t" r="r" b="b"/>
              <a:pathLst>
                <a:path w="8465" h="5065" extrusionOk="0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6"/>
            <p:cNvSpPr/>
            <p:nvPr/>
          </p:nvSpPr>
          <p:spPr>
            <a:xfrm>
              <a:off x="7924800" y="14288"/>
              <a:ext cx="1554163" cy="2265363"/>
            </a:xfrm>
            <a:custGeom>
              <a:avLst/>
              <a:gdLst/>
              <a:ahLst/>
              <a:cxnLst/>
              <a:rect l="l" t="t" r="r" b="b"/>
              <a:pathLst>
                <a:path w="4334" h="6319" extrusionOk="0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46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1"/>
          </p:nvPr>
        </p:nvSpPr>
        <p:spPr>
          <a:xfrm>
            <a:off x="891708" y="2041236"/>
            <a:ext cx="4714765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5" name="Google Shape;15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">
  <p:cSld name="Kuvatekstillinen kuva vase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7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2" name="Google Shape;162;p47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2">
  <p:cSld name="Kuvatekstillinen kuva vasen 2">
    <p:bg>
      <p:bgPr>
        <a:solidFill>
          <a:srgbClr val="F6F3E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8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9" name="Google Shape;169;p48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70" name="Google Shape;170;p48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71" name="Google Shape;171;p48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8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3">
  <p:cSld name="Kuvatekstillinen kuva vasen 3">
    <p:bg>
      <p:bgPr>
        <a:solidFill>
          <a:srgbClr val="25374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9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75" name="Google Shape;175;p49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9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49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2" name="Google Shape;182;p49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 vasen 4">
  <p:cSld name="Kuvatekstillinen kuva vasen 4">
    <p:bg>
      <p:bgPr>
        <a:solidFill>
          <a:srgbClr val="ECC7CD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50"/>
          <p:cNvGrpSpPr/>
          <p:nvPr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85" name="Google Shape;185;p50"/>
            <p:cNvSpPr/>
            <p:nvPr/>
          </p:nvSpPr>
          <p:spPr>
            <a:xfrm>
              <a:off x="8205788" y="14288"/>
              <a:ext cx="1273175" cy="2217738"/>
            </a:xfrm>
            <a:custGeom>
              <a:avLst/>
              <a:gdLst/>
              <a:ahLst/>
              <a:cxnLst/>
              <a:rect l="l" t="t" r="r" b="b"/>
              <a:pathLst>
                <a:path w="3551" h="6185" extrusionOk="0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713038" y="5727700"/>
              <a:ext cx="1939925" cy="1116013"/>
            </a:xfrm>
            <a:custGeom>
              <a:avLst/>
              <a:gdLst/>
              <a:ahLst/>
              <a:cxnLst/>
              <a:rect l="l" t="t" r="r" b="b"/>
              <a:pathLst>
                <a:path w="5413" h="3116" extrusionOk="0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50"/>
          <p:cNvSpPr txBox="1"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body" idx="1"/>
          </p:nvPr>
        </p:nvSpPr>
        <p:spPr>
          <a:xfrm>
            <a:off x="5943999" y="2041236"/>
            <a:ext cx="5333601" cy="39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2" name="Google Shape;192;p50" descr="Kuvapaikka"/>
          <p:cNvSpPr>
            <a:spLocks noGrp="1"/>
          </p:cNvSpPr>
          <p:nvPr>
            <p:ph type="pic" idx="2"/>
          </p:nvPr>
        </p:nvSpPr>
        <p:spPr>
          <a:xfrm>
            <a:off x="0" y="0"/>
            <a:ext cx="543414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bg>
      <p:bgPr>
        <a:solidFill>
          <a:srgbClr val="E0C09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4" name="Google Shape;24;p17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6" y="27340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">
  <p:cSld name="Kuva muoto">
    <p:bg>
      <p:bgPr>
        <a:solidFill>
          <a:srgbClr val="D9DAD5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1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51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5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1" name="Google Shape;20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2">
  <p:cSld name="Kuva muoto 2">
    <p:bg>
      <p:bgPr>
        <a:solidFill>
          <a:srgbClr val="ECC7CD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2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52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7" name="Google Shape;207;p5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0" name="Google Shape;21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3">
  <p:cSld name="Kuva muoto 3">
    <p:bg>
      <p:bgPr>
        <a:solidFill>
          <a:srgbClr val="F6F3E5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3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3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53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6" name="Google Shape;216;p5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4">
  <p:cSld name="Kuva muoto 4">
    <p:bg>
      <p:bgPr>
        <a:solidFill>
          <a:srgbClr val="E0C09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4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4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54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5" name="Google Shape;225;p5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28" name="Google Shape;22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5">
  <p:cSld name="Kuva muoto 5">
    <p:bg>
      <p:bgPr>
        <a:solidFill>
          <a:srgbClr val="C66E4E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5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5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55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55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4" name="Google Shape;234;p5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37" name="Google Shape;23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7">
  <p:cSld name="Kuva muoto 7">
    <p:bg>
      <p:bgPr>
        <a:solidFill>
          <a:srgbClr val="2C523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6"/>
          <p:cNvSpPr txBox="1"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6"/>
          <p:cNvSpPr txBox="1">
            <a:spLocks noGrp="1"/>
          </p:cNvSpPr>
          <p:nvPr>
            <p:ph type="body" idx="1"/>
          </p:nvPr>
        </p:nvSpPr>
        <p:spPr>
          <a:xfrm>
            <a:off x="889144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6"/>
          <p:cNvSpPr txBox="1">
            <a:spLocks noGrp="1"/>
          </p:cNvSpPr>
          <p:nvPr>
            <p:ph type="body" idx="2"/>
          </p:nvPr>
        </p:nvSpPr>
        <p:spPr>
          <a:xfrm>
            <a:off x="7347421" y="5109400"/>
            <a:ext cx="4142668" cy="1066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200"/>
              <a:buNone/>
              <a:defRPr sz="12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6" descr="Kuvapaikka"/>
          <p:cNvSpPr>
            <a:spLocks noGrp="1"/>
          </p:cNvSpPr>
          <p:nvPr>
            <p:ph type="pic" idx="3"/>
          </p:nvPr>
        </p:nvSpPr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3" name="Google Shape;243;p5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46" name="Google Shape;2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">
  <p:cSld name="Kuva muoto vasen">
    <p:bg>
      <p:bgPr>
        <a:solidFill>
          <a:srgbClr val="D9DAD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7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1" name="Google Shape;251;p5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4" name="Google Shape;25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2">
  <p:cSld name="Kuva muoto vasen 2">
    <p:bg>
      <p:bgPr>
        <a:solidFill>
          <a:srgbClr val="ECC7CD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8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8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58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9" name="Google Shape;259;p5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62" name="Google Shape;26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3">
  <p:cSld name="Kuva muoto vasen 3">
    <p:bg>
      <p:bgPr>
        <a:solidFill>
          <a:srgbClr val="F6F3E5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9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9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9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7" name="Google Shape;267;p5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0" name="Google Shape;27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5">
  <p:cSld name="Kuva muoto vasen 5">
    <p:bg>
      <p:bgPr>
        <a:solidFill>
          <a:srgbClr val="C66E4E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0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0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0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5" name="Google Shape;275;p6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78" name="Google Shape;278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2">
  <p:cSld name="Otsikkodia 2">
    <p:bg>
      <p:bgPr>
        <a:solidFill>
          <a:srgbClr val="F6F3E5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8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4" name="Google Shape;34;p28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6" y="27340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6">
  <p:cSld name="Kuva muoto vasen 6">
    <p:bg>
      <p:bgPr>
        <a:solidFill>
          <a:srgbClr val="253746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1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61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61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3" name="Google Shape;283;p6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6" name="Google Shape;28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muoto vasen 7">
  <p:cSld name="Kuva muoto vasen 7">
    <p:bg>
      <p:bgPr>
        <a:solidFill>
          <a:srgbClr val="2C5234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2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1600"/>
              <a:buNone/>
              <a:defRPr sz="1600">
                <a:solidFill>
                  <a:srgbClr val="E0C09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62" descr="Kuvapaikka"/>
          <p:cNvSpPr>
            <a:spLocks noGrp="1"/>
          </p:cNvSpPr>
          <p:nvPr>
            <p:ph type="pic" idx="2"/>
          </p:nvPr>
        </p:nvSpPr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p6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94" name="Google Shape;29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">
  <p:cSld name="Nosto kuvalla">
    <p:bg>
      <p:bgPr>
        <a:solidFill>
          <a:srgbClr val="D9DAD5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3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3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8" name="Google Shape;298;p6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6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1" name="Google Shape;301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2">
  <p:cSld name="Nosto kuvalla 2">
    <p:bg>
      <p:bgPr>
        <a:solidFill>
          <a:srgbClr val="ECC7CD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4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4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p6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08" name="Google Shape;30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3">
  <p:cSld name="Nosto kuvalla 3">
    <p:bg>
      <p:bgPr>
        <a:solidFill>
          <a:srgbClr val="F6F3E5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5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2" name="Google Shape;312;p6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15" name="Google Shape;31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4">
  <p:cSld name="Nosto kuvalla 4">
    <p:bg>
      <p:bgPr>
        <a:solidFill>
          <a:srgbClr val="E0C09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6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6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9" name="Google Shape;319;p6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2" name="Google Shape;32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5">
  <p:cSld name="Nosto kuvalla 5">
    <p:bg>
      <p:bgPr>
        <a:solidFill>
          <a:srgbClr val="C66E4E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7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7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6" name="Google Shape;326;p6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29" name="Google Shape;329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6">
  <p:cSld name="Nosto kuvalla 6">
    <p:bg>
      <p:bgPr>
        <a:solidFill>
          <a:srgbClr val="253746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8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 b="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8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3" name="Google Shape;333;p6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6" name="Google Shape;33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kuvalla 7">
  <p:cSld name="Nosto kuvalla 7">
    <p:bg>
      <p:bgPr>
        <a:solidFill>
          <a:srgbClr val="2C5234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9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3500"/>
              <a:buFont typeface="Arial"/>
              <a:buNone/>
              <a:defRPr sz="3500" b="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9" descr="Kuvapaikka"/>
          <p:cNvSpPr>
            <a:spLocks noGrp="1"/>
          </p:cNvSpPr>
          <p:nvPr>
            <p:ph type="pic" idx="2"/>
          </p:nvPr>
        </p:nvSpPr>
        <p:spPr>
          <a:xfrm>
            <a:off x="7145687" y="709051"/>
            <a:ext cx="4585974" cy="530334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0" name="Google Shape;340;p6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3" name="Google Shape;34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bg>
      <p:bgPr>
        <a:solidFill>
          <a:srgbClr val="F6F3E5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3">
  <p:cSld name="Otsikkodia 3">
    <p:bg>
      <p:bgPr>
        <a:solidFill>
          <a:srgbClr val="25374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9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4" name="Google Shape;44;p29"/>
            <p:cNvSpPr/>
            <p:nvPr/>
          </p:nvSpPr>
          <p:spPr>
            <a:xfrm>
              <a:off x="28576" y="14288"/>
              <a:ext cx="8997950" cy="6435725"/>
            </a:xfrm>
            <a:custGeom>
              <a:avLst/>
              <a:gdLst/>
              <a:ahLst/>
              <a:cxnLst/>
              <a:rect l="l" t="t" r="r" b="b"/>
              <a:pathLst>
                <a:path w="25113" h="17951" extrusionOk="0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9"/>
            <p:cNvSpPr/>
            <p:nvPr/>
          </p:nvSpPr>
          <p:spPr>
            <a:xfrm>
              <a:off x="8997951" y="1555750"/>
              <a:ext cx="3165475" cy="5287963"/>
            </a:xfrm>
            <a:custGeom>
              <a:avLst/>
              <a:gdLst/>
              <a:ahLst/>
              <a:cxnLst/>
              <a:rect l="l" t="t" r="r" b="b"/>
              <a:pathLst>
                <a:path w="8837" h="14750" extrusionOk="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9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bg>
      <p:bgPr>
        <a:solidFill>
          <a:srgbClr val="F6F3E5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5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57" name="Google Shape;357;p25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5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body" idx="1"/>
          </p:nvPr>
        </p:nvSpPr>
        <p:spPr>
          <a:xfrm>
            <a:off x="890824" y="2307600"/>
            <a:ext cx="499043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body" idx="2"/>
          </p:nvPr>
        </p:nvSpPr>
        <p:spPr>
          <a:xfrm>
            <a:off x="6310745" y="2307600"/>
            <a:ext cx="4990431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2" type="obj">
  <p:cSld name="OBJECT">
    <p:bg>
      <p:bgPr>
        <a:solidFill>
          <a:srgbClr val="F6F3E5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6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69" name="Google Shape;369;p26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77" name="Google Shape;37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5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3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06" name="Google Shape;40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3">
  <p:cSld name="Otsikko ja sisältö 3">
    <p:bg>
      <p:bgPr>
        <a:solidFill>
          <a:srgbClr val="ECC7CD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36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09" name="Google Shape;409;p36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3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17" name="Google Shape;41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4">
  <p:cSld name="Otsikko ja sisältö 4">
    <p:bg>
      <p:bgPr>
        <a:solidFill>
          <a:srgbClr val="253746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7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20" name="Google Shape;420;p37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28" name="Google Shape;4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bg>
      <p:bgPr>
        <a:solidFill>
          <a:srgbClr val="F6F3E5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8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31" name="Google Shape;431;p38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4" name="Google Shape;4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38"/>
          <p:cNvSpPr txBox="1">
            <a:spLocks noGrp="1"/>
          </p:cNvSpPr>
          <p:nvPr>
            <p:ph type="body" idx="1"/>
          </p:nvPr>
        </p:nvSpPr>
        <p:spPr>
          <a:xfrm>
            <a:off x="891656" y="2664690"/>
            <a:ext cx="4936144" cy="335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38"/>
          <p:cNvSpPr txBox="1">
            <a:spLocks noGrp="1"/>
          </p:cNvSpPr>
          <p:nvPr>
            <p:ph type="body" idx="2"/>
          </p:nvPr>
        </p:nvSpPr>
        <p:spPr>
          <a:xfrm>
            <a:off x="6310745" y="2664690"/>
            <a:ext cx="4990431" cy="335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3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1" name="Google Shape;441;p38"/>
          <p:cNvSpPr txBox="1">
            <a:spLocks noGrp="1"/>
          </p:cNvSpPr>
          <p:nvPr>
            <p:ph type="body" idx="3"/>
          </p:nvPr>
        </p:nvSpPr>
        <p:spPr>
          <a:xfrm>
            <a:off x="893244" y="2266038"/>
            <a:ext cx="4936144" cy="32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38"/>
          <p:cNvSpPr txBox="1">
            <a:spLocks noGrp="1"/>
          </p:cNvSpPr>
          <p:nvPr>
            <p:ph type="body" idx="4"/>
          </p:nvPr>
        </p:nvSpPr>
        <p:spPr>
          <a:xfrm>
            <a:off x="6309156" y="2266038"/>
            <a:ext cx="4989600" cy="32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stakuva" type="secHead">
  <p:cSld name="SECTION_HEADER">
    <p:bg>
      <p:bgPr>
        <a:solidFill>
          <a:srgbClr val="F2F2F2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39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3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49" name="Google Shape;4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stakuva 2">
  <p:cSld name="Taustakuva 2">
    <p:bg>
      <p:bgPr>
        <a:solidFill>
          <a:srgbClr val="F2F2F2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4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56" name="Google Shape;45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 2">
  <p:cSld name="Lopetus 2">
    <p:bg>
      <p:bgPr>
        <a:solidFill>
          <a:srgbClr val="BF9474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42"/>
          <p:cNvSpPr txBox="1">
            <a:spLocks noGrp="1"/>
          </p:cNvSpPr>
          <p:nvPr>
            <p:ph type="body" idx="1"/>
          </p:nvPr>
        </p:nvSpPr>
        <p:spPr>
          <a:xfrm>
            <a:off x="887414" y="2820987"/>
            <a:ext cx="4472534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42"/>
          <p:cNvSpPr txBox="1"/>
          <p:nvPr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Aleksanterinkatu 7, Helsinki | PL 35, FI-00023 Valtioneuvosto | ym.fi</a:t>
            </a:r>
            <a:endParaRPr/>
          </a:p>
        </p:txBody>
      </p:sp>
      <p:grpSp>
        <p:nvGrpSpPr>
          <p:cNvPr id="462" name="Google Shape;462;p42"/>
          <p:cNvGrpSpPr/>
          <p:nvPr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463" name="Google Shape;463;p42"/>
            <p:cNvSpPr/>
            <p:nvPr/>
          </p:nvSpPr>
          <p:spPr>
            <a:xfrm>
              <a:off x="9040813" y="3278188"/>
              <a:ext cx="2571750" cy="2559050"/>
            </a:xfrm>
            <a:custGeom>
              <a:avLst/>
              <a:gdLst/>
              <a:ahLst/>
              <a:cxnLst/>
              <a:rect l="l" t="t" r="r" b="b"/>
              <a:pathLst>
                <a:path w="7143" h="7105" extrusionOk="0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6475413" y="4735513"/>
              <a:ext cx="2371725" cy="2109787"/>
            </a:xfrm>
            <a:custGeom>
              <a:avLst/>
              <a:gdLst/>
              <a:ahLst/>
              <a:cxnLst/>
              <a:rect l="l" t="t" r="r" b="b"/>
              <a:pathLst>
                <a:path w="6585" h="5855" extrusionOk="0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6056313" y="990600"/>
              <a:ext cx="2606675" cy="2571750"/>
            </a:xfrm>
            <a:custGeom>
              <a:avLst/>
              <a:gdLst/>
              <a:ahLst/>
              <a:cxnLst/>
              <a:rect l="l" t="t" r="r" b="b"/>
              <a:pathLst>
                <a:path w="7239" h="7139" extrusionOk="0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6777038" y="1562100"/>
              <a:ext cx="277812" cy="381000"/>
            </a:xfrm>
            <a:custGeom>
              <a:avLst/>
              <a:gdLst/>
              <a:ahLst/>
              <a:cxnLst/>
              <a:rect l="l" t="t" r="r" b="b"/>
              <a:pathLst>
                <a:path w="773" h="1055" extrusionOk="0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6753225" y="2398713"/>
              <a:ext cx="1074737" cy="811212"/>
            </a:xfrm>
            <a:custGeom>
              <a:avLst/>
              <a:gdLst/>
              <a:ahLst/>
              <a:cxnLst/>
              <a:rect l="l" t="t" r="r" b="b"/>
              <a:pathLst>
                <a:path w="2982" h="2252" extrusionOk="0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6916738" y="1908175"/>
              <a:ext cx="217487" cy="196850"/>
            </a:xfrm>
            <a:custGeom>
              <a:avLst/>
              <a:gdLst/>
              <a:ahLst/>
              <a:cxnLst/>
              <a:rect l="l" t="t" r="r" b="b"/>
              <a:pathLst>
                <a:path w="606" h="546" extrusionOk="0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7156450" y="1819275"/>
              <a:ext cx="246062" cy="95250"/>
            </a:xfrm>
            <a:custGeom>
              <a:avLst/>
              <a:gdLst/>
              <a:ahLst/>
              <a:cxnLst/>
              <a:rect l="l" t="t" r="r" b="b"/>
              <a:pathLst>
                <a:path w="683" h="262" extrusionOk="0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7064375" y="1981200"/>
              <a:ext cx="157162" cy="169862"/>
            </a:xfrm>
            <a:custGeom>
              <a:avLst/>
              <a:gdLst/>
              <a:ahLst/>
              <a:cxnLst/>
              <a:rect l="l" t="t" r="r" b="b"/>
              <a:pathLst>
                <a:path w="436" h="471" extrusionOk="0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7048500" y="1506538"/>
              <a:ext cx="268287" cy="282575"/>
            </a:xfrm>
            <a:custGeom>
              <a:avLst/>
              <a:gdLst/>
              <a:ahLst/>
              <a:cxnLst/>
              <a:rect l="l" t="t" r="r" b="b"/>
              <a:pathLst>
                <a:path w="743" h="782" extrusionOk="0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6699250" y="1587500"/>
              <a:ext cx="1392237" cy="1535112"/>
            </a:xfrm>
            <a:custGeom>
              <a:avLst/>
              <a:gdLst/>
              <a:ahLst/>
              <a:cxnLst/>
              <a:rect l="l" t="t" r="r" b="b"/>
              <a:pathLst>
                <a:path w="3866" h="4261" extrusionOk="0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7789863" y="1508125"/>
              <a:ext cx="365125" cy="109537"/>
            </a:xfrm>
            <a:custGeom>
              <a:avLst/>
              <a:gdLst/>
              <a:ahLst/>
              <a:cxnLst/>
              <a:rect l="l" t="t" r="r" b="b"/>
              <a:pathLst>
                <a:path w="1013" h="307" extrusionOk="0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7753350" y="1681163"/>
              <a:ext cx="417512" cy="544512"/>
            </a:xfrm>
            <a:custGeom>
              <a:avLst/>
              <a:gdLst/>
              <a:ahLst/>
              <a:cxnLst/>
              <a:rect l="l" t="t" r="r" b="b"/>
              <a:pathLst>
                <a:path w="1156" h="1509" extrusionOk="0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7369175" y="1357313"/>
              <a:ext cx="446087" cy="346075"/>
            </a:xfrm>
            <a:custGeom>
              <a:avLst/>
              <a:gdLst/>
              <a:ahLst/>
              <a:cxnLst/>
              <a:rect l="l" t="t" r="r" b="b"/>
              <a:pathLst>
                <a:path w="1238" h="960" extrusionOk="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10248900" y="163513"/>
              <a:ext cx="1928812" cy="2552700"/>
            </a:xfrm>
            <a:custGeom>
              <a:avLst/>
              <a:gdLst/>
              <a:ahLst/>
              <a:cxnLst/>
              <a:rect l="l" t="t" r="r" b="b"/>
              <a:pathLst>
                <a:path w="5356" h="7085" extrusionOk="0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7" name="Google Shape;47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163" y="4987986"/>
            <a:ext cx="2216019" cy="69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7212" y="3914285"/>
            <a:ext cx="2194560" cy="1182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">
  <p:cSld name="Otsikkodia kuvalla">
    <p:bg>
      <p:bgPr>
        <a:solidFill>
          <a:srgbClr val="E0C09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" name="Google Shape;5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0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4" type="secHead">
  <p:cSld name="SECTION_HEADER">
    <p:bg>
      <p:bgPr>
        <a:solidFill>
          <a:srgbClr val="253746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4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87" name="Google Shape;487;p24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96" name="Google Shape;49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">
  <p:cSld name="Nosto">
    <p:bg>
      <p:bgPr>
        <a:solidFill>
          <a:srgbClr val="253746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0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499" name="Google Shape;499;p70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0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0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0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0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70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7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7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7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08" name="Google Shape;508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2">
  <p:cSld name="Nosto 2">
    <p:bg>
      <p:bgPr>
        <a:solidFill>
          <a:srgbClr val="F6F3E5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71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11" name="Google Shape;511;p71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1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1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1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1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6" name="Google Shape;516;p71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7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20" name="Google Shape;52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sto 3">
  <p:cSld name="Nosto 3">
    <p:bg>
      <p:bgPr>
        <a:solidFill>
          <a:srgbClr val="2C523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7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23" name="Google Shape;523;p72"/>
            <p:cNvSpPr/>
            <p:nvPr/>
          </p:nvSpPr>
          <p:spPr>
            <a:xfrm>
              <a:off x="28576" y="14288"/>
              <a:ext cx="3897313" cy="5041900"/>
            </a:xfrm>
            <a:custGeom>
              <a:avLst/>
              <a:gdLst/>
              <a:ahLst/>
              <a:cxnLst/>
              <a:rect l="l" t="t" r="r" b="b"/>
              <a:pathLst>
                <a:path w="10879" h="14063" extrusionOk="0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2"/>
            <p:cNvSpPr/>
            <p:nvPr/>
          </p:nvSpPr>
          <p:spPr>
            <a:xfrm>
              <a:off x="28576" y="2152650"/>
              <a:ext cx="8375650" cy="4691063"/>
            </a:xfrm>
            <a:custGeom>
              <a:avLst/>
              <a:gdLst/>
              <a:ahLst/>
              <a:cxnLst/>
              <a:rect l="l" t="t" r="r" b="b"/>
              <a:pathLst>
                <a:path w="23378" h="13085" extrusionOk="0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2"/>
            <p:cNvSpPr/>
            <p:nvPr/>
          </p:nvSpPr>
          <p:spPr>
            <a:xfrm>
              <a:off x="7204076" y="1890713"/>
              <a:ext cx="4959350" cy="4953000"/>
            </a:xfrm>
            <a:custGeom>
              <a:avLst/>
              <a:gdLst/>
              <a:ahLst/>
              <a:cxnLst/>
              <a:rect l="l" t="t" r="r" b="b"/>
              <a:pathLst>
                <a:path w="13842" h="13817" extrusionOk="0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2"/>
            <p:cNvSpPr/>
            <p:nvPr/>
          </p:nvSpPr>
          <p:spPr>
            <a:xfrm>
              <a:off x="5843588" y="14288"/>
              <a:ext cx="6319838" cy="3157538"/>
            </a:xfrm>
            <a:custGeom>
              <a:avLst/>
              <a:gdLst/>
              <a:ahLst/>
              <a:cxnLst/>
              <a:rect l="l" t="t" r="r" b="b"/>
              <a:pathLst>
                <a:path w="17641" h="8807" extrusionOk="0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2"/>
            <p:cNvSpPr/>
            <p:nvPr/>
          </p:nvSpPr>
          <p:spPr>
            <a:xfrm>
              <a:off x="4179888" y="14288"/>
              <a:ext cx="7983538" cy="2303463"/>
            </a:xfrm>
            <a:custGeom>
              <a:avLst/>
              <a:gdLst/>
              <a:ahLst/>
              <a:cxnLst/>
              <a:rect l="l" t="t" r="r" b="b"/>
              <a:pathLst>
                <a:path w="22283" h="6426" extrusionOk="0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72"/>
          <p:cNvSpPr txBox="1"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7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7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32" name="Google Shape;53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>
  <p:cSld name="Osan ylätunniste">
    <p:bg>
      <p:bgPr>
        <a:solidFill>
          <a:srgbClr val="F6F3E5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73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35" name="Google Shape;535;p73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3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3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3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p73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73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7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7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7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4" name="Google Shape;544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2">
  <p:cSld name="Osan ylätunniste 2">
    <p:bg>
      <p:bgPr>
        <a:solidFill>
          <a:srgbClr val="E0C09F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4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47" name="Google Shape;547;p74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4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4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4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74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74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7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7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56" name="Google Shape;556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3">
  <p:cSld name="Osan ylätunniste 3">
    <p:bg>
      <p:bgPr>
        <a:solidFill>
          <a:srgbClr val="236192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5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59" name="Google Shape;559;p75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5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5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5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75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5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7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8" name="Google Shape;56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5">
  <p:cSld name="Osan ylätunniste 5">
    <p:bg>
      <p:bgPr>
        <a:solidFill>
          <a:srgbClr val="253746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76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71" name="Google Shape;571;p76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6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6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6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76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76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76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7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7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0" name="Google Shape;580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 6">
  <p:cSld name="Osan ylätunniste 6">
    <p:bg>
      <p:bgPr>
        <a:solidFill>
          <a:srgbClr val="ECC7CD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77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583" name="Google Shape;583;p77"/>
            <p:cNvSpPr/>
            <p:nvPr/>
          </p:nvSpPr>
          <p:spPr>
            <a:xfrm>
              <a:off x="28576" y="4813300"/>
              <a:ext cx="4745038" cy="2030413"/>
            </a:xfrm>
            <a:custGeom>
              <a:avLst/>
              <a:gdLst/>
              <a:ahLst/>
              <a:cxnLst/>
              <a:rect l="l" t="t" r="r" b="b"/>
              <a:pathLst>
                <a:path w="13243" h="5666" extrusionOk="0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77"/>
            <p:cNvSpPr/>
            <p:nvPr/>
          </p:nvSpPr>
          <p:spPr>
            <a:xfrm>
              <a:off x="28576" y="14288"/>
              <a:ext cx="4954588" cy="3454400"/>
            </a:xfrm>
            <a:custGeom>
              <a:avLst/>
              <a:gdLst/>
              <a:ahLst/>
              <a:cxnLst/>
              <a:rect l="l" t="t" r="r" b="b"/>
              <a:pathLst>
                <a:path w="13828" h="9635" extrusionOk="0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77"/>
            <p:cNvSpPr/>
            <p:nvPr/>
          </p:nvSpPr>
          <p:spPr>
            <a:xfrm>
              <a:off x="8629651" y="14288"/>
              <a:ext cx="3533775" cy="3998913"/>
            </a:xfrm>
            <a:custGeom>
              <a:avLst/>
              <a:gdLst/>
              <a:ahLst/>
              <a:cxnLst/>
              <a:rect l="l" t="t" r="r" b="b"/>
              <a:pathLst>
                <a:path w="9862" h="11156" extrusionOk="0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77"/>
            <p:cNvSpPr/>
            <p:nvPr/>
          </p:nvSpPr>
          <p:spPr>
            <a:xfrm>
              <a:off x="8313738" y="865188"/>
              <a:ext cx="1246188" cy="1260475"/>
            </a:xfrm>
            <a:custGeom>
              <a:avLst/>
              <a:gdLst/>
              <a:ahLst/>
              <a:cxnLst/>
              <a:rect l="l" t="t" r="r" b="b"/>
              <a:pathLst>
                <a:path w="3475" h="3516" extrusionOk="0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77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77"/>
          <p:cNvSpPr txBox="1"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77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7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92" name="Google Shape;59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2">
  <p:cSld name="Otsikkodia kuvalla 2">
    <p:bg>
      <p:bgPr>
        <a:solidFill>
          <a:srgbClr val="2C523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6500"/>
              <a:buFont typeface="Arial"/>
              <a:buNone/>
              <a:defRPr sz="6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0C09F"/>
              </a:buClr>
              <a:buSzPts val="1800"/>
              <a:buNone/>
              <a:defRPr sz="1800">
                <a:solidFill>
                  <a:srgbClr val="E0C09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6" name="Google Shape;6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1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3">
  <p:cSld name="Otsikkodia kuvalla 3">
    <p:bg>
      <p:bgPr>
        <a:solidFill>
          <a:srgbClr val="253746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6500"/>
              <a:buFont typeface="Arial"/>
              <a:buNone/>
              <a:defRPr sz="6500">
                <a:solidFill>
                  <a:srgbClr val="E0C0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0C09F"/>
              </a:buClr>
              <a:buSzPts val="1800"/>
              <a:buNone/>
              <a:defRPr sz="1800">
                <a:solidFill>
                  <a:srgbClr val="E0C09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0C09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E0C0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2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4">
  <p:cSld name="Otsikkodia kuvalla 4">
    <p:bg>
      <p:bgPr>
        <a:solidFill>
          <a:srgbClr val="FFB25B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2" name="Google Shape;8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3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 kuvalla 5">
  <p:cSld name="Otsikkodia kuvalla 5">
    <p:bg>
      <p:bgPr>
        <a:solidFill>
          <a:srgbClr val="F6F3E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sz="6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18" y="6123112"/>
            <a:ext cx="1463455" cy="45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 descr="Kuvapaikka"/>
          <p:cNvSpPr>
            <a:spLocks noGrp="1"/>
          </p:cNvSpPr>
          <p:nvPr>
            <p:ph type="pic" idx="2"/>
          </p:nvPr>
        </p:nvSpPr>
        <p:spPr>
          <a:xfrm>
            <a:off x="6914023" y="0"/>
            <a:ext cx="5277977" cy="617358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2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2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1" name="Google Shape;481;p23"/>
          <p:cNvSpPr txBox="1"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23"/>
          <p:cNvSpPr txBox="1">
            <a:spLocks noGrp="1"/>
          </p:cNvSpPr>
          <p:nvPr>
            <p:ph type="ftr" idx="11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2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2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mparisto.fi/siirtoasiakirj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"/>
          <p:cNvSpPr txBox="1"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</a:pPr>
            <a:r>
              <a:rPr lang="fi-FI"/>
              <a:t>Mikä jätteen siirtoasiakirja?</a:t>
            </a:r>
            <a:endParaRPr/>
          </a:p>
        </p:txBody>
      </p:sp>
      <p:sp>
        <p:nvSpPr>
          <p:cNvPr id="599" name="Google Shape;599;p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00" name="Google Shape;600;p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1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AutoNum type="arabicPeriod" startAt="4"/>
            </a:pPr>
            <a:r>
              <a:rPr lang="fi-FI"/>
              <a:t>Vastaanottaja allekirjoittaa</a:t>
            </a:r>
            <a:br>
              <a:rPr lang="fi-FI"/>
            </a:br>
            <a:r>
              <a:rPr lang="fi-FI"/>
              <a:t>siirtoasiakirjan</a:t>
            </a:r>
            <a:endParaRPr/>
          </a:p>
        </p:txBody>
      </p:sp>
      <p:sp>
        <p:nvSpPr>
          <p:cNvPr id="684" name="Google Shape;684;p11"/>
          <p:cNvSpPr txBox="1">
            <a:spLocks noGrp="1"/>
          </p:cNvSpPr>
          <p:nvPr>
            <p:ph type="body" idx="1"/>
          </p:nvPr>
        </p:nvSpPr>
        <p:spPr>
          <a:xfrm>
            <a:off x="1666873" y="2307600"/>
            <a:ext cx="5299005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Vastaanottaja vahvistaa, että jäte on otettu vastaan, sekä jätteen määrän.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Siirtoasiakirjaan voidaan tarkentaa tieto jätteen painosta, jos se selviää vasta vastaanottajan punnituksessa. Myös tietoa jätteen käsittelytavasta voi olla tarpeen tarkistaa. Tieto muutoksista on välitettävä jätteen haltijalle.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Vastaanottaja säilyttää siirtoasiakirjoja vähintään kolme vuotta.</a:t>
            </a:r>
            <a:endParaRPr/>
          </a:p>
        </p:txBody>
      </p:sp>
      <p:sp>
        <p:nvSpPr>
          <p:cNvPr id="685" name="Google Shape;685;p11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86" name="Google Shape;686;p11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pic>
        <p:nvPicPr>
          <p:cNvPr id="687" name="Google Shape;687;p11" descr="Kuva, joka sisältää kohteen teksti, kuvakaappaus, Fontti, logo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0726" y="1138880"/>
            <a:ext cx="5562000" cy="55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AutoNum type="arabicPeriod" startAt="5"/>
            </a:pPr>
            <a:r>
              <a:rPr lang="fi-FI"/>
              <a:t>Haltija ilmoittaa tiedot</a:t>
            </a:r>
            <a:br>
              <a:rPr lang="fi-FI"/>
            </a:br>
            <a:r>
              <a:rPr lang="fi-FI"/>
              <a:t>SIIRTO-rekisteriin</a:t>
            </a:r>
            <a:endParaRPr/>
          </a:p>
        </p:txBody>
      </p:sp>
      <p:sp>
        <p:nvSpPr>
          <p:cNvPr id="693" name="Google Shape;693;p12"/>
          <p:cNvSpPr txBox="1">
            <a:spLocks noGrp="1"/>
          </p:cNvSpPr>
          <p:nvPr>
            <p:ph type="body" idx="1"/>
          </p:nvPr>
        </p:nvSpPr>
        <p:spPr>
          <a:xfrm>
            <a:off x="1666874" y="2307600"/>
            <a:ext cx="4626834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Haltija toimittaa tiedot SIIRTO-rekisteriin viivytyksettä siirron päätyttyä.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Haltija säilyttää siirtoasiakirjoja itsellään vähintään kolme vuotta.</a:t>
            </a:r>
            <a:endParaRPr/>
          </a:p>
        </p:txBody>
      </p:sp>
      <p:sp>
        <p:nvSpPr>
          <p:cNvPr id="694" name="Google Shape;694;p12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95" name="Google Shape;695;p12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pic>
        <p:nvPicPr>
          <p:cNvPr id="696" name="Google Shape;696;p12" descr="Kuva, joka sisältää kohteen teksti, kuvakaappaus, logo, Fontt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0726" y="1138880"/>
            <a:ext cx="5562000" cy="55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3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Lisätietoa: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ymparisto.fi/siirtoasiakirja</a:t>
            </a:r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body" idx="1"/>
          </p:nvPr>
        </p:nvSpPr>
        <p:spPr>
          <a:xfrm>
            <a:off x="894191" y="1835519"/>
            <a:ext cx="5201809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Verkkosivuilta löydät omat osiot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/>
              <a:t>Jätteen haltijalle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/>
              <a:t>Jätteen kuljettajalle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/>
              <a:t>Jätteen käsittelijälle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Sivulta löydät myös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fi-FI" sz="1800"/>
              <a:t>Infoarkki tiedottamisen tueksi – printtaa ja jaa asiakkaille tai laita ilmoitustaululle!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i-FI" sz="1800" b="1">
                <a:latin typeface="Arial"/>
                <a:ea typeface="Arial"/>
                <a:cs typeface="Arial"/>
                <a:sym typeface="Arial"/>
              </a:rPr>
              <a:t>#siirtoasiakirja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1800"/>
          </a:p>
        </p:txBody>
      </p:sp>
      <p:sp>
        <p:nvSpPr>
          <p:cNvPr id="703" name="Google Shape;703;p1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704" name="Google Shape;704;p1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pic>
        <p:nvPicPr>
          <p:cNvPr id="705" name="Google Shape;705;p13" descr="Kuva, joka sisältää kohteen teksti, kuvakaappaus, dokumentti, Fontti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377" y="1893375"/>
            <a:ext cx="3830768" cy="363549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2000" sy="102000" algn="tl" rotWithShape="0">
              <a:srgbClr val="000000">
                <a:alpha val="14901"/>
              </a:srgbClr>
            </a:outerShdw>
          </a:effectLst>
        </p:spPr>
      </p:pic>
      <p:pic>
        <p:nvPicPr>
          <p:cNvPr id="706" name="Google Shape;706;p13" descr="Kuva, joka sisältää kohteen teksti, kuvakaappaus, muotoilu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3882">
            <a:off x="8449809" y="2845517"/>
            <a:ext cx="2401263" cy="34092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2000" sy="102000" algn="tl" rotWithShape="0">
              <a:srgbClr val="000000">
                <a:alpha val="1490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"/>
          <p:cNvSpPr txBox="1">
            <a:spLocks noGrp="1"/>
          </p:cNvSpPr>
          <p:nvPr>
            <p:ph type="title" idx="4294967295"/>
          </p:nvPr>
        </p:nvSpPr>
        <p:spPr>
          <a:xfrm>
            <a:off x="894192" y="-1197308"/>
            <a:ext cx="10406984" cy="74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Ympäristoministeriön tunnussivu</a:t>
            </a:r>
            <a:endParaRPr/>
          </a:p>
        </p:txBody>
      </p:sp>
      <p:sp>
        <p:nvSpPr>
          <p:cNvPr id="718" name="Google Shape;718;p1"/>
          <p:cNvSpPr txBox="1">
            <a:spLocks noGrp="1"/>
          </p:cNvSpPr>
          <p:nvPr>
            <p:ph type="dt" idx="10"/>
          </p:nvPr>
        </p:nvSpPr>
        <p:spPr>
          <a:xfrm>
            <a:off x="280081" y="229365"/>
            <a:ext cx="102620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"/>
          <p:cNvSpPr txBox="1">
            <a:spLocks noGrp="1"/>
          </p:cNvSpPr>
          <p:nvPr>
            <p:ph type="body" idx="1"/>
          </p:nvPr>
        </p:nvSpPr>
        <p:spPr>
          <a:xfrm>
            <a:off x="889172" y="1268413"/>
            <a:ext cx="5206827" cy="439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r>
              <a:rPr lang="fi-FI" sz="2500"/>
              <a:t>Laki vaatii tiettyjen jätteiden kuljetuksista siirtoasiakirjan. 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endParaRPr sz="25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r>
              <a:rPr lang="fi-FI" sz="2500"/>
              <a:t>Siirtoasiakirjan tiedot on ilmoitettava SIIRTO-rekisteriin.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endParaRPr sz="2500"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r>
              <a:rPr lang="fi-FI" sz="2500"/>
              <a:t>Siirtoasiakirjavelvoite koskee kaikkia yrityksiä ja organisaatioita, jotka tuottavat, kuljettavat tai vastaanottavat näitä jätteitä.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0C09F"/>
              </a:buClr>
              <a:buSzPts val="2500"/>
              <a:buNone/>
            </a:pPr>
            <a:endParaRPr sz="2500"/>
          </a:p>
        </p:txBody>
      </p:sp>
      <p:sp>
        <p:nvSpPr>
          <p:cNvPr id="606" name="Google Shape;606;p3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07" name="Google Shape;607;p3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608" name="Google Shape;608;p3" descr="Kuva, joka sisältää kohteen Lankku, rakennustavara, puutavara, rakennus&#10;&#10;Kuvaus luotu automaattisesti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2477" r="12476"/>
          <a:stretch/>
        </p:blipFill>
        <p:spPr>
          <a:xfrm>
            <a:off x="6999871" y="643247"/>
            <a:ext cx="4527193" cy="40234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Mistä jätteistä siirtoasiakirja on laadittava?</a:t>
            </a:r>
            <a:endParaRPr/>
          </a:p>
        </p:txBody>
      </p:sp>
      <p:sp>
        <p:nvSpPr>
          <p:cNvPr id="614" name="Google Shape;614;p4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15" name="Google Shape;615;p4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616" name="Google Shape;616;p4"/>
          <p:cNvSpPr txBox="1"/>
          <p:nvPr/>
        </p:nvSpPr>
        <p:spPr>
          <a:xfrm>
            <a:off x="911226" y="3845143"/>
            <a:ext cx="1434934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Hiekan- ja rasvanerotus-kaivojen lietteet</a:t>
            </a:r>
            <a:endParaRPr/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"/>
          <p:cNvSpPr txBox="1"/>
          <p:nvPr/>
        </p:nvSpPr>
        <p:spPr>
          <a:xfrm>
            <a:off x="2714467" y="3845143"/>
            <a:ext cx="1434934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Rakennus- ja purkujätteet</a:t>
            </a:r>
            <a:endParaRPr/>
          </a:p>
        </p:txBody>
      </p:sp>
      <p:sp>
        <p:nvSpPr>
          <p:cNvPr id="618" name="Google Shape;618;p4"/>
          <p:cNvSpPr txBox="1"/>
          <p:nvPr/>
        </p:nvSpPr>
        <p:spPr>
          <a:xfrm>
            <a:off x="4519044" y="3845143"/>
            <a:ext cx="1434934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Saostus- ja umpisäiliö-</a:t>
            </a:r>
            <a:b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lietteet</a:t>
            </a:r>
            <a:endParaRPr/>
          </a:p>
        </p:txBody>
      </p:sp>
      <p:sp>
        <p:nvSpPr>
          <p:cNvPr id="619" name="Google Shape;619;p4"/>
          <p:cNvSpPr txBox="1"/>
          <p:nvPr/>
        </p:nvSpPr>
        <p:spPr>
          <a:xfrm>
            <a:off x="6220483" y="3845143"/>
            <a:ext cx="1434934" cy="487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Vaarallinen jäte</a:t>
            </a:r>
            <a:endParaRPr/>
          </a:p>
        </p:txBody>
      </p:sp>
      <p:sp>
        <p:nvSpPr>
          <p:cNvPr id="620" name="Google Shape;620;p4"/>
          <p:cNvSpPr txBox="1"/>
          <p:nvPr/>
        </p:nvSpPr>
        <p:spPr>
          <a:xfrm>
            <a:off x="8013424" y="3845143"/>
            <a:ext cx="1434934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POP-jäte</a:t>
            </a:r>
            <a:b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eli pysyviä orgaanisia yhdisteitä sisältävä jäte</a:t>
            </a:r>
            <a:endParaRPr/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"/>
          <p:cNvSpPr txBox="1"/>
          <p:nvPr/>
        </p:nvSpPr>
        <p:spPr>
          <a:xfrm>
            <a:off x="9816666" y="3845143"/>
            <a:ext cx="1434934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253746"/>
                </a:solidFill>
                <a:latin typeface="Arial"/>
                <a:ea typeface="Arial"/>
                <a:cs typeface="Arial"/>
                <a:sym typeface="Arial"/>
              </a:rPr>
              <a:t>Pilaantunut maa-aines</a:t>
            </a:r>
            <a:endParaRPr/>
          </a:p>
          <a:p>
            <a:pPr marL="0" marR="0" lvl="0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2537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594" y="2234991"/>
            <a:ext cx="898002" cy="119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" descr="Kuva, joka sisältää kohteen kuvakaappaus, Grafiikka, muotoilu, taide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0737" y="2564969"/>
            <a:ext cx="1144534" cy="86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" descr="Kuva, joka sisältää kohteen animaatio, clipart, kuvitus, taide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3155" y="2266202"/>
            <a:ext cx="898002" cy="116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" descr="Kuva, joka sisältää kohteen kolmio&#10;&#10;Kuvaus luotu automaattisest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4298" y="2642774"/>
            <a:ext cx="938186" cy="7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" descr="Kuva, joka sisältää kohteen Grafiikka, Fontti, ympyrä, kuvakaappaus&#10;&#10;Kuvaus luotu automaattisest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3496" y="3066884"/>
            <a:ext cx="1017768" cy="36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" descr="Kuva, joka sisältää kohteen kuvio, taide, kuvakaappaus, muotoilu&#10;&#10;Kuvaus luotu automaattisest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02228" y="2785263"/>
            <a:ext cx="1349372" cy="64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"/>
          <p:cNvSpPr txBox="1"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i-FI" sz="2800"/>
              <a:t>Miksi siirtoasiakirjaa tarvitaan?</a:t>
            </a:r>
            <a:endParaRPr/>
          </a:p>
        </p:txBody>
      </p:sp>
      <p:sp>
        <p:nvSpPr>
          <p:cNvPr id="633" name="Google Shape;633;p5"/>
          <p:cNvSpPr txBox="1">
            <a:spLocks noGrp="1"/>
          </p:cNvSpPr>
          <p:nvPr>
            <p:ph type="body" idx="1"/>
          </p:nvPr>
        </p:nvSpPr>
        <p:spPr>
          <a:xfrm>
            <a:off x="6648017" y="3186546"/>
            <a:ext cx="4646612" cy="259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Tavoitteena on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fi-FI" sz="2000"/>
              <a:t>Varmistaa jätteen päätyminen asianmukaiseen käsittelyyn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fi-FI" sz="2000"/>
              <a:t>Tehostaa jätevirtojen valvontaa</a:t>
            </a:r>
            <a:br>
              <a:rPr lang="fi-FI" sz="2000"/>
            </a:br>
            <a:r>
              <a:rPr lang="fi-FI" sz="2000"/>
              <a:t>ja seurantaa</a:t>
            </a: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</p:txBody>
      </p:sp>
      <p:sp>
        <p:nvSpPr>
          <p:cNvPr id="634" name="Google Shape;634;p5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35" name="Google Shape;635;p5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636" name="Google Shape;636;p5" descr="Kuva, joka sisältää kohteen henkilö, kannettava tietokone, vekotin, tietokone&#10;&#10;Kuvaus luotu automaattisest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461" r="20460"/>
          <a:stretch/>
        </p:blipFill>
        <p:spPr>
          <a:xfrm>
            <a:off x="639054" y="488189"/>
            <a:ext cx="5203420" cy="58743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"/>
          <p:cNvSpPr txBox="1"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fi-FI"/>
              <a:t>Näin siirtoasiakirjaa käytetään</a:t>
            </a:r>
            <a:endParaRPr/>
          </a:p>
        </p:txBody>
      </p:sp>
      <p:sp>
        <p:nvSpPr>
          <p:cNvPr id="642" name="Google Shape;642;p6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43" name="Google Shape;643;p6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AutoNum type="arabicPeriod"/>
            </a:pPr>
            <a:r>
              <a:rPr lang="fi-FI"/>
              <a:t>Ennen kuljetusta jätteen haltija*</a:t>
            </a:r>
            <a:br>
              <a:rPr lang="fi-FI"/>
            </a:br>
            <a:r>
              <a:rPr lang="fi-FI"/>
              <a:t>laatii siirtoasiakirjan</a:t>
            </a:r>
            <a:endParaRPr/>
          </a:p>
        </p:txBody>
      </p:sp>
      <p:sp>
        <p:nvSpPr>
          <p:cNvPr id="649" name="Google Shape;649;p7"/>
          <p:cNvSpPr txBox="1">
            <a:spLocks noGrp="1"/>
          </p:cNvSpPr>
          <p:nvPr>
            <p:ph type="body" idx="1"/>
          </p:nvPr>
        </p:nvSpPr>
        <p:spPr>
          <a:xfrm>
            <a:off x="1666874" y="2307600"/>
            <a:ext cx="4626834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Siirtoasiakirjaan merkitään mm.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2000"/>
              <a:t>jätenimike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2000"/>
              <a:t>jätteen määrä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2000"/>
              <a:t>toiminta, jossa jäte on syntynyt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 sz="2000"/>
              <a:t>kuljetuksen ajankohta</a:t>
            </a:r>
            <a:endParaRPr/>
          </a:p>
          <a:p>
            <a:pPr marL="180975" lvl="0" indent="-666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650" name="Google Shape;650;p7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51" name="Google Shape;651;p7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652" name="Google Shape;652;p7" descr="Kuva, joka sisältää kohteen teksti, kuvakaappaus, Fontti, logo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568" y="1138880"/>
            <a:ext cx="5563158" cy="55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fi-FI"/>
              <a:t>*Kuka on jätteen ”haltija”?</a:t>
            </a:r>
            <a:endParaRPr/>
          </a:p>
        </p:txBody>
      </p:sp>
      <p:sp>
        <p:nvSpPr>
          <p:cNvPr id="658" name="Google Shape;658;p8"/>
          <p:cNvSpPr txBox="1">
            <a:spLocks noGrp="1"/>
          </p:cNvSpPr>
          <p:nvPr>
            <p:ph type="body" idx="1"/>
          </p:nvPr>
        </p:nvSpPr>
        <p:spPr>
          <a:xfrm>
            <a:off x="894192" y="1723107"/>
            <a:ext cx="10406984" cy="371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/>
              <a:t>Jätteen haltijalla tarkoitetaan laissa jätteen tuottajaa, kiinteistön haltijaa tai muuta tahoa,</a:t>
            </a:r>
            <a:br>
              <a:rPr lang="fi-FI"/>
            </a:br>
            <a:r>
              <a:rPr lang="fi-FI"/>
              <a:t>jolla on määräysvalta jätteeseen ennen kuljetusta.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/>
              <a:t>Haltija voi sopia, että esimerkiksi kuljetusyritys laatii siirtoasiakirjan ja hoitaa siirtoasiakirjaprosessin hänen puolestaan.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/>
              <a:t>Vaikka siirtoasiakirjan laatisi toinen taho, vastuu siitä, että tiedot siirtoasiakirjassa ovat</a:t>
            </a:r>
            <a:br>
              <a:rPr lang="fi-FI"/>
            </a:br>
            <a:r>
              <a:rPr lang="fi-FI"/>
              <a:t>oikein ja ne on toimitettu oikein SIIRTO-rekisteriin, säilyy jätteen haltijalla. 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fi-FI"/>
              <a:t>Kotitalousnoudoissa haltijan siirtoasiakirjavelvoitteet on kuljettajalla.</a:t>
            </a:r>
            <a:endParaRPr/>
          </a:p>
        </p:txBody>
      </p:sp>
      <p:sp>
        <p:nvSpPr>
          <p:cNvPr id="659" name="Google Shape;659;p8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60" name="Google Shape;660;p8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AutoNum type="arabicPeriod" startAt="2"/>
            </a:pPr>
            <a:r>
              <a:rPr lang="fi-FI"/>
              <a:t>Haltija allekirjoittaa siirtoasiakirjan</a:t>
            </a:r>
            <a:endParaRPr/>
          </a:p>
        </p:txBody>
      </p:sp>
      <p:sp>
        <p:nvSpPr>
          <p:cNvPr id="666" name="Google Shape;666;p9"/>
          <p:cNvSpPr txBox="1">
            <a:spLocks noGrp="1"/>
          </p:cNvSpPr>
          <p:nvPr>
            <p:ph type="body" idx="1"/>
          </p:nvPr>
        </p:nvSpPr>
        <p:spPr>
          <a:xfrm>
            <a:off x="1666874" y="2307600"/>
            <a:ext cx="4626834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Haltija vahvistaa allekirjoituksellaan,</a:t>
            </a:r>
            <a:br>
              <a:rPr lang="fi-FI" sz="2000"/>
            </a:br>
            <a:r>
              <a:rPr lang="fi-FI" sz="2000"/>
              <a:t>että jäte on luovutettu kuljetettavaksi ja että tiedot ovat oikein.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Haltija huolehtii, että siirtoasiakirjan tiedot ovat kaikkien osapuolten saatavilla. </a:t>
            </a:r>
            <a:endParaRPr/>
          </a:p>
        </p:txBody>
      </p:sp>
      <p:sp>
        <p:nvSpPr>
          <p:cNvPr id="667" name="Google Shape;667;p9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68" name="Google Shape;668;p9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669" name="Google Shape;669;p9" descr="Kuva, joka sisältää kohteen teksti, kuvakaappaus, Fontti, logo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9568" y="1138880"/>
            <a:ext cx="5563158" cy="55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"/>
          <p:cNvSpPr txBox="1"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AutoNum type="arabicPeriod" startAt="3"/>
            </a:pPr>
            <a:r>
              <a:rPr lang="fi-FI"/>
              <a:t>Kuljettaja allekirjoittaa</a:t>
            </a:r>
            <a:br>
              <a:rPr lang="fi-FI"/>
            </a:br>
            <a:r>
              <a:rPr lang="fi-FI"/>
              <a:t>siirtoasiakirjan</a:t>
            </a:r>
            <a:endParaRPr/>
          </a:p>
        </p:txBody>
      </p:sp>
      <p:sp>
        <p:nvSpPr>
          <p:cNvPr id="675" name="Google Shape;675;p10"/>
          <p:cNvSpPr txBox="1">
            <a:spLocks noGrp="1"/>
          </p:cNvSpPr>
          <p:nvPr>
            <p:ph type="body" idx="1"/>
          </p:nvPr>
        </p:nvSpPr>
        <p:spPr>
          <a:xfrm>
            <a:off x="1666874" y="2307600"/>
            <a:ext cx="499078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Kuljettaja vahvistaa allekirjoituksellaan, että jäte on on otettu kuljetettavaksi.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Kuljettaja pitää siirtoasiakirjan mukana kuljetuksen ajan ja esittää sen pyydettäessä viranomaiselle.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fi-FI" sz="2000"/>
              <a:t>Kuljettaja myös tiedottaa mahdollisista muutoksista jätteen haltijaa (tuottajaa).</a:t>
            </a:r>
            <a:endParaRPr/>
          </a:p>
        </p:txBody>
      </p:sp>
      <p:sp>
        <p:nvSpPr>
          <p:cNvPr id="676" name="Google Shape;676;p10"/>
          <p:cNvSpPr txBox="1">
            <a:spLocks noGrp="1"/>
          </p:cNvSpPr>
          <p:nvPr>
            <p:ph type="dt" idx="10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3.6.2024</a:t>
            </a:r>
            <a:endParaRPr/>
          </a:p>
        </p:txBody>
      </p:sp>
      <p:sp>
        <p:nvSpPr>
          <p:cNvPr id="677" name="Google Shape;677;p10"/>
          <p:cNvSpPr txBox="1">
            <a:spLocks noGrp="1"/>
          </p:cNvSpPr>
          <p:nvPr>
            <p:ph type="sldNum" idx="12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678" name="Google Shape;678;p10" descr="Kuva, joka sisältää kohteen teksti, kuvakaappaus, Fontti, logo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0726" y="1138880"/>
            <a:ext cx="5562000" cy="55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M - kuvalliset sisältö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M - sisältö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M - nostot ja välisivut">
  <a:themeElements>
    <a:clrScheme name="YM">
      <a:dk1>
        <a:srgbClr val="000000"/>
      </a:dk1>
      <a:lt1>
        <a:srgbClr val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Laajakuva</PresentationFormat>
  <Paragraphs>79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YM - otsikkosivut</vt:lpstr>
      <vt:lpstr>YM - kuvalliset sisältösivut</vt:lpstr>
      <vt:lpstr>YM - sisältösivut</vt:lpstr>
      <vt:lpstr>YM - nostot ja välisivut</vt:lpstr>
      <vt:lpstr>Mikä jätteen siirtoasiakirja?</vt:lpstr>
      <vt:lpstr>PowerPoint-esitys</vt:lpstr>
      <vt:lpstr>Mistä jätteistä siirtoasiakirja on laadittava?</vt:lpstr>
      <vt:lpstr>Miksi siirtoasiakirjaa tarvitaan?</vt:lpstr>
      <vt:lpstr>Näin siirtoasiakirjaa käytetään</vt:lpstr>
      <vt:lpstr>Ennen kuljetusta jätteen haltija* laatii siirtoasiakirjan</vt:lpstr>
      <vt:lpstr>*Kuka on jätteen ”haltija”?</vt:lpstr>
      <vt:lpstr>Haltija allekirjoittaa siirtoasiakirjan</vt:lpstr>
      <vt:lpstr>Kuljettaja allekirjoittaa siirtoasiakirjan</vt:lpstr>
      <vt:lpstr>Vastaanottaja allekirjoittaa siirtoasiakirjan</vt:lpstr>
      <vt:lpstr>Haltija ilmoittaa tiedot SIIRTO-rekisteriin</vt:lpstr>
      <vt:lpstr>Lisätietoa: ymparisto.fi/siirtoasiakirja</vt:lpstr>
      <vt:lpstr>Ympäristoministeriön tunnussivu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Mikä jätteen siirtoasiakirja?</dc:title>
  <dc:creator>Pokela Teemu</dc:creator>
  <cp:lastModifiedBy>Myllylä Viivi (YM)</cp:lastModifiedBy>
  <cp:revision>1</cp:revision>
  <dcterms:created xsi:type="dcterms:W3CDTF">2020-04-29T05:33:44Z</dcterms:created>
  <dcterms:modified xsi:type="dcterms:W3CDTF">2024-06-03T13:41:02Z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