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0" r:id="rId4"/>
    <p:sldMasterId id="2147483728" r:id="rId5"/>
    <p:sldMasterId id="2147483841" r:id="rId6"/>
    <p:sldMasterId id="2147483946" r:id="rId7"/>
    <p:sldMasterId id="2147483948" r:id="rId8"/>
  </p:sldMasterIdLst>
  <p:notesMasterIdLst>
    <p:notesMasterId r:id="rId23"/>
  </p:notesMasterIdLst>
  <p:handoutMasterIdLst>
    <p:handoutMasterId r:id="rId24"/>
  </p:handoutMasterIdLst>
  <p:sldIdLst>
    <p:sldId id="318" r:id="rId9"/>
    <p:sldId id="331" r:id="rId10"/>
    <p:sldId id="332" r:id="rId11"/>
    <p:sldId id="337" r:id="rId12"/>
    <p:sldId id="333" r:id="rId13"/>
    <p:sldId id="340" r:id="rId14"/>
    <p:sldId id="341" r:id="rId15"/>
    <p:sldId id="334" r:id="rId16"/>
    <p:sldId id="338" r:id="rId17"/>
    <p:sldId id="339" r:id="rId18"/>
    <p:sldId id="336" r:id="rId19"/>
    <p:sldId id="335" r:id="rId20"/>
    <p:sldId id="342" r:id="rId21"/>
    <p:sldId id="308" r:id="rId2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5B0F"/>
    <a:srgbClr val="FED992"/>
    <a:srgbClr val="CFE9EA"/>
    <a:srgbClr val="FCD9C9"/>
    <a:srgbClr val="C7E3D2"/>
    <a:srgbClr val="575756"/>
    <a:srgbClr val="B34733"/>
    <a:srgbClr val="006085"/>
    <a:srgbClr val="F3A44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5A19D6-DA26-40DD-A72C-F42CE336F9DB}" v="1" dt="2024-05-15T18:17:50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2" autoAdjust="0"/>
    <p:restoredTop sz="96400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>
        <p:guide orient="horz" pos="3589"/>
        <p:guide pos="3840"/>
      </p:guideLst>
    </p:cSldViewPr>
  </p:slideViewPr>
  <p:outlineViewPr>
    <p:cViewPr>
      <p:scale>
        <a:sx n="33" d="100"/>
        <a:sy n="33" d="100"/>
      </p:scale>
      <p:origin x="0" y="-117954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Taul1!$B$1</c:f>
              <c:strCache>
                <c:ptCount val="1"/>
                <c:pt idx="0">
                  <c:v>Sarake1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C62-4B25-94EF-23449A551A8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C62-4B25-94EF-23449A551A8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FC62-4B25-94EF-23449A551A88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FC62-4B25-94EF-23449A551A88}"/>
              </c:ext>
            </c:extLst>
          </c:dPt>
          <c:dLbls>
            <c:dLbl>
              <c:idx val="0"/>
              <c:layout>
                <c:manualLayout>
                  <c:x val="-3.1099205548319234E-3"/>
                  <c:y val="-0.3202565070599700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349787745288911"/>
                      <c:h val="0.251777087408165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62-4B25-94EF-23449A551A88}"/>
                </c:ext>
              </c:extLst>
            </c:dLbl>
            <c:dLbl>
              <c:idx val="1"/>
              <c:layout>
                <c:manualLayout>
                  <c:x val="-1.4572804032459879E-2"/>
                  <c:y val="-1.6457907296993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678265076811946"/>
                      <c:h val="0.213375757659531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62-4B25-94EF-23449A551A88}"/>
                </c:ext>
              </c:extLst>
            </c:dLbl>
            <c:dLbl>
              <c:idx val="2"/>
              <c:layout>
                <c:manualLayout>
                  <c:x val="5.7874284069679795E-2"/>
                  <c:y val="-2.966778519435334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103343954563154"/>
                      <c:h val="0.23028098196822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FC62-4B25-94EF-23449A551A88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i-F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FC62-4B25-94EF-23449A551A88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Taul1!$A$2:$A$5</c:f>
              <c:strCache>
                <c:ptCount val="3"/>
                <c:pt idx="0">
                  <c:v>Merenrannat</c:v>
                </c:pt>
                <c:pt idx="1">
                  <c:v>Jokirannat</c:v>
                </c:pt>
                <c:pt idx="2">
                  <c:v>Järvenrannat</c:v>
                </c:pt>
              </c:strCache>
            </c:strRef>
          </c:cat>
          <c:val>
            <c:numRef>
              <c:f>Taul1!$B$2:$B$5</c:f>
              <c:numCache>
                <c:formatCode>General</c:formatCode>
                <c:ptCount val="4"/>
                <c:pt idx="0">
                  <c:v>47</c:v>
                </c:pt>
                <c:pt idx="1">
                  <c:v>29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2-4B25-94EF-23449A551A88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47C98521-F432-4972-8DCD-BF042C8EC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EA4EFE9-B313-4916-BC92-461AD15C9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29AD-6962-4F41-A8E3-A500C85E9636}" type="datetimeFigureOut">
              <a:rPr lang="fi-FI" smtClean="0"/>
              <a:t>15.5.2024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EE571B3-FE2A-4E91-882F-40FA7B29F8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DB0D0B2-D0D8-4E79-938B-E6569E8A74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24F1E-E137-456F-9307-54686FEEDBC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1813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32B33-838E-4511-96FF-6AAD03FB9CDE}" type="datetimeFigureOut">
              <a:rPr lang="fi-FI" smtClean="0"/>
              <a:t>15.5.2024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0D77E-73F2-4CF6-8D74-789903B0E96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6480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dirty="0"/>
              <a:t>Lisää kuva kaarimuotoon napsauttamalla kaaren keskellä näkyvää kuvaketta. </a:t>
            </a:r>
            <a:br>
              <a:rPr lang="fi-FI" dirty="0"/>
            </a:br>
            <a:br>
              <a:rPr lang="fi-FI" dirty="0"/>
            </a:br>
            <a:r>
              <a:rPr lang="fi-FI" b="1" dirty="0"/>
              <a:t>Kaareen sijoitetun kuvan rajausta voit muuttaa helposti </a:t>
            </a:r>
            <a:r>
              <a:rPr lang="fi-FI" dirty="0"/>
              <a:t>aktivoimalla kuvalaatikon ja valitsemalla Muotoile-välilehdeltä Rajaa-työkalu. </a:t>
            </a:r>
            <a:br>
              <a:rPr lang="fi-FI" dirty="0"/>
            </a:br>
            <a:r>
              <a:rPr lang="fi-FI" dirty="0"/>
              <a:t>Nyt voit siirtää kuvaa hiirellä/nuolinäppäimillä tai skaalata kuvaa tarttumalla kuvan kulmissa oleviin valkoisiin palloihin. </a:t>
            </a:r>
            <a:br>
              <a:rPr lang="fi-FI" dirty="0"/>
            </a:br>
            <a:r>
              <a:rPr lang="fi-FI" dirty="0"/>
              <a:t>Kun kuvasta näkyy sopiva kohta, klikkaa kuvan ulkopuolelle. </a:t>
            </a:r>
            <a:br>
              <a:rPr lang="fi-FI" dirty="0"/>
            </a:br>
            <a:br>
              <a:rPr lang="fi-FI" dirty="0"/>
            </a:br>
            <a:r>
              <a:rPr lang="fi-FI" dirty="0"/>
              <a:t>Kuvan voi poistaa/vaihtaa klikkaamalla </a:t>
            </a:r>
            <a:r>
              <a:rPr lang="fi-FI" dirty="0" err="1"/>
              <a:t>Delete</a:t>
            </a:r>
            <a:r>
              <a:rPr lang="fi-FI" dirty="0"/>
              <a:t>-näppäintä.</a:t>
            </a:r>
            <a:br>
              <a:rPr lang="fi-FI" dirty="0"/>
            </a:br>
            <a:br>
              <a:rPr lang="fi-FI" dirty="0"/>
            </a:br>
            <a:r>
              <a:rPr lang="fi-FI" dirty="0"/>
              <a:t>Muista lisätä kuvalle alt-teksti.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E0D77E-73F2-4CF6-8D74-789903B0E963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4929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äliotsikko 10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1E3BD27E-09CF-6FA9-086A-738A34DC02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6292" y="1875121"/>
            <a:ext cx="6203879" cy="2833065"/>
          </a:xfrm>
        </p:spPr>
        <p:txBody>
          <a:bodyPr anchor="ctr">
            <a:noAutofit/>
          </a:bodyPr>
          <a:lstStyle>
            <a:lvl1pPr algn="l">
              <a:defRPr sz="4800">
                <a:solidFill>
                  <a:schemeClr val="tx2"/>
                </a:solidFill>
              </a:defRPr>
            </a:lvl1pPr>
          </a:lstStyle>
          <a:p>
            <a:r>
              <a:rPr lang="fi-FI" dirty="0"/>
              <a:t>Lisää väliotsikko napsauttamalla</a:t>
            </a:r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11CCD95E-3B59-6481-2701-EB18229BA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4" name="Vapaamuotoinen: Muoto 3">
            <a:extLst>
              <a:ext uri="{FF2B5EF4-FFF2-40B4-BE49-F238E27FC236}">
                <a16:creationId xmlns:a16="http://schemas.microsoft.com/office/drawing/2014/main" id="{7ED263F6-2035-96B7-BFE8-1B3AAEA3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211000" cy="2626729"/>
          </a:xfrm>
          <a:custGeom>
            <a:avLst/>
            <a:gdLst>
              <a:gd name="connsiteX0" fmla="*/ 0 w 4211000"/>
              <a:gd name="connsiteY0" fmla="*/ 0 h 2626729"/>
              <a:gd name="connsiteX1" fmla="*/ 4211000 w 4211000"/>
              <a:gd name="connsiteY1" fmla="*/ 0 h 2626729"/>
              <a:gd name="connsiteX2" fmla="*/ 2537419 w 4211000"/>
              <a:gd name="connsiteY2" fmla="*/ 2401455 h 2626729"/>
              <a:gd name="connsiteX3" fmla="*/ 2288870 w 4211000"/>
              <a:gd name="connsiteY3" fmla="*/ 2626729 h 2626729"/>
              <a:gd name="connsiteX4" fmla="*/ 2103117 w 4211000"/>
              <a:gd name="connsiteY4" fmla="*/ 2466836 h 2626729"/>
              <a:gd name="connsiteX5" fmla="*/ 0 w 4211000"/>
              <a:gd name="connsiteY5" fmla="*/ 1263540 h 262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1000" h="2626729">
                <a:moveTo>
                  <a:pt x="0" y="0"/>
                </a:moveTo>
                <a:lnTo>
                  <a:pt x="4211000" y="0"/>
                </a:lnTo>
                <a:cubicBezTo>
                  <a:pt x="3829959" y="899818"/>
                  <a:pt x="3255676" y="1717413"/>
                  <a:pt x="2537419" y="2401455"/>
                </a:cubicBezTo>
                <a:lnTo>
                  <a:pt x="2288870" y="2626729"/>
                </a:lnTo>
                <a:lnTo>
                  <a:pt x="2103117" y="2466836"/>
                </a:lnTo>
                <a:cubicBezTo>
                  <a:pt x="1479755" y="1963705"/>
                  <a:pt x="770090" y="1553807"/>
                  <a:pt x="0" y="1263540"/>
                </a:cubicBezTo>
                <a:close/>
              </a:path>
            </a:pathLst>
          </a:custGeom>
          <a:solidFill>
            <a:schemeClr val="accent2"/>
          </a:solidFill>
          <a:ln w="6315" cap="flat">
            <a:noFill/>
            <a:prstDash val="solid"/>
            <a:miter/>
          </a:ln>
        </p:spPr>
        <p:txBody>
          <a:bodyPr rtlCol="0" anchor="ctr"/>
          <a:lstStyle/>
          <a:p>
            <a:endParaRPr lang="fi-FI"/>
          </a:p>
        </p:txBody>
      </p:sp>
      <p:sp>
        <p:nvSpPr>
          <p:cNvPr id="6" name="Kuvan paikkamerkki 5">
            <a:extLst>
              <a:ext uri="{FF2B5EF4-FFF2-40B4-BE49-F238E27FC236}">
                <a16:creationId xmlns:a16="http://schemas.microsoft.com/office/drawing/2014/main" id="{9F3940A6-DE54-16ED-FFE0-5CC49A3BA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263921"/>
            <a:ext cx="4688271" cy="5594460"/>
          </a:xfrm>
          <a:custGeom>
            <a:avLst/>
            <a:gdLst>
              <a:gd name="connsiteX0" fmla="*/ 0 w 4688271"/>
              <a:gd name="connsiteY0" fmla="*/ 0 h 5594460"/>
              <a:gd name="connsiteX1" fmla="*/ 4648853 w 4688271"/>
              <a:gd name="connsiteY1" fmla="*/ 5362028 h 5594460"/>
              <a:gd name="connsiteX2" fmla="*/ 4688271 w 4688271"/>
              <a:gd name="connsiteY2" fmla="*/ 5594460 h 5594460"/>
              <a:gd name="connsiteX3" fmla="*/ 1198786 w 4688271"/>
              <a:gd name="connsiteY3" fmla="*/ 5594460 h 5594460"/>
              <a:gd name="connsiteX4" fmla="*/ 1069202 w 4688271"/>
              <a:gd name="connsiteY4" fmla="*/ 5332987 h 5594460"/>
              <a:gd name="connsiteX5" fmla="*/ 918726 w 4688271"/>
              <a:gd name="connsiteY5" fmla="*/ 5075366 h 5594460"/>
              <a:gd name="connsiteX6" fmla="*/ 0 w 4688271"/>
              <a:gd name="connsiteY6" fmla="*/ 4037560 h 559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88271" h="5594460">
                <a:moveTo>
                  <a:pt x="0" y="0"/>
                </a:moveTo>
                <a:cubicBezTo>
                  <a:pt x="2387277" y="899829"/>
                  <a:pt x="4193876" y="2949305"/>
                  <a:pt x="4648853" y="5362028"/>
                </a:cubicBezTo>
                <a:lnTo>
                  <a:pt x="4688271" y="5594460"/>
                </a:lnTo>
                <a:lnTo>
                  <a:pt x="1198786" y="5594460"/>
                </a:lnTo>
                <a:lnTo>
                  <a:pt x="1069202" y="5332987"/>
                </a:lnTo>
                <a:cubicBezTo>
                  <a:pt x="1022360" y="5246052"/>
                  <a:pt x="972215" y="5160120"/>
                  <a:pt x="918726" y="5075366"/>
                </a:cubicBezTo>
                <a:cubicBezTo>
                  <a:pt x="663383" y="4670763"/>
                  <a:pt x="351559" y="4323660"/>
                  <a:pt x="0" y="403756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rgbClr val="FF0000"/>
                </a:solidFill>
              </a:defRPr>
            </a:lvl1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br>
              <a:rPr lang="fi-FI" dirty="0"/>
            </a:br>
            <a:br>
              <a:rPr lang="fi-FI" dirty="0"/>
            </a:br>
            <a:br>
              <a:rPr lang="fi-FI" dirty="0"/>
            </a:br>
            <a:br>
              <a:rPr lang="fi-FI" dirty="0"/>
            </a:br>
            <a:br>
              <a:rPr lang="fi-FI" dirty="0"/>
            </a:br>
            <a:r>
              <a:rPr lang="fi-FI" dirty="0"/>
              <a:t>Lisää kuva kaarimuotoon napsauttamalla alla näkyvää kuvaketta. </a:t>
            </a:r>
            <a:br>
              <a:rPr lang="fi-FI" dirty="0"/>
            </a:br>
            <a:r>
              <a:rPr lang="fi-FI" dirty="0"/>
              <a:t>Kaareen sijoitetun kuvan rajausta voit muuttaa helposti aktivoimalla kuvalaatikon ja valitsemalla Muotoile-välilehdeltä Rajaa-työkalu. Nyt voit siirtää kuvaa hiirellä/nuolinäppäimillä tai skaalata kuvaa tarttumalla kuvan kulmissa oleviin valkoisiin palloihin. Kun kuvasta näkyy sopiva kohta, klikkaa kuvan ulkopuolelle. </a:t>
            </a:r>
            <a:br>
              <a:rPr lang="fi-FI" dirty="0"/>
            </a:br>
            <a:r>
              <a:rPr lang="fi-FI" dirty="0"/>
              <a:t>Kuvan voi poistaa/vaihtaa klikkaamalla </a:t>
            </a:r>
            <a:r>
              <a:rPr lang="fi-FI" dirty="0" err="1"/>
              <a:t>Delete</a:t>
            </a:r>
            <a:r>
              <a:rPr lang="fi-FI" dirty="0"/>
              <a:t>-näppäintä.</a:t>
            </a:r>
            <a:br>
              <a:rPr lang="fi-FI" dirty="0"/>
            </a:br>
            <a:r>
              <a:rPr lang="fi-FI" dirty="0"/>
              <a:t>Muista lisätä kuvalle alt-teksti.</a:t>
            </a:r>
          </a:p>
          <a:p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22096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1">
            <a:extLst>
              <a:ext uri="{FF2B5EF4-FFF2-40B4-BE49-F238E27FC236}">
                <a16:creationId xmlns:a16="http://schemas.microsoft.com/office/drawing/2014/main" id="{6E2A3B3F-ED59-5905-C8DB-A53BFFB1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68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/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29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petu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941" y="2046515"/>
            <a:ext cx="9506859" cy="1148610"/>
          </a:xfrm>
        </p:spPr>
        <p:txBody>
          <a:bodyPr>
            <a:noAutofit/>
          </a:bodyPr>
          <a:lstStyle>
            <a:lvl1pPr algn="ctr">
              <a:defRPr sz="3800">
                <a:solidFill>
                  <a:schemeClr val="bg2"/>
                </a:solidFill>
              </a:defRPr>
            </a:lvl1pPr>
          </a:lstStyle>
          <a:p>
            <a:r>
              <a:rPr lang="fi-FI" dirty="0"/>
              <a:t>Lisää kiitokset napsauttamalla</a:t>
            </a:r>
          </a:p>
        </p:txBody>
      </p:sp>
      <p:sp>
        <p:nvSpPr>
          <p:cNvPr id="6" name="Alaotsikko 2">
            <a:extLst>
              <a:ext uri="{FF2B5EF4-FFF2-40B4-BE49-F238E27FC236}">
                <a16:creationId xmlns:a16="http://schemas.microsoft.com/office/drawing/2014/main" id="{125EE5CF-D820-EC6B-B521-B4A14B9F9AF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1465941" y="3352148"/>
            <a:ext cx="9506859" cy="83208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Esim. www-osoitteet ym. lisätiedot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53101" y="4732256"/>
            <a:ext cx="3132539" cy="8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0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 dirty="0"/>
              <a:t>Add a title on two or three lines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name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presenter</a:t>
            </a:r>
            <a:br>
              <a:rPr lang="fi-FI" dirty="0"/>
            </a:br>
            <a:r>
              <a:rPr lang="fi-FI" dirty="0" err="1"/>
              <a:t>title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3032006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170" y="571499"/>
            <a:ext cx="10827659" cy="983513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 dirty="0"/>
              <a:t>Lisää otsikko napsauttamalla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FAB5EF-9BBB-35DD-308E-C70BAB11BD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2170" y="1714500"/>
            <a:ext cx="10827659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fi-FI" dirty="0"/>
              <a:t>Lisää tekstiä napauttamalla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0"/>
            <a:endParaRPr lang="fi-FI" dirty="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89B0F09-8B74-5048-A35E-DD91870C4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012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fi-FI" sz="3800" dirty="0"/>
              <a:t>Lisää otsikko kahdelle tai kolmelle riville</a:t>
            </a:r>
            <a:endParaRPr lang="fi-FI" dirty="0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dirty="0"/>
              <a:t>Lisää Etunimi Sukunimi</a:t>
            </a:r>
            <a:br>
              <a:rPr lang="fi-FI" dirty="0"/>
            </a:br>
            <a:r>
              <a:rPr lang="fi-FI" dirty="0"/>
              <a:t>titteli</a:t>
            </a:r>
          </a:p>
        </p:txBody>
      </p:sp>
    </p:spTree>
    <p:extLst>
      <p:ext uri="{BB962C8B-B14F-4D97-AF65-F5344CB8AC3E}">
        <p14:creationId xmlns:p14="http://schemas.microsoft.com/office/powerpoint/2010/main" val="3001521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llinen kansi aloituspohj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C486F46-0FFA-044B-55F7-5ADC5C33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7616" y="1727027"/>
            <a:ext cx="5985183" cy="1839951"/>
          </a:xfrm>
        </p:spPr>
        <p:txBody>
          <a:bodyPr anchor="b">
            <a:noAutofit/>
          </a:bodyPr>
          <a:lstStyle>
            <a:lvl1pPr algn="l">
              <a:defRPr sz="3800"/>
            </a:lvl1pPr>
          </a:lstStyle>
          <a:p>
            <a:r>
              <a:rPr lang="en-US"/>
              <a:t>Add a title on two or three lines</a:t>
            </a:r>
            <a:endParaRPr lang="fi-FI"/>
          </a:p>
        </p:txBody>
      </p:sp>
      <p:sp>
        <p:nvSpPr>
          <p:cNvPr id="25" name="Tekstin paikkamerkki 3">
            <a:extLst>
              <a:ext uri="{FF2B5EF4-FFF2-40B4-BE49-F238E27FC236}">
                <a16:creationId xmlns:a16="http://schemas.microsoft.com/office/drawing/2014/main" id="{291729F3-6BCF-A6D5-7161-5F622A499D61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987618" y="3713290"/>
            <a:ext cx="5985183" cy="706918"/>
          </a:xfrm>
        </p:spPr>
        <p:txBody>
          <a:bodyPr t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err="1"/>
              <a:t>The</a:t>
            </a:r>
            <a:r>
              <a:rPr lang="fi-FI"/>
              <a:t> </a:t>
            </a:r>
            <a:r>
              <a:rPr lang="fi-FI" err="1"/>
              <a:t>name</a:t>
            </a:r>
            <a:r>
              <a:rPr lang="fi-FI"/>
              <a:t> of </a:t>
            </a:r>
            <a:r>
              <a:rPr lang="fi-FI" err="1"/>
              <a:t>the</a:t>
            </a:r>
            <a:r>
              <a:rPr lang="fi-FI"/>
              <a:t> </a:t>
            </a:r>
            <a:r>
              <a:rPr lang="fi-FI" err="1"/>
              <a:t>presenter</a:t>
            </a:r>
            <a:br>
              <a:rPr lang="fi-FI"/>
            </a:br>
            <a:r>
              <a:rPr lang="fi-FI" err="1"/>
              <a:t>title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286947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00D669B-29C8-A4EB-2D71-CF37716F9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170" y="571499"/>
            <a:ext cx="10827659" cy="983513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/>
              <a:t>Lisää otsikko napsauttamalla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FAB5EF-9BBB-35DD-308E-C70BAB11BD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2170" y="1714500"/>
            <a:ext cx="5309056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/>
              <a:t>Lisää tekstiä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7CCBFD4-DB01-BC93-C9B2-24B252E8E1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00774" y="1714500"/>
            <a:ext cx="5309055" cy="411480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fi-FI"/>
              <a:t>Lisää tekstiä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pic>
        <p:nvPicPr>
          <p:cNvPr id="4" name="Kuva 4">
            <a:extLst>
              <a:ext uri="{FF2B5EF4-FFF2-40B4-BE49-F238E27FC236}">
                <a16:creationId xmlns:a16="http://schemas.microsoft.com/office/drawing/2014/main" id="{689B0F09-8B74-5048-A35E-DD91870C4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va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57C80A9E-A3B7-A6AF-80F7-86AFC224A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5655076" cy="685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i-FI"/>
            </a:br>
            <a:r>
              <a:rPr lang="fi-FI"/>
              <a:t>Lisää kuva napsauttamalla </a:t>
            </a:r>
            <a:br>
              <a:rPr lang="fi-FI"/>
            </a:br>
            <a:r>
              <a:rPr lang="fi-FI"/>
              <a:t>keskellä näkyvää kuvaketta.</a:t>
            </a:r>
            <a:br>
              <a:rPr lang="fi-FI"/>
            </a:br>
            <a:r>
              <a:rPr lang="fi-FI"/>
              <a:t>Ohjeet kuvan rajaamiseen ja skaalaamiseen löytyvät diasarjan alussa olevalta ohjesivulta.</a:t>
            </a:r>
            <a:br>
              <a:rPr lang="fi-FI"/>
            </a:br>
            <a:r>
              <a:rPr lang="fi-FI"/>
              <a:t>Muista lisätä kuvalle alt-teksti.</a:t>
            </a:r>
          </a:p>
        </p:txBody>
      </p:sp>
      <p:pic>
        <p:nvPicPr>
          <p:cNvPr id="7" name="Kuva 4">
            <a:extLst>
              <a:ext uri="{FF2B5EF4-FFF2-40B4-BE49-F238E27FC236}">
                <a16:creationId xmlns:a16="http://schemas.microsoft.com/office/drawing/2014/main" id="{A7AA0FC4-980B-BFAC-EA98-9BC5BB2E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9325" y="6055469"/>
            <a:ext cx="1933575" cy="513606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538C098E-3E44-B9F0-FC60-C2CF263552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391" y="571499"/>
            <a:ext cx="5224437" cy="1278566"/>
          </a:xfrm>
        </p:spPr>
        <p:txBody>
          <a:bodyPr>
            <a:noAutofit/>
          </a:bodyPr>
          <a:lstStyle>
            <a:lvl1pPr>
              <a:defRPr sz="3800"/>
            </a:lvl1pPr>
          </a:lstStyle>
          <a:p>
            <a:r>
              <a:rPr lang="fi-FI"/>
              <a:t>Lisää otsikko napsauttamalla</a:t>
            </a:r>
          </a:p>
        </p:txBody>
      </p:sp>
      <p:sp>
        <p:nvSpPr>
          <p:cNvPr id="11" name="Sisällön paikkamerkki 2">
            <a:extLst>
              <a:ext uri="{FF2B5EF4-FFF2-40B4-BE49-F238E27FC236}">
                <a16:creationId xmlns:a16="http://schemas.microsoft.com/office/drawing/2014/main" id="{71A7FEF0-1E42-E87F-44AE-D7AF91FB14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5390" y="2048747"/>
            <a:ext cx="5224437" cy="3780554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Lisää tekstiä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452681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88541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41840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title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text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</a:t>
            </a:r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orient="horz" pos="1071" userDrawn="1">
          <p15:clr>
            <a:srgbClr val="F26B43"/>
          </p15:clr>
        </p15:guide>
        <p15:guide id="10" orient="horz" pos="3685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dirty="0"/>
              <a:t>Lisää otsikko napsauttamalla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/>
              <a:t>Lisää tekstiä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97716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orient="horz" pos="411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2341" userDrawn="1">
          <p15:clr>
            <a:srgbClr val="F26B43"/>
          </p15:clr>
        </p15:guide>
        <p15:guide id="8" pos="3092" userDrawn="1">
          <p15:clr>
            <a:srgbClr val="F26B43"/>
          </p15:clr>
        </p15:guide>
        <p15:guide id="9" orient="horz" pos="2478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580D9A4-0BA9-8194-6AB4-4AEE6F64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365126"/>
            <a:ext cx="10798630" cy="109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title</a:t>
            </a:r>
            <a:endParaRPr lang="fi-FI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9F16160-F29F-E480-8C3D-A388C0F8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171" y="1457326"/>
            <a:ext cx="10798630" cy="471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text</a:t>
            </a:r>
            <a:endParaRPr lang="fi-FI"/>
          </a:p>
          <a:p>
            <a:pPr lvl="1"/>
            <a:r>
              <a:rPr lang="fi-FI"/>
              <a:t>Second </a:t>
            </a:r>
            <a:r>
              <a:rPr lang="fi-FI" err="1"/>
              <a:t>level</a:t>
            </a:r>
            <a:endParaRPr lang="fi-FI"/>
          </a:p>
          <a:p>
            <a:pPr lvl="2"/>
            <a:r>
              <a:rPr lang="fi-FI"/>
              <a:t>Third </a:t>
            </a:r>
            <a:r>
              <a:rPr lang="fi-FI" err="1"/>
              <a:t>level</a:t>
            </a:r>
            <a:endParaRPr lang="fi-FI"/>
          </a:p>
          <a:p>
            <a:pPr lvl="3"/>
            <a:r>
              <a:rPr lang="fi-FI" err="1"/>
              <a:t>Fourth</a:t>
            </a:r>
            <a:r>
              <a:rPr lang="fi-FI"/>
              <a:t> </a:t>
            </a:r>
            <a:r>
              <a:rPr lang="fi-FI" err="1"/>
              <a:t>level</a:t>
            </a:r>
            <a:r>
              <a:rPr lang="fi-FI"/>
              <a:t> </a:t>
            </a:r>
          </a:p>
          <a:p>
            <a:pPr lvl="4"/>
            <a:r>
              <a:rPr lang="fi-FI" err="1"/>
              <a:t>Fifth</a:t>
            </a:r>
            <a:r>
              <a:rPr lang="fi-FI"/>
              <a:t> </a:t>
            </a:r>
            <a:r>
              <a:rPr lang="fi-FI" err="1"/>
              <a:t>level</a:t>
            </a:r>
            <a:endParaRPr lang="fi-FI"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3023FB8-FB91-7A75-B15F-4764B99154A2}"/>
              </a:ext>
            </a:extLst>
          </p:cNvPr>
          <p:cNvSpPr txBox="1"/>
          <p:nvPr userDrawn="1"/>
        </p:nvSpPr>
        <p:spPr>
          <a:xfrm>
            <a:off x="62142" y="6374106"/>
            <a:ext cx="597671" cy="180000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Autofit/>
          </a:bodyPr>
          <a:lstStyle/>
          <a:p>
            <a:pPr algn="r"/>
            <a:fld id="{B0FA1FCE-3B31-49F3-AF28-99B509C786C6}" type="slidenum">
              <a:rPr lang="fi-FI" sz="1000" smtClean="0">
                <a:solidFill>
                  <a:schemeClr val="accent1"/>
                </a:solidFill>
              </a:rPr>
              <a:pPr algn="r"/>
              <a:t>‹#›</a:t>
            </a:fld>
            <a:endParaRPr lang="fi-FI" sz="10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23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415">
          <p15:clr>
            <a:srgbClr val="F26B43"/>
          </p15:clr>
        </p15:guide>
        <p15:guide id="3" orient="horz" pos="913">
          <p15:clr>
            <a:srgbClr val="F26B43"/>
          </p15:clr>
        </p15:guide>
        <p15:guide id="4" orient="horz" pos="3680">
          <p15:clr>
            <a:srgbClr val="F26B43"/>
          </p15:clr>
        </p15:guide>
        <p15:guide id="6" pos="665">
          <p15:clr>
            <a:srgbClr val="F26B43"/>
          </p15:clr>
        </p15:guide>
        <p15:guide id="7" orient="horz" pos="368">
          <p15:clr>
            <a:srgbClr val="F26B43"/>
          </p15:clr>
        </p15:guide>
        <p15:guide id="8" pos="438">
          <p15:clr>
            <a:srgbClr val="F26B43"/>
          </p15:clr>
        </p15:guide>
        <p15:guide id="9" orient="horz" pos="1071">
          <p15:clr>
            <a:srgbClr val="F26B43"/>
          </p15:clr>
        </p15:guide>
        <p15:guide id="10" orient="horz" pos="3685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elda.helsinki.fi/items/7b6aedd7-634f-4fea-a183-55113f4d875a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helda.helsinki.fi/items/b0bf8844-4913-4f9f-9785-0ab7487bac11" TargetMode="External"/><Relationship Id="rId4" Type="http://schemas.openxmlformats.org/officeDocument/2006/relationships/hyperlink" Target="https://www.doria.fi/handle/10024/18858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1">
            <a:extLst>
              <a:ext uri="{FF2B5EF4-FFF2-40B4-BE49-F238E27FC236}">
                <a16:creationId xmlns:a16="http://schemas.microsoft.com/office/drawing/2014/main" id="{5D40784F-AE15-A625-EB7E-D0F4914106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4349" y="1678302"/>
            <a:ext cx="6447946" cy="2037040"/>
          </a:xfrm>
        </p:spPr>
        <p:txBody>
          <a:bodyPr/>
          <a:lstStyle/>
          <a:p>
            <a:r>
              <a:rPr lang="fi-FI" dirty="0"/>
              <a:t>Hiekkarannat</a:t>
            </a:r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E71780A8-BC94-596E-5BC4-0F509CA84A12}"/>
              </a:ext>
            </a:extLst>
          </p:cNvPr>
          <p:cNvSpPr txBox="1">
            <a:spLocks/>
          </p:cNvSpPr>
          <p:nvPr/>
        </p:nvSpPr>
        <p:spPr>
          <a:xfrm>
            <a:off x="4924348" y="3948908"/>
            <a:ext cx="6447946" cy="7323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Terhi Ryttäri, ryhmäpäällikkö</a:t>
            </a:r>
          </a:p>
          <a:p>
            <a:endParaRPr lang="fi-FI" dirty="0"/>
          </a:p>
          <a:p>
            <a:r>
              <a:rPr lang="fi-FI" dirty="0"/>
              <a:t>Luonnonsuojelulain luontotyyppikoulutus 16.5.2024 ympäristöministeriö</a:t>
            </a:r>
          </a:p>
        </p:txBody>
      </p:sp>
      <p:pic>
        <p:nvPicPr>
          <p:cNvPr id="4" name="Kuvan paikkamerkki 8">
            <a:extLst>
              <a:ext uri="{FF2B5EF4-FFF2-40B4-BE49-F238E27FC236}">
                <a16:creationId xmlns:a16="http://schemas.microsoft.com/office/drawing/2014/main" id="{00A518E2-34B1-0D44-0D1F-B068325749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63650"/>
            <a:ext cx="4687888" cy="5594350"/>
          </a:xfrm>
          <a:custGeom>
            <a:avLst/>
            <a:gdLst>
              <a:gd name="connsiteX0" fmla="*/ 0 w 4688271"/>
              <a:gd name="connsiteY0" fmla="*/ 0 h 5594460"/>
              <a:gd name="connsiteX1" fmla="*/ 4648853 w 4688271"/>
              <a:gd name="connsiteY1" fmla="*/ 5362028 h 5594460"/>
              <a:gd name="connsiteX2" fmla="*/ 4688271 w 4688271"/>
              <a:gd name="connsiteY2" fmla="*/ 5594460 h 5594460"/>
              <a:gd name="connsiteX3" fmla="*/ 1198786 w 4688271"/>
              <a:gd name="connsiteY3" fmla="*/ 5594460 h 5594460"/>
              <a:gd name="connsiteX4" fmla="*/ 1069202 w 4688271"/>
              <a:gd name="connsiteY4" fmla="*/ 5332987 h 5594460"/>
              <a:gd name="connsiteX5" fmla="*/ 918726 w 4688271"/>
              <a:gd name="connsiteY5" fmla="*/ 5075366 h 5594460"/>
              <a:gd name="connsiteX6" fmla="*/ 0 w 4688271"/>
              <a:gd name="connsiteY6" fmla="*/ 4037560 h 559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88271" h="5594460">
                <a:moveTo>
                  <a:pt x="0" y="0"/>
                </a:moveTo>
                <a:cubicBezTo>
                  <a:pt x="2387277" y="899829"/>
                  <a:pt x="4193876" y="2949305"/>
                  <a:pt x="4648853" y="5362028"/>
                </a:cubicBezTo>
                <a:lnTo>
                  <a:pt x="4688271" y="5594460"/>
                </a:lnTo>
                <a:lnTo>
                  <a:pt x="1198786" y="5594460"/>
                </a:lnTo>
                <a:lnTo>
                  <a:pt x="1069202" y="5332987"/>
                </a:lnTo>
                <a:cubicBezTo>
                  <a:pt x="1022360" y="5246052"/>
                  <a:pt x="972215" y="5160120"/>
                  <a:pt x="918726" y="5075366"/>
                </a:cubicBezTo>
                <a:cubicBezTo>
                  <a:pt x="663383" y="4670763"/>
                  <a:pt x="351559" y="4323660"/>
                  <a:pt x="0" y="403756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3120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4F84B64-A2FA-6336-4CBF-47AD3DC4C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0" y="261087"/>
            <a:ext cx="10827659" cy="983513"/>
          </a:xfrm>
        </p:spPr>
        <p:txBody>
          <a:bodyPr/>
          <a:lstStyle/>
          <a:p>
            <a:r>
              <a:rPr lang="fi-FI" dirty="0"/>
              <a:t>Rajatapaus 2</a:t>
            </a:r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F6337630-E34D-0FEB-A615-C8A7365C7F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827" y="967906"/>
            <a:ext cx="6151660" cy="3460309"/>
          </a:xfrm>
        </p:spPr>
      </p:pic>
      <p:grpSp>
        <p:nvGrpSpPr>
          <p:cNvPr id="13" name="Ryhmä 12">
            <a:extLst>
              <a:ext uri="{FF2B5EF4-FFF2-40B4-BE49-F238E27FC236}">
                <a16:creationId xmlns:a16="http://schemas.microsoft.com/office/drawing/2014/main" id="{F4ACC797-8D01-95C5-D2A1-FF3FF69C8B06}"/>
              </a:ext>
            </a:extLst>
          </p:cNvPr>
          <p:cNvGrpSpPr/>
          <p:nvPr/>
        </p:nvGrpSpPr>
        <p:grpSpPr>
          <a:xfrm>
            <a:off x="737459" y="1139358"/>
            <a:ext cx="2406503" cy="3294617"/>
            <a:chOff x="533344" y="1896382"/>
            <a:chExt cx="2406503" cy="3294617"/>
          </a:xfrm>
        </p:grpSpPr>
        <p:pic>
          <p:nvPicPr>
            <p:cNvPr id="7" name="Kuva 6">
              <a:extLst>
                <a:ext uri="{FF2B5EF4-FFF2-40B4-BE49-F238E27FC236}">
                  <a16:creationId xmlns:a16="http://schemas.microsoft.com/office/drawing/2014/main" id="{AEEE345E-C259-DBC4-A513-099BAC188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344" y="1896382"/>
              <a:ext cx="2406503" cy="3294617"/>
            </a:xfrm>
            <a:prstGeom prst="rect">
              <a:avLst/>
            </a:prstGeom>
          </p:spPr>
        </p:pic>
        <p:sp>
          <p:nvSpPr>
            <p:cNvPr id="10" name="Tekstiruutu 9">
              <a:extLst>
                <a:ext uri="{FF2B5EF4-FFF2-40B4-BE49-F238E27FC236}">
                  <a16:creationId xmlns:a16="http://schemas.microsoft.com/office/drawing/2014/main" id="{2DB49E3C-1FBE-C4D6-08E0-FB16B889A827}"/>
                </a:ext>
              </a:extLst>
            </p:cNvPr>
            <p:cNvSpPr txBox="1"/>
            <p:nvPr/>
          </p:nvSpPr>
          <p:spPr>
            <a:xfrm>
              <a:off x="665052" y="470490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>
                  <a:solidFill>
                    <a:schemeClr val="bg1"/>
                  </a:solidFill>
                </a:rPr>
                <a:t>1941</a:t>
              </a:r>
            </a:p>
          </p:txBody>
        </p:sp>
      </p:grp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709843BB-E69C-B9C5-7F2C-CC98ACDF6532}"/>
              </a:ext>
            </a:extLst>
          </p:cNvPr>
          <p:cNvGrpSpPr/>
          <p:nvPr/>
        </p:nvGrpSpPr>
        <p:grpSpPr>
          <a:xfrm>
            <a:off x="3218376" y="1126733"/>
            <a:ext cx="2431037" cy="3307243"/>
            <a:chOff x="3199251" y="1397667"/>
            <a:chExt cx="2431037" cy="3307243"/>
          </a:xfrm>
        </p:grpSpPr>
        <p:pic>
          <p:nvPicPr>
            <p:cNvPr id="9" name="Kuva 8">
              <a:extLst>
                <a:ext uri="{FF2B5EF4-FFF2-40B4-BE49-F238E27FC236}">
                  <a16:creationId xmlns:a16="http://schemas.microsoft.com/office/drawing/2014/main" id="{CC525428-F6D0-5C73-0E46-7E2B30418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9251" y="1397667"/>
              <a:ext cx="2431037" cy="3307243"/>
            </a:xfrm>
            <a:prstGeom prst="rect">
              <a:avLst/>
            </a:prstGeom>
          </p:spPr>
        </p:pic>
        <p:sp>
          <p:nvSpPr>
            <p:cNvPr id="11" name="Tekstiruutu 10">
              <a:extLst>
                <a:ext uri="{FF2B5EF4-FFF2-40B4-BE49-F238E27FC236}">
                  <a16:creationId xmlns:a16="http://schemas.microsoft.com/office/drawing/2014/main" id="{E09CD298-03B4-7185-318A-C6F0863F52C0}"/>
                </a:ext>
              </a:extLst>
            </p:cNvPr>
            <p:cNvSpPr txBox="1"/>
            <p:nvPr/>
          </p:nvSpPr>
          <p:spPr>
            <a:xfrm>
              <a:off x="3278024" y="4273109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>
                  <a:solidFill>
                    <a:schemeClr val="bg1"/>
                  </a:solidFill>
                </a:rPr>
                <a:t>2021</a:t>
              </a:r>
            </a:p>
          </p:txBody>
        </p:sp>
      </p:grpSp>
      <p:sp>
        <p:nvSpPr>
          <p:cNvPr id="14" name="Sisällön paikkamerkki 2">
            <a:extLst>
              <a:ext uri="{FF2B5EF4-FFF2-40B4-BE49-F238E27FC236}">
                <a16:creationId xmlns:a16="http://schemas.microsoft.com/office/drawing/2014/main" id="{5BEBA118-A820-C3CE-DE85-770C82BBB522}"/>
              </a:ext>
            </a:extLst>
          </p:cNvPr>
          <p:cNvSpPr txBox="1">
            <a:spLocks/>
          </p:cNvSpPr>
          <p:nvPr/>
        </p:nvSpPr>
        <p:spPr>
          <a:xfrm>
            <a:off x="682170" y="4558936"/>
            <a:ext cx="9655630" cy="1680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Entinen hiekkaranta, jossa nyt ruovikkoa ja kurtturuusua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 juurikaan hiekkarantalajeja eikä hiekkapaljastumia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Itäinen Suomenlahti puhdistumaan päin, mutta Venäjän käymän sodan vaikutukset?</a:t>
            </a:r>
          </a:p>
          <a:p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Mahdolliset kunnostukset ensin, rajaus sitten</a:t>
            </a:r>
          </a:p>
        </p:txBody>
      </p:sp>
    </p:spTree>
    <p:extLst>
      <p:ext uri="{BB962C8B-B14F-4D97-AF65-F5344CB8AC3E}">
        <p14:creationId xmlns:p14="http://schemas.microsoft.com/office/powerpoint/2010/main" val="1172417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D6F22BD-8CA7-D490-81C2-B28016BE9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0" y="194045"/>
            <a:ext cx="10827659" cy="983513"/>
          </a:xfrm>
        </p:spPr>
        <p:txBody>
          <a:bodyPr/>
          <a:lstStyle/>
          <a:p>
            <a:r>
              <a:rPr lang="fi-FI" dirty="0"/>
              <a:t>Ei rajata hiekkarantana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BFA8B18-B5ED-2DC2-D463-2DCDFD56E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0" y="1177558"/>
            <a:ext cx="6559139" cy="411480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Uimarannat, joita lanataan säännöllisesti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Voimakkaasti umpeenkasvaneet hiekkarannat, joiden umpeenkasvun syyt eivät ole poistuneet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Luontaisista syistä toiseksi luontotyypiksi (esim. luhdaksi) muuttuneet hiekkarannat</a:t>
            </a:r>
          </a:p>
          <a:p>
            <a:endParaRPr lang="fi-FI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EA029F60-ED23-3D61-196E-42189BECA9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092" y="3248730"/>
            <a:ext cx="4418166" cy="3313624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533E361F-D120-69ED-F746-10BBD4EF2F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8"/>
          <a:stretch/>
        </p:blipFill>
        <p:spPr>
          <a:xfrm>
            <a:off x="7501467" y="408426"/>
            <a:ext cx="4144047" cy="2636495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8D89296C-FFE8-426E-45DC-D667907FA7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0" y="3126428"/>
            <a:ext cx="6108314" cy="343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26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AB8A620-0E3F-C6D1-DCC1-27004B817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Luontotyyppiä heikentävät ja parantavat toimet</a:t>
            </a:r>
            <a:br>
              <a:rPr lang="fi-FI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4F5C854-ACA6-094F-CD4B-9079C1C0D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0" y="1456267"/>
            <a:ext cx="6731847" cy="4711700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i-FI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Heikentävät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</a:rPr>
              <a:t>Voimakas kulutus: tallaus, veneiden vapaa rantautuminen, maastoajo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</a:rPr>
              <a:t>Pistemäiset kuormituslähteet</a:t>
            </a:r>
          </a:p>
          <a:p>
            <a:pPr lvl="1" indent="0">
              <a:buNone/>
            </a:pPr>
            <a:endParaRPr lang="fi-FI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i-FI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Parantavat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</a:rPr>
              <a:t>Kulkua ohjaavat rakenteet; käytön rajaaminen ja ohjaaminen osalle hiekkaranta-aluetta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Vesiensuojelutoimet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</a:rPr>
              <a:t>Hoitotoimet: ruovikon niitot, rihmalevämassojen kuoriminen, rantaa kaventaville valleille muodostuneen puuston/pensaiden poisto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</a:rPr>
              <a:t>Kurtturuusun poistaminen</a:t>
            </a:r>
          </a:p>
          <a:p>
            <a:pPr marL="1085850" lvl="1" indent="-342900">
              <a:buFont typeface="Symbol" panose="05050102010706020507" pitchFamily="18" charset="2"/>
              <a:buChar char=""/>
            </a:pPr>
            <a:r>
              <a:rPr lang="fi-FI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Vaikuttaminen vesistön säännöstelyyn?</a:t>
            </a:r>
          </a:p>
          <a:p>
            <a:endParaRPr lang="fi-FI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9848CD19-2167-3620-C973-625604C7CE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7625684" y="1456267"/>
            <a:ext cx="3657990" cy="452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29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ulukko 10">
            <a:extLst>
              <a:ext uri="{FF2B5EF4-FFF2-40B4-BE49-F238E27FC236}">
                <a16:creationId xmlns:a16="http://schemas.microsoft.com/office/drawing/2014/main" id="{8622B139-6B5F-596E-19D6-022F556977F5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800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55520">
                  <a:extLst>
                    <a:ext uri="{9D8B030D-6E8A-4147-A177-3AD203B41FA5}">
                      <a16:colId xmlns:a16="http://schemas.microsoft.com/office/drawing/2014/main" val="2182298443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989057654"/>
                    </a:ext>
                  </a:extLst>
                </a:gridCol>
              </a:tblGrid>
              <a:tr h="434038">
                <a:tc gridSpan="2">
                  <a:txBody>
                    <a:bodyPr/>
                    <a:lstStyle/>
                    <a:p>
                      <a:r>
                        <a:rPr lang="fi-FI"/>
                        <a:t>Hiekkarannoilta kerättävät tiedot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286277"/>
                  </a:ext>
                </a:extLst>
              </a:tr>
              <a:tr h="397868">
                <a:tc gridSpan="2">
                  <a:txBody>
                    <a:bodyPr/>
                    <a:lstStyle/>
                    <a:p>
                      <a:r>
                        <a:rPr lang="fi-FI" sz="1400" b="1" err="1"/>
                        <a:t>Saktin</a:t>
                      </a:r>
                      <a:r>
                        <a:rPr lang="fi-FI" sz="1400" b="1"/>
                        <a:t> biotooppikuvion tiedot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428883"/>
                  </a:ext>
                </a:extLst>
              </a:tr>
              <a:tr h="328891">
                <a:tc>
                  <a:txBody>
                    <a:bodyPr/>
                    <a:lstStyle/>
                    <a:p>
                      <a:r>
                        <a:rPr lang="fi-FI" sz="1400" b="1"/>
                        <a:t>Pakolliset perustiedot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/>
                        <a:t>Pääryhmä, arvioija, arviointiajankohta, arviointitapa, inventointiluokka, hoitotarvearvio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881912"/>
                  </a:ext>
                </a:extLst>
              </a:tr>
              <a:tr h="325839">
                <a:tc>
                  <a:txBody>
                    <a:bodyPr/>
                    <a:lstStyle/>
                    <a:p>
                      <a:r>
                        <a:rPr lang="fi-FI" sz="1400"/>
                        <a:t>Rantatyyppi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Merenranta, joenranta, järvenranta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882760"/>
                  </a:ext>
                </a:extLst>
              </a:tr>
              <a:tr h="445813">
                <a:tc>
                  <a:txBody>
                    <a:bodyPr/>
                    <a:lstStyle/>
                    <a:p>
                      <a:r>
                        <a:rPr lang="fi-FI" sz="1400"/>
                        <a:t>Natura-luontotyyppi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Merenrannan hiekkarannat ovat Natura-tyyppiä Itämeren hiekkarannat (1640), ja niillä voi esiintyä myös Natura-luontotyyppiä Rantavallit (1210).</a:t>
                      </a:r>
                      <a:endParaRPr lang="fi-FI" sz="14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1383786"/>
                  </a:ext>
                </a:extLst>
              </a:tr>
              <a:tr h="541344">
                <a:tc>
                  <a:txBody>
                    <a:bodyPr/>
                    <a:lstStyle/>
                    <a:p>
                      <a:r>
                        <a:rPr lang="fi-FI" sz="1400"/>
                        <a:t>Hoitotavoite,  Toimenpidelaji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/>
                        <a:t>Erityistä huomioitavaa: kurtturuusun poistotarve, jos sitä on.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725823"/>
                  </a:ext>
                </a:extLst>
              </a:tr>
              <a:tr h="325839">
                <a:tc>
                  <a:txBody>
                    <a:bodyPr/>
                    <a:lstStyle/>
                    <a:p>
                      <a:r>
                        <a:rPr lang="fi-FI" sz="1400" err="1"/>
                        <a:t>LuTU</a:t>
                      </a:r>
                      <a:r>
                        <a:rPr lang="fi-FI" sz="1400"/>
                        <a:t>-tyypit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kern="1200">
                          <a:solidFill>
                            <a:schemeClr val="dk1"/>
                          </a:solidFill>
                          <a:effectLst/>
                        </a:rPr>
                        <a:t>Itämeren hiekkarannat, Järvien hiekka- ja hietarannat tai Jokien hiekka- ja hietarannat sekä särkät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985193"/>
                  </a:ext>
                </a:extLst>
              </a:tr>
              <a:tr h="355693">
                <a:tc gridSpan="2">
                  <a:txBody>
                    <a:bodyPr/>
                    <a:lstStyle/>
                    <a:p>
                      <a:r>
                        <a:rPr lang="fi-FI" sz="1400" b="1"/>
                        <a:t>LSL-luontotyyppilomakkeen tiedot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11024"/>
                  </a:ext>
                </a:extLst>
              </a:tr>
              <a:tr h="325839">
                <a:tc>
                  <a:txBody>
                    <a:bodyPr/>
                    <a:lstStyle/>
                    <a:p>
                      <a:r>
                        <a:rPr lang="fi-FI" sz="1400"/>
                        <a:t>LSL-luontotyyppi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 Hiekkarannat </a:t>
                      </a:r>
                      <a:r>
                        <a:rPr lang="fi-FI" sz="1400" b="0" kern="1200">
                          <a:solidFill>
                            <a:schemeClr val="dk1"/>
                          </a:solidFill>
                          <a:effectLst/>
                        </a:rPr>
                        <a:t>HUOM: VALITTAVA JOKAISELLE KUVIOLLE, jos kohde jaettu useampiin kuvioihin</a:t>
                      </a:r>
                      <a:endParaRPr lang="fi-FI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158571"/>
                  </a:ext>
                </a:extLst>
              </a:tr>
              <a:tr h="3351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(0/1)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kern="120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1: On LSL-luontotyyppi HUOM: VALITTAVA JOKAISELLE KUVIOLLE, jos kohde jaettu useampiin kuvioihin</a:t>
                      </a:r>
                      <a:endParaRPr lang="fi-FI" sz="14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59433"/>
                  </a:ext>
                </a:extLst>
              </a:tr>
              <a:tr h="7611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Määrittelykriteerit (sanallinen)</a:t>
                      </a:r>
                    </a:p>
                    <a:p>
                      <a:endParaRPr lang="fi-FI" sz="14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i-FI" sz="1400" b="0" kern="120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1) Kerrotaan maa-aines ja rannan luonnontilaisuus (ei rakentamista tai täyttämistä / tasoittamista)</a:t>
                      </a:r>
                    </a:p>
                    <a:p>
                      <a:pPr rtl="0" fontAlgn="base"/>
                      <a:r>
                        <a:rPr lang="fi-FI" sz="1400" b="0" kern="120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2) Kuvataan hiekkarannalle tyypillinen kasvillisuus ja sen </a:t>
                      </a:r>
                      <a:r>
                        <a:rPr lang="fi-FI" sz="1400" b="0" kern="1200" err="1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sulkeutumattomuus</a:t>
                      </a:r>
                      <a:endParaRPr lang="fi-FI" sz="1400" b="0" kern="120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960027"/>
                  </a:ext>
                </a:extLst>
              </a:tr>
              <a:tr h="1114531"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Yleiskuvaus </a:t>
                      </a:r>
                      <a:endParaRPr lang="fi-FI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822960" algn="l"/>
                          <a:tab pos="1645920" algn="l"/>
                          <a:tab pos="2468880" algn="l"/>
                          <a:tab pos="3291840" algn="l"/>
                          <a:tab pos="4114800" algn="l"/>
                          <a:tab pos="4937760" algn="l"/>
                        </a:tabLst>
                      </a:pPr>
                      <a:r>
                        <a:rPr lang="fi-FI" sz="140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Kuvataan rannan keskileveys ja vedenkorkeiden vaihtelu sekä maa-aineksen raekoko (hieta / hiekka /sora). Kuvataan rannan sijainti vesistössä ja topografia (myös vedenalainen osa). Sisävesillä järvityyppi ja säännöstelytilanne. Kasvillisuudesta: mahdolliset vyöhykkeet ja niiden valtalajit, paljaan hiekan osuus. Kuvataan, jos esiintyy hiekkarannalle tyypillistä isoja kasvustoja muodostavaa kasvillisuutta (esim. rantavehnä, suola-arho). Rannan luonnontilaisuutta ja siihen  vaikuttavia tekijöitä.</a:t>
                      </a:r>
                      <a:endParaRPr lang="fi-FI" sz="16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645766"/>
                  </a:ext>
                </a:extLst>
              </a:tr>
              <a:tr h="318438"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Rajaus </a:t>
                      </a:r>
                      <a:endParaRPr lang="fi-FI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Erityistä huomioitavaa: veden peittämän alueen rajauksen kuvaus ja perustelut luontotyyppiluvun rajausohjeen mukaisesti.</a:t>
                      </a:r>
                      <a:endParaRPr lang="fi-FI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913677"/>
                  </a:ext>
                </a:extLst>
              </a:tr>
              <a:tr h="318438">
                <a:tc>
                  <a:txBody>
                    <a:bodyPr/>
                    <a:lstStyle/>
                    <a:p>
                      <a:r>
                        <a:rPr lang="fi-FI" sz="1400"/>
                        <a:t>Luonnontilaisuus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= luonnontilainen tai 2 = luonnontilaiseen verrattava</a:t>
                      </a:r>
                      <a:endParaRPr lang="fi-FI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566559"/>
                  </a:ext>
                </a:extLst>
              </a:tr>
              <a:tr h="529134"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Käyttö ja uhat </a:t>
                      </a:r>
                      <a:endParaRPr lang="fi-FI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Erityistä huomioitavaa: kuluminen ja sen aiheuttaja, vieraslajit, umpeenkasvu, </a:t>
                      </a:r>
                      <a:r>
                        <a:rPr lang="fi-FI" sz="1400"/>
                        <a:t>mahdollisten virkistyskäyttörakenteiden ylläpito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931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940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A0888D5-4601-4995-9C6A-5D59E89E8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429" y="282148"/>
            <a:ext cx="9127067" cy="1148610"/>
          </a:xfrm>
        </p:spPr>
        <p:txBody>
          <a:bodyPr/>
          <a:lstStyle/>
          <a:p>
            <a:r>
              <a:rPr lang="fi-FI" dirty="0"/>
              <a:t>Kiitos!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E510E276-89F1-0BCC-2CEC-C134AA5A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1387"/>
            <a:ext cx="4688230" cy="5596613"/>
          </a:xfrm>
          <a:prstGeom prst="rect">
            <a:avLst/>
          </a:prstGeom>
        </p:spPr>
      </p:pic>
      <p:sp>
        <p:nvSpPr>
          <p:cNvPr id="5" name="Sisällön paikkamerkki 7">
            <a:extLst>
              <a:ext uri="{FF2B5EF4-FFF2-40B4-BE49-F238E27FC236}">
                <a16:creationId xmlns:a16="http://schemas.microsoft.com/office/drawing/2014/main" id="{925054AE-ADFC-B83D-3640-6EBEEE9ED165}"/>
              </a:ext>
            </a:extLst>
          </p:cNvPr>
          <p:cNvSpPr txBox="1">
            <a:spLocks/>
          </p:cNvSpPr>
          <p:nvPr/>
        </p:nvSpPr>
        <p:spPr>
          <a:xfrm>
            <a:off x="4518234" y="1600128"/>
            <a:ext cx="7555233" cy="24595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Ranta-Putte –raportti 2023:</a:t>
            </a:r>
          </a:p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https://helda.helsinki.fi/items/7b6aedd7-634f-4fea-a183-55113f4d875a</a:t>
            </a:r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fi-FI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Helmi - sisävesien hiekkarantojen kunnostusopas 2023:</a:t>
            </a:r>
          </a:p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https://www.doria.fi/handle/10024/188582</a:t>
            </a:r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fi-FI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Itämeren hiekkarantojen ja dyynien hoito 2014:</a:t>
            </a:r>
          </a:p>
          <a:p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https://helda.helsinki.fi/items/b0bf8844-4913-4f9f-9785-0ab7487bac11</a:t>
            </a:r>
            <a:r>
              <a:rPr lang="fi-FI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5778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8430217-14D4-10BA-AF43-C1A4D8601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Asetuksen mukainen määrittely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522C7BF-6631-E174-1CD3-D8902110F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0" y="1714500"/>
            <a:ext cx="7519721" cy="4114801"/>
          </a:xfrm>
        </p:spPr>
        <p:txBody>
          <a:bodyPr/>
          <a:lstStyle/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fi-FI" sz="1800" b="0" i="1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Luonnonsuojelulain 64 §:n 1 momentissa tarkoitetaan 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hiekkarannalla aluetta, joka on </a:t>
            </a:r>
            <a:r>
              <a:rPr lang="fi-FI" sz="1800" b="0" i="1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meren, järven tai joen ranta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, jota ei ole rakentamisella taikka täyttämis- tai tasoittamistoimenpiteillä merkittävästi muutettu</a:t>
            </a:r>
            <a:r>
              <a:rPr lang="fi-FI" sz="1800" b="0" i="1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jonka maa-aines on pääosin hiekkaa tai hietaa ja kasvillisuus sulkeutumatonta</a:t>
            </a:r>
            <a:r>
              <a:rPr lang="fi-FI" sz="18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 </a:t>
            </a:r>
            <a:endParaRPr lang="fi-FI" b="0" i="0" dirty="0">
              <a:solidFill>
                <a:srgbClr val="FF0000"/>
              </a:solidFill>
              <a:effectLst/>
              <a:latin typeface="Segoe UI" panose="020B0502040204020203" pitchFamily="34" charset="0"/>
            </a:endParaRP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fi-FI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Luonnonsuojeluasetuksen perustelumuistio:</a:t>
            </a:r>
            <a:r>
              <a:rPr lang="fi-FI" sz="180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  </a:t>
            </a:r>
            <a:endParaRPr lang="fi-FI" i="0" dirty="0">
              <a:solidFill>
                <a:schemeClr val="tx1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fi-FI" sz="1800" b="0" i="1" dirty="0">
                <a:effectLst/>
                <a:latin typeface="Calibri" panose="020F0502020204030204" pitchFamily="34" charset="0"/>
              </a:rPr>
              <a:t>Hiekkarannat ovat merenrannikon, järvien ja jokien rantoja, joiden maa-aines on pääosin hiekkaa tai hietaa ja joilla on </a:t>
            </a:r>
            <a:r>
              <a:rPr lang="fi-FI" sz="1800" b="0" i="1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hiekkarannoille tyypillistä, sulkeutumatonta niukkaa kasvillisuutta ja paljastumia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. Hiekkarannan ominaispiirteitä ei ole rakentamisella taikka täyttämis- tai tasoittamistoimenpiteillä merkittävästi muutettu. Merenrannoilla kasvillisuus muodostuu usein suola-arho- ja rantavehnävyöhykkeistä. Järvien ja jokien hiekkarannoilla kasvillisuus on yleensä niukempaa koostuen yleisistä rantakasveista, joita ovat erilaiset heinät, sarat, </a:t>
            </a:r>
            <a:r>
              <a:rPr lang="fi-FI" sz="1800" b="0" i="1" dirty="0" err="1">
                <a:effectLst/>
                <a:latin typeface="Calibri" panose="020F0502020204030204" pitchFamily="34" charset="0"/>
              </a:rPr>
              <a:t>luikat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 ja vihvilät, rantakukka, kissankello tai keltanot. Hiekkarannoilla voi olla myös kasvimateriaalin muodostamia </a:t>
            </a:r>
            <a:r>
              <a:rPr lang="fi-FI" sz="1800" b="0" i="1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eloperäisiä rantavalleja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. Hiekkarannan laajuus vaihtelee vedenkorkeuden vaihdellessa, ja </a:t>
            </a:r>
            <a:r>
              <a:rPr lang="fi-FI" sz="1800" b="0" i="1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ekologiseen kokonaisuuteen sisältyy myös matalan veden peittämä hiekkarannan osa</a:t>
            </a:r>
            <a:r>
              <a:rPr lang="fi-FI" sz="1800" b="0" i="1" dirty="0">
                <a:effectLst/>
                <a:latin typeface="Calibri" panose="020F0502020204030204" pitchFamily="34" charset="0"/>
              </a:rPr>
              <a:t>.</a:t>
            </a:r>
            <a:r>
              <a:rPr lang="fi-FI" sz="1800" b="0" i="0" dirty="0">
                <a:effectLst/>
                <a:latin typeface="Calibri" panose="020F0502020204030204" pitchFamily="34" charset="0"/>
              </a:rPr>
              <a:t>  </a:t>
            </a:r>
            <a:endParaRPr lang="fi-FI" b="0" i="0" dirty="0">
              <a:effectLst/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25E40E06-423C-8214-8A60-27FA4DE916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828346" y="1502301"/>
            <a:ext cx="4761733" cy="357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2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AD07D48-42CC-5E2B-384E-909759E57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370" y="353370"/>
            <a:ext cx="10827659" cy="983513"/>
          </a:xfrm>
        </p:spPr>
        <p:txBody>
          <a:bodyPr/>
          <a:lstStyle/>
          <a:p>
            <a:r>
              <a:rPr lang="fi-FI" dirty="0"/>
              <a:t>Levinneisyys ja yleiskuvaus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72B109D-9312-4FB6-E060-E280BCFA7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879" y="1422400"/>
            <a:ext cx="5552988" cy="4590473"/>
          </a:xfrm>
        </p:spPr>
        <p:txBody>
          <a:bodyPr/>
          <a:lstStyle/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Koko maassa noin 5000 ha</a:t>
            </a:r>
          </a:p>
          <a:p>
            <a:pPr lvl="1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Usein harjumuodostumien yhteydessä lahdissa ja lahdelmissa, loivarantaisia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Muodostuvat aaltojen rantaan kasaamasta hiekasta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Usein kiviä ja sorakasaumia, hiekkavalleja ja -törmiä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Eloperäisen aineksen kasaumia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</a:rPr>
              <a:t>Rantavoimat (jäät, aallot, virtaukset, tuuli) ylläpitävät avoimuutta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2400" dirty="0">
              <a:latin typeface="Calibri" panose="020F050202020403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2400" dirty="0">
              <a:latin typeface="Calibri" panose="020F050202020403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4D70E6-FA7E-BD34-86E7-355FC7C9B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4800" y="665782"/>
            <a:ext cx="3776133" cy="523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Kaavio 5">
            <a:extLst>
              <a:ext uri="{FF2B5EF4-FFF2-40B4-BE49-F238E27FC236}">
                <a16:creationId xmlns:a16="http://schemas.microsoft.com/office/drawing/2014/main" id="{1AB07C11-C909-AB97-1679-0F6BF99049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516245"/>
              </p:ext>
            </p:extLst>
          </p:nvPr>
        </p:nvGraphicFramePr>
        <p:xfrm>
          <a:off x="4981638" y="1528329"/>
          <a:ext cx="2943162" cy="231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757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4E24192-E38D-70E6-B41C-97A2D84AB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Hiekkarannat elinympäristönä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47F1A3A-228C-F9A1-3195-B10E1E49F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70" y="1714500"/>
            <a:ext cx="7113321" cy="42799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Jatkuvasti liikkeessä oleva kasvualusta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Vaihteleva vedenkorkeus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Niukkaravinteisuus ja paahteisuus</a:t>
            </a:r>
          </a:p>
          <a:p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	 Kasvillisuus aukkoista</a:t>
            </a:r>
          </a:p>
          <a:p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	 Erikoistunutta lajistoa (merenrannat)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Merenrannoilla rantaveden ja pärskeiden suolaisuus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Rantavoimien vaikutus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Kaivautujayhteisöt huomionarvoinen ekologinen ryhmä</a:t>
            </a:r>
            <a:endParaRPr lang="fi-FI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11BC9077-886C-D9F2-0995-191F1E74B5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4110" y="899230"/>
            <a:ext cx="3842328" cy="489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1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2F0225B-4E0E-D8AC-15FA-1D7C26034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0" y="1033318"/>
            <a:ext cx="7011721" cy="983513"/>
          </a:xfrm>
        </p:spPr>
        <p:txBody>
          <a:bodyPr/>
          <a:lstStyle/>
          <a:p>
            <a:r>
              <a:rPr lang="fi-FI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Luonnontilaisuus ja suojelutason kannalta tärkeiden esiintymien tunnistaminen</a:t>
            </a:r>
            <a:r>
              <a:rPr lang="fi-FI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br>
              <a:rPr lang="fi-FI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BF559C3-F3BA-E8A0-E32A-38B43171D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770" y="2307166"/>
            <a:ext cx="7418121" cy="4114801"/>
          </a:xfrm>
        </p:spPr>
        <p:txBody>
          <a:bodyPr/>
          <a:lstStyle/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Luonnontilaisuus: ei merkittävää ihmisvaikutusta (kulutusta, rakenteita rannalla tai sen vaikutuspiirissä). Vaikeaa löytää kohteita, joilla ihmisvaikutus ei näkyisi!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</a:rPr>
              <a:t>Sisävesillä vesistön säännöstelemättömyys on hyvä ominaisuus </a:t>
            </a: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leveämpi hiekkarantavyöhyke</a:t>
            </a:r>
            <a:endParaRPr lang="fi-FI" sz="2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</a:rPr>
              <a:t>Vedenlaadulla on merkitystä umpeenkasvun ja hoitotoimien kannalta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</a:rPr>
              <a:t>Eliölajisto (etenkin merenrannoilla)</a:t>
            </a: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</a:rPr>
              <a:t>Koko </a:t>
            </a:r>
            <a:r>
              <a:rPr lang="fi-FI" sz="2400" dirty="0"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kohteen alueellinen sijainti vaikuttaa; myös pienialaisilla hiekkarannoilla voi olla suojeluarvoja</a:t>
            </a:r>
            <a:endParaRPr lang="fi-FI" sz="2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endParaRPr lang="fi-FI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5EC7AC84-C2B5-8A10-46E2-6C4F5924EE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7019" y="471055"/>
            <a:ext cx="4287083" cy="536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5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A1E96F5-7209-B03E-828F-1D2ED6468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474" y="393699"/>
            <a:ext cx="10827659" cy="983513"/>
          </a:xfrm>
        </p:spPr>
        <p:txBody>
          <a:bodyPr/>
          <a:lstStyle/>
          <a:p>
            <a:r>
              <a:rPr lang="fi-FI" dirty="0"/>
              <a:t>Lajisto - merenrannat</a:t>
            </a:r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19D7DE1E-2D56-EEAB-3F16-534261E13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3432" y="571499"/>
            <a:ext cx="3936701" cy="5228432"/>
          </a:xfrm>
        </p:spPr>
      </p:pic>
      <p:pic>
        <p:nvPicPr>
          <p:cNvPr id="19" name="Kuva 18">
            <a:extLst>
              <a:ext uri="{FF2B5EF4-FFF2-40B4-BE49-F238E27FC236}">
                <a16:creationId xmlns:a16="http://schemas.microsoft.com/office/drawing/2014/main" id="{2510FE37-8783-6B8E-0074-7DDC1994B9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0785" y="1377212"/>
            <a:ext cx="2472111" cy="2170058"/>
          </a:xfrm>
          <a:prstGeom prst="rect">
            <a:avLst/>
          </a:prstGeom>
        </p:spPr>
      </p:pic>
      <p:pic>
        <p:nvPicPr>
          <p:cNvPr id="21" name="Kuva 20">
            <a:extLst>
              <a:ext uri="{FF2B5EF4-FFF2-40B4-BE49-F238E27FC236}">
                <a16:creationId xmlns:a16="http://schemas.microsoft.com/office/drawing/2014/main" id="{8391C34D-FEB7-2E70-3432-17A75F7C24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896" y="3536737"/>
            <a:ext cx="2454602" cy="2263193"/>
          </a:xfrm>
          <a:prstGeom prst="rect">
            <a:avLst/>
          </a:prstGeom>
        </p:spPr>
      </p:pic>
      <p:pic>
        <p:nvPicPr>
          <p:cNvPr id="23" name="Kuva 22">
            <a:extLst>
              <a:ext uri="{FF2B5EF4-FFF2-40B4-BE49-F238E27FC236}">
                <a16:creationId xmlns:a16="http://schemas.microsoft.com/office/drawing/2014/main" id="{33630FAB-EDD4-BA4A-EBE2-31B903317E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95" y="1377212"/>
            <a:ext cx="2436990" cy="2170058"/>
          </a:xfrm>
          <a:prstGeom prst="rect">
            <a:avLst/>
          </a:prstGeom>
        </p:spPr>
      </p:pic>
      <p:pic>
        <p:nvPicPr>
          <p:cNvPr id="25" name="Kuva 24">
            <a:extLst>
              <a:ext uri="{FF2B5EF4-FFF2-40B4-BE49-F238E27FC236}">
                <a16:creationId xmlns:a16="http://schemas.microsoft.com/office/drawing/2014/main" id="{9307828B-4B94-785D-E5DA-4DF7BDAAEA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0785" y="3547269"/>
            <a:ext cx="2472111" cy="2263193"/>
          </a:xfrm>
          <a:prstGeom prst="rect">
            <a:avLst/>
          </a:prstGeom>
        </p:spPr>
      </p:pic>
      <p:pic>
        <p:nvPicPr>
          <p:cNvPr id="29" name="Kuva 28">
            <a:extLst>
              <a:ext uri="{FF2B5EF4-FFF2-40B4-BE49-F238E27FC236}">
                <a16:creationId xmlns:a16="http://schemas.microsoft.com/office/drawing/2014/main" id="{C16A4585-029A-0440-767A-79C48CDD0C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896" y="1393111"/>
            <a:ext cx="2430536" cy="2184561"/>
          </a:xfrm>
          <a:prstGeom prst="rect">
            <a:avLst/>
          </a:prstGeom>
        </p:spPr>
      </p:pic>
      <p:pic>
        <p:nvPicPr>
          <p:cNvPr id="31" name="Kuva 30">
            <a:extLst>
              <a:ext uri="{FF2B5EF4-FFF2-40B4-BE49-F238E27FC236}">
                <a16:creationId xmlns:a16="http://schemas.microsoft.com/office/drawing/2014/main" id="{B5B352A5-A635-84F7-690B-60828D3B5E2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692" y="3547269"/>
            <a:ext cx="2436990" cy="226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4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23C1E6B5-0760-93FA-10CD-811E350A05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6665" y="93134"/>
            <a:ext cx="2514801" cy="2226019"/>
          </a:xfrm>
          <a:prstGeom prst="ellipse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39DA9D5A-0013-A939-A64D-43961FE4B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Lajisto - sisävedet</a:t>
            </a:r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21FF229E-6E08-E5EC-4688-E86A11B19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512" y="1694707"/>
            <a:ext cx="5486400" cy="4114800"/>
          </a:xfr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FAE31F76-29AB-2DBE-1E26-CE937C02A1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67819" y="2228849"/>
            <a:ext cx="4114801" cy="3086101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2809096B-321D-B59E-523D-A18BD0EE17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076952" y="2220383"/>
            <a:ext cx="4114804" cy="3086103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B7FE364-56BD-2DD5-729F-22D61F7A16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1133" y="1706028"/>
            <a:ext cx="2700867" cy="4114805"/>
          </a:xfrm>
          <a:prstGeom prst="rect">
            <a:avLst/>
          </a:prstGeom>
        </p:spPr>
      </p:pic>
      <p:sp>
        <p:nvSpPr>
          <p:cNvPr id="3" name="Tekstiruutu 2">
            <a:extLst>
              <a:ext uri="{FF2B5EF4-FFF2-40B4-BE49-F238E27FC236}">
                <a16:creationId xmlns:a16="http://schemas.microsoft.com/office/drawing/2014/main" id="{1D9EB76A-C8EF-2E09-A280-7CC3A6CB8220}"/>
              </a:ext>
            </a:extLst>
          </p:cNvPr>
          <p:cNvSpPr txBox="1"/>
          <p:nvPr/>
        </p:nvSpPr>
        <p:spPr>
          <a:xfrm>
            <a:off x="1059322" y="5046133"/>
            <a:ext cx="1877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Rantaminttu </a:t>
            </a:r>
          </a:p>
          <a:p>
            <a:r>
              <a:rPr lang="fi-FI" i="1" dirty="0" err="1">
                <a:solidFill>
                  <a:schemeClr val="bg1"/>
                </a:solidFill>
              </a:rPr>
              <a:t>Mentha</a:t>
            </a:r>
            <a:r>
              <a:rPr lang="fi-FI" i="1" dirty="0">
                <a:solidFill>
                  <a:schemeClr val="bg1"/>
                </a:solidFill>
              </a:rPr>
              <a:t> </a:t>
            </a:r>
            <a:r>
              <a:rPr lang="fi-FI" i="1" dirty="0" err="1">
                <a:solidFill>
                  <a:schemeClr val="bg1"/>
                </a:solidFill>
              </a:rPr>
              <a:t>arvensis</a:t>
            </a:r>
            <a:endParaRPr lang="fi-FI" i="1" dirty="0">
              <a:solidFill>
                <a:schemeClr val="bg1"/>
              </a:solidFill>
            </a:endParaRPr>
          </a:p>
        </p:txBody>
      </p:sp>
      <p:sp>
        <p:nvSpPr>
          <p:cNvPr id="5" name="Tekstiruutu 4">
            <a:extLst>
              <a:ext uri="{FF2B5EF4-FFF2-40B4-BE49-F238E27FC236}">
                <a16:creationId xmlns:a16="http://schemas.microsoft.com/office/drawing/2014/main" id="{91228F53-0B87-A802-4873-6795AC628D7A}"/>
              </a:ext>
            </a:extLst>
          </p:cNvPr>
          <p:cNvSpPr txBox="1"/>
          <p:nvPr/>
        </p:nvSpPr>
        <p:spPr>
          <a:xfrm>
            <a:off x="4174271" y="1799168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Keltakurjenmiekka</a:t>
            </a:r>
          </a:p>
          <a:p>
            <a:r>
              <a:rPr lang="fi-FI" i="1" dirty="0">
                <a:solidFill>
                  <a:schemeClr val="bg1"/>
                </a:solidFill>
              </a:rPr>
              <a:t>Iris </a:t>
            </a:r>
            <a:r>
              <a:rPr lang="fi-FI" i="1" dirty="0" err="1">
                <a:solidFill>
                  <a:schemeClr val="bg1"/>
                </a:solidFill>
              </a:rPr>
              <a:t>pseudacorus</a:t>
            </a:r>
            <a:endParaRPr lang="fi-FI" i="1" dirty="0">
              <a:solidFill>
                <a:schemeClr val="bg1"/>
              </a:solidFill>
            </a:endParaRP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5EE1E56F-F704-2978-EA81-34A5F99478B7}"/>
              </a:ext>
            </a:extLst>
          </p:cNvPr>
          <p:cNvSpPr txBox="1"/>
          <p:nvPr/>
        </p:nvSpPr>
        <p:spPr>
          <a:xfrm>
            <a:off x="7099455" y="4845676"/>
            <a:ext cx="239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Terttualpi</a:t>
            </a:r>
          </a:p>
          <a:p>
            <a:r>
              <a:rPr lang="fi-FI" i="1" dirty="0" err="1">
                <a:solidFill>
                  <a:schemeClr val="bg1"/>
                </a:solidFill>
              </a:rPr>
              <a:t>Lysimachia</a:t>
            </a:r>
            <a:r>
              <a:rPr lang="fi-FI" i="1" dirty="0">
                <a:solidFill>
                  <a:schemeClr val="bg1"/>
                </a:solidFill>
              </a:rPr>
              <a:t> </a:t>
            </a:r>
            <a:r>
              <a:rPr lang="fi-FI" i="1" dirty="0" err="1">
                <a:solidFill>
                  <a:schemeClr val="bg1"/>
                </a:solidFill>
              </a:rPr>
              <a:t>thyrsiflora</a:t>
            </a:r>
            <a:endParaRPr lang="fi-FI" i="1" dirty="0">
              <a:solidFill>
                <a:schemeClr val="bg1"/>
              </a:solidFill>
            </a:endParaRPr>
          </a:p>
        </p:txBody>
      </p:sp>
      <p:sp>
        <p:nvSpPr>
          <p:cNvPr id="9" name="Tekstiruutu 8">
            <a:extLst>
              <a:ext uri="{FF2B5EF4-FFF2-40B4-BE49-F238E27FC236}">
                <a16:creationId xmlns:a16="http://schemas.microsoft.com/office/drawing/2014/main" id="{1A985E5B-2326-11C0-5D12-E14BCEA2B185}"/>
              </a:ext>
            </a:extLst>
          </p:cNvPr>
          <p:cNvSpPr txBox="1"/>
          <p:nvPr/>
        </p:nvSpPr>
        <p:spPr>
          <a:xfrm>
            <a:off x="9677406" y="4823137"/>
            <a:ext cx="2236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Rantaleinikki</a:t>
            </a:r>
          </a:p>
          <a:p>
            <a:r>
              <a:rPr lang="fi-FI" i="1" dirty="0" err="1">
                <a:solidFill>
                  <a:schemeClr val="bg1"/>
                </a:solidFill>
              </a:rPr>
              <a:t>Ranunculus</a:t>
            </a:r>
            <a:r>
              <a:rPr lang="fi-FI" i="1" dirty="0">
                <a:solidFill>
                  <a:schemeClr val="bg1"/>
                </a:solidFill>
              </a:rPr>
              <a:t> </a:t>
            </a:r>
            <a:r>
              <a:rPr lang="fi-FI" i="1" dirty="0" err="1">
                <a:solidFill>
                  <a:schemeClr val="bg1"/>
                </a:solidFill>
              </a:rPr>
              <a:t>reptans</a:t>
            </a:r>
            <a:endParaRPr lang="fi-FI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56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55BD6CE-1DDA-B93C-A18A-6A1544463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Rajaus</a:t>
            </a:r>
            <a:br>
              <a:rPr lang="fi-FI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B3AD68A4-E498-77E0-B9E5-E3A504261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169" y="1252681"/>
            <a:ext cx="6799285" cy="411480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Ekologinen kokonaisuus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Vedenalainen osa mukaan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Mahdolliset rannan yläosan kedot mukaan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Kun hiekkaranta on o</a:t>
            </a:r>
            <a:r>
              <a:rPr lang="fi-FI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sa dyynikokonaisuutta:</a:t>
            </a:r>
          </a:p>
          <a:p>
            <a:pPr marL="1085850" lvl="1" indent="-342900"/>
            <a:r>
              <a:rPr lang="fi-FI" i="1" dirty="0">
                <a:latin typeface="Calibri" panose="020F0502020204030204" pitchFamily="34" charset="0"/>
                <a:ea typeface="Times New Roman" panose="02020603050405020304" pitchFamily="18" charset="0"/>
              </a:rPr>
              <a:t>Avoimiin dyyneihin suoraan yhteydessä olevaa hiekkarantaa ja matalan veden aluetta ei ole tarpeen rajata (</a:t>
            </a:r>
            <a:r>
              <a:rPr lang="fi-FI" i="1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tiukasti suojeltu, 65 §)</a:t>
            </a:r>
          </a:p>
          <a:p>
            <a:pPr marL="1085850" lvl="1" indent="-342900"/>
            <a:r>
              <a:rPr lang="fi-FI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Jos hiekkaranta ulottuu rannan suuntaisena selvästi laajemmalle kuin avoimen dyynin alue, dyynialueeseen sisältymätön osa rajataan </a:t>
            </a:r>
            <a:endParaRPr lang="fi-FI" i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Times New Roman" panose="02020603050405020304" pitchFamily="18" charset="0"/>
              </a:rPr>
              <a:t>Heikentyneet, kuten umpeenkasvaneet tai kurtturuusun valtaamat osat voivat sisältyä rajaukseen, mutta niiden kunnostaminen tulee suunnitella osana rajauspäätösprosessia</a:t>
            </a:r>
          </a:p>
          <a:p>
            <a:endParaRPr lang="fi-FI" sz="2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fi-FI" dirty="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6B257249-4C71-BF3C-CDDB-828A7CFCD2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4375" y="742213"/>
            <a:ext cx="4368800" cy="4749392"/>
          </a:xfrm>
          <a:prstGeom prst="rect">
            <a:avLst/>
          </a:prstGeom>
        </p:spPr>
      </p:pic>
      <p:cxnSp>
        <p:nvCxnSpPr>
          <p:cNvPr id="6" name="Yhdistin: Kaareva 5">
            <a:extLst>
              <a:ext uri="{FF2B5EF4-FFF2-40B4-BE49-F238E27FC236}">
                <a16:creationId xmlns:a16="http://schemas.microsoft.com/office/drawing/2014/main" id="{4379DA4F-522D-319C-B1F0-4310D18707B5}"/>
              </a:ext>
            </a:extLst>
          </p:cNvPr>
          <p:cNvCxnSpPr/>
          <p:nvPr/>
        </p:nvCxnSpPr>
        <p:spPr>
          <a:xfrm flipV="1">
            <a:off x="6197600" y="3208867"/>
            <a:ext cx="3810000" cy="2751666"/>
          </a:xfrm>
          <a:prstGeom prst="curvedConnector3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56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68C33CB-1B64-E913-0C77-D700AA5E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71" y="275166"/>
            <a:ext cx="10827659" cy="983513"/>
          </a:xfrm>
        </p:spPr>
        <p:txBody>
          <a:bodyPr/>
          <a:lstStyle/>
          <a:p>
            <a:r>
              <a:rPr lang="fi-FI" dirty="0"/>
              <a:t>Rajatapaus 1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CBCDED0-135B-EFEF-D742-14BD6B679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37" y="4600008"/>
            <a:ext cx="9939863" cy="246156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Pahoin rehevöitynyt hiekkaranta, joka puhdistuu aika ajoin luontaisesti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Rannalla kasvanut meriotakilokkia (EN) ja meritatarta (CR); muuta lajistoa on vielä pienellä alueella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Itäinen Suomenlahti puhdistumaan päin, mutta Venäjän käymän sodan vaikutukset?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42995D47-E9E6-DEA2-E227-AEEEAE42B9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903" y="507005"/>
            <a:ext cx="6030007" cy="3950898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612F2B06-E1EC-014A-672B-5D88E087F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8" y="1133880"/>
            <a:ext cx="4694644" cy="3324023"/>
          </a:xfrm>
          <a:prstGeom prst="rect">
            <a:avLst/>
          </a:prstGeom>
        </p:spPr>
      </p:pic>
      <p:sp>
        <p:nvSpPr>
          <p:cNvPr id="6" name="Vapaamuotoinen: Muoto 5">
            <a:extLst>
              <a:ext uri="{FF2B5EF4-FFF2-40B4-BE49-F238E27FC236}">
                <a16:creationId xmlns:a16="http://schemas.microsoft.com/office/drawing/2014/main" id="{1F5A0FBF-8A13-B313-A3C1-365FF93C5023}"/>
              </a:ext>
            </a:extLst>
          </p:cNvPr>
          <p:cNvSpPr/>
          <p:nvPr/>
        </p:nvSpPr>
        <p:spPr>
          <a:xfrm>
            <a:off x="2455334" y="2631567"/>
            <a:ext cx="1806050" cy="1559433"/>
          </a:xfrm>
          <a:custGeom>
            <a:avLst/>
            <a:gdLst>
              <a:gd name="connsiteX0" fmla="*/ 285062 w 1752445"/>
              <a:gd name="connsiteY0" fmla="*/ 1203833 h 1555287"/>
              <a:gd name="connsiteX1" fmla="*/ 5662 w 1752445"/>
              <a:gd name="connsiteY1" fmla="*/ 543433 h 1555287"/>
              <a:gd name="connsiteX2" fmla="*/ 107262 w 1752445"/>
              <a:gd name="connsiteY2" fmla="*/ 128566 h 1555287"/>
              <a:gd name="connsiteX3" fmla="*/ 225795 w 1752445"/>
              <a:gd name="connsiteY3" fmla="*/ 26966 h 1555287"/>
              <a:gd name="connsiteX4" fmla="*/ 539062 w 1752445"/>
              <a:gd name="connsiteY4" fmla="*/ 1566 h 1555287"/>
              <a:gd name="connsiteX5" fmla="*/ 716862 w 1752445"/>
              <a:gd name="connsiteY5" fmla="*/ 60833 h 1555287"/>
              <a:gd name="connsiteX6" fmla="*/ 1131729 w 1752445"/>
              <a:gd name="connsiteY6" fmla="*/ 297900 h 1555287"/>
              <a:gd name="connsiteX7" fmla="*/ 1317995 w 1752445"/>
              <a:gd name="connsiteY7" fmla="*/ 391033 h 1555287"/>
              <a:gd name="connsiteX8" fmla="*/ 1580462 w 1752445"/>
              <a:gd name="connsiteY8" fmla="*/ 475700 h 1555287"/>
              <a:gd name="connsiteX9" fmla="*/ 1749795 w 1752445"/>
              <a:gd name="connsiteY9" fmla="*/ 661966 h 1555287"/>
              <a:gd name="connsiteX10" fmla="*/ 1682062 w 1752445"/>
              <a:gd name="connsiteY10" fmla="*/ 958300 h 1555287"/>
              <a:gd name="connsiteX11" fmla="*/ 1656662 w 1752445"/>
              <a:gd name="connsiteY11" fmla="*/ 1212300 h 1555287"/>
              <a:gd name="connsiteX12" fmla="*/ 1622795 w 1752445"/>
              <a:gd name="connsiteY12" fmla="*/ 1423966 h 1555287"/>
              <a:gd name="connsiteX13" fmla="*/ 1368795 w 1752445"/>
              <a:gd name="connsiteY13" fmla="*/ 1542500 h 1555287"/>
              <a:gd name="connsiteX14" fmla="*/ 1326462 w 1752445"/>
              <a:gd name="connsiteY14" fmla="*/ 1542500 h 1555287"/>
              <a:gd name="connsiteX15" fmla="*/ 809995 w 1752445"/>
              <a:gd name="connsiteY15" fmla="*/ 1457833 h 1555287"/>
              <a:gd name="connsiteX16" fmla="*/ 276595 w 1752445"/>
              <a:gd name="connsiteY16" fmla="*/ 1313900 h 1555287"/>
              <a:gd name="connsiteX17" fmla="*/ 191929 w 1752445"/>
              <a:gd name="connsiteY17" fmla="*/ 1203833 h 15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52445" h="1555287">
                <a:moveTo>
                  <a:pt x="285062" y="1203833"/>
                </a:moveTo>
                <a:cubicBezTo>
                  <a:pt x="160178" y="963238"/>
                  <a:pt x="35295" y="722644"/>
                  <a:pt x="5662" y="543433"/>
                </a:cubicBezTo>
                <a:cubicBezTo>
                  <a:pt x="-23971" y="364222"/>
                  <a:pt x="70573" y="214644"/>
                  <a:pt x="107262" y="128566"/>
                </a:cubicBezTo>
                <a:cubicBezTo>
                  <a:pt x="143951" y="42488"/>
                  <a:pt x="153828" y="48133"/>
                  <a:pt x="225795" y="26966"/>
                </a:cubicBezTo>
                <a:cubicBezTo>
                  <a:pt x="297762" y="5799"/>
                  <a:pt x="457218" y="-4079"/>
                  <a:pt x="539062" y="1566"/>
                </a:cubicBezTo>
                <a:cubicBezTo>
                  <a:pt x="620907" y="7210"/>
                  <a:pt x="618084" y="11444"/>
                  <a:pt x="716862" y="60833"/>
                </a:cubicBezTo>
                <a:cubicBezTo>
                  <a:pt x="815640" y="110222"/>
                  <a:pt x="1031540" y="242867"/>
                  <a:pt x="1131729" y="297900"/>
                </a:cubicBezTo>
                <a:cubicBezTo>
                  <a:pt x="1231918" y="352933"/>
                  <a:pt x="1243206" y="361400"/>
                  <a:pt x="1317995" y="391033"/>
                </a:cubicBezTo>
                <a:cubicBezTo>
                  <a:pt x="1392784" y="420666"/>
                  <a:pt x="1508495" y="430544"/>
                  <a:pt x="1580462" y="475700"/>
                </a:cubicBezTo>
                <a:cubicBezTo>
                  <a:pt x="1652429" y="520855"/>
                  <a:pt x="1732862" y="581533"/>
                  <a:pt x="1749795" y="661966"/>
                </a:cubicBezTo>
                <a:cubicBezTo>
                  <a:pt x="1766728" y="742399"/>
                  <a:pt x="1697584" y="866578"/>
                  <a:pt x="1682062" y="958300"/>
                </a:cubicBezTo>
                <a:cubicBezTo>
                  <a:pt x="1666540" y="1050022"/>
                  <a:pt x="1666540" y="1134689"/>
                  <a:pt x="1656662" y="1212300"/>
                </a:cubicBezTo>
                <a:cubicBezTo>
                  <a:pt x="1646784" y="1289911"/>
                  <a:pt x="1670773" y="1368933"/>
                  <a:pt x="1622795" y="1423966"/>
                </a:cubicBezTo>
                <a:cubicBezTo>
                  <a:pt x="1574817" y="1478999"/>
                  <a:pt x="1418184" y="1522744"/>
                  <a:pt x="1368795" y="1542500"/>
                </a:cubicBezTo>
                <a:cubicBezTo>
                  <a:pt x="1319406" y="1562256"/>
                  <a:pt x="1419595" y="1556611"/>
                  <a:pt x="1326462" y="1542500"/>
                </a:cubicBezTo>
                <a:cubicBezTo>
                  <a:pt x="1233329" y="1528389"/>
                  <a:pt x="984973" y="1495933"/>
                  <a:pt x="809995" y="1457833"/>
                </a:cubicBezTo>
                <a:cubicBezTo>
                  <a:pt x="635017" y="1419733"/>
                  <a:pt x="379606" y="1356233"/>
                  <a:pt x="276595" y="1313900"/>
                </a:cubicBezTo>
                <a:cubicBezTo>
                  <a:pt x="173584" y="1271567"/>
                  <a:pt x="182756" y="1237700"/>
                  <a:pt x="191929" y="1203833"/>
                </a:cubicBezTo>
              </a:path>
            </a:pathLst>
          </a:cu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8" name="Vapaamuotoinen: Muoto 7">
            <a:extLst>
              <a:ext uri="{FF2B5EF4-FFF2-40B4-BE49-F238E27FC236}">
                <a16:creationId xmlns:a16="http://schemas.microsoft.com/office/drawing/2014/main" id="{B08D0687-E363-EB42-80C7-ACBA623BE807}"/>
              </a:ext>
            </a:extLst>
          </p:cNvPr>
          <p:cNvSpPr/>
          <p:nvPr/>
        </p:nvSpPr>
        <p:spPr>
          <a:xfrm>
            <a:off x="2518057" y="2003247"/>
            <a:ext cx="1122610" cy="934686"/>
          </a:xfrm>
          <a:custGeom>
            <a:avLst/>
            <a:gdLst>
              <a:gd name="connsiteX0" fmla="*/ 38876 w 1122610"/>
              <a:gd name="connsiteY0" fmla="*/ 799220 h 934686"/>
              <a:gd name="connsiteX1" fmla="*/ 30410 w 1122610"/>
              <a:gd name="connsiteY1" fmla="*/ 748420 h 934686"/>
              <a:gd name="connsiteX2" fmla="*/ 13476 w 1122610"/>
              <a:gd name="connsiteY2" fmla="*/ 291220 h 934686"/>
              <a:gd name="connsiteX3" fmla="*/ 250543 w 1122610"/>
              <a:gd name="connsiteY3" fmla="*/ 3353 h 934686"/>
              <a:gd name="connsiteX4" fmla="*/ 580743 w 1122610"/>
              <a:gd name="connsiteY4" fmla="*/ 155753 h 934686"/>
              <a:gd name="connsiteX5" fmla="*/ 733143 w 1122610"/>
              <a:gd name="connsiteY5" fmla="*/ 477486 h 934686"/>
              <a:gd name="connsiteX6" fmla="*/ 1122610 w 1122610"/>
              <a:gd name="connsiteY6" fmla="*/ 934686 h 93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2610" h="934686">
                <a:moveTo>
                  <a:pt x="38876" y="799220"/>
                </a:moveTo>
                <a:cubicBezTo>
                  <a:pt x="36759" y="816153"/>
                  <a:pt x="34643" y="833087"/>
                  <a:pt x="30410" y="748420"/>
                </a:cubicBezTo>
                <a:cubicBezTo>
                  <a:pt x="26177" y="663753"/>
                  <a:pt x="-23213" y="415398"/>
                  <a:pt x="13476" y="291220"/>
                </a:cubicBezTo>
                <a:cubicBezTo>
                  <a:pt x="50165" y="167042"/>
                  <a:pt x="155999" y="25931"/>
                  <a:pt x="250543" y="3353"/>
                </a:cubicBezTo>
                <a:cubicBezTo>
                  <a:pt x="345087" y="-19225"/>
                  <a:pt x="500310" y="76731"/>
                  <a:pt x="580743" y="155753"/>
                </a:cubicBezTo>
                <a:cubicBezTo>
                  <a:pt x="661176" y="234775"/>
                  <a:pt x="642832" y="347664"/>
                  <a:pt x="733143" y="477486"/>
                </a:cubicBezTo>
                <a:cubicBezTo>
                  <a:pt x="823454" y="607308"/>
                  <a:pt x="973032" y="770997"/>
                  <a:pt x="1122610" y="934686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Tekstiruutu 8">
            <a:extLst>
              <a:ext uri="{FF2B5EF4-FFF2-40B4-BE49-F238E27FC236}">
                <a16:creationId xmlns:a16="http://schemas.microsoft.com/office/drawing/2014/main" id="{E2418DB5-ABBF-5F68-A4D2-F53ED1E95C39}"/>
              </a:ext>
            </a:extLst>
          </p:cNvPr>
          <p:cNvSpPr txBox="1"/>
          <p:nvPr/>
        </p:nvSpPr>
        <p:spPr>
          <a:xfrm>
            <a:off x="936022" y="392006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2021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7FF77276-3539-F8C3-EC67-B1310688A4ED}"/>
              </a:ext>
            </a:extLst>
          </p:cNvPr>
          <p:cNvSpPr txBox="1"/>
          <p:nvPr/>
        </p:nvSpPr>
        <p:spPr>
          <a:xfrm>
            <a:off x="5764754" y="392006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2005</a:t>
            </a:r>
          </a:p>
        </p:txBody>
      </p:sp>
      <p:sp>
        <p:nvSpPr>
          <p:cNvPr id="11" name="Ellipsi 10">
            <a:extLst>
              <a:ext uri="{FF2B5EF4-FFF2-40B4-BE49-F238E27FC236}">
                <a16:creationId xmlns:a16="http://schemas.microsoft.com/office/drawing/2014/main" id="{64B25A43-53F3-0125-69D3-D0059E5B7DE1}"/>
              </a:ext>
            </a:extLst>
          </p:cNvPr>
          <p:cNvSpPr/>
          <p:nvPr/>
        </p:nvSpPr>
        <p:spPr>
          <a:xfrm rot="2141233">
            <a:off x="3766910" y="3036826"/>
            <a:ext cx="377465" cy="554319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4072200"/>
      </p:ext>
    </p:extLst>
  </p:cSld>
  <p:clrMapOvr>
    <a:masterClrMapping/>
  </p:clrMapOvr>
</p:sld>
</file>

<file path=ppt/theme/theme1.xml><?xml version="1.0" encoding="utf-8"?>
<a:theme xmlns:a="http://schemas.openxmlformats.org/drawingml/2006/main" name="Syke - väliotsikko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2423C41B-5610-46BE-B3BA-C98DC1AD8CAC}"/>
    </a:ext>
  </a:extLst>
</a:theme>
</file>

<file path=ppt/theme/theme2.xml><?xml version="1.0" encoding="utf-8"?>
<a:theme xmlns:a="http://schemas.openxmlformats.org/drawingml/2006/main" name="Syke - lopetus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A93DB4E5-25B3-48F5-9B36-3398F5B1B627}"/>
    </a:ext>
  </a:extLst>
</a:theme>
</file>

<file path=ppt/theme/theme3.xml><?xml version="1.0" encoding="utf-8"?>
<a:theme xmlns:a="http://schemas.openxmlformats.org/drawingml/2006/main" name="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4.xml><?xml version="1.0" encoding="utf-8"?>
<a:theme xmlns:a="http://schemas.openxmlformats.org/drawingml/2006/main" name="Syken uusia PowerPoint-esityspohjia">
  <a:themeElements>
    <a:clrScheme name="Syke 2">
      <a:dk1>
        <a:srgbClr val="000000"/>
      </a:dk1>
      <a:lt1>
        <a:sysClr val="window" lastClr="FFFFFF"/>
      </a:lt1>
      <a:dk2>
        <a:srgbClr val="005854"/>
      </a:dk2>
      <a:lt2>
        <a:srgbClr val="FFFFFF"/>
      </a:lt2>
      <a:accent1>
        <a:srgbClr val="005854"/>
      </a:accent1>
      <a:accent2>
        <a:srgbClr val="84C497"/>
      </a:accent2>
      <a:accent3>
        <a:srgbClr val="F28E77"/>
      </a:accent3>
      <a:accent4>
        <a:srgbClr val="64C1CB"/>
      </a:accent4>
      <a:accent5>
        <a:srgbClr val="E4E3DE"/>
      </a:accent5>
      <a:accent6>
        <a:srgbClr val="F6AA70"/>
      </a:accent6>
      <a:hlink>
        <a:srgbClr val="005854"/>
      </a:hlink>
      <a:folHlink>
        <a:srgbClr val="E4E3DE"/>
      </a:folHlink>
    </a:clrScheme>
    <a:fontScheme name="Syke-fonti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586238C4-9DC5-4DCC-BD4B-05C407BFCF9A}"/>
    </a:ext>
  </a:extLst>
</a:theme>
</file>

<file path=ppt/theme/theme5.xml><?xml version="1.0" encoding="utf-8"?>
<a:theme xmlns:a="http://schemas.openxmlformats.org/drawingml/2006/main" name="1_Teema2">
  <a:themeElements>
    <a:clrScheme name="Syke">
      <a:dk1>
        <a:srgbClr val="000000"/>
      </a:dk1>
      <a:lt1>
        <a:sysClr val="window" lastClr="FFFFFF"/>
      </a:lt1>
      <a:dk2>
        <a:srgbClr val="005854"/>
      </a:dk2>
      <a:lt2>
        <a:srgbClr val="E4E3DE"/>
      </a:lt2>
      <a:accent1>
        <a:srgbClr val="84C497"/>
      </a:accent1>
      <a:accent2>
        <a:srgbClr val="F28E77"/>
      </a:accent2>
      <a:accent3>
        <a:srgbClr val="64C1CB"/>
      </a:accent3>
      <a:accent4>
        <a:srgbClr val="F3A44C"/>
      </a:accent4>
      <a:accent5>
        <a:srgbClr val="B34733"/>
      </a:accent5>
      <a:accent6>
        <a:srgbClr val="006085"/>
      </a:accent6>
      <a:hlink>
        <a:srgbClr val="006085"/>
      </a:hlink>
      <a:folHlink>
        <a:srgbClr val="005854"/>
      </a:folHlink>
    </a:clrScheme>
    <a:fontScheme name="Syk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ken uusia PowerPoint-esityspohjia.potx" id="{3F4C0A51-1777-41A5-8084-6502DDB469E2}" vid="{B43F334D-4C56-4028-9DF3-DD4AE9E67BD7}"/>
    </a:ext>
  </a:extLst>
</a:theme>
</file>

<file path=ppt/theme/theme6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bb899a-9637-410d-b8d9-0b1e9bbc22ab" xsi:nil="true"/>
    <lcf76f155ced4ddcb4097134ff3c332f xmlns="ee979e14-fcd1-4170-9b78-5ef3fbf9989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D276AD2246793247B22B5CFF3E82EE2D" ma:contentTypeVersion="14" ma:contentTypeDescription="Luo uusi asiakirja." ma:contentTypeScope="" ma:versionID="56b546640d30dcc3ba32e169ec991fe1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5af919335dff2798c0d0373912b56787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Kuvien tunnisteet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26F754-862B-498F-AF81-D5EF9FDA9BC9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ee979e14-fcd1-4170-9b78-5ef3fbf99893"/>
    <ds:schemaRef ds:uri="http://schemas.microsoft.com/office/2006/documentManagement/types"/>
    <ds:schemaRef ds:uri="http://schemas.microsoft.com/office/infopath/2007/PartnerControls"/>
    <ds:schemaRef ds:uri="7ebb899a-9637-410d-b8d9-0b1e9bbc22ab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BB2B015-E1C5-4C95-8397-D0010E71089A}"/>
</file>

<file path=customXml/itemProps3.xml><?xml version="1.0" encoding="utf-8"?>
<ds:datastoreItem xmlns:ds="http://schemas.openxmlformats.org/officeDocument/2006/customXml" ds:itemID="{AF210C80-1422-48EC-B3AA-082AE23BA6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542</TotalTime>
  <Words>925</Words>
  <Application>Microsoft Office PowerPoint</Application>
  <PresentationFormat>Laajakuva</PresentationFormat>
  <Paragraphs>116</Paragraphs>
  <Slides>14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5</vt:i4>
      </vt:variant>
      <vt:variant>
        <vt:lpstr>Dian otsikot</vt:lpstr>
      </vt:variant>
      <vt:variant>
        <vt:i4>14</vt:i4>
      </vt:variant>
    </vt:vector>
  </HeadingPairs>
  <TitlesOfParts>
    <vt:vector size="24" baseType="lpstr">
      <vt:lpstr>Arial</vt:lpstr>
      <vt:lpstr>Calibri</vt:lpstr>
      <vt:lpstr>Century Gothic</vt:lpstr>
      <vt:lpstr>Segoe UI</vt:lpstr>
      <vt:lpstr>Symbol</vt:lpstr>
      <vt:lpstr>Syke - väliotsikko</vt:lpstr>
      <vt:lpstr>Syke - lopetus</vt:lpstr>
      <vt:lpstr>Teema2</vt:lpstr>
      <vt:lpstr>Syken uusia PowerPoint-esityspohjia</vt:lpstr>
      <vt:lpstr>1_Teema2</vt:lpstr>
      <vt:lpstr>Hiekkarannat</vt:lpstr>
      <vt:lpstr>Asetuksen mukainen määrittely</vt:lpstr>
      <vt:lpstr>Levinneisyys ja yleiskuvaus</vt:lpstr>
      <vt:lpstr>Hiekkarannat elinympäristönä</vt:lpstr>
      <vt:lpstr>Luonnontilaisuus ja suojelutason kannalta tärkeiden esiintymien tunnistaminen  </vt:lpstr>
      <vt:lpstr>Lajisto - merenrannat</vt:lpstr>
      <vt:lpstr>Lajisto - sisävedet</vt:lpstr>
      <vt:lpstr>Rajaus </vt:lpstr>
      <vt:lpstr>Rajatapaus 1</vt:lpstr>
      <vt:lpstr>Rajatapaus 2</vt:lpstr>
      <vt:lpstr>Ei rajata hiekkarantana</vt:lpstr>
      <vt:lpstr>Luontotyyppiä heikentävät ja parantavat toimet </vt:lpstr>
      <vt:lpstr>PowerPoint-esitys</vt:lpstr>
      <vt:lpstr>Kiitos!</vt:lpstr>
    </vt:vector>
  </TitlesOfParts>
  <Company>SYKE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Hiekkarannat</dc:title>
  <dc:creator>Ryttäri Terhi</dc:creator>
  <cp:lastModifiedBy>Keskinen Hanna-Leena (YM)</cp:lastModifiedBy>
  <cp:revision>14</cp:revision>
  <dcterms:created xsi:type="dcterms:W3CDTF">2024-04-12T07:51:31Z</dcterms:created>
  <dcterms:modified xsi:type="dcterms:W3CDTF">2024-05-15T18:17:59Z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0x010100D276AD2246793247B22B5CFF3E82EE2D</vt:lpwstr>
  </property>
  <property fmtid="{D5CDD505-2E9C-101B-9397-08002B2CF9AE}" pid="3" name="MediaServiceImageTags">
    <vt:lpwstr/>
  </property>
</Properties>
</file>