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717" r:id="rId5"/>
    <p:sldMasterId id="2147483716" r:id="rId6"/>
    <p:sldMasterId id="2147483718" r:id="rId7"/>
  </p:sldMasterIdLst>
  <p:notesMasterIdLst>
    <p:notesMasterId r:id="rId25"/>
  </p:notesMasterIdLst>
  <p:sldIdLst>
    <p:sldId id="263" r:id="rId8"/>
    <p:sldId id="261" r:id="rId9"/>
    <p:sldId id="301" r:id="rId10"/>
    <p:sldId id="295" r:id="rId11"/>
    <p:sldId id="286" r:id="rId12"/>
    <p:sldId id="294" r:id="rId13"/>
    <p:sldId id="262" r:id="rId14"/>
    <p:sldId id="284" r:id="rId15"/>
    <p:sldId id="288" r:id="rId16"/>
    <p:sldId id="302" r:id="rId17"/>
    <p:sldId id="300" r:id="rId18"/>
    <p:sldId id="289" r:id="rId19"/>
    <p:sldId id="296" r:id="rId20"/>
    <p:sldId id="298" r:id="rId21"/>
    <p:sldId id="290" r:id="rId22"/>
    <p:sldId id="268" r:id="rId23"/>
    <p:sldId id="303" r:id="rId2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6192"/>
    <a:srgbClr val="BF9474"/>
    <a:srgbClr val="F6F3E5"/>
    <a:srgbClr val="C66E4E"/>
    <a:srgbClr val="2C5234"/>
    <a:srgbClr val="FF585D"/>
    <a:srgbClr val="B9D3DC"/>
    <a:srgbClr val="8F993E"/>
    <a:srgbClr val="70AD47"/>
    <a:srgbClr val="253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03BEC4-5D09-45A7-841C-7C5C524BC8D4}" v="4" dt="2024-05-16T04:55:30.7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7" autoAdjust="0"/>
    <p:restoredTop sz="96409" autoAdjust="0"/>
  </p:normalViewPr>
  <p:slideViewPr>
    <p:cSldViewPr snapToGrid="0" showGuides="1">
      <p:cViewPr varScale="1">
        <p:scale>
          <a:sx n="62" d="100"/>
          <a:sy n="62" d="100"/>
        </p:scale>
        <p:origin x="792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i-FI" dirty="0"/>
              <a:t>Luonnonsuojelulain luontotyyppien rajauspäätökset,</a:t>
            </a:r>
            <a:r>
              <a:rPr lang="fi-FI" baseline="0" dirty="0"/>
              <a:t> yht.</a:t>
            </a:r>
            <a:r>
              <a:rPr lang="fi-FI" dirty="0"/>
              <a:t> 1211 kpl</a:t>
            </a:r>
          </a:p>
        </c:rich>
      </c:tx>
      <c:layout>
        <c:manualLayout>
          <c:xMode val="edge"/>
          <c:yMode val="edge"/>
          <c:x val="1.5335552247000766E-2"/>
          <c:y val="2.00017954367557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Taul1!$D$3:$D$8</c:f>
              <c:strCache>
                <c:ptCount val="6"/>
                <c:pt idx="0">
                  <c:v>1998-2000</c:v>
                </c:pt>
                <c:pt idx="1">
                  <c:v>2001-2005</c:v>
                </c:pt>
                <c:pt idx="2">
                  <c:v>2006-2010</c:v>
                </c:pt>
                <c:pt idx="3">
                  <c:v>2011-2015</c:v>
                </c:pt>
                <c:pt idx="4">
                  <c:v>2016-2020</c:v>
                </c:pt>
                <c:pt idx="5">
                  <c:v>2021-2023</c:v>
                </c:pt>
              </c:strCache>
            </c:strRef>
          </c:cat>
          <c:val>
            <c:numRef>
              <c:f>Taul1!$E$3:$E$8</c:f>
              <c:numCache>
                <c:formatCode>General</c:formatCode>
                <c:ptCount val="6"/>
                <c:pt idx="0">
                  <c:v>32</c:v>
                </c:pt>
                <c:pt idx="1">
                  <c:v>656</c:v>
                </c:pt>
                <c:pt idx="2">
                  <c:v>400</c:v>
                </c:pt>
                <c:pt idx="3">
                  <c:v>81</c:v>
                </c:pt>
                <c:pt idx="4">
                  <c:v>21</c:v>
                </c:pt>
                <c:pt idx="5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6E-4462-B9B4-83086EA8CBF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639702768"/>
        <c:axId val="639701688"/>
      </c:barChart>
      <c:catAx>
        <c:axId val="639702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639701688"/>
        <c:crosses val="autoZero"/>
        <c:auto val="1"/>
        <c:lblAlgn val="ctr"/>
        <c:lblOffset val="100"/>
        <c:noMultiLvlLbl val="0"/>
      </c:catAx>
      <c:valAx>
        <c:axId val="639701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63970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i-FI"/>
              <a:t>Rajauspäätösten määrä luontotyypeittäin</a:t>
            </a:r>
          </a:p>
        </c:rich>
      </c:tx>
      <c:layout>
        <c:manualLayout>
          <c:xMode val="edge"/>
          <c:yMode val="edge"/>
          <c:x val="1.7700267529717824E-2"/>
          <c:y val="5.28721108982118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'Ls-lain luontotyypit'!$H$2:$H$10</c:f>
              <c:strCache>
                <c:ptCount val="9"/>
                <c:pt idx="0">
                  <c:v>Maisemapuut</c:v>
                </c:pt>
                <c:pt idx="1">
                  <c:v>Lehdesniityt </c:v>
                </c:pt>
                <c:pt idx="2">
                  <c:v>Katajakedot </c:v>
                </c:pt>
                <c:pt idx="3">
                  <c:v>Hiekkadyynit </c:v>
                </c:pt>
                <c:pt idx="4">
                  <c:v>Hiekkarannat </c:v>
                </c:pt>
                <c:pt idx="5">
                  <c:v>Merenrantaniityt </c:v>
                </c:pt>
                <c:pt idx="6">
                  <c:v>Tervaleppäkorvet</c:v>
                </c:pt>
                <c:pt idx="7">
                  <c:v>Pähkinäpensaslehdot</c:v>
                </c:pt>
                <c:pt idx="8">
                  <c:v>Jalopuumetsiköt </c:v>
                </c:pt>
              </c:strCache>
            </c:strRef>
          </c:cat>
          <c:val>
            <c:numRef>
              <c:f>'Ls-lain luontotyypit'!$I$2:$I$10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7</c:v>
                </c:pt>
                <c:pt idx="3">
                  <c:v>26</c:v>
                </c:pt>
                <c:pt idx="4">
                  <c:v>71</c:v>
                </c:pt>
                <c:pt idx="5">
                  <c:v>84</c:v>
                </c:pt>
                <c:pt idx="6">
                  <c:v>93</c:v>
                </c:pt>
                <c:pt idx="7">
                  <c:v>242</c:v>
                </c:pt>
                <c:pt idx="8">
                  <c:v>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31-4786-95C0-018C357AF74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500078536"/>
        <c:axId val="500079256"/>
      </c:barChart>
      <c:catAx>
        <c:axId val="500078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00079256"/>
        <c:crosses val="autoZero"/>
        <c:auto val="1"/>
        <c:lblAlgn val="l"/>
        <c:lblOffset val="100"/>
        <c:noMultiLvlLbl val="0"/>
      </c:catAx>
      <c:valAx>
        <c:axId val="500079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500078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B6089-6F46-46DB-BD25-3B015BD2080F}" type="datetimeFigureOut">
              <a:rPr lang="fi-FI" smtClean="0"/>
              <a:t>16.5.2024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2CA85-B453-45E3-A748-B564E6B8D27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586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2CA85-B453-45E3-A748-B564E6B8D27E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9624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E6B3D6-2E8A-46E0-BCA4-C993A0EE525B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29382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C3922-C4FF-439E-97C9-29FAF7A6197D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98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48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3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9DE0-346A-468B-B8EC-0E31AE5E139F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91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DD373D-220E-4A08-BDB2-B265AC47484B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3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Ryhmä 10">
            <a:extLst>
              <a:ext uri="{FF2B5EF4-FFF2-40B4-BE49-F238E27FC236}">
                <a16:creationId xmlns:a16="http://schemas.microsoft.com/office/drawing/2014/main" id="{0B1EBC13-26BA-41ED-9AB8-37FCC7493DD3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8A02F32-FC24-498B-B5DC-EA2EE15EDD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2B7547-5841-430A-BE03-E887AD50A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D738C49-FCAB-45AC-92CE-1A4DAFFC59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5" name="Kuva 14">
            <a:extLst>
              <a:ext uri="{FF2B5EF4-FFF2-40B4-BE49-F238E27FC236}">
                <a16:creationId xmlns:a16="http://schemas.microsoft.com/office/drawing/2014/main" id="{60C228F0-E29C-4AE8-BAF2-A1043DF81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0824" y="2307600"/>
            <a:ext cx="4990430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307600"/>
            <a:ext cx="4990431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8977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ailu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B72A65B4-B4AA-4C75-9E45-4ED7D6550170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D11D198-4616-4BC9-B310-4A051B115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F81FACE6-DEE1-4D53-B4F4-69C19C258F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9F1AF29C-EC35-4003-AB72-32984B1F9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3" name="Kuva 12">
            <a:extLst>
              <a:ext uri="{FF2B5EF4-FFF2-40B4-BE49-F238E27FC236}">
                <a16:creationId xmlns:a16="http://schemas.microsoft.com/office/drawing/2014/main" id="{896B6C9F-5FC9-4537-9183-7F7C6578D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656" y="2664690"/>
            <a:ext cx="4936144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664690"/>
            <a:ext cx="4990431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294E4-858D-41F1-9E43-9382DF6BCC09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1" name="Tekstin paikkamerkki 2">
            <a:extLst>
              <a:ext uri="{FF2B5EF4-FFF2-40B4-BE49-F238E27FC236}">
                <a16:creationId xmlns:a16="http://schemas.microsoft.com/office/drawing/2014/main" id="{EA723B6F-3AEE-4C1F-A07D-CF62876A1C2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93244" y="2266038"/>
            <a:ext cx="4936144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8F9339DB-CF67-4862-BE88-3EAB6729B4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156" y="2266038"/>
            <a:ext cx="4989600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947649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E3E7-D3BE-432F-BF25-DFBF968EA36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09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E9C0BC-E463-4E14-B11B-B9064BD0BD2E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29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4A33E8E-7135-4A68-A76F-30B8A0EB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7" name="Alatunnisteen paikkamerkki 6">
            <a:extLst>
              <a:ext uri="{FF2B5EF4-FFF2-40B4-BE49-F238E27FC236}">
                <a16:creationId xmlns:a16="http://schemas.microsoft.com/office/drawing/2014/main" id="{B85D004C-96C6-4FC0-B203-09F699933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6" name="Päivämäärän paikkamerkki 5">
            <a:extLst>
              <a:ext uri="{FF2B5EF4-FFF2-40B4-BE49-F238E27FC236}">
                <a16:creationId xmlns:a16="http://schemas.microsoft.com/office/drawing/2014/main" id="{62285FEF-A383-45BC-B43D-0AE341634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56A8D-6DB0-49DF-B4E0-79E614B24A77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8" name="Dian numeron paikkamerkki 7">
            <a:extLst>
              <a:ext uri="{FF2B5EF4-FFF2-40B4-BE49-F238E27FC236}">
                <a16:creationId xmlns:a16="http://schemas.microsoft.com/office/drawing/2014/main" id="{006EF8D8-B61E-49B2-BE93-EBACCBB3D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29354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0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6569EC-135D-470D-AF34-2A7FC831DBDD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8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57713E97-BD14-4CBA-B9A7-8D1F17CA2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grpSp>
        <p:nvGrpSpPr>
          <p:cNvPr id="8" name="Ryhmä 7">
            <a:extLst>
              <a:ext uri="{FF2B5EF4-FFF2-40B4-BE49-F238E27FC236}">
                <a16:creationId xmlns:a16="http://schemas.microsoft.com/office/drawing/2014/main" id="{201F22C6-9E0C-4B9F-BEC7-0F50A5CF7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283AA95-D6CF-4AA1-8EF5-42C325091E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3683C4C9-8ADD-40FB-A76A-A60E1E97D1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BBD8ED3-AA58-4320-8E9C-A40443255D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6C33C88-6212-40EB-8019-FAFC90F4B5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7BADCDE-B540-4CAC-B255-EBD5E5946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45B2A027-5589-4E5F-832A-5C4D5C7E62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3FB38335-EC1D-443E-BF48-828B4C0B93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63471B87-E8C6-49C0-BBCB-995D66C02A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C94F907D-9B55-49B8-90C3-F9F9CDB123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E7884CE8-D25E-4CE0-9970-E5B29B1E80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8AD838E8-E1B9-4719-9438-EAEF760167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3D4876B7-1F8F-4F68-817D-BEC1E0ECA5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6FFB1E9-73E7-4788-8A49-9848EBA67C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31E712EC-C35E-4EEC-AFD0-8194425AC6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B3807498-1C36-4AB9-B34B-4884CD52A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19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 2">
    <p:bg>
      <p:bgPr>
        <a:solidFill>
          <a:srgbClr val="BF94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grpSp>
        <p:nvGrpSpPr>
          <p:cNvPr id="24" name="Ryhmä 23">
            <a:extLst>
              <a:ext uri="{FF2B5EF4-FFF2-40B4-BE49-F238E27FC236}">
                <a16:creationId xmlns:a16="http://schemas.microsoft.com/office/drawing/2014/main" id="{EE2D4F6F-A409-4A7B-BE8B-C15AD728F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D9F7D09-496E-4045-951B-2016A08C5A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B069986-397C-4BBA-B502-2BDEFB6384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B634079C-CC3D-496C-8C26-7BE43A461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3614D881-BEC3-49C4-8A3D-D9CE330C8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8DE4A0E-2229-4347-8210-DE133082E0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16C83E78-F34B-445D-A88B-09B48E4FFD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2F8BDC7-29B6-415F-BA5F-50D6D2CD7F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A3192873-A14B-437C-A7AB-938E2F744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BAFE031A-811B-4D9F-B8F8-F9FB62D766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60D67342-7B91-4CF9-B9CA-79D510ACD4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6752632-5820-47E7-9A2C-1D9C6D148E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C619B01-DAC7-41AE-A38D-AD3CE7300A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AF6060D9-5EB7-454D-8532-A5ABDB0FC9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93A0D6B5-0CE5-4A86-9501-FD892BBEF1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3F68B0ED-E95F-4AEC-B36A-163011EF1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488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3360C-FE45-4FCE-B444-74AF7B91E73D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510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ABF6-69E4-49A8-8BA4-CE05D33A70DF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78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9B76-8420-449E-B6F0-476B2C5502E3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621" y="6124534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44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7C405-E9BA-4634-845B-DBD69C364E76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940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65C-0ACD-4B65-A1DF-0AE00C1BEA2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36065103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F892-9FCB-4D87-AAC8-706A032CF24E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21969086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CE52D7-1F93-4D3B-B89F-E50F52213094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57876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3BA0B7-FD4B-4796-82A1-7EE7AD1082E7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0240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1B4716-86FA-41DD-B7B6-247140DD57EF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1037" y="27340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44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A318-B5BC-4EF0-8D63-4C08EB33C6A0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78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EBD4E-7936-4C1C-99C7-49C647895C2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366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6D5EC-31D0-4E4D-A74A-934D2A10ACC4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770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642DC-A3DF-490E-BF8E-B67F0DDAC4DD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491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25C64-A283-46BC-8D25-053573875597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28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31BFAA6-BD5B-45F8-8DA1-A1F57815D522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92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D8E590-8045-4F3A-8C99-669A633C0C3F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522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41A23-3256-4F01-8F6E-08766DFCA82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530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EEF7-CD66-46BE-A385-2449806D3C60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92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6923E-3C23-4BDF-AA5D-B6F3050E742F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1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6D17D7-E9F7-4D00-BB6E-42BD790DB0B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13179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D3A9-0529-49DB-9C31-BB8990E35D6C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033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D9ED-96AC-46DE-8DE2-4C9C820F6AB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577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D24029-ECBD-44AB-A55C-5DD4B34FD758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583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028633-6103-4861-8FCD-2B2415AADEB7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092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10D3-EFB8-49CE-806A-438313BD972A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643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A712-E533-4CB3-84C2-D5D348623EB3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465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6DC02-3892-4D81-B93F-5EAB433AA0E4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702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17AA7-CD36-4174-A593-825B66333A5A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66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D9F25-71DF-4A89-8846-09D038062D09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832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2209763-8ACA-4179-B5C5-79DC51628916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AB5077A1-D8AA-414A-AC0B-0C5211DD1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4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2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F8901E5F-E743-4563-BE5B-8B4115EC5E81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285186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1CD424-9626-4121-A061-5A00DC2AC969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8EA35F40-FF2B-48E3-8F69-FDBD969838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70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DBD5C-AE26-407F-9D8D-3A9AF67D5740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016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D9D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F3AF-98A9-4F02-AD8B-D8E1DDAB440C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6" name="Kuva 15">
            <a:extLst>
              <a:ext uri="{FF2B5EF4-FFF2-40B4-BE49-F238E27FC236}">
                <a16:creationId xmlns:a16="http://schemas.microsoft.com/office/drawing/2014/main" id="{EB3FFB57-B176-4D74-B604-3C803FFC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819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3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A90B-6EF6-41B9-87DE-D6FCF08AD2DC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613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0C6C-4BDB-453C-ABB3-B0E9E3ED4A09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736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2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F9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CB4F9-3F74-4C4E-B78D-D4FC0E0B50DE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704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3">
    <p:bg>
      <p:bgPr>
        <a:solidFill>
          <a:srgbClr val="236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338BC5-287A-4121-ADC2-9C0F5EBE080B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526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D1A549-1C85-42E6-A8B0-F662ADAEFF0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84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5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8B85F0-2AB8-467E-B2B5-2F7B26F603B8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342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6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05674-0731-4441-A72C-BF042317643D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73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791D6DF2-00A9-46A5-84F1-CF845F543CE3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40234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4">
    <p:bg>
      <p:bgPr>
        <a:solidFill>
          <a:srgbClr val="FFB2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66433E-C569-479F-8885-634A554EBEDF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3199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5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24BAB4-7A50-4285-A8AF-2E76234A09B7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8246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Ryhmä 17">
            <a:extLst>
              <a:ext uri="{FF2B5EF4-FFF2-40B4-BE49-F238E27FC236}">
                <a16:creationId xmlns:a16="http://schemas.microsoft.com/office/drawing/2014/main" id="{EF0C7F69-67FB-4466-89F3-B0AD00AEF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0" y="0"/>
            <a:ext cx="12193200" cy="6862264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34792C5-13ED-4754-B07E-752F3FE4F3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3788" y="14288"/>
              <a:ext cx="3449638" cy="3195638"/>
            </a:xfrm>
            <a:custGeom>
              <a:avLst/>
              <a:gdLst>
                <a:gd name="T0" fmla="*/ 9630 w 9630"/>
                <a:gd name="T1" fmla="*/ 8173 h 8914"/>
                <a:gd name="T2" fmla="*/ 9061 w 9630"/>
                <a:gd name="T3" fmla="*/ 5919 h 8914"/>
                <a:gd name="T4" fmla="*/ 7449 w 9630"/>
                <a:gd name="T5" fmla="*/ 3154 h 8914"/>
                <a:gd name="T6" fmla="*/ 6545 w 9630"/>
                <a:gd name="T7" fmla="*/ 2774 h 8914"/>
                <a:gd name="T8" fmla="*/ 6753 w 9630"/>
                <a:gd name="T9" fmla="*/ 6469 h 8914"/>
                <a:gd name="T10" fmla="*/ 3878 w 9630"/>
                <a:gd name="T11" fmla="*/ 6168 h 8914"/>
                <a:gd name="T12" fmla="*/ 3514 w 9630"/>
                <a:gd name="T13" fmla="*/ 1207 h 8914"/>
                <a:gd name="T14" fmla="*/ 3042 w 9630"/>
                <a:gd name="T15" fmla="*/ 710 h 8914"/>
                <a:gd name="T16" fmla="*/ 2328 w 9630"/>
                <a:gd name="T17" fmla="*/ 1269 h 8914"/>
                <a:gd name="T18" fmla="*/ 2328 w 9630"/>
                <a:gd name="T19" fmla="*/ 2375 h 8914"/>
                <a:gd name="T20" fmla="*/ 2206 w 9630"/>
                <a:gd name="T21" fmla="*/ 3367 h 8914"/>
                <a:gd name="T22" fmla="*/ 644 w 9630"/>
                <a:gd name="T23" fmla="*/ 3286 h 8914"/>
                <a:gd name="T24" fmla="*/ 983 w 9630"/>
                <a:gd name="T25" fmla="*/ 0 h 8914"/>
                <a:gd name="T26" fmla="*/ 9630 w 9630"/>
                <a:gd name="T27" fmla="*/ 0 h 8914"/>
                <a:gd name="T28" fmla="*/ 9630 w 9630"/>
                <a:gd name="T29" fmla="*/ 8173 h 8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30" h="8914">
                  <a:moveTo>
                    <a:pt x="9630" y="8173"/>
                  </a:moveTo>
                  <a:cubicBezTo>
                    <a:pt x="9434" y="7424"/>
                    <a:pt x="9281" y="6660"/>
                    <a:pt x="9061" y="5919"/>
                  </a:cubicBezTo>
                  <a:cubicBezTo>
                    <a:pt x="8747" y="4868"/>
                    <a:pt x="8270" y="3830"/>
                    <a:pt x="7449" y="3154"/>
                  </a:cubicBezTo>
                  <a:cubicBezTo>
                    <a:pt x="7097" y="2865"/>
                    <a:pt x="6957" y="2563"/>
                    <a:pt x="6545" y="2774"/>
                  </a:cubicBezTo>
                  <a:cubicBezTo>
                    <a:pt x="6024" y="3040"/>
                    <a:pt x="6602" y="5814"/>
                    <a:pt x="6753" y="6469"/>
                  </a:cubicBezTo>
                  <a:cubicBezTo>
                    <a:pt x="7320" y="8914"/>
                    <a:pt x="4279" y="8559"/>
                    <a:pt x="3878" y="6168"/>
                  </a:cubicBezTo>
                  <a:cubicBezTo>
                    <a:pt x="3555" y="4242"/>
                    <a:pt x="4200" y="2701"/>
                    <a:pt x="3514" y="1207"/>
                  </a:cubicBezTo>
                  <a:cubicBezTo>
                    <a:pt x="3413" y="989"/>
                    <a:pt x="3269" y="765"/>
                    <a:pt x="3042" y="710"/>
                  </a:cubicBezTo>
                  <a:cubicBezTo>
                    <a:pt x="2728" y="635"/>
                    <a:pt x="2415" y="938"/>
                    <a:pt x="2328" y="1269"/>
                  </a:cubicBezTo>
                  <a:cubicBezTo>
                    <a:pt x="2241" y="1599"/>
                    <a:pt x="2283" y="2039"/>
                    <a:pt x="2328" y="2375"/>
                  </a:cubicBezTo>
                  <a:cubicBezTo>
                    <a:pt x="2374" y="2710"/>
                    <a:pt x="2387" y="3079"/>
                    <a:pt x="2206" y="3367"/>
                  </a:cubicBezTo>
                  <a:cubicBezTo>
                    <a:pt x="1864" y="3911"/>
                    <a:pt x="1030" y="3773"/>
                    <a:pt x="644" y="3286"/>
                  </a:cubicBezTo>
                  <a:cubicBezTo>
                    <a:pt x="0" y="2474"/>
                    <a:pt x="675" y="1310"/>
                    <a:pt x="983" y="0"/>
                  </a:cubicBezTo>
                  <a:lnTo>
                    <a:pt x="9630" y="0"/>
                  </a:lnTo>
                  <a:lnTo>
                    <a:pt x="9630" y="81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57D3DC12-2AB8-442E-A2B3-B20C49742C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3703638"/>
              <a:ext cx="2260600" cy="3140075"/>
            </a:xfrm>
            <a:custGeom>
              <a:avLst/>
              <a:gdLst>
                <a:gd name="T0" fmla="*/ 5817 w 6311"/>
                <a:gd name="T1" fmla="*/ 8760 h 8760"/>
                <a:gd name="T2" fmla="*/ 6135 w 6311"/>
                <a:gd name="T3" fmla="*/ 6444 h 8760"/>
                <a:gd name="T4" fmla="*/ 3976 w 6311"/>
                <a:gd name="T5" fmla="*/ 4315 h 8760"/>
                <a:gd name="T6" fmla="*/ 2249 w 6311"/>
                <a:gd name="T7" fmla="*/ 1713 h 8760"/>
                <a:gd name="T8" fmla="*/ 0 w 6311"/>
                <a:gd name="T9" fmla="*/ 65 h 8760"/>
                <a:gd name="T10" fmla="*/ 0 w 6311"/>
                <a:gd name="T11" fmla="*/ 8760 h 8760"/>
                <a:gd name="T12" fmla="*/ 5817 w 6311"/>
                <a:gd name="T13" fmla="*/ 8760 h 8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1" h="8760">
                  <a:moveTo>
                    <a:pt x="5817" y="8760"/>
                  </a:moveTo>
                  <a:cubicBezTo>
                    <a:pt x="6107" y="7955"/>
                    <a:pt x="6311" y="7064"/>
                    <a:pt x="6135" y="6444"/>
                  </a:cubicBezTo>
                  <a:cubicBezTo>
                    <a:pt x="5817" y="5323"/>
                    <a:pt x="4828" y="4874"/>
                    <a:pt x="3976" y="4315"/>
                  </a:cubicBezTo>
                  <a:cubicBezTo>
                    <a:pt x="2850" y="3577"/>
                    <a:pt x="2550" y="2923"/>
                    <a:pt x="2249" y="1713"/>
                  </a:cubicBezTo>
                  <a:cubicBezTo>
                    <a:pt x="2032" y="839"/>
                    <a:pt x="946" y="0"/>
                    <a:pt x="0" y="65"/>
                  </a:cubicBezTo>
                  <a:lnTo>
                    <a:pt x="0" y="8760"/>
                  </a:lnTo>
                  <a:lnTo>
                    <a:pt x="5817" y="876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11C0F6C0-C73C-4038-9828-4802984584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39213" y="4800600"/>
              <a:ext cx="3224213" cy="2043113"/>
            </a:xfrm>
            <a:custGeom>
              <a:avLst/>
              <a:gdLst>
                <a:gd name="T0" fmla="*/ 9001 w 9001"/>
                <a:gd name="T1" fmla="*/ 351 h 5698"/>
                <a:gd name="T2" fmla="*/ 4492 w 9001"/>
                <a:gd name="T3" fmla="*/ 730 h 5698"/>
                <a:gd name="T4" fmla="*/ 2761 w 9001"/>
                <a:gd name="T5" fmla="*/ 1486 h 5698"/>
                <a:gd name="T6" fmla="*/ 196 w 9001"/>
                <a:gd name="T7" fmla="*/ 4004 h 5698"/>
                <a:gd name="T8" fmla="*/ 94 w 9001"/>
                <a:gd name="T9" fmla="*/ 5698 h 5698"/>
                <a:gd name="T10" fmla="*/ 9001 w 9001"/>
                <a:gd name="T11" fmla="*/ 5698 h 5698"/>
                <a:gd name="T12" fmla="*/ 9001 w 9001"/>
                <a:gd name="T13" fmla="*/ 35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1" h="5698">
                  <a:moveTo>
                    <a:pt x="9001" y="351"/>
                  </a:moveTo>
                  <a:cubicBezTo>
                    <a:pt x="7468" y="0"/>
                    <a:pt x="5988" y="196"/>
                    <a:pt x="4492" y="730"/>
                  </a:cubicBezTo>
                  <a:cubicBezTo>
                    <a:pt x="3897" y="942"/>
                    <a:pt x="3319" y="1196"/>
                    <a:pt x="2761" y="1486"/>
                  </a:cubicBezTo>
                  <a:cubicBezTo>
                    <a:pt x="1712" y="2031"/>
                    <a:pt x="622" y="2783"/>
                    <a:pt x="196" y="4004"/>
                  </a:cubicBezTo>
                  <a:cubicBezTo>
                    <a:pt x="3" y="4557"/>
                    <a:pt x="0" y="5132"/>
                    <a:pt x="94" y="5698"/>
                  </a:cubicBezTo>
                  <a:lnTo>
                    <a:pt x="9001" y="5698"/>
                  </a:lnTo>
                  <a:lnTo>
                    <a:pt x="9001" y="351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BD3988B-505C-4A43-9233-C39AB400D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0081" y="229365"/>
            <a:ext cx="1026205" cy="204481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fld id="{2A7E3B0E-B251-407B-8636-10AD5910FED4}" type="datetime1">
              <a:rPr lang="fi-FI" smtClean="0"/>
              <a:t>16.5.2024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A39CC0E-82E0-4C8B-92E1-CE7DE6254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183" y="2351314"/>
            <a:ext cx="7197634" cy="215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0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29" Type="http://schemas.openxmlformats.org/officeDocument/2006/relationships/slideLayout" Target="../slideLayouts/slideLayout50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8.xml"/><Relationship Id="rId3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6C92F02F-BB91-4F5D-9986-38A851A58566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5999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69" r:id="rId3"/>
    <p:sldLayoutId id="2147483659" r:id="rId4"/>
    <p:sldLayoutId id="2147483670" r:id="rId5"/>
    <p:sldLayoutId id="2147483671" r:id="rId6"/>
    <p:sldLayoutId id="2147483672" r:id="rId7"/>
    <p:sldLayoutId id="2147483673" r:id="rId8"/>
    <p:sldLayoutId id="2147483658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3F0C5D76-F752-4F95-BA63-C3B7D9AE33C8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4088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2" r:id="rId2"/>
    <p:sldLayoutId id="2147483684" r:id="rId3"/>
    <p:sldLayoutId id="2147483683" r:id="rId4"/>
    <p:sldLayoutId id="2147483652" r:id="rId5"/>
    <p:sldLayoutId id="2147483660" r:id="rId6"/>
    <p:sldLayoutId id="2147483680" r:id="rId7"/>
    <p:sldLayoutId id="2147483681" r:id="rId8"/>
    <p:sldLayoutId id="2147483654" r:id="rId9"/>
    <p:sldLayoutId id="2147483655" r:id="rId10"/>
    <p:sldLayoutId id="2147483666" r:id="rId11"/>
    <p:sldLayoutId id="2147483713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46DEC1E8-9372-441F-8A25-8647F0D9BBF1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3891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61" r:id="rId2"/>
    <p:sldLayoutId id="2147483685" r:id="rId3"/>
    <p:sldLayoutId id="2147483687" r:id="rId4"/>
    <p:sldLayoutId id="2147483690" r:id="rId5"/>
    <p:sldLayoutId id="2147483662" r:id="rId6"/>
    <p:sldLayoutId id="2147483688" r:id="rId7"/>
    <p:sldLayoutId id="2147483689" r:id="rId8"/>
    <p:sldLayoutId id="2147483664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6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665" r:id="rId23"/>
    <p:sldLayoutId id="2147483706" r:id="rId24"/>
    <p:sldLayoutId id="2147483707" r:id="rId25"/>
    <p:sldLayoutId id="2147483708" r:id="rId26"/>
    <p:sldLayoutId id="2147483709" r:id="rId27"/>
    <p:sldLayoutId id="2147483711" r:id="rId28"/>
    <p:sldLayoutId id="2147483712" r:id="rId2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090824B3-8E52-45C6-B36B-800297486258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4" r:id="rId2"/>
    <p:sldLayoutId id="2147483715" r:id="rId3"/>
    <p:sldLayoutId id="2147483651" r:id="rId4"/>
    <p:sldLayoutId id="2147483674" r:id="rId5"/>
    <p:sldLayoutId id="2147483675" r:id="rId6"/>
    <p:sldLayoutId id="2147483676" r:id="rId7"/>
    <p:sldLayoutId id="2147483678" r:id="rId8"/>
    <p:sldLayoutId id="2147483679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helda.helsinki.fi/items/11722162-e7bc-4f92-9e84-6dfac9db9c9d" TargetMode="Externa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mparisto.fi/fi/luonto-vesistot-ja-meri/luonnon-monimuotoisuus/luontotyyppien-monimuotoisuus/luonnonsuojelulain-luontotyypit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FD05CF32-067B-D51D-EF6A-787B441F4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510156" cy="2979507"/>
          </a:xfrm>
        </p:spPr>
        <p:txBody>
          <a:bodyPr/>
          <a:lstStyle/>
          <a:p>
            <a:r>
              <a:rPr lang="fi-FI" sz="4000" dirty="0"/>
              <a:t>Johdanto: luonnonsuojelulain suojellut luontotyypit ja uudistettu inventointiohje</a:t>
            </a:r>
            <a:endParaRPr lang="fi-FI" sz="4000" dirty="0">
              <a:cs typeface="Arial"/>
            </a:endParaRPr>
          </a:p>
        </p:txBody>
      </p:sp>
      <p:sp>
        <p:nvSpPr>
          <p:cNvPr id="7" name="Alaotsikko 6">
            <a:extLst>
              <a:ext uri="{FF2B5EF4-FFF2-40B4-BE49-F238E27FC236}">
                <a16:creationId xmlns:a16="http://schemas.microsoft.com/office/drawing/2014/main" id="{E9E537E9-F144-3FE7-B19F-0243B8C24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658470"/>
            <a:ext cx="5612075" cy="971862"/>
          </a:xfrm>
        </p:spPr>
        <p:txBody>
          <a:bodyPr/>
          <a:lstStyle/>
          <a:p>
            <a:r>
              <a:rPr lang="fi-FI" i="0" dirty="0">
                <a:effectLst/>
                <a:latin typeface="var(--yja-heading-font-family,myriad-pro-condensed)"/>
              </a:rPr>
              <a:t>Hanna-Leena Keskinen, ympäristöministeriö</a:t>
            </a:r>
          </a:p>
          <a:p>
            <a:r>
              <a:rPr lang="fi-FI" i="0" dirty="0">
                <a:effectLst/>
                <a:latin typeface="var(--yja-heading-font-family,myriad-pro-condensed)"/>
              </a:rPr>
              <a:t>Luonnonsuojelulain 64 §:n luontotyypit, koulutus</a:t>
            </a:r>
            <a:endParaRPr lang="fi-FI" dirty="0">
              <a:latin typeface="var(--yja-heading-font-family,myriad-pro-condensed)"/>
            </a:endParaRPr>
          </a:p>
          <a:p>
            <a:r>
              <a:rPr lang="fi-FI" dirty="0">
                <a:latin typeface="var(--yja-heading-font-family,myriad-pro-condensed)"/>
              </a:rPr>
              <a:t>16.5.2024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CF7A8FA-D7ED-7DFD-AA20-6BA3AB807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9EC-135D-470D-AF34-2A7FC831DBDD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80BE02DD-D51F-F903-A44F-CDEEE3FF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</a:t>
            </a:fld>
            <a:endParaRPr lang="fi-FI" dirty="0"/>
          </a:p>
        </p:txBody>
      </p:sp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CAFA15CD-C061-8617-4C51-BBAB788AE1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6" r="214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5112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tsikko 9">
            <a:extLst>
              <a:ext uri="{FF2B5EF4-FFF2-40B4-BE49-F238E27FC236}">
                <a16:creationId xmlns:a16="http://schemas.microsoft.com/office/drawing/2014/main" id="{4CAC2454-E80E-F5F3-CC99-781DBF280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Maastokäyttöön lyhennetty versio ja maastolomakkeet</a:t>
            </a:r>
          </a:p>
        </p:txBody>
      </p:sp>
      <p:pic>
        <p:nvPicPr>
          <p:cNvPr id="7" name="Sisällön paikkamerkki 6">
            <a:extLst>
              <a:ext uri="{FF2B5EF4-FFF2-40B4-BE49-F238E27FC236}">
                <a16:creationId xmlns:a16="http://schemas.microsoft.com/office/drawing/2014/main" id="{F77C4694-0FA3-3D96-3A5A-D6FE434FC5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80863" y="3533425"/>
            <a:ext cx="7194971" cy="2892633"/>
          </a:xfrm>
        </p:spPr>
      </p:pic>
      <p:sp>
        <p:nvSpPr>
          <p:cNvPr id="11" name="Sisällön paikkamerkki 10">
            <a:extLst>
              <a:ext uri="{FF2B5EF4-FFF2-40B4-BE49-F238E27FC236}">
                <a16:creationId xmlns:a16="http://schemas.microsoft.com/office/drawing/2014/main" id="{AC174696-36C3-6665-17AC-00C32B051F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4192" y="2134561"/>
            <a:ext cx="9370200" cy="3715200"/>
          </a:xfrm>
        </p:spPr>
        <p:txBody>
          <a:bodyPr/>
          <a:lstStyle/>
          <a:p>
            <a:r>
              <a:rPr lang="fi-FI" sz="2000" dirty="0"/>
              <a:t>ELYjen käyttöön laadittu myös maastokäyttöön lyhennetty versio</a:t>
            </a:r>
          </a:p>
          <a:p>
            <a:r>
              <a:rPr lang="fi-FI" sz="2000" dirty="0" err="1"/>
              <a:t>Teams</a:t>
            </a:r>
            <a:r>
              <a:rPr lang="fi-FI" sz="2000" dirty="0"/>
              <a:t>: Luonnonsuojelulain luontotyypit </a:t>
            </a:r>
            <a:r>
              <a:rPr lang="fi-FI" sz="2000" dirty="0">
                <a:sym typeface="Wingdings" panose="05000000000000000000" pitchFamily="2" charset="2"/>
              </a:rPr>
              <a:t> Luontotyyppien inventointiohje -kanava  Tiedostot  Lyhennetty inventointiohje maastokäyttöön </a:t>
            </a:r>
            <a:endParaRPr lang="fi-FI" sz="2000" dirty="0"/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D901E50-75DD-13F3-0EC0-7523CB871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4233A1AE-96C9-A0CB-3022-A2DF75D2E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10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50440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89CB060-172A-7610-5F7F-FA6F2184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845" y="234914"/>
            <a:ext cx="10406984" cy="1197308"/>
          </a:xfrm>
        </p:spPr>
        <p:txBody>
          <a:bodyPr/>
          <a:lstStyle/>
          <a:p>
            <a:r>
              <a:rPr lang="fi-FI" dirty="0"/>
              <a:t>Inventointiohjeen sisältö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6715F934-CDB5-AE65-35EF-723B26ACD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508" y="934258"/>
            <a:ext cx="10406984" cy="5688827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fi-FI" dirty="0"/>
              <a:t>Johdanto</a:t>
            </a:r>
          </a:p>
          <a:p>
            <a:pPr marL="342900" indent="-342900">
              <a:buFont typeface="+mj-lt"/>
              <a:buAutoNum type="arabicPeriod"/>
            </a:pPr>
            <a:r>
              <a:rPr lang="fi-FI" dirty="0"/>
              <a:t>Inventointien kohdentaminen ja yleisohjeet</a:t>
            </a:r>
          </a:p>
          <a:p>
            <a:pPr marL="342900" indent="-342900">
              <a:buFont typeface="+mj-lt"/>
              <a:buAutoNum type="arabicPeriod"/>
            </a:pPr>
            <a:r>
              <a:rPr lang="fi-FI" dirty="0"/>
              <a:t>LSL-luontotyyppien ennallistaminen, kunnostus ja hoito</a:t>
            </a:r>
          </a:p>
          <a:p>
            <a:pPr marL="342900" indent="-342900">
              <a:buFont typeface="+mj-lt"/>
              <a:buAutoNum type="arabicPeriod"/>
            </a:pPr>
            <a:r>
              <a:rPr lang="fi-FI" dirty="0"/>
              <a:t>LSL-luontotyyppien tiedonhallinta</a:t>
            </a:r>
          </a:p>
          <a:p>
            <a:pPr marL="342900" indent="-342900">
              <a:buFont typeface="+mj-lt"/>
              <a:buAutoNum type="arabicPeriod"/>
            </a:pPr>
            <a:r>
              <a:rPr lang="fi-FI" dirty="0"/>
              <a:t>Luonnonsuojelulain 64 §:n suojeltujen luontotyyppien kuvaukset</a:t>
            </a: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Lainsäädännöllinen tausta</a:t>
            </a: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Luontotyypin kuvaus</a:t>
            </a: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Luontotyypin tunnistaminen</a:t>
            </a: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Suojelutason kannalta tärkeät esiintymät</a:t>
            </a: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Luonnontilaisuus</a:t>
            </a:r>
            <a:endParaRPr lang="fi-FI" sz="16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Rajaus (ei luvussa 6.)</a:t>
            </a:r>
            <a:endParaRPr lang="fi-FI" sz="16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Luontotyyppiä heikentävät ja parantavat toimet</a:t>
            </a: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Vastaavuus muihin luontotyyppiluokitteluihin</a:t>
            </a:r>
          </a:p>
          <a:p>
            <a:pPr lvl="2">
              <a:lnSpc>
                <a:spcPct val="107000"/>
              </a:lnSpc>
              <a:spcBef>
                <a:spcPts val="0"/>
              </a:spcBef>
            </a:pPr>
            <a:r>
              <a:rPr lang="fi-FI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Lisätietoa</a:t>
            </a:r>
          </a:p>
          <a:p>
            <a:pPr marL="457200" indent="-45720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i-FI" dirty="0"/>
              <a:t>Luonnonsuojelulain 65 § tiukasti suojeltujen luontotyyppien kuvaukset</a:t>
            </a:r>
          </a:p>
          <a:p>
            <a:pPr marL="457200" indent="-45720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i-FI" dirty="0"/>
              <a:t>Kohteilta kerättävä tieto ja sen tallentaminen</a:t>
            </a:r>
          </a:p>
          <a:p>
            <a:pPr marL="0" indent="0" algn="ctr">
              <a:buNone/>
            </a:pPr>
            <a:r>
              <a:rPr lang="fi-FI" sz="20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https://www.ymparisto.fi/fi/luonto-vesistot-ja-meri/luonnon-monimuotoisuus/luontotyyppien-monimuotoisuus/luonnonsuojelulain-luontotyypit</a:t>
            </a:r>
          </a:p>
          <a:p>
            <a:pPr marL="342900" indent="-342900">
              <a:buFont typeface="+mj-lt"/>
              <a:buAutoNum type="arabicPeriod"/>
            </a:pP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95644BCA-21F5-1A18-6B5A-859DAB41C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4171C180-D58F-AF7E-EFE7-36923F412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11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4857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E5C49BB-BA81-7894-EBEE-8C003948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LSL-luontotyyppi-inventointien tarkoitus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AF66781-1954-30A6-3B1F-E512667F0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917" y="1889634"/>
            <a:ext cx="10406984" cy="371569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i-FI" dirty="0"/>
              <a:t>Tunnistaa luonnonsuojelulain 65 §:n mukaisten tiukasti suojeltujen luontotyyppien esiintymät, tarkentaa niiden sijainti avoimeen paikkatietoon ja informoida maanomistajia heidän maillaan sijaitsevista kohteista.</a:t>
            </a:r>
          </a:p>
          <a:p>
            <a:pPr marL="457200" indent="-457200">
              <a:buFont typeface="+mj-lt"/>
              <a:buAutoNum type="arabicPeriod"/>
            </a:pPr>
            <a:r>
              <a:rPr lang="fi-FI" dirty="0"/>
              <a:t>Tunnistaa luonnonsuojelulain 64 §:n mukaisia, luontotyypin säilymiselle tärkeitä luontotyyppiesiintymiä ja kerätä tarvittavat tiedot näiden esiintymien rajaamiseksi ja suojelupäätösten tekemiseksi. Kiireellisyysjärjestyksessä ensisijalle tulee asettaa uudet luonnonsuojelulakiin lisätyt luontotyypit sekä luontotyypit, joiden suojeluperusteita on uudessa laissa laajennettu.</a:t>
            </a:r>
          </a:p>
          <a:p>
            <a:pPr marL="457200" indent="-457200">
              <a:buFont typeface="+mj-lt"/>
              <a:buAutoNum type="arabicPeriod"/>
            </a:pPr>
            <a:r>
              <a:rPr lang="fi-FI" dirty="0"/>
              <a:t>Tunnistaa luonnonsuojelulain mukaisten luontotyyppien tila, mahdolliset hoitotarpeet ja niiden kiireellisyys.</a:t>
            </a:r>
          </a:p>
          <a:p>
            <a:pPr marL="0" indent="0">
              <a:buNone/>
            </a:pPr>
            <a:r>
              <a:rPr lang="fi-FI" dirty="0"/>
              <a:t>Samalla inventoinneissa saadaan tietoa siitä, kuinka paljon, millä alueilla ja missä tilassa luontotyypit maassamme nykyisin ovat. </a:t>
            </a:r>
          </a:p>
          <a:p>
            <a:pPr marL="0" indent="0">
              <a:buNone/>
            </a:pP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906E61E-3B5D-E54D-5C5D-1853E831A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082DFE94-9102-48B1-2FC8-2F53A74A1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12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07557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0C503F8-0719-9684-3A90-FDB46CC41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Inventointien kohdentaminen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43B2C95-F7B1-F23A-B754-6FB9B4F05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824" y="1822959"/>
            <a:ext cx="10406984" cy="3715698"/>
          </a:xfrm>
        </p:spPr>
        <p:txBody>
          <a:bodyPr/>
          <a:lstStyle/>
          <a:p>
            <a:r>
              <a:rPr lang="fi-FI" dirty="0"/>
              <a:t>Tavoitteena varmistaa alueellisesti tärkeiden luontotyyppiesiintymien säilyminen sekä laadukas ja hyvin kytkeytynyt luontotyyppiverkosto. </a:t>
            </a:r>
          </a:p>
          <a:p>
            <a:r>
              <a:rPr lang="fi-FI" dirty="0"/>
              <a:t>Kiireellisimpiä suojelemattomilla alueilla sijaitsevat tiukasti suojellut luontotyypit, joiden turvaamiseksi tarvitaan maanomistajien informointia.</a:t>
            </a:r>
          </a:p>
          <a:p>
            <a:r>
              <a:rPr lang="fi-FI" dirty="0"/>
              <a:t>Rajauspäätöstä vaativien LSL 64 §:n luontotyyppien osalta ELY-keskusten inventoinnit kohdistetaan suojelemattomiin kohteisiin. </a:t>
            </a:r>
          </a:p>
          <a:p>
            <a:r>
              <a:rPr lang="fi-FI" dirty="0"/>
              <a:t>Muutoin kuin luonnonsuojelulain keinoin toteutettavat Natura-alueet ja suojeluohjelmien alueet (esimerkiksi harjujen- tai rantojensuojeluohjelmat) eivät yleensä tuo riittävää suojaa LSL-luontotyypeille </a:t>
            </a:r>
            <a:r>
              <a:rPr lang="fi-FI" dirty="0">
                <a:sym typeface="Wingdings" panose="05000000000000000000" pitchFamily="2" charset="2"/>
              </a:rPr>
              <a:t> </a:t>
            </a:r>
            <a:r>
              <a:rPr lang="fi-FI" dirty="0"/>
              <a:t>inventointi ja suojelu rajauspäätöksellä näihin ohjelmiin kuuluvilla alueilla perusteltua. </a:t>
            </a:r>
          </a:p>
          <a:p>
            <a:r>
              <a:rPr lang="fi-FI" dirty="0"/>
              <a:t>Kaavojen luonnonsuojeluvarauksella merkittyjen kohteiden suojelun taso vaihtelee </a:t>
            </a:r>
            <a:r>
              <a:rPr lang="fi-FI" dirty="0">
                <a:sym typeface="Wingdings" panose="05000000000000000000" pitchFamily="2" charset="2"/>
              </a:rPr>
              <a:t> myös </a:t>
            </a:r>
            <a:r>
              <a:rPr lang="fi-FI" dirty="0"/>
              <a:t>kaavoitettujen kohteiden tarkastelu, inventointi ja tarvittaessa suojelu rajauspäätöksellä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6098D46F-4BC4-72A7-1269-9E0F72697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B0EFD72-F14B-2FA7-96E8-D93E98A66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13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59863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3524CC9-47C9-08BF-DBE6-5AC6DEFAE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Syken</a:t>
            </a:r>
            <a:r>
              <a:rPr lang="fi-FI" dirty="0"/>
              <a:t> vihjeaineistot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E975C99-9535-3847-CF7C-21BD8D933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361" y="1718903"/>
            <a:ext cx="10589102" cy="3715698"/>
          </a:xfrm>
        </p:spPr>
        <p:txBody>
          <a:bodyPr/>
          <a:lstStyle/>
          <a:p>
            <a:r>
              <a:rPr lang="fi-FI" dirty="0"/>
              <a:t>Syke on koonnut inventointien suunnittelun ja kohdentamisen tueksi luontotyyppikohtaiset vihjeaineistot, jotka lisätään </a:t>
            </a:r>
            <a:r>
              <a:rPr lang="fi-FI" dirty="0" err="1"/>
              <a:t>Saktin</a:t>
            </a:r>
            <a:r>
              <a:rPr lang="fi-FI" dirty="0"/>
              <a:t> </a:t>
            </a:r>
            <a:r>
              <a:rPr lang="fi-FI" b="1" dirty="0"/>
              <a:t>Luonnonsuojelulain luontotyypit </a:t>
            </a:r>
            <a:r>
              <a:rPr lang="fi-FI" dirty="0"/>
              <a:t>–työtilaan. </a:t>
            </a:r>
          </a:p>
          <a:p>
            <a:r>
              <a:rPr lang="fi-FI" dirty="0"/>
              <a:t>Vihjeaineistot on koottu eri lähteistä ja niiden tarkkuustaso vaihtelee. Tarkimpia ovat </a:t>
            </a:r>
            <a:r>
              <a:rPr lang="fi-FI" dirty="0" err="1"/>
              <a:t>Syken</a:t>
            </a:r>
            <a:r>
              <a:rPr lang="fi-FI" dirty="0"/>
              <a:t> omiin maastokartoituksiin perustuvat aineistot kalkkikallioista ja serpentiiniluontotyypeistä. </a:t>
            </a:r>
          </a:p>
          <a:p>
            <a:r>
              <a:rPr lang="fi-FI" dirty="0"/>
              <a:t>Vihjeaineistoihin kuuluvat myös vuosien 1998-2015 aikana luonnonsuojelulain luontotyyppi-inventoinneissa tarkastetut kohteet.  </a:t>
            </a:r>
          </a:p>
          <a:p>
            <a:pPr lvl="1"/>
            <a:r>
              <a:rPr lang="fi-FI" dirty="0"/>
              <a:t>Näistä ns. Lulu-tietokannan kohteista on muodostettu paikkatietoaineisto, jota voi käyttää sellaisten kohteiden tarkasteluun, joista ei ole tehty rajauspäätöstä</a:t>
            </a:r>
          </a:p>
          <a:p>
            <a:pPr lvl="1"/>
            <a:r>
              <a:rPr lang="fi-FI" dirty="0"/>
              <a:t>Lulu-tietokannan tarkat kohdetiedot on raportoitu pdf-muotoisiksi ympäristöhallinnon </a:t>
            </a:r>
            <a:r>
              <a:rPr lang="fi-FI" dirty="0" err="1"/>
              <a:t>Teams</a:t>
            </a:r>
            <a:r>
              <a:rPr lang="fi-FI" dirty="0"/>
              <a:t> –tiimiin </a:t>
            </a:r>
            <a:r>
              <a:rPr lang="fi-FI" b="1" dirty="0"/>
              <a:t>Luonnonsuojelualain luontotyypit</a:t>
            </a:r>
          </a:p>
          <a:p>
            <a:r>
              <a:rPr lang="fi-FI" dirty="0" err="1"/>
              <a:t>Syken</a:t>
            </a:r>
            <a:r>
              <a:rPr lang="fi-FI" dirty="0"/>
              <a:t> vihjeaineistojen lisäksi luontotyyppiesiintymistä voi löytää tietoa mm. kaavaselvityksistä, kuntien luontoselvityksistä, maankäyttöhankkeiden luontoselvityksistä jne.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A4AC755-78A5-C6B2-6AC8-E573B407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BEB35991-4E60-CD6E-3146-93AE06A09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14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21015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F130C40E-DF7C-CFFD-60CB-9EA59FE52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Maanomistajien tiedottaminen kartoituksista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1336E15-4046-200D-7058-83C337303E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Maanomistajille tiedotetaan tulevasta kartoituksesta kirjeellä vähintään kahta viikkoa ennen maastokäyntiä. </a:t>
            </a:r>
          </a:p>
          <a:p>
            <a:r>
              <a:rPr lang="fi-FI" dirty="0"/>
              <a:t>Maanomistajille tarjotaan myös mahdollisuus osallistua maastokäyntiin. </a:t>
            </a:r>
          </a:p>
          <a:p>
            <a:r>
              <a:rPr lang="fi-FI" dirty="0"/>
              <a:t>Maastokäynnin jälkeen maanomistajalle lähetetään tieto inventoinnin tuloksesta kunkin ELY-keskuksen käytännön mukaisesti. </a:t>
            </a:r>
          </a:p>
          <a:p>
            <a:r>
              <a:rPr lang="fi-FI" dirty="0"/>
              <a:t>Jos kohde todetaan LSL-luontotyyppikohteeksi, aloitetaan rajauspäätösprosessi. Jos kohteella on kunnostus- tai hoitotarpeita, aloitetaan samalla neuvottelut maanomistajan kanssa niiden järjestämisestä.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C0DED63-A05F-3453-C6B3-5C6A7B89D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1A74E32-58B9-A241-924F-27759A076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15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81058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A0559EF-B8C9-4A33-A9EE-DE96F8C4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Kiitos!</a:t>
            </a:r>
          </a:p>
        </p:txBody>
      </p:sp>
    </p:spTree>
    <p:extLst>
      <p:ext uri="{BB962C8B-B14F-4D97-AF65-F5344CB8AC3E}">
        <p14:creationId xmlns:p14="http://schemas.microsoft.com/office/powerpoint/2010/main" val="449008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AD6C7484-568F-11E3-9497-E795D8B8B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Maastokoulutukset</a:t>
            </a:r>
          </a:p>
        </p:txBody>
      </p:sp>
      <p:sp>
        <p:nvSpPr>
          <p:cNvPr id="5" name="Sisällön paikkamerkki 4">
            <a:extLst>
              <a:ext uri="{FF2B5EF4-FFF2-40B4-BE49-F238E27FC236}">
                <a16:creationId xmlns:a16="http://schemas.microsoft.com/office/drawing/2014/main" id="{A974788F-6DC5-94FD-EDF4-EABB0B5EF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22.-23.5. Kedot, merenrantaniityt ja kalkkikalliot (Turku ja Kemiönsaari)</a:t>
            </a:r>
          </a:p>
          <a:p>
            <a:r>
              <a:rPr lang="fi-FI" dirty="0"/>
              <a:t>28.5. Serpentiinikalliot (Kaavi)</a:t>
            </a:r>
          </a:p>
          <a:p>
            <a:r>
              <a:rPr lang="fi-FI" dirty="0"/>
              <a:t>4.-5.6. Hiekkarannat, avoimet ja metsäiset dyynit (</a:t>
            </a:r>
            <a:r>
              <a:rPr lang="fi-FI"/>
              <a:t>Hailuoto)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80987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526D1E12-E3B6-2EA9-CC0C-FD81D00EA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865" y="0"/>
            <a:ext cx="4645891" cy="1350832"/>
          </a:xfrm>
        </p:spPr>
        <p:txBody>
          <a:bodyPr/>
          <a:lstStyle/>
          <a:p>
            <a:r>
              <a:rPr lang="fi-FI" dirty="0"/>
              <a:t>Esityksen sisältö</a:t>
            </a:r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78B56C77-852D-BCF6-14BF-015B7782D2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865" y="1748271"/>
            <a:ext cx="4646612" cy="2595417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AutoNum type="arabicPeriod"/>
            </a:pPr>
            <a:r>
              <a:rPr lang="fi-FI" sz="1800" dirty="0"/>
              <a:t>Päivän ohjelma</a:t>
            </a:r>
          </a:p>
          <a:p>
            <a:pPr marL="342900" indent="-342900">
              <a:buAutoNum type="arabicPeriod"/>
            </a:pPr>
            <a:r>
              <a:rPr lang="fi-FI" sz="1800" dirty="0"/>
              <a:t>Luontotyyppisuojelu Suomen lainsäädännössä</a:t>
            </a:r>
          </a:p>
          <a:p>
            <a:pPr marL="342900" indent="-342900">
              <a:buAutoNum type="arabicPeriod"/>
            </a:pPr>
            <a:r>
              <a:rPr lang="fi-FI" sz="1800" dirty="0"/>
              <a:t>Luonnonsuojelulain luontotyypit vanhassa luonnonsuojelulaissa ja lakiuudistuksen jälkeen</a:t>
            </a:r>
          </a:p>
          <a:p>
            <a:pPr marL="342900" indent="-342900">
              <a:lnSpc>
                <a:spcPct val="113999"/>
              </a:lnSpc>
              <a:buAutoNum type="arabicPeriod"/>
            </a:pPr>
            <a:r>
              <a:rPr lang="fi-FI" sz="1800" dirty="0">
                <a:cs typeface="Arial" panose="020B0604020202020204"/>
              </a:rPr>
              <a:t>Inventointiohjeen päivitys</a:t>
            </a:r>
          </a:p>
          <a:p>
            <a:pPr marL="342900" indent="-342900">
              <a:lnSpc>
                <a:spcPct val="113999"/>
              </a:lnSpc>
              <a:buAutoNum type="arabicPeriod"/>
            </a:pPr>
            <a:r>
              <a:rPr lang="fi-FI" sz="1800" dirty="0">
                <a:cs typeface="Arial" panose="020B0604020202020204"/>
              </a:rPr>
              <a:t>Inventointien tarkoitus ja kohdistaminen</a:t>
            </a:r>
          </a:p>
          <a:p>
            <a:pPr marL="342900" indent="-342900">
              <a:lnSpc>
                <a:spcPct val="113999"/>
              </a:lnSpc>
              <a:buAutoNum type="arabicPeriod"/>
            </a:pPr>
            <a:r>
              <a:rPr lang="fi-FI" sz="1800" dirty="0" err="1">
                <a:cs typeface="Arial" panose="020B0604020202020204"/>
              </a:rPr>
              <a:t>Syken</a:t>
            </a:r>
            <a:r>
              <a:rPr lang="fi-FI" sz="1800" dirty="0">
                <a:cs typeface="Arial" panose="020B0604020202020204"/>
              </a:rPr>
              <a:t> vihjeaineistot</a:t>
            </a:r>
          </a:p>
          <a:p>
            <a:pPr marL="342900" indent="-342900">
              <a:lnSpc>
                <a:spcPct val="113999"/>
              </a:lnSpc>
              <a:buAutoNum type="arabicPeriod"/>
            </a:pPr>
            <a:endParaRPr lang="fi-FI" dirty="0">
              <a:cs typeface="Arial" panose="020B0604020202020204"/>
            </a:endParaRPr>
          </a:p>
          <a:p>
            <a:pPr marL="342900" indent="-342900">
              <a:lnSpc>
                <a:spcPct val="113999"/>
              </a:lnSpc>
              <a:buAutoNum type="arabicPeriod"/>
            </a:pPr>
            <a:endParaRPr lang="fi-FI" dirty="0">
              <a:cs typeface="Arial" panose="020B0604020202020204"/>
            </a:endParaRP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2</a:t>
            </a:fld>
            <a:endParaRPr lang="fi-FI" dirty="0"/>
          </a:p>
        </p:txBody>
      </p:sp>
      <p:pic>
        <p:nvPicPr>
          <p:cNvPr id="14" name="Kuvan paikkamerkki 13">
            <a:extLst>
              <a:ext uri="{FF2B5EF4-FFF2-40B4-BE49-F238E27FC236}">
                <a16:creationId xmlns:a16="http://schemas.microsoft.com/office/drawing/2014/main" id="{2BB0113A-A1A3-FE70-159B-97B02EA5541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2" b="16672"/>
          <a:stretch/>
        </p:blipFill>
        <p:spPr/>
      </p:pic>
    </p:spTree>
    <p:extLst>
      <p:ext uri="{BB962C8B-B14F-4D97-AF65-F5344CB8AC3E}">
        <p14:creationId xmlns:p14="http://schemas.microsoft.com/office/powerpoint/2010/main" val="2095597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isällön paikkamerkki 8">
            <a:extLst>
              <a:ext uri="{FF2B5EF4-FFF2-40B4-BE49-F238E27FC236}">
                <a16:creationId xmlns:a16="http://schemas.microsoft.com/office/drawing/2014/main" id="{75ACE281-D7DE-5F64-6604-37C60AAACC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6597" y="1571400"/>
            <a:ext cx="4990430" cy="3715200"/>
          </a:xfrm>
        </p:spPr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9:00 	Johdanto: LSL suojellut luontotyypit ja 	uudistettu inventointiohje, Hanna-Leena 	Keskinen</a:t>
            </a:r>
          </a:p>
          <a:p>
            <a:pPr marL="0" indent="0" algn="l">
              <a:spcBef>
                <a:spcPts val="0"/>
              </a:spcBef>
              <a:buNone/>
            </a:pP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9.15 	Luonnonsuojelulain luontotyyppien 	inventointi, Hanna-Leena Keskinen</a:t>
            </a:r>
          </a:p>
          <a:p>
            <a:pPr marL="0" indent="0" algn="l">
              <a:spcBef>
                <a:spcPts val="0"/>
              </a:spcBef>
              <a:buNone/>
            </a:pP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9:50  	Suojeltujen luontotyyppien hoito, Maaret 	Väänänen</a:t>
            </a:r>
          </a:p>
          <a:p>
            <a:pPr marL="0" indent="0" algn="l">
              <a:spcBef>
                <a:spcPts val="0"/>
              </a:spcBef>
              <a:buNone/>
            </a:pP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10:00 	Keskustelu ja kysymyksiä ensimmäisistä 	esityksistä ja eilisen tiukan suojelun 	päivän hallintoa koskevista asioista</a:t>
            </a:r>
          </a:p>
          <a:p>
            <a:pPr marL="0" indent="0" algn="l">
              <a:spcBef>
                <a:spcPts val="0"/>
              </a:spcBef>
              <a:buNone/>
            </a:pPr>
            <a:endParaRPr lang="fi-FI" b="0" i="0" dirty="0">
              <a:solidFill>
                <a:srgbClr val="0F0F0F"/>
              </a:solidFill>
              <a:effectLst/>
              <a:latin typeface="Barlow" panose="00000500000000000000" pitchFamily="2" charset="0"/>
            </a:endParaRPr>
          </a:p>
          <a:p>
            <a:pPr marL="0" indent="0" algn="l">
              <a:spcBef>
                <a:spcPts val="0"/>
              </a:spcBef>
              <a:buNone/>
            </a:pP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10:15 	</a:t>
            </a:r>
            <a:r>
              <a:rPr lang="fi-FI" b="1" i="0" dirty="0">
                <a:effectLst/>
                <a:latin typeface="Barlow" panose="00000500000000000000" pitchFamily="2" charset="0"/>
              </a:rPr>
              <a:t>Kahvitauko</a:t>
            </a:r>
            <a:endParaRPr lang="fi-FI" i="0" dirty="0">
              <a:solidFill>
                <a:schemeClr val="tx1"/>
              </a:solidFill>
              <a:effectLst/>
              <a:latin typeface="Barlow" panose="00000500000000000000" pitchFamily="2" charset="0"/>
            </a:endParaRPr>
          </a:p>
        </p:txBody>
      </p:sp>
      <p:sp>
        <p:nvSpPr>
          <p:cNvPr id="10" name="Sisällön paikkamerkki 9">
            <a:extLst>
              <a:ext uri="{FF2B5EF4-FFF2-40B4-BE49-F238E27FC236}">
                <a16:creationId xmlns:a16="http://schemas.microsoft.com/office/drawing/2014/main" id="{610317B4-962E-8D5C-F93B-615094490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0426" y="587690"/>
            <a:ext cx="4990431" cy="3715200"/>
          </a:xfrm>
        </p:spPr>
        <p:txBody>
          <a:bodyPr/>
          <a:lstStyle/>
          <a:p>
            <a:pPr marL="0" indent="0" algn="l" latinLnBrk="0">
              <a:spcBef>
                <a:spcPts val="600"/>
              </a:spcBef>
              <a:spcAft>
                <a:spcPts val="600"/>
              </a:spcAft>
              <a:buNone/>
            </a:pPr>
            <a:r>
              <a:rPr lang="fi-FI" sz="2000" b="1" i="0" dirty="0">
                <a:effectLst/>
                <a:latin typeface="var(--yja-heading-font-family,myriad-pro-condensed)"/>
              </a:rPr>
              <a:t>Luontotyyppien esittelyt</a:t>
            </a:r>
          </a:p>
          <a:p>
            <a:pPr marL="0" indent="0" algn="l">
              <a:spcBef>
                <a:spcPts val="0"/>
              </a:spcBef>
              <a:buNone/>
            </a:pP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dirty="0">
                <a:solidFill>
                  <a:srgbClr val="0F0F0F"/>
                </a:solidFill>
                <a:latin typeface="Barlow" panose="00000500000000000000" pitchFamily="2" charset="0"/>
              </a:rPr>
              <a:t>1</a:t>
            </a: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0:30	Hiekkarannat, Terhi Ryttäri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11:00 	Rannikon metsäiset dyynit, Anne Raunio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11:20 	Harjumetsien valorinteet, Kasper Koskela</a:t>
            </a: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fi-FI" b="0" i="0" dirty="0">
                <a:effectLst/>
                <a:latin typeface="Barlow" panose="00000500000000000000" pitchFamily="2" charset="0"/>
              </a:rPr>
              <a:t>11:40	 </a:t>
            </a:r>
            <a:r>
              <a:rPr lang="fi-FI" b="1" i="0" dirty="0">
                <a:effectLst/>
                <a:latin typeface="Barlow" panose="00000500000000000000" pitchFamily="2" charset="0"/>
              </a:rPr>
              <a:t>Lounastauko </a:t>
            </a:r>
            <a:r>
              <a:rPr lang="fi-FI" i="0" dirty="0">
                <a:solidFill>
                  <a:schemeClr val="tx1"/>
                </a:solidFill>
                <a:effectLst/>
                <a:latin typeface="Barlow" panose="00000500000000000000" pitchFamily="2" charset="0"/>
              </a:rPr>
              <a:t>(1 h)</a:t>
            </a: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12:40 	Jalopuumetsiköt, Katariina Mäkelä</a:t>
            </a: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13:00 	Tervaleppämetsät, Krister Karttunen</a:t>
            </a: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13:20	 Pähkinäpensaikot, Katariina Mäkelä</a:t>
            </a: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13:40	 Sisämaan tulvametsät, Krister Karttunen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 </a:t>
            </a: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effectLst/>
                <a:latin typeface="Barlow" panose="00000500000000000000" pitchFamily="2" charset="0"/>
              </a:rPr>
              <a:t>14:00 	</a:t>
            </a:r>
            <a:r>
              <a:rPr lang="fi-FI" b="1" i="0" dirty="0">
                <a:effectLst/>
                <a:latin typeface="Barlow" panose="00000500000000000000" pitchFamily="2" charset="0"/>
              </a:rPr>
              <a:t>Kahvitauko</a:t>
            </a:r>
            <a:r>
              <a:rPr lang="fi-FI" b="0" i="0" dirty="0">
                <a:effectLst/>
                <a:latin typeface="Barlow" panose="00000500000000000000" pitchFamily="2" charset="0"/>
              </a:rPr>
              <a:t>  (</a:t>
            </a: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20 min)</a:t>
            </a:r>
          </a:p>
          <a:p>
            <a:pPr marL="0" indent="0" algn="l">
              <a:spcBef>
                <a:spcPts val="0"/>
              </a:spcBef>
              <a:buNone/>
            </a:pP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14:20 	Kalkkikalliot, Juha Pykälä</a:t>
            </a: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14:40 	Merenrantaniityt, Martina Reinikainen</a:t>
            </a: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15:00 	Kedot, Martina Reinikainen</a:t>
            </a:r>
            <a:b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</a:b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15:20 	Kysymykset ja keskustelu</a:t>
            </a:r>
            <a:endParaRPr lang="fi-FI" dirty="0">
              <a:solidFill>
                <a:srgbClr val="0F0F0F"/>
              </a:solidFill>
              <a:latin typeface="Barlow" panose="00000500000000000000" pitchFamily="2" charset="0"/>
            </a:endParaRP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fi-FI" b="0" i="0" dirty="0">
              <a:solidFill>
                <a:srgbClr val="0F0F0F"/>
              </a:solidFill>
              <a:effectLst/>
              <a:latin typeface="Barlow" panose="00000500000000000000" pitchFamily="2" charset="0"/>
            </a:endParaRP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fi-FI" b="0" i="0" dirty="0">
                <a:solidFill>
                  <a:srgbClr val="0F0F0F"/>
                </a:solidFill>
                <a:effectLst/>
                <a:latin typeface="Barlow" panose="00000500000000000000" pitchFamily="2" charset="0"/>
              </a:rPr>
              <a:t>Tilaisuus päättyy klo 16 mennessä.</a:t>
            </a:r>
          </a:p>
          <a:p>
            <a:endParaRPr lang="fi-FI" dirty="0"/>
          </a:p>
        </p:txBody>
      </p:sp>
      <p:sp>
        <p:nvSpPr>
          <p:cNvPr id="6" name="Päivämäärän paikkamerkki 5">
            <a:extLst>
              <a:ext uri="{FF2B5EF4-FFF2-40B4-BE49-F238E27FC236}">
                <a16:creationId xmlns:a16="http://schemas.microsoft.com/office/drawing/2014/main" id="{EBE57DDD-A169-015A-AFD0-7340BF453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642DC-A3DF-490E-BF8E-B67F0DDAC4DD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262BF081-1B9F-F1EF-4AE3-8E16E5FD2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3</a:t>
            </a:fld>
            <a:endParaRPr lang="fi-FI" dirty="0"/>
          </a:p>
        </p:txBody>
      </p:sp>
      <p:sp>
        <p:nvSpPr>
          <p:cNvPr id="12" name="Tekstiruutu 11">
            <a:extLst>
              <a:ext uri="{FF2B5EF4-FFF2-40B4-BE49-F238E27FC236}">
                <a16:creationId xmlns:a16="http://schemas.microsoft.com/office/drawing/2014/main" id="{8169FB36-C9B9-FE68-7DEB-E4FA7891617E}"/>
              </a:ext>
            </a:extLst>
          </p:cNvPr>
          <p:cNvSpPr txBox="1"/>
          <p:nvPr/>
        </p:nvSpPr>
        <p:spPr>
          <a:xfrm>
            <a:off x="586597" y="34154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4000" b="1" dirty="0">
                <a:latin typeface="+mj-lt"/>
              </a:rPr>
              <a:t>Päivän ohjelma</a:t>
            </a:r>
          </a:p>
        </p:txBody>
      </p:sp>
    </p:spTree>
    <p:extLst>
      <p:ext uri="{BB962C8B-B14F-4D97-AF65-F5344CB8AC3E}">
        <p14:creationId xmlns:p14="http://schemas.microsoft.com/office/powerpoint/2010/main" val="1223515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86117B9-DBDA-ADAC-B48E-DB1B6D628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Luontotyyppisuojelu Suomen lainsäädännössä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9DED245-0805-BDA4-024E-7B26CC2C7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Luontotyyppejä koskevat säännökset tähtäävät pienialaisten, mutta arvokkaiden luontotyyppien suojeluun lähtökohtaisesti kaikkialla, missä niitä esiintyy. </a:t>
            </a:r>
          </a:p>
          <a:p>
            <a:r>
              <a:rPr lang="fi-FI" dirty="0"/>
              <a:t>Suojelukohteina ovat harvinaiset ja häviämisvaarassa olevat luontotyypit ja uhanalaisten lajien kannalta keskeiset elinympäristöt. </a:t>
            </a:r>
          </a:p>
          <a:p>
            <a:r>
              <a:rPr lang="fi-FI" dirty="0"/>
              <a:t>Säännöksillä pyritään säilyttämään valikoitujen luontotyyppien luonteenomaiset piirteet. </a:t>
            </a:r>
          </a:p>
          <a:p>
            <a:r>
              <a:rPr lang="fi-FI" dirty="0"/>
              <a:t>Luontotyyppisuojelu on lainsäädännössä jaettu siten, että vesilakiin (2. luku 11 §), metsälakiin (10 §) ja luonnonsuojelulakiin (64 § ja 65 §) on kuhunkin kirjattu omat luettelonsa ja säännöksensä luontotyyppien suojelusta. </a:t>
            </a:r>
          </a:p>
          <a:p>
            <a:r>
              <a:rPr lang="fi-FI" dirty="0"/>
              <a:t>Luonnonsuojelulakiin on sisällytetty kaikkein uhanalaisimmat luontotyypit, joita tulee suojella kaikilta niitä uhkaavilta toimenpiteiltä.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7D6F16C-81FF-3ED3-8BBF-DDB29E4D4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E63CA-3BBE-43DD-ADEF-D0577A787475}" type="datetime1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16.5.2024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511B586-D7A1-D94D-6AFD-DCF2EA6C8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53C16-2649-4D48-AFD3-9E32AB86C978}" type="slidenum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1596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FCC2F1B-B050-BDC9-3724-54762991E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Luonnonsuojelulain luontotyyppien inventointi ja suojelu ennen lakiuudistusta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E91D7F4-4C26-BC74-63D5-F1F8F88F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Luonnonsuojelulain luontotyyppien inventoinnit käynnistettiin 1997, jolloin luontotyyppisuojelu lisättiin luonnonsuojelulakiin</a:t>
            </a:r>
          </a:p>
          <a:p>
            <a:r>
              <a:rPr lang="fi-FI" dirty="0"/>
              <a:t>Inventointien tueksi julkaistiin vuonna 2000 </a:t>
            </a:r>
            <a:r>
              <a:rPr lang="fi-FI" dirty="0">
                <a:hlinkClick r:id="rId2"/>
              </a:rPr>
              <a:t>Luonnonsuojelulain luontotyyppien inventointiohje</a:t>
            </a:r>
            <a:r>
              <a:rPr lang="fi-FI" dirty="0"/>
              <a:t> (Syke)</a:t>
            </a:r>
          </a:p>
          <a:p>
            <a:r>
              <a:rPr lang="fi-FI" dirty="0"/>
              <a:t>ELY-keskukset ovat tehneet luonnonsuojelulain luontotyyppien inventointeja ja rajauspäätöksiä 2000-luvun aikana</a:t>
            </a:r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78543808-B2FF-F3C0-B282-8FB90C5F8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E63CA-3BBE-43DD-ADEF-D0577A787475}" type="datetime1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16.5.2024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55599994-0BCF-C1FF-0391-CBE92EF0D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53C16-2649-4D48-AFD3-9E32AB86C978}" type="slidenum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997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AB71092-2A10-EF66-09F9-7FF2D0759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Luonnonsuojelulain luontotyyppien rajauspäätökset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E8965836-1BD2-3F3D-D5C4-80B2DD944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4F549FCF-A889-E1D8-EA9E-497795E27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6</a:t>
            </a:fld>
            <a:endParaRPr lang="fi-FI" dirty="0"/>
          </a:p>
        </p:txBody>
      </p:sp>
      <p:graphicFrame>
        <p:nvGraphicFramePr>
          <p:cNvPr id="7" name="Kaavio 6">
            <a:extLst>
              <a:ext uri="{FF2B5EF4-FFF2-40B4-BE49-F238E27FC236}">
                <a16:creationId xmlns:a16="http://schemas.microsoft.com/office/drawing/2014/main" id="{EC7BCF63-AC9B-6C55-9E7F-FE3DB296B3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8917073"/>
              </p:ext>
            </p:extLst>
          </p:nvPr>
        </p:nvGraphicFramePr>
        <p:xfrm>
          <a:off x="717918" y="2307599"/>
          <a:ext cx="5206632" cy="3716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Kaavio 8">
            <a:extLst>
              <a:ext uri="{FF2B5EF4-FFF2-40B4-BE49-F238E27FC236}">
                <a16:creationId xmlns:a16="http://schemas.microsoft.com/office/drawing/2014/main" id="{36AD80D1-AA36-C9E6-05DC-D0EEF9132E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7179816"/>
              </p:ext>
            </p:extLst>
          </p:nvPr>
        </p:nvGraphicFramePr>
        <p:xfrm>
          <a:off x="6096000" y="2238376"/>
          <a:ext cx="5743576" cy="378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55151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Luonnonsuojelulain uudistus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b="0" i="0" dirty="0">
                <a:effectLst/>
                <a:latin typeface="+mj-lt"/>
              </a:rPr>
              <a:t>Luonnonsuojelulaki uudistettiin 1.6.2023. Yhtenä lakiuudistuksen keskeisenä tarpeena oli tunnistettu luontotyyppisuojelun vahvistaminen.</a:t>
            </a:r>
          </a:p>
          <a:p>
            <a:r>
              <a:rPr lang="fi-FI" dirty="0">
                <a:latin typeface="+mj-lt"/>
              </a:rPr>
              <a:t>L</a:t>
            </a:r>
            <a:r>
              <a:rPr lang="fi-FI" b="0" i="0" dirty="0">
                <a:effectLst/>
                <a:latin typeface="+mj-lt"/>
              </a:rPr>
              <a:t>uontotyyppisuojelua vahvistettiin lakiuudistuksessa kahdella tavalla: </a:t>
            </a:r>
          </a:p>
          <a:p>
            <a:pPr marL="523875" lvl="1" indent="-342900">
              <a:buFont typeface="+mj-lt"/>
              <a:buAutoNum type="arabicPeriod"/>
            </a:pPr>
            <a:r>
              <a:rPr lang="fi-FI" dirty="0">
                <a:latin typeface="+mj-lt"/>
              </a:rPr>
              <a:t>R</a:t>
            </a:r>
            <a:r>
              <a:rPr lang="fi-FI" b="0" i="0" dirty="0">
                <a:effectLst/>
                <a:latin typeface="+mj-lt"/>
              </a:rPr>
              <a:t>ajauspäätöksellä </a:t>
            </a:r>
            <a:r>
              <a:rPr lang="fi-FI" dirty="0">
                <a:latin typeface="+mj-lt"/>
              </a:rPr>
              <a:t>suojeltavien luontotyyppien </a:t>
            </a:r>
            <a:r>
              <a:rPr lang="fi-FI" b="0" i="0" dirty="0">
                <a:effectLst/>
                <a:latin typeface="+mj-lt"/>
              </a:rPr>
              <a:t>joukkoa laajennettiin (64 §)</a:t>
            </a:r>
          </a:p>
          <a:p>
            <a:pPr marL="523875" lvl="1" indent="-342900">
              <a:buFont typeface="+mj-lt"/>
              <a:buAutoNum type="arabicPeriod"/>
            </a:pPr>
            <a:r>
              <a:rPr lang="fi-FI" dirty="0">
                <a:latin typeface="+mj-lt"/>
              </a:rPr>
              <a:t>U</a:t>
            </a:r>
            <a:r>
              <a:rPr lang="fi-FI" b="0" i="0" dirty="0">
                <a:effectLst/>
                <a:latin typeface="+mj-lt"/>
              </a:rPr>
              <a:t>utena suojelukeinona lakiin lisättiin säännökset tiukasti suojelluista eli suoraan lain nojalla turvatuista luontotyypeistä (65 §). </a:t>
            </a:r>
          </a:p>
          <a:p>
            <a:pPr marL="0" indent="0">
              <a:buNone/>
            </a:pPr>
            <a:endParaRPr lang="fi-FI" b="0" i="0" dirty="0">
              <a:solidFill>
                <a:srgbClr val="000000"/>
              </a:solidFill>
              <a:effectLst/>
              <a:latin typeface="+mj-lt"/>
            </a:endParaRP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7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69289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half" idx="2"/>
          </p:nvPr>
        </p:nvSpPr>
        <p:spPr>
          <a:xfrm>
            <a:off x="2018946" y="1859523"/>
            <a:ext cx="9755238" cy="5768498"/>
          </a:xfrm>
        </p:spPr>
        <p:txBody>
          <a:bodyPr/>
          <a:lstStyle/>
          <a:p>
            <a:pPr marL="0" indent="0" fontAlgn="base">
              <a:buNone/>
            </a:pPr>
            <a:r>
              <a:rPr lang="fi-FI" dirty="0"/>
              <a:t>1) hiekkarannat; </a:t>
            </a:r>
            <a:r>
              <a:rPr lang="fi-FI" sz="1600" dirty="0">
                <a:solidFill>
                  <a:srgbClr val="236192"/>
                </a:solidFill>
              </a:rPr>
              <a:t>vanha: luonnontilaiset hiekkarannat</a:t>
            </a:r>
          </a:p>
          <a:p>
            <a:pPr marL="0" indent="0" fontAlgn="base">
              <a:buNone/>
            </a:pPr>
            <a:r>
              <a:rPr lang="fi-FI" dirty="0"/>
              <a:t>2) jalopuumetsiköt; </a:t>
            </a:r>
            <a:r>
              <a:rPr lang="fi-FI" sz="1600" dirty="0">
                <a:solidFill>
                  <a:srgbClr val="236192"/>
                </a:solidFill>
              </a:rPr>
              <a:t>vanha: luontaisesti syntyneet, merkittäviltä osin jaloista lehtipuista koostuvat metsiköt</a:t>
            </a:r>
          </a:p>
          <a:p>
            <a:pPr marL="0" indent="0" fontAlgn="base">
              <a:buNone/>
            </a:pPr>
            <a:r>
              <a:rPr lang="fi-FI" dirty="0"/>
              <a:t>3) pähkinäpensaikot; </a:t>
            </a:r>
            <a:r>
              <a:rPr lang="fi-FI" sz="1600" dirty="0">
                <a:solidFill>
                  <a:srgbClr val="236192"/>
                </a:solidFill>
              </a:rPr>
              <a:t>vanha: pähkinäpensaslehdot</a:t>
            </a:r>
            <a:endParaRPr lang="fi-FI" sz="1600" dirty="0"/>
          </a:p>
          <a:p>
            <a:pPr marL="0" indent="0" fontAlgn="base">
              <a:buNone/>
            </a:pPr>
            <a:r>
              <a:rPr lang="fi-FI" dirty="0"/>
              <a:t>4) tervaleppämetsät; </a:t>
            </a:r>
            <a:r>
              <a:rPr lang="fi-FI" sz="1600" dirty="0">
                <a:solidFill>
                  <a:srgbClr val="236192"/>
                </a:solidFill>
              </a:rPr>
              <a:t>vanha: tervaleppäkorvet</a:t>
            </a:r>
          </a:p>
          <a:p>
            <a:pPr marL="0" indent="0" fontAlgn="base">
              <a:buNone/>
            </a:pPr>
            <a:r>
              <a:rPr lang="fi-FI" dirty="0"/>
              <a:t>5) merenrantaniityt;</a:t>
            </a:r>
          </a:p>
          <a:p>
            <a:pPr marL="0" indent="0" fontAlgn="base">
              <a:buNone/>
            </a:pPr>
            <a:r>
              <a:rPr lang="fi-FI" dirty="0"/>
              <a:t>6) lehdesniityt;</a:t>
            </a:r>
          </a:p>
          <a:p>
            <a:pPr marL="0" indent="0" fontAlgn="base">
              <a:buNone/>
            </a:pPr>
            <a:r>
              <a:rPr lang="fi-FI" dirty="0"/>
              <a:t>7) kedot; </a:t>
            </a:r>
            <a:r>
              <a:rPr lang="fi-FI" sz="1600" dirty="0">
                <a:solidFill>
                  <a:srgbClr val="236192"/>
                </a:solidFill>
              </a:rPr>
              <a:t>vanha: katajakedot</a:t>
            </a:r>
          </a:p>
          <a:p>
            <a:pPr marL="0" indent="0" fontAlgn="base">
              <a:buNone/>
            </a:pPr>
            <a:r>
              <a:rPr lang="fi-FI" dirty="0"/>
              <a:t>8) </a:t>
            </a:r>
            <a:r>
              <a:rPr lang="fi-FI" dirty="0">
                <a:solidFill>
                  <a:srgbClr val="236192"/>
                </a:solidFill>
              </a:rPr>
              <a:t>rannikon metsäiset dyynit; UUSI (</a:t>
            </a:r>
            <a:r>
              <a:rPr lang="fi-FI" sz="1600" dirty="0">
                <a:solidFill>
                  <a:srgbClr val="236192"/>
                </a:solidFill>
              </a:rPr>
              <a:t>vanha: puuttomat tai luontaisesti vähäpuustoiset hiekkadyynit </a:t>
            </a:r>
            <a:r>
              <a:rPr lang="fi-FI" sz="1600" dirty="0">
                <a:solidFill>
                  <a:srgbClr val="236192"/>
                </a:solidFill>
                <a:sym typeface="Wingdings" panose="05000000000000000000" pitchFamily="2" charset="2"/>
              </a:rPr>
              <a:t> 65 §)</a:t>
            </a:r>
            <a:endParaRPr lang="fi-FI" sz="1600" dirty="0">
              <a:solidFill>
                <a:srgbClr val="236192"/>
              </a:solidFill>
            </a:endParaRPr>
          </a:p>
          <a:p>
            <a:pPr marL="0" indent="0" fontAlgn="base">
              <a:buNone/>
            </a:pPr>
            <a:r>
              <a:rPr lang="fi-FI" dirty="0">
                <a:solidFill>
                  <a:srgbClr val="236192"/>
                </a:solidFill>
              </a:rPr>
              <a:t>9) sisämaan tulvametsät; </a:t>
            </a:r>
            <a:r>
              <a:rPr lang="fi-FI" sz="1600" dirty="0">
                <a:solidFill>
                  <a:srgbClr val="236192"/>
                </a:solidFill>
              </a:rPr>
              <a:t>UUSI</a:t>
            </a:r>
          </a:p>
          <a:p>
            <a:pPr marL="0" indent="0" fontAlgn="base">
              <a:buNone/>
            </a:pPr>
            <a:r>
              <a:rPr lang="fi-FI" dirty="0">
                <a:solidFill>
                  <a:srgbClr val="236192"/>
                </a:solidFill>
              </a:rPr>
              <a:t>10) harjumetsien valorinteet; </a:t>
            </a:r>
            <a:r>
              <a:rPr lang="fi-FI" sz="1600" dirty="0">
                <a:solidFill>
                  <a:srgbClr val="236192"/>
                </a:solidFill>
              </a:rPr>
              <a:t>UUSI</a:t>
            </a:r>
          </a:p>
          <a:p>
            <a:pPr marL="0" indent="0" fontAlgn="base">
              <a:buNone/>
            </a:pPr>
            <a:r>
              <a:rPr lang="fi-FI" dirty="0">
                <a:solidFill>
                  <a:srgbClr val="236192"/>
                </a:solidFill>
              </a:rPr>
              <a:t>11) meriajokaspohjat; </a:t>
            </a:r>
            <a:r>
              <a:rPr lang="fi-FI" sz="1600" dirty="0">
                <a:solidFill>
                  <a:srgbClr val="236192"/>
                </a:solidFill>
              </a:rPr>
              <a:t>UUSI</a:t>
            </a:r>
          </a:p>
          <a:p>
            <a:pPr marL="0" indent="0" fontAlgn="base">
              <a:buNone/>
            </a:pPr>
            <a:r>
              <a:rPr lang="fi-FI" dirty="0">
                <a:solidFill>
                  <a:srgbClr val="236192"/>
                </a:solidFill>
              </a:rPr>
              <a:t>12) suojaisat näkinpartaispohjat; </a:t>
            </a:r>
            <a:r>
              <a:rPr lang="fi-FI" sz="1600" dirty="0">
                <a:solidFill>
                  <a:srgbClr val="236192"/>
                </a:solidFill>
              </a:rPr>
              <a:t>UUSI</a:t>
            </a:r>
          </a:p>
          <a:p>
            <a:pPr marL="0" indent="0" fontAlgn="base">
              <a:buNone/>
            </a:pPr>
            <a:r>
              <a:rPr lang="fi-FI" dirty="0">
                <a:solidFill>
                  <a:srgbClr val="236192"/>
                </a:solidFill>
              </a:rPr>
              <a:t>13) kalkkikalliot. </a:t>
            </a:r>
            <a:r>
              <a:rPr lang="fi-FI" sz="1600" dirty="0">
                <a:solidFill>
                  <a:srgbClr val="236192"/>
                </a:solidFill>
              </a:rPr>
              <a:t>UUSI</a:t>
            </a:r>
          </a:p>
          <a:p>
            <a:pPr marL="0" indent="0" fontAlgn="base">
              <a:buNone/>
            </a:pPr>
            <a:endParaRPr lang="fi-FI" dirty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E63CA-3BBE-43DD-ADEF-D0577A787475}" type="datetime1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16.5.2024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53C16-2649-4D48-AFD3-9E32AB86C978}" type="slidenum">
              <a:rPr kumimoji="0" lang="fi-FI" sz="800" b="0" i="0" u="none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i-FI" sz="8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Otsikko 1"/>
          <p:cNvSpPr>
            <a:spLocks noGrp="1"/>
          </p:cNvSpPr>
          <p:nvPr>
            <p:ph type="title"/>
          </p:nvPr>
        </p:nvSpPr>
        <p:spPr>
          <a:xfrm>
            <a:off x="683394" y="662215"/>
            <a:ext cx="11179199" cy="1197308"/>
          </a:xfrm>
        </p:spPr>
        <p:txBody>
          <a:bodyPr/>
          <a:lstStyle/>
          <a:p>
            <a:pPr>
              <a:lnSpc>
                <a:spcPct val="50000"/>
              </a:lnSpc>
            </a:pPr>
            <a:r>
              <a:rPr lang="fi-FI" dirty="0"/>
              <a:t>64 § Suojellut luontotyypit - </a:t>
            </a:r>
            <a:r>
              <a:rPr lang="fi-FI" dirty="0">
                <a:solidFill>
                  <a:srgbClr val="236192"/>
                </a:solidFill>
              </a:rPr>
              <a:t>muutokset</a:t>
            </a:r>
            <a:br>
              <a:rPr lang="fi-FI" dirty="0">
                <a:solidFill>
                  <a:srgbClr val="236192"/>
                </a:solidFill>
              </a:rPr>
            </a:br>
            <a:br>
              <a:rPr lang="fi-FI" dirty="0"/>
            </a:br>
            <a:r>
              <a:rPr lang="fi-FI" sz="3200" dirty="0"/>
              <a:t>Luontotyyppilistaus</a:t>
            </a:r>
          </a:p>
        </p:txBody>
      </p:sp>
    </p:spTree>
    <p:extLst>
      <p:ext uri="{BB962C8B-B14F-4D97-AF65-F5344CB8AC3E}">
        <p14:creationId xmlns:p14="http://schemas.microsoft.com/office/powerpoint/2010/main" val="1241097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9405A4F1-4986-230E-FAA1-F6FB1B52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616" y="455763"/>
            <a:ext cx="10406984" cy="1197308"/>
          </a:xfrm>
        </p:spPr>
        <p:txBody>
          <a:bodyPr/>
          <a:lstStyle/>
          <a:p>
            <a:r>
              <a:rPr lang="fi-FI" dirty="0"/>
              <a:t>Inventointiohjeen päivitys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860EB808-52C5-5AAB-2253-06206A4D0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111" y="1373823"/>
            <a:ext cx="10406984" cy="3715698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fi-FI" sz="1800" dirty="0">
                <a:effectLst/>
                <a:ea typeface="Calibri" panose="020F0502020204030204" pitchFamily="34" charset="0"/>
              </a:rPr>
              <a:t>Päivitetty inventointiohje on ladattavissa ymparisto.fi -sivuilta: </a:t>
            </a:r>
          </a:p>
          <a:p>
            <a:pPr marL="0" indent="0">
              <a:buNone/>
            </a:pPr>
            <a:r>
              <a:rPr lang="fi-FI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https://www.ymparisto.fi/fi/luonto-vesistot-ja-meri/luonnon-monimuotoisuus/luontotyyppien-monimuotoisuus/luonnonsuojelulain-luontotyypit</a:t>
            </a:r>
            <a:endParaRPr lang="fi-FI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fi-FI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i-FI" dirty="0"/>
              <a:t>Ohje on päivitetty vastaamaan uutta luonnonsuojelulakia. </a:t>
            </a:r>
          </a:p>
          <a:p>
            <a:r>
              <a:rPr lang="fi-FI" dirty="0"/>
              <a:t>Olennaisimpia lisäyksiä uusien, tiukasti suojeltujen luontotyyppien sekä uusien suojeltujen luontotyyppien kuvaukset, joihin lisätty myös runsaasti kuvamateriaalia.</a:t>
            </a:r>
            <a:endParaRPr lang="fi-FI" dirty="0">
              <a:cs typeface="Arial"/>
            </a:endParaRPr>
          </a:p>
          <a:p>
            <a:r>
              <a:rPr lang="fi-FI" dirty="0"/>
              <a:t>Yli 20 vuotta vanha inventointiohjeistus on myös päivitetty ympäristöhallinnon nykyisen, Uljas-paikkatietojärjestelmän periaatteiden mukaiseksi. </a:t>
            </a:r>
          </a:p>
          <a:p>
            <a:r>
              <a:rPr lang="fi-FI" dirty="0"/>
              <a:t>Päivitetty inventointiohjeistus annetaan luonnosversiona ELY-keskusten käyttöön maastokaudelle 2024. </a:t>
            </a:r>
          </a:p>
          <a:p>
            <a:r>
              <a:rPr lang="fi-FI" dirty="0"/>
              <a:t>Luonnoksesta puuttuvat vielä meriluontotyypit. </a:t>
            </a:r>
          </a:p>
          <a:p>
            <a:r>
              <a:rPr lang="fi-FI" dirty="0"/>
              <a:t>Koekäytön perusteella ohjeistus viimeistellään julkaisua varten</a:t>
            </a:r>
            <a:endParaRPr lang="fi-FI" dirty="0">
              <a:cs typeface="Arial"/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249D8B6-BE07-DCA1-D7DF-78DAE1A27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16.5.2024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3F84A6C3-2A4E-E1B2-CA5C-22EFF4981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9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24390039"/>
      </p:ext>
    </p:extLst>
  </p:cSld>
  <p:clrMapOvr>
    <a:masterClrMapping/>
  </p:clrMapOvr>
</p:sld>
</file>

<file path=ppt/theme/theme1.xml><?xml version="1.0" encoding="utf-8"?>
<a:theme xmlns:a="http://schemas.openxmlformats.org/drawingml/2006/main" name="YM - otsikko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CE959E4-A5A3-4673-90D8-0D14FE6E3A8C}"/>
    </a:ext>
  </a:extLst>
</a:theme>
</file>

<file path=ppt/theme/theme2.xml><?xml version="1.0" encoding="utf-8"?>
<a:theme xmlns:a="http://schemas.openxmlformats.org/drawingml/2006/main" name="YM -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CD9BF32-8511-46CC-8743-3622BDABD454}"/>
    </a:ext>
  </a:extLst>
</a:theme>
</file>

<file path=ppt/theme/theme3.xml><?xml version="1.0" encoding="utf-8"?>
<a:theme xmlns:a="http://schemas.openxmlformats.org/drawingml/2006/main" name="YM - kuvalliset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4F5337FF-4956-468D-B7EE-32AC970AEE85}"/>
    </a:ext>
  </a:extLst>
</a:theme>
</file>

<file path=ppt/theme/theme4.xml><?xml version="1.0" encoding="utf-8"?>
<a:theme xmlns:a="http://schemas.openxmlformats.org/drawingml/2006/main" name="YM - nostot ja väli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0024204-4227-4F51-9A10-89D4FD8CDEC4}"/>
    </a:ext>
  </a:extLst>
</a:theme>
</file>

<file path=ppt/theme/theme5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979e14-fcd1-4170-9b78-5ef3fbf99893">
      <Terms xmlns="http://schemas.microsoft.com/office/infopath/2007/PartnerControls"/>
    </lcf76f155ced4ddcb4097134ff3c332f>
    <TaxCatchAll xmlns="7ebb899a-9637-410d-b8d9-0b1e9bbc22ab" xsi:nil="true"/>
  </documentManagement>
</p:properties>
</file>

<file path=customXml/itemProps1.xml><?xml version="1.0" encoding="utf-8"?>
<ds:datastoreItem xmlns:ds="http://schemas.openxmlformats.org/officeDocument/2006/customXml" ds:itemID="{7ACE3121-D4CD-42AC-8FF5-FB08F6D5F2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8E9730-1149-4067-95FE-9F6D19373240}"/>
</file>

<file path=customXml/itemProps3.xml><?xml version="1.0" encoding="utf-8"?>
<ds:datastoreItem xmlns:ds="http://schemas.openxmlformats.org/officeDocument/2006/customXml" ds:itemID="{7494AD6D-C008-4ED9-BAD0-518F5A09BE01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ebb899a-9637-410d-b8d9-0b1e9bbc22ab"/>
    <ds:schemaRef ds:uri="http://purl.org/dc/terms/"/>
    <ds:schemaRef ds:uri="ee979e14-fcd1-4170-9b78-5ef3fbf99893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YM_esitysmallipohja_2020</Template>
  <TotalTime>0</TotalTime>
  <Words>1114</Words>
  <Application>Microsoft Office PowerPoint</Application>
  <PresentationFormat>Laajakuva</PresentationFormat>
  <Paragraphs>150</Paragraphs>
  <Slides>17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4</vt:i4>
      </vt:variant>
      <vt:variant>
        <vt:lpstr>Dian otsikot</vt:lpstr>
      </vt:variant>
      <vt:variant>
        <vt:i4>17</vt:i4>
      </vt:variant>
    </vt:vector>
  </HeadingPairs>
  <TitlesOfParts>
    <vt:vector size="25" baseType="lpstr">
      <vt:lpstr>Arial</vt:lpstr>
      <vt:lpstr>Barlow</vt:lpstr>
      <vt:lpstr>Calibri</vt:lpstr>
      <vt:lpstr>var(--yja-heading-font-family,myriad-pro-condensed)</vt:lpstr>
      <vt:lpstr>YM - otsikkosivut</vt:lpstr>
      <vt:lpstr>YM - sisältösivut</vt:lpstr>
      <vt:lpstr>YM - kuvalliset sisältösivut</vt:lpstr>
      <vt:lpstr>YM - nostot ja välisivut</vt:lpstr>
      <vt:lpstr>Johdanto: luonnonsuojelulain suojellut luontotyypit ja uudistettu inventointiohje</vt:lpstr>
      <vt:lpstr>Esityksen sisältö</vt:lpstr>
      <vt:lpstr>PowerPoint-esitys</vt:lpstr>
      <vt:lpstr>Luontotyyppisuojelu Suomen lainsäädännössä</vt:lpstr>
      <vt:lpstr>Luonnonsuojelulain luontotyyppien inventointi ja suojelu ennen lakiuudistusta</vt:lpstr>
      <vt:lpstr>Luonnonsuojelulain luontotyyppien rajauspäätökset</vt:lpstr>
      <vt:lpstr>Luonnonsuojelulain uudistus</vt:lpstr>
      <vt:lpstr>64 § Suojellut luontotyypit - muutokset  Luontotyyppilistaus</vt:lpstr>
      <vt:lpstr>Inventointiohjeen päivitys</vt:lpstr>
      <vt:lpstr>Maastokäyttöön lyhennetty versio ja maastolomakkeet</vt:lpstr>
      <vt:lpstr>Inventointiohjeen sisältö</vt:lpstr>
      <vt:lpstr>LSL-luontotyyppi-inventointien tarkoitus</vt:lpstr>
      <vt:lpstr>Inventointien kohdentaminen</vt:lpstr>
      <vt:lpstr>Syken vihjeaineistot</vt:lpstr>
      <vt:lpstr>Maanomistajien tiedottaminen kartoituksista</vt:lpstr>
      <vt:lpstr>Kiitos!</vt:lpstr>
      <vt:lpstr>Maastokoulutukset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Johdanto: luonnonsuojelulain suojellu</dc:title>
  <dc:creator/>
  <cp:lastModifiedBy/>
  <cp:revision>43</cp:revision>
  <dcterms:created xsi:type="dcterms:W3CDTF">2021-10-19T11:33:23Z</dcterms:created>
  <dcterms:modified xsi:type="dcterms:W3CDTF">2024-05-16T05:04:04Z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  <property fmtid="{D5CDD505-2E9C-101B-9397-08002B2CF9AE}" pid="3" name="MediaServiceImageTags">
    <vt:lpwstr/>
  </property>
</Properties>
</file>