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8" r:id="rId4"/>
    <p:sldMasterId id="2147483841" r:id="rId5"/>
  </p:sldMasterIdLst>
  <p:notesMasterIdLst>
    <p:notesMasterId r:id="rId19"/>
  </p:notesMasterIdLst>
  <p:handoutMasterIdLst>
    <p:handoutMasterId r:id="rId20"/>
  </p:handoutMasterIdLst>
  <p:sldIdLst>
    <p:sldId id="305" r:id="rId6"/>
    <p:sldId id="341" r:id="rId7"/>
    <p:sldId id="301" r:id="rId8"/>
    <p:sldId id="279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07" r:id="rId18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8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633"/>
    <a:srgbClr val="004643"/>
    <a:srgbClr val="008E87"/>
    <a:srgbClr val="00A8A0"/>
    <a:srgbClr val="FDF4D7"/>
    <a:srgbClr val="FDEBD7"/>
    <a:srgbClr val="FCE5CC"/>
    <a:srgbClr val="C7E3D2"/>
    <a:srgbClr val="FEF3E6"/>
    <a:srgbClr val="0060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2" autoAdjust="0"/>
    <p:restoredTop sz="96400" autoAdjust="0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>
        <p:guide orient="horz" pos="3589"/>
        <p:guide pos="3840"/>
      </p:guideLst>
    </p:cSldViewPr>
  </p:slideViewPr>
  <p:outlineViewPr>
    <p:cViewPr>
      <p:scale>
        <a:sx n="33" d="100"/>
        <a:sy n="33" d="100"/>
      </p:scale>
      <p:origin x="0" y="-11795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353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>
            <a:extLst>
              <a:ext uri="{FF2B5EF4-FFF2-40B4-BE49-F238E27FC236}">
                <a16:creationId xmlns:a16="http://schemas.microsoft.com/office/drawing/2014/main" id="{47C98521-F432-4972-8DCD-BF042C8ECC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7EA4EFE9-B313-4916-BC92-461AD15C9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E29AD-6962-4F41-A8E3-A500C85E9636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4" name="Alatunnisteen paikkamerkki 3">
            <a:extLst>
              <a:ext uri="{FF2B5EF4-FFF2-40B4-BE49-F238E27FC236}">
                <a16:creationId xmlns:a16="http://schemas.microsoft.com/office/drawing/2014/main" id="{AEE571B3-FE2A-4E91-882F-40FA7B29F8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FDB0D0B2-D0D8-4E79-938B-E6569E8A74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24F1E-E137-456F-9307-54686FEEDBC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18136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32B33-838E-4511-96FF-6AAD03FB9CDE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0D77E-73F2-4CF6-8D74-789903B0E96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5064800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00D669B-29C8-A4EB-2D71-CF37716F9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5941" y="2046515"/>
            <a:ext cx="9506859" cy="1148610"/>
          </a:xfrm>
        </p:spPr>
        <p:txBody>
          <a:bodyPr>
            <a:noAutofit/>
          </a:bodyPr>
          <a:lstStyle>
            <a:lvl1pPr algn="ctr">
              <a:defRPr sz="3800"/>
            </a:lvl1pPr>
          </a:lstStyle>
          <a:p>
            <a:r>
              <a:rPr lang="fi-FI" dirty="0"/>
              <a:t>Lisää kiitokset napsauttamalla</a:t>
            </a:r>
          </a:p>
        </p:txBody>
      </p:sp>
      <p:sp>
        <p:nvSpPr>
          <p:cNvPr id="6" name="Alaotsikko 2">
            <a:extLst>
              <a:ext uri="{FF2B5EF4-FFF2-40B4-BE49-F238E27FC236}">
                <a16:creationId xmlns:a16="http://schemas.microsoft.com/office/drawing/2014/main" id="{125EE5CF-D820-EC6B-B521-B4A14B9F9AFE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1465941" y="3352148"/>
            <a:ext cx="9506859" cy="832081"/>
          </a:xfrm>
        </p:spPr>
        <p:txBody>
          <a:bodyPr>
            <a:no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fi-FI" dirty="0"/>
              <a:t>Esim. www-osoitteet ym. lisätiedot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689B0F09-8B74-5048-A35E-DD91870C42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53101" y="4732256"/>
            <a:ext cx="3132539" cy="83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929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petu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00D669B-29C8-A4EB-2D71-CF37716F9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5941" y="2046515"/>
            <a:ext cx="9506859" cy="1148610"/>
          </a:xfrm>
        </p:spPr>
        <p:txBody>
          <a:bodyPr>
            <a:noAutofit/>
          </a:bodyPr>
          <a:lstStyle>
            <a:lvl1pPr algn="ctr">
              <a:defRPr sz="3800">
                <a:solidFill>
                  <a:schemeClr val="bg2"/>
                </a:solidFill>
              </a:defRPr>
            </a:lvl1pPr>
          </a:lstStyle>
          <a:p>
            <a:r>
              <a:rPr lang="fi-FI" dirty="0"/>
              <a:t>Lisää kiitokset napsauttamalla</a:t>
            </a:r>
          </a:p>
        </p:txBody>
      </p:sp>
      <p:sp>
        <p:nvSpPr>
          <p:cNvPr id="6" name="Alaotsikko 2">
            <a:extLst>
              <a:ext uri="{FF2B5EF4-FFF2-40B4-BE49-F238E27FC236}">
                <a16:creationId xmlns:a16="http://schemas.microsoft.com/office/drawing/2014/main" id="{125EE5CF-D820-EC6B-B521-B4A14B9F9AFE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1465941" y="3352148"/>
            <a:ext cx="9506859" cy="832081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Esim. www-osoitteet ym. lisätiedot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689B0F09-8B74-5048-A35E-DD91870C42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53101" y="4732256"/>
            <a:ext cx="3132539" cy="83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09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uvallinen kansi aloituspohjas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C486F46-0FFA-044B-55F7-5ADC5C3348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87616" y="1727027"/>
            <a:ext cx="5985183" cy="1839951"/>
          </a:xfrm>
        </p:spPr>
        <p:txBody>
          <a:bodyPr anchor="b">
            <a:noAutofit/>
          </a:bodyPr>
          <a:lstStyle>
            <a:lvl1pPr algn="l">
              <a:defRPr sz="3800"/>
            </a:lvl1pPr>
          </a:lstStyle>
          <a:p>
            <a:r>
              <a:rPr lang="en-US" dirty="0"/>
              <a:t>Add a title on two or three lines</a:t>
            </a:r>
            <a:endParaRPr lang="fi-FI" dirty="0"/>
          </a:p>
        </p:txBody>
      </p:sp>
      <p:sp>
        <p:nvSpPr>
          <p:cNvPr id="25" name="Tekstin paikkamerkki 3">
            <a:extLst>
              <a:ext uri="{FF2B5EF4-FFF2-40B4-BE49-F238E27FC236}">
                <a16:creationId xmlns:a16="http://schemas.microsoft.com/office/drawing/2014/main" id="{291729F3-6BCF-A6D5-7161-5F622A499D61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4987618" y="3713290"/>
            <a:ext cx="5985183" cy="706918"/>
          </a:xfrm>
        </p:spPr>
        <p:txBody>
          <a:bodyPr t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name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presenter</a:t>
            </a:r>
            <a:br>
              <a:rPr lang="fi-FI" dirty="0"/>
            </a:br>
            <a:r>
              <a:rPr lang="fi-FI" dirty="0" err="1"/>
              <a:t>title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3032006"/>
      </p:ext>
    </p:extLst>
  </p:cSld>
  <p:clrMapOvr>
    <a:masterClrMapping/>
  </p:clrMapOvr>
  <p:hf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tsikko ja sisältö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00D669B-29C8-A4EB-2D71-CF37716F9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2170" y="571499"/>
            <a:ext cx="10827659" cy="983513"/>
          </a:xfrm>
        </p:spPr>
        <p:txBody>
          <a:bodyPr>
            <a:noAutofit/>
          </a:bodyPr>
          <a:lstStyle>
            <a:lvl1pPr>
              <a:defRPr sz="3800"/>
            </a:lvl1pPr>
          </a:lstStyle>
          <a:p>
            <a:r>
              <a:rPr lang="fi-FI" dirty="0"/>
              <a:t>Lisää otsikko napsauttamalla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9FAB5EF-9BBB-35DD-308E-C70BAB11BDF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82170" y="1714500"/>
            <a:ext cx="5309056" cy="4114801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5" name="Sisällön paikkamerkki 3">
            <a:extLst>
              <a:ext uri="{FF2B5EF4-FFF2-40B4-BE49-F238E27FC236}">
                <a16:creationId xmlns:a16="http://schemas.microsoft.com/office/drawing/2014/main" id="{A7CCBFD4-DB01-BC93-C9B2-24B252E8E11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00774" y="1714500"/>
            <a:ext cx="5309055" cy="4114801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pic>
        <p:nvPicPr>
          <p:cNvPr id="4" name="Kuva 4">
            <a:extLst>
              <a:ext uri="{FF2B5EF4-FFF2-40B4-BE49-F238E27FC236}">
                <a16:creationId xmlns:a16="http://schemas.microsoft.com/office/drawing/2014/main" id="{689B0F09-8B74-5048-A35E-DD91870C42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721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uva ja sisältö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uvan paikkamerkki 2">
            <a:extLst>
              <a:ext uri="{FF2B5EF4-FFF2-40B4-BE49-F238E27FC236}">
                <a16:creationId xmlns:a16="http://schemas.microsoft.com/office/drawing/2014/main" id="{57C80A9E-A3B7-A6AF-80F7-86AFC224A8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5655076" cy="68580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fi-FI" dirty="0"/>
            </a:br>
            <a:r>
              <a:rPr lang="fi-FI" dirty="0"/>
              <a:t>Lisää kuva napsauttamalla </a:t>
            </a:r>
            <a:br>
              <a:rPr lang="fi-FI" dirty="0"/>
            </a:br>
            <a:r>
              <a:rPr lang="fi-FI" dirty="0"/>
              <a:t>keskellä näkyvää kuvaketta.</a:t>
            </a:r>
            <a:br>
              <a:rPr lang="fi-FI" dirty="0"/>
            </a:br>
            <a:r>
              <a:rPr lang="fi-FI" dirty="0"/>
              <a:t>Ohjeet kuvan rajaamiseen ja skaalaamiseen löytyvät diasarjan alussa olevalta ohjesivulta.</a:t>
            </a:r>
            <a:br>
              <a:rPr lang="fi-FI" dirty="0"/>
            </a:br>
            <a:r>
              <a:rPr lang="fi-FI" dirty="0"/>
              <a:t>Muista lisätä kuvalle alt-teksti.</a:t>
            </a:r>
          </a:p>
        </p:txBody>
      </p:sp>
      <p:pic>
        <p:nvPicPr>
          <p:cNvPr id="7" name="Kuva 4">
            <a:extLst>
              <a:ext uri="{FF2B5EF4-FFF2-40B4-BE49-F238E27FC236}">
                <a16:creationId xmlns:a16="http://schemas.microsoft.com/office/drawing/2014/main" id="{A7AA0FC4-980B-BFAC-EA98-9BC5BB2E5C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  <p:sp>
        <p:nvSpPr>
          <p:cNvPr id="10" name="Otsikko 1">
            <a:extLst>
              <a:ext uri="{FF2B5EF4-FFF2-40B4-BE49-F238E27FC236}">
                <a16:creationId xmlns:a16="http://schemas.microsoft.com/office/drawing/2014/main" id="{538C098E-3E44-B9F0-FC60-C2CF263552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5391" y="571499"/>
            <a:ext cx="5224437" cy="1278566"/>
          </a:xfrm>
        </p:spPr>
        <p:txBody>
          <a:bodyPr>
            <a:noAutofit/>
          </a:bodyPr>
          <a:lstStyle>
            <a:lvl1pPr>
              <a:defRPr sz="3800"/>
            </a:lvl1pPr>
          </a:lstStyle>
          <a:p>
            <a:r>
              <a:rPr lang="fi-FI" dirty="0"/>
              <a:t>Lisää otsikko napsauttamalla</a:t>
            </a:r>
          </a:p>
        </p:txBody>
      </p:sp>
      <p:sp>
        <p:nvSpPr>
          <p:cNvPr id="11" name="Sisällön paikkamerkki 2">
            <a:extLst>
              <a:ext uri="{FF2B5EF4-FFF2-40B4-BE49-F238E27FC236}">
                <a16:creationId xmlns:a16="http://schemas.microsoft.com/office/drawing/2014/main" id="{71A7FEF0-1E42-E87F-44AE-D7AF91FB143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85390" y="2048747"/>
            <a:ext cx="5224437" cy="3780554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087545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1">
            <a:extLst>
              <a:ext uri="{FF2B5EF4-FFF2-40B4-BE49-F238E27FC236}">
                <a16:creationId xmlns:a16="http://schemas.microsoft.com/office/drawing/2014/main" id="{6E2A3B3F-ED59-5905-C8DB-A53BFFB16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98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7580D9A4-0BA9-8194-6AB4-4AEE6F64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1" y="365126"/>
            <a:ext cx="10798630" cy="1092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dirty="0"/>
              <a:t>Lisää otsikko napsauttamalla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19F16160-F29F-E480-8C3D-A388C0F8D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171" y="1457326"/>
            <a:ext cx="10798630" cy="4719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418407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7580D9A4-0BA9-8194-6AB4-4AEE6F64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1" y="365126"/>
            <a:ext cx="10798630" cy="1092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</a:t>
            </a:r>
            <a:r>
              <a:rPr lang="fi-FI" dirty="0" err="1"/>
              <a:t>title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19F16160-F29F-E480-8C3D-A388C0F8D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171" y="1457326"/>
            <a:ext cx="10798630" cy="4719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</a:t>
            </a:r>
            <a:r>
              <a:rPr lang="fi-FI" dirty="0" err="1"/>
              <a:t>text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r>
              <a:rPr lang="fi-FI" dirty="0"/>
              <a:t> </a:t>
            </a:r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F3023FB8-FB91-7A75-B15F-4764B99154A2}"/>
              </a:ext>
            </a:extLst>
          </p:cNvPr>
          <p:cNvSpPr txBox="1"/>
          <p:nvPr userDrawn="1"/>
        </p:nvSpPr>
        <p:spPr>
          <a:xfrm>
            <a:off x="62142" y="6374106"/>
            <a:ext cx="597671" cy="180000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noAutofit/>
          </a:bodyPr>
          <a:lstStyle/>
          <a:p>
            <a:pPr algn="r"/>
            <a:fld id="{B0FA1FCE-3B31-49F3-AF28-99B509C786C6}" type="slidenum">
              <a:rPr lang="fi-FI" sz="1000" smtClean="0">
                <a:solidFill>
                  <a:schemeClr val="accent1"/>
                </a:solidFill>
              </a:rPr>
              <a:pPr algn="r"/>
              <a:t>‹#›</a:t>
            </a:fld>
            <a:endParaRPr lang="fi-FI" sz="1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50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5" r:id="rId2"/>
    <p:sldLayoutId id="2147483853" r:id="rId3"/>
    <p:sldLayoutId id="2147483856" r:id="rId4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415">
          <p15:clr>
            <a:srgbClr val="F26B43"/>
          </p15:clr>
        </p15:guide>
        <p15:guide id="3" orient="horz" pos="913">
          <p15:clr>
            <a:srgbClr val="F26B43"/>
          </p15:clr>
        </p15:guide>
        <p15:guide id="4" orient="horz" pos="3680">
          <p15:clr>
            <a:srgbClr val="F26B43"/>
          </p15:clr>
        </p15:guide>
        <p15:guide id="6" pos="665">
          <p15:clr>
            <a:srgbClr val="F26B43"/>
          </p15:clr>
        </p15:guide>
        <p15:guide id="7" orient="horz" pos="368" userDrawn="1">
          <p15:clr>
            <a:srgbClr val="F26B43"/>
          </p15:clr>
        </p15:guide>
        <p15:guide id="8" pos="438" userDrawn="1">
          <p15:clr>
            <a:srgbClr val="F26B43"/>
          </p15:clr>
        </p15:guide>
        <p15:guide id="9" orient="horz" pos="1071" userDrawn="1">
          <p15:clr>
            <a:srgbClr val="F26B43"/>
          </p15:clr>
        </p15:guide>
        <p15:guide id="10" orient="horz" pos="3685" userDrawn="1">
          <p15:clr>
            <a:srgbClr val="F26B43"/>
          </p15:clr>
        </p15:guide>
        <p15:guide id="11" orient="horz" pos="411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Relationship Id="rId5" Type="http://schemas.microsoft.com/office/2007/relationships/hdphoto" Target="../media/hdphoto4.wdp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sv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yke.fi/fi-FI/Avoin_tieto/Paikkatietoaineistot/Ladattavat_paikkatietoaineistot" TargetMode="External"/><Relationship Id="rId2" Type="http://schemas.openxmlformats.org/officeDocument/2006/relationships/hyperlink" Target="https://wwwi.ymparisto.fi/tuura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4FC964-18C4-A6CF-9AC6-890BE3D89AA7}"/>
              </a:ext>
            </a:extLst>
          </p:cNvPr>
          <p:cNvSpPr txBox="1"/>
          <p:nvPr/>
        </p:nvSpPr>
        <p:spPr>
          <a:xfrm>
            <a:off x="695325" y="3000375"/>
            <a:ext cx="3457575" cy="14097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l"/>
            <a:endParaRPr lang="fi-FI" kern="120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44B57D-D9FF-A1D5-0C3B-46E4F1C71D78}"/>
              </a:ext>
            </a:extLst>
          </p:cNvPr>
          <p:cNvSpPr txBox="1"/>
          <p:nvPr/>
        </p:nvSpPr>
        <p:spPr>
          <a:xfrm>
            <a:off x="1000125" y="1676400"/>
            <a:ext cx="3067050" cy="149542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l"/>
            <a:endParaRPr lang="fi-FI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E2A8CC-8FFB-35D0-91E3-E6924A80D489}"/>
              </a:ext>
            </a:extLst>
          </p:cNvPr>
          <p:cNvSpPr txBox="1"/>
          <p:nvPr/>
        </p:nvSpPr>
        <p:spPr>
          <a:xfrm>
            <a:off x="342900" y="809625"/>
            <a:ext cx="2152650" cy="86677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l"/>
            <a:endParaRPr lang="fi-FI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2D8032BC-7A1C-F7E5-A113-69720AF203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9" name="Kuva 28">
            <a:extLst>
              <a:ext uri="{FF2B5EF4-FFF2-40B4-BE49-F238E27FC236}">
                <a16:creationId xmlns:a16="http://schemas.microsoft.com/office/drawing/2014/main" id="{5B00D610-BB42-A38F-18FB-3306F9527A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3603" y="3000375"/>
            <a:ext cx="6517189" cy="3249450"/>
          </a:xfrm>
          <a:prstGeom prst="rect">
            <a:avLst/>
          </a:prstGeom>
        </p:spPr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9350ABD1-0FB5-188C-10AE-D4205C218448}"/>
              </a:ext>
            </a:extLst>
          </p:cNvPr>
          <p:cNvSpPr txBox="1"/>
          <p:nvPr/>
        </p:nvSpPr>
        <p:spPr>
          <a:xfrm>
            <a:off x="11868835" y="48390"/>
            <a:ext cx="323165" cy="1483740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Hanko</a:t>
            </a:r>
          </a:p>
        </p:txBody>
      </p:sp>
    </p:spTree>
    <p:extLst>
      <p:ext uri="{BB962C8B-B14F-4D97-AF65-F5344CB8AC3E}">
        <p14:creationId xmlns:p14="http://schemas.microsoft.com/office/powerpoint/2010/main" val="3183871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6520B005-7CD2-4873-A181-038E7C4C9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37" y="631963"/>
            <a:ext cx="9610725" cy="802124"/>
          </a:xfrm>
        </p:spPr>
        <p:txBody>
          <a:bodyPr/>
          <a:lstStyle/>
          <a:p>
            <a:pPr algn="ctr"/>
            <a:r>
              <a:rPr lang="fi-FI" sz="2400" dirty="0"/>
              <a:t>Rannikon metsäiset dyynit </a:t>
            </a:r>
            <a:br>
              <a:rPr lang="fi-FI" sz="2400" dirty="0"/>
            </a:br>
            <a:r>
              <a:rPr lang="fi-FI" sz="2400" dirty="0"/>
              <a:t>Rajaus</a:t>
            </a:r>
            <a:br>
              <a:rPr lang="fi-FI" sz="2400" dirty="0"/>
            </a:br>
            <a:br>
              <a:rPr lang="fi-FI" sz="2000" dirty="0"/>
            </a:br>
            <a:br>
              <a:rPr lang="fi-FI" sz="2000" dirty="0"/>
            </a:br>
            <a:endParaRPr lang="fi-FI" sz="2000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-10054" y="884375"/>
            <a:ext cx="6449484" cy="3780554"/>
          </a:xfrm>
        </p:spPr>
        <p:txBody>
          <a:bodyPr/>
          <a:lstStyle/>
          <a:p>
            <a:endParaRPr lang="fi-FI" sz="1500" b="1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Rajaus takareunalla päättyy, kun alue ei enää täytä määritelmää: dyynimuodot loppuvat / maalaji muuttuu / puuston peittävyys kasvaa / aluskasvillisuus selkeästi muuttuu. 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Merenrannan puolella metsäinen dyyni rajautuu yleensä rannikon avoimiin dyyneihin, joka on luonnonsuojelulain tiukasti suojeltu luontotyyppi. Rajauksen tavoitteena on ekologinen kokonaisuus, joka säilyttää arvonsa myös tulevaisuudessa.</a:t>
            </a:r>
          </a:p>
          <a:p>
            <a:pPr marL="457200" lvl="1" indent="0">
              <a:buNone/>
            </a:pPr>
            <a:endParaRPr lang="fi-FI" sz="1400" dirty="0"/>
          </a:p>
          <a:p>
            <a:pPr marL="457200" lvl="1" indent="0">
              <a:buNone/>
            </a:pPr>
            <a:endParaRPr lang="fi-FI" sz="1400" dirty="0"/>
          </a:p>
          <a:p>
            <a:endParaRPr lang="fi-FI" sz="12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sp>
        <p:nvSpPr>
          <p:cNvPr id="8" name="Sisällön paikkamerkki 3">
            <a:extLst>
              <a:ext uri="{FF2B5EF4-FFF2-40B4-BE49-F238E27FC236}">
                <a16:creationId xmlns:a16="http://schemas.microsoft.com/office/drawing/2014/main" id="{20E8C615-4DFC-BAD6-3B19-3CA4F21477B4}"/>
              </a:ext>
            </a:extLst>
          </p:cNvPr>
          <p:cNvSpPr txBox="1">
            <a:spLocks/>
          </p:cNvSpPr>
          <p:nvPr/>
        </p:nvSpPr>
        <p:spPr>
          <a:xfrm>
            <a:off x="7030508" y="3528826"/>
            <a:ext cx="2640278" cy="16087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1845"/>
            <a:endParaRPr lang="fi-FI" sz="1500" b="1" dirty="0"/>
          </a:p>
          <a:p>
            <a:pPr marL="457200" lvl="1" indent="0">
              <a:buNone/>
            </a:pPr>
            <a:endParaRPr lang="fi-FI" sz="1400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Laajoilla dyynialueilla on myös Puolustus-voimien harjoitus-alueita. Niiden käytön ja luontoarvojen yhteensovittamisesta tulee käydä keskus-</a:t>
            </a:r>
            <a:r>
              <a:rPr lang="fi-FI" sz="1400" dirty="0" err="1"/>
              <a:t>telua</a:t>
            </a:r>
            <a:r>
              <a:rPr lang="fi-FI" sz="1400" dirty="0"/>
              <a:t> Puolustus-voimien kanssa.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D609249D-59A9-F9C1-FDC6-60476A1A5D1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676"/>
                    </a14:imgEffect>
                    <a14:imgEffect>
                      <a14:saturation sat="760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0786" y="4109662"/>
            <a:ext cx="2521214" cy="2748338"/>
          </a:xfrm>
          <a:prstGeom prst="rect">
            <a:avLst/>
          </a:prstGeom>
        </p:spPr>
      </p:pic>
      <p:pic>
        <p:nvPicPr>
          <p:cNvPr id="15" name="Kuva 14">
            <a:extLst>
              <a:ext uri="{FF2B5EF4-FFF2-40B4-BE49-F238E27FC236}">
                <a16:creationId xmlns:a16="http://schemas.microsoft.com/office/drawing/2014/main" id="{2662261C-0C39-55D9-88E0-0D6237F80E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35275"/>
            <a:ext cx="7020454" cy="4022725"/>
          </a:xfrm>
          <a:prstGeom prst="rect">
            <a:avLst/>
          </a:prstGeom>
        </p:spPr>
      </p:pic>
      <p:sp>
        <p:nvSpPr>
          <p:cNvPr id="16" name="Sisällön paikkamerkki 3">
            <a:extLst>
              <a:ext uri="{FF2B5EF4-FFF2-40B4-BE49-F238E27FC236}">
                <a16:creationId xmlns:a16="http://schemas.microsoft.com/office/drawing/2014/main" id="{0C2993AB-B7B7-5115-CFC5-CE4E60F03646}"/>
              </a:ext>
            </a:extLst>
          </p:cNvPr>
          <p:cNvSpPr txBox="1">
            <a:spLocks/>
          </p:cNvSpPr>
          <p:nvPr/>
        </p:nvSpPr>
        <p:spPr>
          <a:xfrm>
            <a:off x="6189399" y="581645"/>
            <a:ext cx="5800726" cy="37805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i-FI" sz="1500" b="1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endParaRPr lang="fi-FI" sz="1400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Avoimen ja metsäisen dyynin raja siirtyy sukkessiokehityksen edetessä etenkin voimakkaan maankohoamisen alueilla tai rehevöitymisen seurauksena. On pyrittävä rajaukseen, joka takaa dyynisarjan suojelukokonaisuuden eheyden myös tulevaisuudessa.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Metsäisen dyynin rajauspäätöstä suunniteltaessa on tarpeen arvioida samalla avoimen dyynin tulevaisuutta ja mahdollista hoitotarvetta.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fi-FI" sz="1400" dirty="0"/>
          </a:p>
          <a:p>
            <a:endParaRPr lang="fi-FI" sz="12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sp>
        <p:nvSpPr>
          <p:cNvPr id="2" name="Tekstiruutu 1">
            <a:extLst>
              <a:ext uri="{FF2B5EF4-FFF2-40B4-BE49-F238E27FC236}">
                <a16:creationId xmlns:a16="http://schemas.microsoft.com/office/drawing/2014/main" id="{B11D2BE9-37FD-1A56-C8B5-89FC1C43D96A}"/>
              </a:ext>
            </a:extLst>
          </p:cNvPr>
          <p:cNvSpPr txBox="1"/>
          <p:nvPr/>
        </p:nvSpPr>
        <p:spPr>
          <a:xfrm>
            <a:off x="-4719" y="3113588"/>
            <a:ext cx="323165" cy="1836400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Terhi Ryttäri, Uusikaarlepyy</a:t>
            </a:r>
          </a:p>
        </p:txBody>
      </p:sp>
      <p:sp>
        <p:nvSpPr>
          <p:cNvPr id="5" name="Tekstiruutu 4">
            <a:extLst>
              <a:ext uri="{FF2B5EF4-FFF2-40B4-BE49-F238E27FC236}">
                <a16:creationId xmlns:a16="http://schemas.microsoft.com/office/drawing/2014/main" id="{A0E02FC3-01C6-0D9A-EC9D-051AEC1DDB93}"/>
              </a:ext>
            </a:extLst>
          </p:cNvPr>
          <p:cNvSpPr txBox="1"/>
          <p:nvPr/>
        </p:nvSpPr>
        <p:spPr>
          <a:xfrm>
            <a:off x="11937175" y="4155476"/>
            <a:ext cx="323165" cy="1086195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</a:t>
            </a:r>
          </a:p>
        </p:txBody>
      </p:sp>
    </p:spTree>
    <p:extLst>
      <p:ext uri="{BB962C8B-B14F-4D97-AF65-F5344CB8AC3E}">
        <p14:creationId xmlns:p14="http://schemas.microsoft.com/office/powerpoint/2010/main" val="3868347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6520B005-7CD2-4873-A181-038E7C4C9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637" y="664595"/>
            <a:ext cx="9610725" cy="802124"/>
          </a:xfrm>
        </p:spPr>
        <p:txBody>
          <a:bodyPr/>
          <a:lstStyle/>
          <a:p>
            <a:pPr algn="ctr"/>
            <a:r>
              <a:rPr lang="fi-FI" sz="2400" dirty="0"/>
              <a:t>Rannikon metsäiset dyynit</a:t>
            </a:r>
            <a:br>
              <a:rPr lang="fi-FI" sz="2400" dirty="0"/>
            </a:br>
            <a:r>
              <a:rPr lang="fi-FI" sz="2400" dirty="0"/>
              <a:t>Tilaa heikentävät ja parantavat toimet</a:t>
            </a:r>
            <a:br>
              <a:rPr lang="fi-FI" sz="2400" dirty="0"/>
            </a:br>
            <a:br>
              <a:rPr lang="fi-FI" sz="2000" dirty="0"/>
            </a:br>
            <a:br>
              <a:rPr lang="fi-FI" sz="2000" dirty="0"/>
            </a:br>
            <a:endParaRPr lang="fi-FI" sz="2000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0" y="1041150"/>
            <a:ext cx="6449484" cy="3780554"/>
          </a:xfrm>
        </p:spPr>
        <p:txBody>
          <a:bodyPr/>
          <a:lstStyle/>
          <a:p>
            <a:endParaRPr lang="fi-FI" sz="1500" b="1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Metsätaloustoimenpiteet </a:t>
            </a:r>
            <a:r>
              <a:rPr lang="fi-FI" sz="1400"/>
              <a:t>heikentävät luontotyypin </a:t>
            </a:r>
            <a:r>
              <a:rPr lang="fi-FI" sz="1400" dirty="0"/>
              <a:t>tilaa, mutta luonnonhoidollisia toimia voi tehdä ELY-keskuksen ohjauksen mukaan. Puustoa voi olla tarpeen vähentää paahdeympäristöjen lisäämiseksi. 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Harjumetsille kehitetyt luonnonhoidon tavat soveltuvat yleensä myös metsäisille dyyneille. Jos rajattavan luontotyyppiesiintymän todetaan tarvitsevan luonnonhoitoa, tulee se huomioida rajauspäätös-prosessissa. </a:t>
            </a:r>
          </a:p>
          <a:p>
            <a:pPr marL="457200" lvl="1" indent="0">
              <a:buNone/>
            </a:pPr>
            <a:endParaRPr lang="fi-FI" sz="1400" dirty="0"/>
          </a:p>
          <a:p>
            <a:endParaRPr lang="fi-FI" sz="12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15" name="Kuva 14">
            <a:extLst>
              <a:ext uri="{FF2B5EF4-FFF2-40B4-BE49-F238E27FC236}">
                <a16:creationId xmlns:a16="http://schemas.microsoft.com/office/drawing/2014/main" id="{2662261C-0C39-55D9-88E0-0D6237F80E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37553"/>
            <a:ext cx="3590400" cy="3429001"/>
          </a:xfrm>
          <a:prstGeom prst="rect">
            <a:avLst/>
          </a:prstGeom>
        </p:spPr>
      </p:pic>
      <p:sp>
        <p:nvSpPr>
          <p:cNvPr id="16" name="Sisällön paikkamerkki 3">
            <a:extLst>
              <a:ext uri="{FF2B5EF4-FFF2-40B4-BE49-F238E27FC236}">
                <a16:creationId xmlns:a16="http://schemas.microsoft.com/office/drawing/2014/main" id="{0C2993AB-B7B7-5115-CFC5-CE4E60F03646}"/>
              </a:ext>
            </a:extLst>
          </p:cNvPr>
          <p:cNvSpPr txBox="1">
            <a:spLocks/>
          </p:cNvSpPr>
          <p:nvPr/>
        </p:nvSpPr>
        <p:spPr>
          <a:xfrm>
            <a:off x="6179874" y="768677"/>
            <a:ext cx="5800726" cy="37805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i-FI" sz="1500" b="1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endParaRPr lang="fi-FI" sz="1400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Dyynien maaperän ja maaston muotojen muuttaminen, kuten rakentaminen, metsämaan muokkaaminen ja maastoajo, heikentävät metsäisten dyynien tilaa.  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Myös voimakas tallaaminen on haitallista, ja sitä tulee ehkäistä liikkumista ohjaavilla rakenteilla. Paljaan hiekan laikkuja ei kuitenkaan tule pyrkiä kokonaan poistamaan.</a:t>
            </a:r>
          </a:p>
          <a:p>
            <a:endParaRPr lang="fi-FI" sz="12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812BE770-9BFF-42B4-225E-CE415D5E6B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6801" y="3428999"/>
            <a:ext cx="4572002" cy="3429001"/>
          </a:xfrm>
          <a:prstGeom prst="rect">
            <a:avLst/>
          </a:prstGeom>
        </p:spPr>
      </p:pic>
      <p:pic>
        <p:nvPicPr>
          <p:cNvPr id="9" name="Kuva 8">
            <a:extLst>
              <a:ext uri="{FF2B5EF4-FFF2-40B4-BE49-F238E27FC236}">
                <a16:creationId xmlns:a16="http://schemas.microsoft.com/office/drawing/2014/main" id="{3EB28464-B011-CA10-D455-1CA3C43DC0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5204" y="3429000"/>
            <a:ext cx="3800960" cy="3429001"/>
          </a:xfrm>
          <a:prstGeom prst="rect">
            <a:avLst/>
          </a:prstGeom>
        </p:spPr>
      </p:pic>
      <p:sp>
        <p:nvSpPr>
          <p:cNvPr id="2" name="Tekstiruutu 1">
            <a:extLst>
              <a:ext uri="{FF2B5EF4-FFF2-40B4-BE49-F238E27FC236}">
                <a16:creationId xmlns:a16="http://schemas.microsoft.com/office/drawing/2014/main" id="{3107DE8B-3F4C-9706-8D4C-EFB077FF3B8B}"/>
              </a:ext>
            </a:extLst>
          </p:cNvPr>
          <p:cNvSpPr txBox="1"/>
          <p:nvPr/>
        </p:nvSpPr>
        <p:spPr>
          <a:xfrm>
            <a:off x="15389" y="3515489"/>
            <a:ext cx="323165" cy="1086195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692B9FB7-87E1-862F-FE42-C7CC08D9940B}"/>
              </a:ext>
            </a:extLst>
          </p:cNvPr>
          <p:cNvSpPr txBox="1"/>
          <p:nvPr/>
        </p:nvSpPr>
        <p:spPr>
          <a:xfrm>
            <a:off x="3681615" y="3515489"/>
            <a:ext cx="323165" cy="1086195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7B6BBCE8-806B-83F3-B288-66ACD575CB8C}"/>
              </a:ext>
            </a:extLst>
          </p:cNvPr>
          <p:cNvSpPr txBox="1"/>
          <p:nvPr/>
        </p:nvSpPr>
        <p:spPr>
          <a:xfrm>
            <a:off x="8410593" y="3474535"/>
            <a:ext cx="323165" cy="1086195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</a:t>
            </a:r>
          </a:p>
        </p:txBody>
      </p:sp>
    </p:spTree>
    <p:extLst>
      <p:ext uri="{BB962C8B-B14F-4D97-AF65-F5344CB8AC3E}">
        <p14:creationId xmlns:p14="http://schemas.microsoft.com/office/powerpoint/2010/main" val="2433880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ulukko 10">
            <a:extLst>
              <a:ext uri="{FF2B5EF4-FFF2-40B4-BE49-F238E27FC236}">
                <a16:creationId xmlns:a16="http://schemas.microsoft.com/office/drawing/2014/main" id="{8622B139-6B5F-596E-19D6-022F556977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664556"/>
              </p:ext>
            </p:extLst>
          </p:nvPr>
        </p:nvGraphicFramePr>
        <p:xfrm>
          <a:off x="334433" y="194719"/>
          <a:ext cx="11523133" cy="646856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31780">
                  <a:extLst>
                    <a:ext uri="{9D8B030D-6E8A-4147-A177-3AD203B41FA5}">
                      <a16:colId xmlns:a16="http://schemas.microsoft.com/office/drawing/2014/main" val="2182298443"/>
                    </a:ext>
                  </a:extLst>
                </a:gridCol>
                <a:gridCol w="9391353">
                  <a:extLst>
                    <a:ext uri="{9D8B030D-6E8A-4147-A177-3AD203B41FA5}">
                      <a16:colId xmlns:a16="http://schemas.microsoft.com/office/drawing/2014/main" val="989057654"/>
                    </a:ext>
                  </a:extLst>
                </a:gridCol>
              </a:tblGrid>
              <a:tr h="424843">
                <a:tc gridSpan="2">
                  <a:txBody>
                    <a:bodyPr/>
                    <a:lstStyle/>
                    <a:p>
                      <a:r>
                        <a:rPr lang="fi-FI" dirty="0"/>
                        <a:t>Rannikon metsäisiltä dyyneiltä kerättävät tiedot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286277"/>
                  </a:ext>
                </a:extLst>
              </a:tr>
              <a:tr h="389439">
                <a:tc gridSpan="2">
                  <a:txBody>
                    <a:bodyPr/>
                    <a:lstStyle/>
                    <a:p>
                      <a:r>
                        <a:rPr lang="fi-FI" sz="1400" b="1" dirty="0" err="1">
                          <a:solidFill>
                            <a:schemeClr val="bg1"/>
                          </a:solidFill>
                        </a:rPr>
                        <a:t>Saktin</a:t>
                      </a:r>
                      <a:r>
                        <a:rPr lang="fi-FI" sz="1400" b="1" dirty="0">
                          <a:solidFill>
                            <a:schemeClr val="bg1"/>
                          </a:solidFill>
                        </a:rPr>
                        <a:t> biotooppikuvion tiedot</a:t>
                      </a:r>
                    </a:p>
                  </a:txBody>
                  <a:tcPr>
                    <a:solidFill>
                      <a:srgbClr val="008E8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4428883"/>
                  </a:ext>
                </a:extLst>
              </a:tr>
              <a:tr h="321922">
                <a:tc>
                  <a:txBody>
                    <a:bodyPr/>
                    <a:lstStyle/>
                    <a:p>
                      <a:r>
                        <a:rPr lang="fi-FI" sz="1400" b="1" dirty="0">
                          <a:solidFill>
                            <a:schemeClr val="tx2"/>
                          </a:solidFill>
                        </a:rPr>
                        <a:t>Pakolliset perustiedot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dirty="0">
                          <a:solidFill>
                            <a:schemeClr val="tx2"/>
                          </a:solidFill>
                        </a:rPr>
                        <a:t>Pääryhmä, arvioija, arviointiajankohta, arviointitapa, inventointiluokka, hoitotarvearvio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8881912"/>
                  </a:ext>
                </a:extLst>
              </a:tr>
              <a:tr h="318935">
                <a:tc>
                  <a:txBody>
                    <a:bodyPr/>
                    <a:lstStyle/>
                    <a:p>
                      <a:r>
                        <a:rPr lang="fi-FI" sz="1400" dirty="0">
                          <a:solidFill>
                            <a:schemeClr val="tx2"/>
                          </a:solidFill>
                        </a:rPr>
                        <a:t>Natura-luontotyyppi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b="0" kern="1200" dirty="0">
                          <a:solidFill>
                            <a:schemeClr val="tx2"/>
                          </a:solidFill>
                          <a:effectLst/>
                        </a:rPr>
                        <a:t>Metsäiset dyynit (2180)</a:t>
                      </a:r>
                      <a:endParaRPr lang="fi-FI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1383786"/>
                  </a:ext>
                </a:extLst>
              </a:tr>
              <a:tr h="318935">
                <a:tc>
                  <a:txBody>
                    <a:bodyPr/>
                    <a:lstStyle/>
                    <a:p>
                      <a:r>
                        <a:rPr lang="fi-FI" sz="1400" dirty="0">
                          <a:solidFill>
                            <a:schemeClr val="tx2"/>
                          </a:solidFill>
                        </a:rPr>
                        <a:t>Puusto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dirty="0">
                          <a:solidFill>
                            <a:schemeClr val="tx2"/>
                          </a:solidFill>
                        </a:rPr>
                        <a:t>Pakolliset kentät: LUONNONTILAISUUS_JA_KEHITYSVAIHE, PUULAJIVALTAISUUS.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1725823"/>
                  </a:ext>
                </a:extLst>
              </a:tr>
              <a:tr h="7654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dirty="0">
                          <a:solidFill>
                            <a:schemeClr val="tx2"/>
                          </a:solidFill>
                        </a:rPr>
                        <a:t>Erityispuusto </a:t>
                      </a:r>
                    </a:p>
                    <a:p>
                      <a:endParaRPr lang="fi-FI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dirty="0">
                          <a:solidFill>
                            <a:schemeClr val="tx2"/>
                          </a:solidFill>
                        </a:rPr>
                        <a:t>Pakolliset kentät: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dirty="0" err="1">
                          <a:solidFill>
                            <a:schemeClr val="tx2"/>
                          </a:solidFill>
                        </a:rPr>
                        <a:t>PUULAJIt</a:t>
                      </a:r>
                      <a:r>
                        <a:rPr lang="fi-FI" sz="1400" dirty="0">
                          <a:solidFill>
                            <a:schemeClr val="tx2"/>
                          </a:solidFill>
                        </a:rPr>
                        <a:t> ja niiden latvuspeittävyydet (LATVUS PEITTO),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dirty="0">
                          <a:solidFill>
                            <a:schemeClr val="tx2"/>
                          </a:solidFill>
                        </a:rPr>
                        <a:t>tarvittaessa erikseen eri </a:t>
                      </a:r>
                      <a:r>
                        <a:rPr lang="fi-FI" sz="1400" dirty="0" err="1">
                          <a:solidFill>
                            <a:schemeClr val="tx2"/>
                          </a:solidFill>
                        </a:rPr>
                        <a:t>JAKSOissa</a:t>
                      </a:r>
                      <a:r>
                        <a:rPr lang="fi-FI" sz="1400" dirty="0">
                          <a:solidFill>
                            <a:schemeClr val="tx2"/>
                          </a:solidFill>
                        </a:rPr>
                        <a:t> (ylispuusto, vallitseva, alikasvos).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0004203"/>
                  </a:ext>
                </a:extLst>
              </a:tr>
              <a:tr h="318935">
                <a:tc>
                  <a:txBody>
                    <a:bodyPr/>
                    <a:lstStyle/>
                    <a:p>
                      <a:r>
                        <a:rPr lang="fi-FI" sz="1400" dirty="0" err="1">
                          <a:solidFill>
                            <a:schemeClr val="tx2"/>
                          </a:solidFill>
                        </a:rPr>
                        <a:t>LuTU</a:t>
                      </a:r>
                      <a:r>
                        <a:rPr lang="fi-FI" sz="1400" dirty="0">
                          <a:solidFill>
                            <a:schemeClr val="tx2"/>
                          </a:solidFill>
                        </a:rPr>
                        <a:t>-tyyppi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b="0" kern="1200" dirty="0">
                          <a:solidFill>
                            <a:schemeClr val="tx2"/>
                          </a:solidFill>
                          <a:effectLst/>
                        </a:rPr>
                        <a:t>Metsäiset dyynit </a:t>
                      </a:r>
                      <a:endParaRPr lang="fi-FI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5985193"/>
                  </a:ext>
                </a:extLst>
              </a:tr>
              <a:tr h="348157">
                <a:tc gridSpan="2">
                  <a:txBody>
                    <a:bodyPr/>
                    <a:lstStyle/>
                    <a:p>
                      <a:r>
                        <a:rPr lang="fi-FI" sz="1400" b="1" dirty="0">
                          <a:solidFill>
                            <a:schemeClr val="bg1"/>
                          </a:solidFill>
                        </a:rPr>
                        <a:t>LSL-luontotyyppilomakkeen tiedot</a:t>
                      </a:r>
                    </a:p>
                  </a:txBody>
                  <a:tcPr>
                    <a:solidFill>
                      <a:srgbClr val="008E8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311024"/>
                  </a:ext>
                </a:extLst>
              </a:tr>
              <a:tr h="318935">
                <a:tc>
                  <a:txBody>
                    <a:bodyPr/>
                    <a:lstStyle/>
                    <a:p>
                      <a:r>
                        <a:rPr lang="fi-FI" sz="1400" dirty="0">
                          <a:solidFill>
                            <a:schemeClr val="tx2"/>
                          </a:solidFill>
                        </a:rPr>
                        <a:t>LSL-luontotyyppi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b="0" i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20, Rannikon metsäiset dyynit </a:t>
                      </a:r>
                      <a:r>
                        <a:rPr lang="fi-FI" sz="1400" b="0" kern="1200" dirty="0">
                          <a:solidFill>
                            <a:schemeClr val="tx2"/>
                          </a:solidFill>
                          <a:effectLst/>
                        </a:rPr>
                        <a:t>HUOM: VALITTAVA JOKAISELLE KUVIOLLE, jos kohde jaettu useampiin kuvioihin</a:t>
                      </a:r>
                      <a:endParaRPr lang="fi-FI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2158571"/>
                  </a:ext>
                </a:extLst>
              </a:tr>
              <a:tr h="3280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Määrittelykriteerit (0/1)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kern="1200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1: On LSL-luontotyyppi HUOM: VALITTAVA JOKAISELLE KUVIOLLE, jos kohde jaettu useampiin kuvioihin</a:t>
                      </a:r>
                      <a:endParaRPr lang="fi-FI" sz="1400" b="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659433"/>
                  </a:ext>
                </a:extLst>
              </a:tr>
              <a:tr h="10569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Määrittelykriteerit (sanallinen)</a:t>
                      </a:r>
                    </a:p>
                    <a:p>
                      <a:endParaRPr lang="fi-FI" sz="1400" b="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fi-FI" sz="1400" b="0" kern="1200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1) Kuvataan dyynimuotoja </a:t>
                      </a:r>
                    </a:p>
                    <a:p>
                      <a:pPr rtl="0" fontAlgn="base"/>
                      <a:r>
                        <a:rPr lang="fi-FI" sz="1400" b="0" kern="1200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2) Todetaan kokonaislatvuspeittävyys (alle 50</a:t>
                      </a:r>
                      <a:r>
                        <a:rPr lang="fi-FI" sz="1400" b="0" u="none" kern="1200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fi-FI" sz="1400" b="0" kern="1200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%, harvapuustoinen) </a:t>
                      </a:r>
                    </a:p>
                    <a:p>
                      <a:pPr rtl="0" fontAlgn="base"/>
                      <a:r>
                        <a:rPr lang="fi-FI" sz="1400" b="0" kern="1200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4) Kuvataan aluskasvillisuuden tyypillisyyttä </a:t>
                      </a:r>
                    </a:p>
                    <a:p>
                      <a:pPr rtl="0" fontAlgn="base"/>
                      <a:r>
                        <a:rPr lang="fi-FI" sz="1400" b="0" kern="1200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5) Kuvataan yhteys merenrannikon avoimiin dyyneihin </a:t>
                      </a:r>
                      <a:endParaRPr lang="fi-FI" sz="1400" b="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960027"/>
                  </a:ext>
                </a:extLst>
              </a:tr>
              <a:tr h="369075">
                <a:tc>
                  <a:txBody>
                    <a:bodyPr/>
                    <a:lstStyle/>
                    <a:p>
                      <a:r>
                        <a:rPr lang="fi-FI" sz="1400" b="0" i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Yleiskuvaus </a:t>
                      </a:r>
                      <a:endParaRPr lang="fi-FI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b="0" i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Dyynimuotojen, puuston ja kasvillisuuden laajempi kuvaus. Luonnontilaisuuden kuvaus ja heikentymisen syyt. </a:t>
                      </a:r>
                      <a:endParaRPr lang="fi-FI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9645766"/>
                  </a:ext>
                </a:extLst>
              </a:tr>
              <a:tr h="410083">
                <a:tc>
                  <a:txBody>
                    <a:bodyPr/>
                    <a:lstStyle/>
                    <a:p>
                      <a:r>
                        <a:rPr lang="fi-FI" sz="1400" b="0" i="0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Rajaus </a:t>
                      </a:r>
                      <a:endParaRPr lang="fi-FI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b="0" i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Erityistä huomioitavaa: mahdollinen rajautuminen avoimiin dyyneihin ja vaihettuminen tavanomaiseen metsään.</a:t>
                      </a:r>
                      <a:endParaRPr lang="fi-FI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0913677"/>
                  </a:ext>
                </a:extLst>
              </a:tr>
              <a:tr h="389439">
                <a:tc>
                  <a:txBody>
                    <a:bodyPr/>
                    <a:lstStyle/>
                    <a:p>
                      <a:r>
                        <a:rPr lang="fi-FI" sz="1400" dirty="0">
                          <a:solidFill>
                            <a:schemeClr val="tx2"/>
                          </a:solidFill>
                        </a:rPr>
                        <a:t>Luonnontilaisuus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b="0" i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= luonnontilainen tai 2 = luonnontilaiseen verrattava</a:t>
                      </a:r>
                      <a:endParaRPr lang="fi-FI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5566559"/>
                  </a:ext>
                </a:extLst>
              </a:tr>
              <a:tr h="389439">
                <a:tc>
                  <a:txBody>
                    <a:bodyPr/>
                    <a:lstStyle/>
                    <a:p>
                      <a:r>
                        <a:rPr lang="fi-FI" sz="1400" b="0" i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Käyttö ja uhat </a:t>
                      </a:r>
                      <a:endParaRPr lang="fi-FI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b="0" i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Erityistä huomioitavaa: kuluminen ja sen aiheuttaja, vieraslajit, umpeenkasvu</a:t>
                      </a:r>
                      <a:endParaRPr lang="fi-FI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5931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7778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>
            <a:extLst>
              <a:ext uri="{FF2B5EF4-FFF2-40B4-BE49-F238E27FC236}">
                <a16:creationId xmlns:a16="http://schemas.microsoft.com/office/drawing/2014/main" id="{42D176C2-7B2A-7A7C-BEAD-A4944A07D8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1A690BAB-A4B2-4575-A160-763A3CACC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3302" y="4729731"/>
            <a:ext cx="9506859" cy="1148610"/>
          </a:xfrm>
        </p:spPr>
        <p:txBody>
          <a:bodyPr/>
          <a:lstStyle/>
          <a:p>
            <a:r>
              <a:rPr lang="fi-FI" dirty="0">
                <a:solidFill>
                  <a:srgbClr val="003633"/>
                </a:solidFill>
              </a:rPr>
              <a:t>Kiitos mielenkiinnosta</a:t>
            </a:r>
          </a:p>
        </p:txBody>
      </p:sp>
      <p:pic>
        <p:nvPicPr>
          <p:cNvPr id="9" name="Kuva" descr="Suomen ympäristökeskuksen tunnus.">
            <a:extLst>
              <a:ext uri="{FF2B5EF4-FFF2-40B4-BE49-F238E27FC236}">
                <a16:creationId xmlns:a16="http://schemas.microsoft.com/office/drawing/2014/main" id="{66E92B71-65BE-0DF9-C5F6-9EF0F690990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29675" y="5878341"/>
            <a:ext cx="2981325" cy="791914"/>
          </a:xfrm>
          <a:prstGeom prst="rect">
            <a:avLst/>
          </a:prstGeom>
        </p:spPr>
      </p:pic>
      <p:sp>
        <p:nvSpPr>
          <p:cNvPr id="3" name="Tekstiruutu 2">
            <a:extLst>
              <a:ext uri="{FF2B5EF4-FFF2-40B4-BE49-F238E27FC236}">
                <a16:creationId xmlns:a16="http://schemas.microsoft.com/office/drawing/2014/main" id="{B1F8C91A-3580-B096-E2A8-226708209E5C}"/>
              </a:ext>
            </a:extLst>
          </p:cNvPr>
          <p:cNvSpPr txBox="1"/>
          <p:nvPr/>
        </p:nvSpPr>
        <p:spPr>
          <a:xfrm>
            <a:off x="15389" y="1015042"/>
            <a:ext cx="323165" cy="1483740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Hanko</a:t>
            </a:r>
          </a:p>
        </p:txBody>
      </p:sp>
    </p:spTree>
    <p:extLst>
      <p:ext uri="{BB962C8B-B14F-4D97-AF65-F5344CB8AC3E}">
        <p14:creationId xmlns:p14="http://schemas.microsoft.com/office/powerpoint/2010/main" val="4116075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n paikkamerkki 9">
            <a:extLst>
              <a:ext uri="{FF2B5EF4-FFF2-40B4-BE49-F238E27FC236}">
                <a16:creationId xmlns:a16="http://schemas.microsoft.com/office/drawing/2014/main" id="{E25DC8E0-C02B-64F6-5646-AA7DEC6EEA7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26" y="9525"/>
            <a:ext cx="12201525" cy="6858000"/>
          </a:xfrm>
        </p:spPr>
      </p:pic>
      <p:sp>
        <p:nvSpPr>
          <p:cNvPr id="13" name="Tekstiruutu 12">
            <a:extLst>
              <a:ext uri="{FF2B5EF4-FFF2-40B4-BE49-F238E27FC236}">
                <a16:creationId xmlns:a16="http://schemas.microsoft.com/office/drawing/2014/main" id="{03235CA4-CD8E-9380-C6A5-53FBDD0E1CA9}"/>
              </a:ext>
            </a:extLst>
          </p:cNvPr>
          <p:cNvSpPr txBox="1"/>
          <p:nvPr/>
        </p:nvSpPr>
        <p:spPr>
          <a:xfrm>
            <a:off x="2201333" y="2912533"/>
            <a:ext cx="1109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400" dirty="0"/>
              <a:t>hiekkaranta</a:t>
            </a:r>
          </a:p>
        </p:txBody>
      </p:sp>
      <p:sp>
        <p:nvSpPr>
          <p:cNvPr id="14" name="Tekstiruutu 13">
            <a:extLst>
              <a:ext uri="{FF2B5EF4-FFF2-40B4-BE49-F238E27FC236}">
                <a16:creationId xmlns:a16="http://schemas.microsoft.com/office/drawing/2014/main" id="{C022EBB8-39B7-1C73-5D66-75B87217291C}"/>
              </a:ext>
            </a:extLst>
          </p:cNvPr>
          <p:cNvSpPr txBox="1"/>
          <p:nvPr/>
        </p:nvSpPr>
        <p:spPr>
          <a:xfrm>
            <a:off x="143933" y="2387599"/>
            <a:ext cx="1189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400" dirty="0"/>
              <a:t>hiekkasärkät</a:t>
            </a:r>
          </a:p>
        </p:txBody>
      </p:sp>
      <p:sp>
        <p:nvSpPr>
          <p:cNvPr id="15" name="Tekstiruutu 14">
            <a:extLst>
              <a:ext uri="{FF2B5EF4-FFF2-40B4-BE49-F238E27FC236}">
                <a16:creationId xmlns:a16="http://schemas.microsoft.com/office/drawing/2014/main" id="{CCEB37C0-D249-6BDE-DF7C-9DCD3C4ECE3A}"/>
              </a:ext>
            </a:extLst>
          </p:cNvPr>
          <p:cNvSpPr txBox="1"/>
          <p:nvPr/>
        </p:nvSpPr>
        <p:spPr>
          <a:xfrm>
            <a:off x="4555065" y="1966255"/>
            <a:ext cx="4055919" cy="307777"/>
          </a:xfrm>
          <a:prstGeom prst="rect">
            <a:avLst/>
          </a:prstGeom>
          <a:solidFill>
            <a:schemeClr val="bg1">
              <a:alpha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fi-FI" sz="1400" dirty="0"/>
              <a:t>avoimet dyynit, 65 § tiukasti suojeltu luontotyyppi</a:t>
            </a:r>
          </a:p>
        </p:txBody>
      </p:sp>
      <p:sp>
        <p:nvSpPr>
          <p:cNvPr id="16" name="Tekstiruutu 15">
            <a:extLst>
              <a:ext uri="{FF2B5EF4-FFF2-40B4-BE49-F238E27FC236}">
                <a16:creationId xmlns:a16="http://schemas.microsoft.com/office/drawing/2014/main" id="{C2534575-4183-B36A-4288-D9FEE4E0B088}"/>
              </a:ext>
            </a:extLst>
          </p:cNvPr>
          <p:cNvSpPr txBox="1"/>
          <p:nvPr/>
        </p:nvSpPr>
        <p:spPr>
          <a:xfrm>
            <a:off x="8068713" y="1388533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>
                <a:solidFill>
                  <a:schemeClr val="bg1"/>
                </a:solidFill>
              </a:rPr>
              <a:t>metsäiset dyynit</a:t>
            </a:r>
          </a:p>
        </p:txBody>
      </p:sp>
      <p:sp>
        <p:nvSpPr>
          <p:cNvPr id="3" name="Suorakulmio: Pyöristetyt kulmat 2">
            <a:extLst>
              <a:ext uri="{FF2B5EF4-FFF2-40B4-BE49-F238E27FC236}">
                <a16:creationId xmlns:a16="http://schemas.microsoft.com/office/drawing/2014/main" id="{401113BE-C22B-B513-4180-DD3931EA5D4C}"/>
              </a:ext>
            </a:extLst>
          </p:cNvPr>
          <p:cNvSpPr/>
          <p:nvPr/>
        </p:nvSpPr>
        <p:spPr>
          <a:xfrm>
            <a:off x="5486400" y="3733799"/>
            <a:ext cx="6581774" cy="2982291"/>
          </a:xfrm>
          <a:prstGeom prst="roundRect">
            <a:avLst/>
          </a:prstGeom>
          <a:solidFill>
            <a:srgbClr val="FDF4D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marR="0" lvl="2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i-FI" sz="1600" b="1" i="0" u="none" strike="noStrike" kern="1200" cap="none" spc="0" normalizeH="0" baseline="0" noProof="0" dirty="0">
                <a:ln>
                  <a:noFill/>
                </a:ln>
                <a:solidFill>
                  <a:srgbClr val="00585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Rannikon metsäiset dyynit ovat merenrannikon hiekkadyynien</a:t>
            </a:r>
            <a:r>
              <a:rPr lang="fi-FI" sz="1600" b="1" dirty="0">
                <a:solidFill>
                  <a:srgbClr val="005854"/>
                </a:solidFill>
                <a:latin typeface="Arial"/>
              </a:rPr>
              <a:t> </a:t>
            </a:r>
            <a:r>
              <a:rPr kumimoji="0" lang="fi-FI" sz="1600" b="1" i="0" u="none" strike="noStrike" kern="1200" cap="none" spc="0" normalizeH="0" baseline="0" noProof="0" dirty="0">
                <a:ln>
                  <a:noFill/>
                </a:ln>
                <a:solidFill>
                  <a:srgbClr val="00585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kauimpana rannasta sijaitseva vyöhyke</a:t>
            </a:r>
          </a:p>
          <a:p>
            <a:pPr marL="742950" marR="0" lvl="2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585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Dyynit syntyvät tuulen kuljettamasta ja kasaamasta hiekasta</a:t>
            </a:r>
          </a:p>
          <a:p>
            <a:pPr marL="742950" marR="0" lvl="2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585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Dyynit muodostavat kehityssarjan, joka alkaa rantaviivan</a:t>
            </a:r>
            <a:b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585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585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tasaisen hiekkarannan takaa avoimina dyyneinä ja jatkuu metsäisinä dyyneinä</a:t>
            </a:r>
          </a:p>
          <a:p>
            <a:pPr marL="742950" marR="0" lvl="2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585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Metsäiset dyynit vaihettuvat takareunastaan usein muiksi </a:t>
            </a:r>
            <a:b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585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585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metsäisiksi luontotyypeiksi, joilla luonnonsuojeluasetuksen</a:t>
            </a:r>
            <a:b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585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585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kriteerit eivät enää täyty</a:t>
            </a:r>
            <a:endParaRPr lang="fi-FI" dirty="0"/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9F0C100F-C273-744C-2707-BD428C9E68ED}"/>
              </a:ext>
            </a:extLst>
          </p:cNvPr>
          <p:cNvSpPr txBox="1"/>
          <p:nvPr/>
        </p:nvSpPr>
        <p:spPr>
          <a:xfrm>
            <a:off x="11868834" y="813375"/>
            <a:ext cx="323165" cy="1522212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Terhi Ryttäri, Kokkola</a:t>
            </a:r>
          </a:p>
        </p:txBody>
      </p:sp>
    </p:spTree>
    <p:extLst>
      <p:ext uri="{BB962C8B-B14F-4D97-AF65-F5344CB8AC3E}">
        <p14:creationId xmlns:p14="http://schemas.microsoft.com/office/powerpoint/2010/main" val="2181534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6520B005-7CD2-4873-A181-038E7C4C9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1600" y="430456"/>
            <a:ext cx="3062840" cy="1278566"/>
          </a:xfrm>
        </p:spPr>
        <p:txBody>
          <a:bodyPr/>
          <a:lstStyle/>
          <a:p>
            <a:pPr algn="ctr"/>
            <a:r>
              <a:rPr lang="fi-FI" sz="2200" dirty="0"/>
              <a:t>Rannikon metsäiset dyynit</a:t>
            </a:r>
            <a:br>
              <a:rPr lang="fi-FI" sz="2200" dirty="0"/>
            </a:br>
            <a:r>
              <a:rPr lang="fi-FI" sz="2200" dirty="0"/>
              <a:t>Määritelmä</a:t>
            </a:r>
            <a:br>
              <a:rPr lang="fi-FI" sz="2000" dirty="0"/>
            </a:br>
            <a:br>
              <a:rPr lang="fi-FI" sz="2000" dirty="0"/>
            </a:br>
            <a:endParaRPr lang="fi-FI" sz="2000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9195835" y="1538723"/>
            <a:ext cx="2996165" cy="3780554"/>
          </a:xfrm>
        </p:spPr>
        <p:txBody>
          <a:bodyPr/>
          <a:lstStyle/>
          <a:p>
            <a:r>
              <a:rPr lang="fi-FI" sz="1500" b="1" dirty="0"/>
              <a:t>Asetus</a:t>
            </a:r>
            <a:br>
              <a:rPr lang="fi-FI" sz="1500" b="1" dirty="0"/>
            </a:br>
            <a:r>
              <a:rPr lang="fi-FI" sz="1400" dirty="0"/>
              <a:t>Merenrannikon tai saariston </a:t>
            </a:r>
            <a:r>
              <a:rPr lang="fi-FI" sz="1400" u="sng" dirty="0"/>
              <a:t>avoimeen dyynisukkessiosarjaan yhteydessä </a:t>
            </a:r>
            <a:r>
              <a:rPr lang="fi-FI" sz="1400" dirty="0"/>
              <a:t>oleva </a:t>
            </a:r>
            <a:r>
              <a:rPr lang="fi-FI" sz="1400" u="sng" dirty="0"/>
              <a:t>dyyni-muodostuma</a:t>
            </a:r>
            <a:r>
              <a:rPr lang="fi-FI" sz="1400" dirty="0"/>
              <a:t>, jossa hiekan kasaantumista ei enää tapahdu ja jossa puuston </a:t>
            </a:r>
            <a:r>
              <a:rPr lang="fi-FI" sz="1400" u="sng" dirty="0"/>
              <a:t>latvuspeittävyys on enintään 50 prosenttia</a:t>
            </a:r>
            <a:r>
              <a:rPr lang="fi-FI" sz="1400" dirty="0"/>
              <a:t>.</a:t>
            </a:r>
          </a:p>
          <a:p>
            <a:endParaRPr lang="fi-FI" sz="1500" dirty="0"/>
          </a:p>
          <a:p>
            <a:r>
              <a:rPr lang="fi-FI" sz="1500" b="1" dirty="0"/>
              <a:t>Asetuksen perustelumuistio</a:t>
            </a:r>
            <a:br>
              <a:rPr lang="fi-FI" sz="1500" b="1" dirty="0"/>
            </a:br>
            <a:r>
              <a:rPr lang="fi-FI" sz="1400" dirty="0"/>
              <a:t>Rannikon metsäiset dyynit ovat useimmiten harvapuustoisia, </a:t>
            </a:r>
            <a:r>
              <a:rPr lang="fi-FI" sz="1400" u="sng" dirty="0"/>
              <a:t>yleensä männyn sitomia </a:t>
            </a:r>
            <a:r>
              <a:rPr lang="fi-FI" sz="1400" dirty="0"/>
              <a:t>dyynejä, joille hiekan kasaantumista ei enää tapahdu. Latvuspeittävyys on enintään 50 %. </a:t>
            </a:r>
            <a:br>
              <a:rPr lang="fi-FI" sz="1400" dirty="0"/>
            </a:br>
            <a:r>
              <a:rPr lang="fi-FI" sz="1400" dirty="0"/>
              <a:t>Aluskasvillisuutta luonnehtivat </a:t>
            </a:r>
            <a:r>
              <a:rPr lang="fi-FI" sz="1400" u="sng" dirty="0"/>
              <a:t>variksenmarja, sianpuolukka tai puolukka sekä poronjäkälät ja tierasammalet</a:t>
            </a:r>
            <a:r>
              <a:rPr lang="fi-FI" sz="1400" dirty="0"/>
              <a:t>. </a:t>
            </a:r>
            <a:r>
              <a:rPr lang="fi-FI" sz="1400" u="sng" dirty="0"/>
              <a:t>Paljaat hiekkalaikut </a:t>
            </a:r>
            <a:r>
              <a:rPr lang="fi-FI" sz="1400" dirty="0"/>
              <a:t>ovat tärkeitä dyynilajistolle. Luontotyyppiin sisältyvät alueet, jotka ovat yhteydessä meren-rannikon avoimiin dyyneihin.</a:t>
            </a:r>
          </a:p>
          <a:p>
            <a:endParaRPr lang="fi-FI" sz="1800" dirty="0"/>
          </a:p>
        </p:txBody>
      </p:sp>
      <p:pic>
        <p:nvPicPr>
          <p:cNvPr id="10" name="Kuvan paikkamerkki 9">
            <a:extLst>
              <a:ext uri="{FF2B5EF4-FFF2-40B4-BE49-F238E27FC236}">
                <a16:creationId xmlns:a16="http://schemas.microsoft.com/office/drawing/2014/main" id="{E25DC8E0-C02B-64F6-5646-AA7DEC6EEA7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991600" cy="6858000"/>
          </a:xfrm>
        </p:spPr>
      </p:pic>
      <p:sp>
        <p:nvSpPr>
          <p:cNvPr id="2" name="Tekstiruutu 1">
            <a:extLst>
              <a:ext uri="{FF2B5EF4-FFF2-40B4-BE49-F238E27FC236}">
                <a16:creationId xmlns:a16="http://schemas.microsoft.com/office/drawing/2014/main" id="{94F45E6B-2EA1-79F6-1CD6-8BACB64DBEC6}"/>
              </a:ext>
            </a:extLst>
          </p:cNvPr>
          <p:cNvSpPr txBox="1"/>
          <p:nvPr/>
        </p:nvSpPr>
        <p:spPr>
          <a:xfrm>
            <a:off x="0" y="2837854"/>
            <a:ext cx="323165" cy="135549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Pori</a:t>
            </a:r>
          </a:p>
        </p:txBody>
      </p:sp>
    </p:spTree>
    <p:extLst>
      <p:ext uri="{BB962C8B-B14F-4D97-AF65-F5344CB8AC3E}">
        <p14:creationId xmlns:p14="http://schemas.microsoft.com/office/powerpoint/2010/main" val="2195891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FFC7BFD6-6309-42C1-B5F4-20026CCE2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974" y="243047"/>
            <a:ext cx="5223329" cy="983513"/>
          </a:xfrm>
        </p:spPr>
        <p:txBody>
          <a:bodyPr/>
          <a:lstStyle/>
          <a:p>
            <a:pPr algn="ctr"/>
            <a:r>
              <a:rPr lang="fi-FI" sz="2800" dirty="0"/>
              <a:t>Rannikon metsäiset dyynit</a:t>
            </a:r>
            <a:br>
              <a:rPr lang="fi-FI" sz="2400" dirty="0"/>
            </a:br>
            <a:r>
              <a:rPr lang="fi-FI" sz="2400" dirty="0"/>
              <a:t>Levinneisyys</a:t>
            </a:r>
          </a:p>
        </p:txBody>
      </p:sp>
      <p:sp>
        <p:nvSpPr>
          <p:cNvPr id="10" name="Sisällön paikkamerkki 9">
            <a:extLst>
              <a:ext uri="{FF2B5EF4-FFF2-40B4-BE49-F238E27FC236}">
                <a16:creationId xmlns:a16="http://schemas.microsoft.com/office/drawing/2014/main" id="{6DA89604-68A4-441A-9B69-B0EEE87B325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183413" y="1459123"/>
            <a:ext cx="6819900" cy="4400551"/>
          </a:xfrm>
        </p:spPr>
        <p:txBody>
          <a:bodyPr/>
          <a:lstStyle/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500" dirty="0"/>
              <a:t>Avoimien dyynialueiden yhteydessä erityisesti Perämerellä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500" dirty="0"/>
              <a:t>Myös Pori, Hankoniemi, Varsinais-Suomen saaristo ja Kymenlaakso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500" dirty="0"/>
              <a:t>Tietolähteitä mahdollisista esiintymistä:</a:t>
            </a:r>
          </a:p>
          <a:p>
            <a:pPr marL="1200150" lvl="2" indent="-285750">
              <a:buFont typeface="Symbol" panose="05050102010706020507" pitchFamily="18" charset="2"/>
              <a:buChar char=""/>
            </a:pPr>
            <a:r>
              <a:rPr lang="fi-FI" sz="1400" dirty="0"/>
              <a:t>Tuuli- ja rantakerrostumien inventointi (Tuura, GTK &amp; Syke) </a:t>
            </a:r>
            <a:r>
              <a:rPr lang="fi-FI" sz="1400" b="0" i="0" u="sng" strike="noStrike" dirty="0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2"/>
              </a:rPr>
              <a:t>https://wwwi.ymparisto.fi/tuura/</a:t>
            </a:r>
            <a:endParaRPr lang="fi-FI" sz="1400" b="0" i="0" u="sng" strike="noStrike" dirty="0">
              <a:solidFill>
                <a:srgbClr val="0563C1"/>
              </a:solidFill>
              <a:effectLst/>
              <a:latin typeface="Calibri" panose="020F0502020204030204" pitchFamily="34" charset="0"/>
            </a:endParaRPr>
          </a:p>
          <a:p>
            <a:pPr marL="1200150" lvl="2" indent="-285750">
              <a:buFont typeface="Symbol" panose="05050102010706020507" pitchFamily="18" charset="2"/>
              <a:buChar char=""/>
            </a:pPr>
            <a:r>
              <a:rPr lang="fi-FI" sz="1400" dirty="0" err="1"/>
              <a:t>Sakti</a:t>
            </a:r>
            <a:r>
              <a:rPr lang="fi-FI" sz="1400" dirty="0"/>
              <a:t>-tietojärjestelmä (Metsähallitus): luontodirektiivin luontotyyppi 2180 metsäiset dyynit</a:t>
            </a:r>
          </a:p>
          <a:p>
            <a:pPr marL="1200150" lvl="2" indent="-285750">
              <a:buFont typeface="Symbol" panose="05050102010706020507" pitchFamily="18" charset="2"/>
              <a:buChar char=""/>
            </a:pPr>
            <a:r>
              <a:rPr lang="fi-FI" sz="1400" dirty="0" err="1"/>
              <a:t>Syken</a:t>
            </a:r>
            <a:r>
              <a:rPr lang="fi-FI" sz="1400" dirty="0"/>
              <a:t> avoimet paikkatietoaineistot: rannikon avoimet dyynit</a:t>
            </a:r>
            <a:br>
              <a:rPr lang="fi-FI" sz="1400" dirty="0"/>
            </a:br>
            <a:r>
              <a:rPr lang="fi-FI" sz="14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https://www.syke.fi/fi-FI/Avoin_tieto/Paikkatietoaineistot/Ladattavat_paikkatietoaineistot</a:t>
            </a:r>
            <a:endParaRPr lang="fi-FI" sz="1400" dirty="0"/>
          </a:p>
          <a:p>
            <a:pPr marL="457200" lvl="1" indent="0">
              <a:buNone/>
            </a:pPr>
            <a:endParaRPr lang="fi-FI" sz="1500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500" dirty="0"/>
              <a:t>Yhteys merenrannikon avoimiin dyyneihin tarkoittaa:</a:t>
            </a:r>
          </a:p>
          <a:p>
            <a:pPr marL="1200150" lvl="2" indent="-285750">
              <a:buFont typeface="Symbol" panose="05050102010706020507" pitchFamily="18" charset="2"/>
              <a:buChar char=""/>
            </a:pPr>
            <a:r>
              <a:rPr lang="fi-FI" sz="1500" dirty="0"/>
              <a:t>Metsäinen dyyni on syntynyt rannikkodyynien sukkession kautta ja tätä dyynien kehityssarjaa on edelleen olemassa.</a:t>
            </a:r>
          </a:p>
          <a:p>
            <a:pPr marL="1200150" lvl="2" indent="-285750">
              <a:buFont typeface="Symbol" panose="05050102010706020507" pitchFamily="18" charset="2"/>
              <a:buChar char=""/>
            </a:pPr>
            <a:r>
              <a:rPr lang="fi-FI" sz="1500" dirty="0"/>
              <a:t>Kehityssarjan ei tarvitse olla täydellinen eikä yhteyden siihen katkeamaton, vaan metsäinen dyyni voi olla esimerkiksi tien tai hakkuualueen muusta dyynialueesta erottama, kunhan lajiston leviämisen kannalta riittävä toiminnallinen yhteys on säilynyt.</a:t>
            </a:r>
          </a:p>
          <a:p>
            <a:endParaRPr lang="fi-FI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1725E65-EF3D-65B0-6972-6C29D5B6C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4" y="714374"/>
            <a:ext cx="5223330" cy="5890051"/>
          </a:xfrm>
          <a:prstGeom prst="rect">
            <a:avLst/>
          </a:prstGeom>
          <a:noFill/>
          <a:ln w="6350">
            <a:solidFill>
              <a:schemeClr val="accent1">
                <a:shade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9554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6520B005-7CD2-4873-A181-038E7C4C9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8125" y="299601"/>
            <a:ext cx="4333875" cy="1413747"/>
          </a:xfrm>
        </p:spPr>
        <p:txBody>
          <a:bodyPr/>
          <a:lstStyle/>
          <a:p>
            <a:pPr algn="ctr"/>
            <a:r>
              <a:rPr lang="fi-FI" sz="2400" dirty="0"/>
              <a:t>Rannikon metsäiset dyynit</a:t>
            </a:r>
            <a:br>
              <a:rPr lang="fi-FI" sz="2400" dirty="0"/>
            </a:br>
            <a:r>
              <a:rPr lang="fi-FI" sz="2400" dirty="0"/>
              <a:t>Kasvillisuus</a:t>
            </a:r>
            <a:br>
              <a:rPr lang="fi-FI" sz="2000" dirty="0"/>
            </a:br>
            <a:br>
              <a:rPr lang="fi-FI" sz="2000" dirty="0"/>
            </a:br>
            <a:endParaRPr lang="fi-FI" sz="2000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220075" y="1364098"/>
            <a:ext cx="3838575" cy="378055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Valtapuu yleensä mänty, mutta myös lehtipuiden, kuten harmaalepän tai hieskoivun vallitsemat kuviot kuuluvat luontotyyppiin.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Aluskasvillisuudeltaan muistuttavat yleensä karukkokankaita, kuivia kankaita tai variksenmarjadyynejä.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Kenttäkerros yleensä laikuittainen ja varpujen vallitsema. Valtalajeja variksenmarja, sianpuolukka, puolukka tai kanerva.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Heinälajeja mm. metsälauha ja lampaannata.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Sammalia ja jäkäliä esiintyy yleisesti. Runsaimpia ovat metsäkulosammal (</a:t>
            </a:r>
            <a:r>
              <a:rPr lang="fi-FI" sz="1500" i="1" dirty="0" err="1"/>
              <a:t>Ceratodon</a:t>
            </a:r>
            <a:r>
              <a:rPr lang="fi-FI" sz="1500" i="1" dirty="0"/>
              <a:t> </a:t>
            </a:r>
            <a:r>
              <a:rPr lang="fi-FI" sz="1500" i="1" dirty="0" err="1"/>
              <a:t>purpureus</a:t>
            </a:r>
            <a:r>
              <a:rPr lang="fi-FI" sz="1500" dirty="0"/>
              <a:t>), hietikkotiera-sammal (</a:t>
            </a:r>
            <a:r>
              <a:rPr lang="fi-FI" sz="1500" i="1" dirty="0" err="1"/>
              <a:t>Racomitrium</a:t>
            </a:r>
            <a:r>
              <a:rPr lang="fi-FI" sz="1500" i="1" dirty="0"/>
              <a:t> </a:t>
            </a:r>
            <a:r>
              <a:rPr lang="fi-FI" sz="1500" i="1" dirty="0" err="1"/>
              <a:t>canescens</a:t>
            </a:r>
            <a:r>
              <a:rPr lang="fi-FI" sz="1500" dirty="0"/>
              <a:t>) ja poronjäkälät (</a:t>
            </a:r>
            <a:r>
              <a:rPr lang="fi-FI" sz="1500" i="1" dirty="0" err="1"/>
              <a:t>Cladonia</a:t>
            </a:r>
            <a:r>
              <a:rPr lang="fi-FI" sz="1500" i="1" dirty="0"/>
              <a:t> </a:t>
            </a:r>
            <a:r>
              <a:rPr lang="fi-FI" sz="1500" dirty="0" err="1"/>
              <a:t>spp</a:t>
            </a:r>
            <a:r>
              <a:rPr lang="fi-FI" sz="1500" dirty="0"/>
              <a:t>.).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10" name="Kuvan paikkamerkki 9">
            <a:extLst>
              <a:ext uri="{FF2B5EF4-FFF2-40B4-BE49-F238E27FC236}">
                <a16:creationId xmlns:a16="http://schemas.microsoft.com/office/drawing/2014/main" id="{E25DC8E0-C02B-64F6-5646-AA7DEC6EEA7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858125" cy="6858000"/>
          </a:xfrm>
        </p:spPr>
      </p:pic>
      <p:sp>
        <p:nvSpPr>
          <p:cNvPr id="2" name="Tekstiruutu 1">
            <a:extLst>
              <a:ext uri="{FF2B5EF4-FFF2-40B4-BE49-F238E27FC236}">
                <a16:creationId xmlns:a16="http://schemas.microsoft.com/office/drawing/2014/main" id="{00A65375-B8EC-F438-4678-6A574680A007}"/>
              </a:ext>
            </a:extLst>
          </p:cNvPr>
          <p:cNvSpPr txBox="1"/>
          <p:nvPr/>
        </p:nvSpPr>
        <p:spPr>
          <a:xfrm>
            <a:off x="0" y="3919738"/>
            <a:ext cx="323165" cy="1483740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Hanko</a:t>
            </a:r>
          </a:p>
        </p:txBody>
      </p:sp>
    </p:spTree>
    <p:extLst>
      <p:ext uri="{BB962C8B-B14F-4D97-AF65-F5344CB8AC3E}">
        <p14:creationId xmlns:p14="http://schemas.microsoft.com/office/powerpoint/2010/main" val="1794439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62500" y="116323"/>
            <a:ext cx="2819400" cy="3780554"/>
          </a:xfrm>
        </p:spPr>
        <p:txBody>
          <a:bodyPr/>
          <a:lstStyle/>
          <a:p>
            <a:r>
              <a:rPr lang="fi-FI" sz="1500" dirty="0"/>
              <a:t>Metsäisen dyynin </a:t>
            </a:r>
            <a:r>
              <a:rPr lang="fi-FI" sz="1500" dirty="0" err="1"/>
              <a:t>kasvilli-suudessa</a:t>
            </a:r>
            <a:r>
              <a:rPr lang="fi-FI" sz="1500" dirty="0"/>
              <a:t> voi olla myös sulkeutuneempia alueita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Mustikka voi lisääntyä sukkession edetessä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Joillain esiintymillä on </a:t>
            </a:r>
            <a:br>
              <a:rPr lang="fi-FI" sz="1500" dirty="0"/>
            </a:br>
            <a:r>
              <a:rPr lang="fi-FI" sz="1500" dirty="0"/>
              <a:t>myös rehevää lehtomaista kasvillisuutta</a:t>
            </a:r>
          </a:p>
          <a:p>
            <a:endParaRPr lang="fi-FI" sz="1500" dirty="0"/>
          </a:p>
          <a:p>
            <a:r>
              <a:rPr lang="fi-FI" sz="1500" dirty="0"/>
              <a:t>Jos humuskerros rikkoutuu, hiekka voi muuttua liikkuvaksi ja puiden juuret paljastua</a:t>
            </a:r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10" name="Kuvan paikkamerkki 9">
            <a:extLst>
              <a:ext uri="{FF2B5EF4-FFF2-40B4-BE49-F238E27FC236}">
                <a16:creationId xmlns:a16="http://schemas.microsoft.com/office/drawing/2014/main" id="{E25DC8E0-C02B-64F6-5646-AA7DEC6EEA7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533900" cy="6858000"/>
          </a:xfrm>
        </p:spPr>
      </p:pic>
      <p:pic>
        <p:nvPicPr>
          <p:cNvPr id="7" name="Kuvan paikkamerkki 9">
            <a:extLst>
              <a:ext uri="{FF2B5EF4-FFF2-40B4-BE49-F238E27FC236}">
                <a16:creationId xmlns:a16="http://schemas.microsoft.com/office/drawing/2014/main" id="{B289C677-F4E2-05AC-2157-ADB44CC5D0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8100" y="0"/>
            <a:ext cx="4533900" cy="6858000"/>
          </a:xfrm>
          <a:prstGeom prst="rect">
            <a:avLst/>
          </a:prstGeom>
        </p:spPr>
      </p:pic>
      <p:cxnSp>
        <p:nvCxnSpPr>
          <p:cNvPr id="9" name="Suora nuoliyhdysviiva 8">
            <a:extLst>
              <a:ext uri="{FF2B5EF4-FFF2-40B4-BE49-F238E27FC236}">
                <a16:creationId xmlns:a16="http://schemas.microsoft.com/office/drawing/2014/main" id="{7532C112-0CE3-99DA-C258-05E2177FD559}"/>
              </a:ext>
            </a:extLst>
          </p:cNvPr>
          <p:cNvCxnSpPr>
            <a:cxnSpLocks/>
          </p:cNvCxnSpPr>
          <p:nvPr/>
        </p:nvCxnSpPr>
        <p:spPr>
          <a:xfrm flipH="1">
            <a:off x="4669631" y="1219200"/>
            <a:ext cx="395288" cy="0"/>
          </a:xfrm>
          <a:prstGeom prst="straightConnector1">
            <a:avLst/>
          </a:prstGeom>
          <a:ln w="28575">
            <a:solidFill>
              <a:srgbClr val="0060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uora nuoliyhdysviiva 11">
            <a:extLst>
              <a:ext uri="{FF2B5EF4-FFF2-40B4-BE49-F238E27FC236}">
                <a16:creationId xmlns:a16="http://schemas.microsoft.com/office/drawing/2014/main" id="{7ED9ADE4-A89D-0C4C-521E-7A9FD3E2B505}"/>
              </a:ext>
            </a:extLst>
          </p:cNvPr>
          <p:cNvCxnSpPr/>
          <p:nvPr/>
        </p:nvCxnSpPr>
        <p:spPr>
          <a:xfrm>
            <a:off x="6934200" y="1933575"/>
            <a:ext cx="581025" cy="0"/>
          </a:xfrm>
          <a:prstGeom prst="straightConnector1">
            <a:avLst/>
          </a:prstGeom>
          <a:ln w="28575">
            <a:solidFill>
              <a:srgbClr val="0060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Kuva 14">
            <a:extLst>
              <a:ext uri="{FF2B5EF4-FFF2-40B4-BE49-F238E27FC236}">
                <a16:creationId xmlns:a16="http://schemas.microsoft.com/office/drawing/2014/main" id="{D599CE2E-DD1F-9E37-74EF-2D2F0BB794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7275" y="3479800"/>
            <a:ext cx="2533650" cy="3378200"/>
          </a:xfrm>
          <a:prstGeom prst="rect">
            <a:avLst/>
          </a:prstGeom>
        </p:spPr>
      </p:pic>
      <p:cxnSp>
        <p:nvCxnSpPr>
          <p:cNvPr id="17" name="Suora nuoliyhdysviiva 16">
            <a:extLst>
              <a:ext uri="{FF2B5EF4-FFF2-40B4-BE49-F238E27FC236}">
                <a16:creationId xmlns:a16="http://schemas.microsoft.com/office/drawing/2014/main" id="{7E2732A9-2EAA-B997-9396-C0BE6E6CC5B6}"/>
              </a:ext>
            </a:extLst>
          </p:cNvPr>
          <p:cNvCxnSpPr>
            <a:cxnSpLocks/>
          </p:cNvCxnSpPr>
          <p:nvPr/>
        </p:nvCxnSpPr>
        <p:spPr>
          <a:xfrm>
            <a:off x="5915025" y="3171825"/>
            <a:ext cx="0" cy="257175"/>
          </a:xfrm>
          <a:prstGeom prst="straightConnector1">
            <a:avLst/>
          </a:prstGeom>
          <a:ln w="28575">
            <a:solidFill>
              <a:srgbClr val="0060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iruutu 1">
            <a:extLst>
              <a:ext uri="{FF2B5EF4-FFF2-40B4-BE49-F238E27FC236}">
                <a16:creationId xmlns:a16="http://schemas.microsoft.com/office/drawing/2014/main" id="{AC3D2286-85D3-1FCC-262B-44F4DF1FA796}"/>
              </a:ext>
            </a:extLst>
          </p:cNvPr>
          <p:cNvSpPr txBox="1"/>
          <p:nvPr/>
        </p:nvSpPr>
        <p:spPr>
          <a:xfrm>
            <a:off x="11868835" y="48390"/>
            <a:ext cx="323165" cy="135549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Pori</a:t>
            </a:r>
          </a:p>
        </p:txBody>
      </p:sp>
      <p:sp>
        <p:nvSpPr>
          <p:cNvPr id="3" name="Tekstiruutu 2">
            <a:extLst>
              <a:ext uri="{FF2B5EF4-FFF2-40B4-BE49-F238E27FC236}">
                <a16:creationId xmlns:a16="http://schemas.microsoft.com/office/drawing/2014/main" id="{74965D91-6E64-63B5-52BB-BF783A63CD31}"/>
              </a:ext>
            </a:extLst>
          </p:cNvPr>
          <p:cNvSpPr txBox="1"/>
          <p:nvPr/>
        </p:nvSpPr>
        <p:spPr>
          <a:xfrm>
            <a:off x="0" y="14727"/>
            <a:ext cx="323165" cy="1554272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Kalajoki</a:t>
            </a:r>
          </a:p>
        </p:txBody>
      </p:sp>
      <p:sp>
        <p:nvSpPr>
          <p:cNvPr id="5" name="Tekstiruutu 4">
            <a:extLst>
              <a:ext uri="{FF2B5EF4-FFF2-40B4-BE49-F238E27FC236}">
                <a16:creationId xmlns:a16="http://schemas.microsoft.com/office/drawing/2014/main" id="{D0B82907-C443-8E2F-38A1-1AA5B6F078D1}"/>
              </a:ext>
            </a:extLst>
          </p:cNvPr>
          <p:cNvSpPr txBox="1"/>
          <p:nvPr/>
        </p:nvSpPr>
        <p:spPr>
          <a:xfrm>
            <a:off x="4806464" y="3479800"/>
            <a:ext cx="323165" cy="1554272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Kalajoki</a:t>
            </a:r>
          </a:p>
        </p:txBody>
      </p:sp>
    </p:spTree>
    <p:extLst>
      <p:ext uri="{BB962C8B-B14F-4D97-AF65-F5344CB8AC3E}">
        <p14:creationId xmlns:p14="http://schemas.microsoft.com/office/powerpoint/2010/main" val="908650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938712" y="96838"/>
            <a:ext cx="2314576" cy="3780554"/>
          </a:xfrm>
        </p:spPr>
        <p:txBody>
          <a:bodyPr/>
          <a:lstStyle/>
          <a:p>
            <a:r>
              <a:rPr lang="fi-FI" sz="1500" dirty="0"/>
              <a:t>Rannikon metsäisten dyynien topografiassa on vaihtelua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Usein matalia kumpuja tai selänteitä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Dyynimuotojen välissä voi olla laajojakin tasaisia alueita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500" dirty="0"/>
              <a:t>Myös korkeita ja jyrkkiä dyynejä esiintyy</a:t>
            </a:r>
          </a:p>
          <a:p>
            <a:endParaRPr lang="fi-FI" sz="1500" dirty="0"/>
          </a:p>
          <a:p>
            <a:r>
              <a:rPr lang="fi-FI" sz="1500" dirty="0"/>
              <a:t>Paljaan hiekan laikut ovat tärkeitä paahde-ympäristöjen kasvi- ja hyönteislajistolle</a:t>
            </a:r>
          </a:p>
          <a:p>
            <a:r>
              <a:rPr lang="fi-FI" sz="1000" dirty="0"/>
              <a:t>Harjuajuruoho</a:t>
            </a:r>
            <a:r>
              <a:rPr lang="fi-FI" sz="1000" i="1" dirty="0"/>
              <a:t> </a:t>
            </a:r>
            <a:r>
              <a:rPr lang="fi-FI" sz="1000" dirty="0"/>
              <a:t>on silmälläpidettävä (NT) laji. Kuva: Anne Raunio</a:t>
            </a:r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7" name="Kuvan paikkamerkki 9">
            <a:extLst>
              <a:ext uri="{FF2B5EF4-FFF2-40B4-BE49-F238E27FC236}">
                <a16:creationId xmlns:a16="http://schemas.microsoft.com/office/drawing/2014/main" id="{B289C677-F4E2-05AC-2157-ADB44CC5D0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"/>
          <a:stretch/>
        </p:blipFill>
        <p:spPr>
          <a:xfrm>
            <a:off x="-1" y="3524250"/>
            <a:ext cx="4829175" cy="333375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4C1E4716-DA6A-995C-7E8D-23086F5131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829175" cy="3524249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16" name="Kuvan paikkamerkki 15">
            <a:extLst>
              <a:ext uri="{FF2B5EF4-FFF2-40B4-BE49-F238E27FC236}">
                <a16:creationId xmlns:a16="http://schemas.microsoft.com/office/drawing/2014/main" id="{0959B09D-1295-E20E-C8F3-546F45B08FF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62823" y="0"/>
            <a:ext cx="4829175" cy="6858000"/>
          </a:xfrm>
        </p:spPr>
      </p:pic>
      <p:pic>
        <p:nvPicPr>
          <p:cNvPr id="18" name="Kuva 17">
            <a:extLst>
              <a:ext uri="{FF2B5EF4-FFF2-40B4-BE49-F238E27FC236}">
                <a16:creationId xmlns:a16="http://schemas.microsoft.com/office/drawing/2014/main" id="{F96C8504-564B-9DA5-91BA-605F9C6F74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53011" y="4957763"/>
            <a:ext cx="2085974" cy="1900237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cxnSp>
        <p:nvCxnSpPr>
          <p:cNvPr id="20" name="Suora nuoliyhdysviiva 19">
            <a:extLst>
              <a:ext uri="{FF2B5EF4-FFF2-40B4-BE49-F238E27FC236}">
                <a16:creationId xmlns:a16="http://schemas.microsoft.com/office/drawing/2014/main" id="{1CABB686-E51A-5A15-D6E7-747A52F3F0B5}"/>
              </a:ext>
            </a:extLst>
          </p:cNvPr>
          <p:cNvCxnSpPr>
            <a:cxnSpLocks/>
          </p:cNvCxnSpPr>
          <p:nvPr/>
        </p:nvCxnSpPr>
        <p:spPr>
          <a:xfrm flipH="1">
            <a:off x="4938712" y="1209675"/>
            <a:ext cx="300038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uora nuoliyhdysviiva 22">
            <a:extLst>
              <a:ext uri="{FF2B5EF4-FFF2-40B4-BE49-F238E27FC236}">
                <a16:creationId xmlns:a16="http://schemas.microsoft.com/office/drawing/2014/main" id="{39C49459-8AB4-2237-78F6-73CABE150118}"/>
              </a:ext>
            </a:extLst>
          </p:cNvPr>
          <p:cNvCxnSpPr/>
          <p:nvPr/>
        </p:nvCxnSpPr>
        <p:spPr>
          <a:xfrm flipH="1">
            <a:off x="4381500" y="2190750"/>
            <a:ext cx="771525" cy="1686642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uora nuoliyhdysviiva 24">
            <a:extLst>
              <a:ext uri="{FF2B5EF4-FFF2-40B4-BE49-F238E27FC236}">
                <a16:creationId xmlns:a16="http://schemas.microsoft.com/office/drawing/2014/main" id="{0FEB4558-DDF2-C0BD-F4D4-AED010DD20FC}"/>
              </a:ext>
            </a:extLst>
          </p:cNvPr>
          <p:cNvCxnSpPr/>
          <p:nvPr/>
        </p:nvCxnSpPr>
        <p:spPr>
          <a:xfrm>
            <a:off x="6734175" y="2895600"/>
            <a:ext cx="519113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uora nuoliyhdysviiva 26">
            <a:extLst>
              <a:ext uri="{FF2B5EF4-FFF2-40B4-BE49-F238E27FC236}">
                <a16:creationId xmlns:a16="http://schemas.microsoft.com/office/drawing/2014/main" id="{F294A8A3-2D65-D3E8-545B-2D9E5CB3B1F0}"/>
              </a:ext>
            </a:extLst>
          </p:cNvPr>
          <p:cNvCxnSpPr>
            <a:cxnSpLocks/>
          </p:cNvCxnSpPr>
          <p:nvPr/>
        </p:nvCxnSpPr>
        <p:spPr>
          <a:xfrm>
            <a:off x="6572250" y="4275909"/>
            <a:ext cx="0" cy="296091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iruutu 1">
            <a:extLst>
              <a:ext uri="{FF2B5EF4-FFF2-40B4-BE49-F238E27FC236}">
                <a16:creationId xmlns:a16="http://schemas.microsoft.com/office/drawing/2014/main" id="{97EFF70C-BD7F-9F2A-9C6D-7F1BE7540BE2}"/>
              </a:ext>
            </a:extLst>
          </p:cNvPr>
          <p:cNvSpPr txBox="1"/>
          <p:nvPr/>
        </p:nvSpPr>
        <p:spPr>
          <a:xfrm>
            <a:off x="11868835" y="48390"/>
            <a:ext cx="323165" cy="1554272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Kalajoki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F5635A08-0B18-E0A2-3EA7-5E3C25E20FD0}"/>
              </a:ext>
            </a:extLst>
          </p:cNvPr>
          <p:cNvSpPr txBox="1"/>
          <p:nvPr/>
        </p:nvSpPr>
        <p:spPr>
          <a:xfrm>
            <a:off x="16464" y="48390"/>
            <a:ext cx="323165" cy="1483740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Hanko</a:t>
            </a: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3F9E6594-5D80-7FEB-3C73-9084584BF4C7}"/>
              </a:ext>
            </a:extLst>
          </p:cNvPr>
          <p:cNvSpPr txBox="1"/>
          <p:nvPr/>
        </p:nvSpPr>
        <p:spPr>
          <a:xfrm>
            <a:off x="7758" y="3949830"/>
            <a:ext cx="323165" cy="1483740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Raunio, Hanko</a:t>
            </a:r>
          </a:p>
        </p:txBody>
      </p:sp>
    </p:spTree>
    <p:extLst>
      <p:ext uri="{BB962C8B-B14F-4D97-AF65-F5344CB8AC3E}">
        <p14:creationId xmlns:p14="http://schemas.microsoft.com/office/powerpoint/2010/main" val="2089883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6520B005-7CD2-4873-A181-038E7C4C9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1789" y="249881"/>
            <a:ext cx="7191374" cy="1413747"/>
          </a:xfrm>
        </p:spPr>
        <p:txBody>
          <a:bodyPr/>
          <a:lstStyle/>
          <a:p>
            <a:pPr algn="ctr"/>
            <a:r>
              <a:rPr lang="fi-FI" sz="2400" dirty="0"/>
              <a:t>Rannikon metsäiset dyynit</a:t>
            </a:r>
            <a:br>
              <a:rPr lang="fi-FI" sz="2400" dirty="0"/>
            </a:br>
            <a:r>
              <a:rPr lang="fi-FI" sz="2400" dirty="0"/>
              <a:t>Luonnontilaisuuden luokittelu</a:t>
            </a:r>
            <a:br>
              <a:rPr lang="fi-FI" sz="2000" dirty="0"/>
            </a:br>
            <a:br>
              <a:rPr lang="fi-FI" sz="2000" dirty="0"/>
            </a:br>
            <a:endParaRPr lang="fi-FI" sz="2000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00049" y="1033182"/>
            <a:ext cx="6791325" cy="3780554"/>
          </a:xfrm>
        </p:spPr>
        <p:txBody>
          <a:bodyPr/>
          <a:lstStyle/>
          <a:p>
            <a:endParaRPr lang="fi-FI" sz="1500" b="1" dirty="0"/>
          </a:p>
          <a:p>
            <a:r>
              <a:rPr lang="fi-FI" sz="1600" b="1" dirty="0">
                <a:solidFill>
                  <a:srgbClr val="00B050"/>
                </a:solidFill>
              </a:rPr>
              <a:t>Luonnontilainen</a:t>
            </a:r>
          </a:p>
          <a:p>
            <a:r>
              <a:rPr lang="fi-FI" sz="1400" dirty="0"/>
              <a:t>Luontotyyppi on kehittynyt ilman ihmisen aiheuttamia muutoksia metsäisen dyynin ominaispiirteisiin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300" dirty="0"/>
              <a:t>dyynimuodot ehyitä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300" dirty="0"/>
              <a:t>aluskasvillisuus ei merkittävästi kulunut (paljaan hiekan laikkuja 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300" dirty="0"/>
              <a:t>luontaisesti syntynyt metsä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300" dirty="0"/>
              <a:t>puut eivät sijaitse tasavälein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300" dirty="0"/>
              <a:t>jonkin verran lahopuuta (karuissa metsissä lahopuuta on luontaisesti vähemmän kuin rehevämmissä), palon jälkiä voi näkyä.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1200" dirty="0"/>
          </a:p>
          <a:p>
            <a:r>
              <a:rPr lang="fi-FI" sz="1600" b="1" dirty="0">
                <a:solidFill>
                  <a:schemeClr val="accent4">
                    <a:lumMod val="75000"/>
                  </a:schemeClr>
                </a:solidFill>
              </a:rPr>
              <a:t>Luonnontilaiseen verrattava</a:t>
            </a:r>
          </a:p>
          <a:p>
            <a:r>
              <a:rPr lang="fi-FI" sz="1400" dirty="0"/>
              <a:t>Luontotyyppi on kehittynyt luontaisesti ja luontotyypin ominaispiirteet ovat säilyneet huolimatta ihmisen aiheuttamista luontotyyppiin vaikuttavista tekijöistä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300" dirty="0"/>
              <a:t>dyynimuodot kuluneita tai osin rikkoutuneita, mutta erottuvat edelleen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300" dirty="0"/>
              <a:t>aluskasvillisuus selvästi kulunutta, laajojakin kasvittomia deflaatioalueita (metsäisten dyynien kasvillisuus voi olla luontaisestikin vähäinen tai aukkoinen esim. metsäpalon jälkeen, joten kuluneisuus ei välttämättä vähennä arvoa)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300" dirty="0"/>
              <a:t>puustossa selviä merkkejä metsän käytöstä: hakkuujälkiä, lahopuuta korjattu pois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300" dirty="0"/>
              <a:t>ominaispiirteet palautuneet hoito- tai ennallistamistoimien jälkeen.</a:t>
            </a:r>
          </a:p>
          <a:p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7" name="Kuvan paikkamerkki 6">
            <a:extLst>
              <a:ext uri="{FF2B5EF4-FFF2-40B4-BE49-F238E27FC236}">
                <a16:creationId xmlns:a16="http://schemas.microsoft.com/office/drawing/2014/main" id="{E69D84AE-9A18-710A-EEE4-90D9B2B5228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1000" contrast="-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5930"/>
          <a:stretch/>
        </p:blipFill>
        <p:spPr>
          <a:xfrm>
            <a:off x="7289800" y="3666273"/>
            <a:ext cx="4902200" cy="2503188"/>
          </a:xfrm>
        </p:spPr>
      </p:pic>
      <p:sp>
        <p:nvSpPr>
          <p:cNvPr id="8" name="Sisällön paikkamerkki 3">
            <a:extLst>
              <a:ext uri="{FF2B5EF4-FFF2-40B4-BE49-F238E27FC236}">
                <a16:creationId xmlns:a16="http://schemas.microsoft.com/office/drawing/2014/main" id="{20E8C615-4DFC-BAD6-3B19-3CA4F21477B4}"/>
              </a:ext>
            </a:extLst>
          </p:cNvPr>
          <p:cNvSpPr txBox="1">
            <a:spLocks/>
          </p:cNvSpPr>
          <p:nvPr/>
        </p:nvSpPr>
        <p:spPr>
          <a:xfrm>
            <a:off x="6419850" y="1100573"/>
            <a:ext cx="5772150" cy="2966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1845"/>
            <a:endParaRPr lang="fi-FI" sz="1500" b="1" dirty="0"/>
          </a:p>
          <a:p>
            <a:pPr marL="791845"/>
            <a:r>
              <a:rPr lang="fi-FI" sz="1600" b="1" dirty="0">
                <a:solidFill>
                  <a:srgbClr val="C00000"/>
                </a:solidFill>
              </a:rPr>
              <a:t>Ei luonnontilainen tai siihen verrattava</a:t>
            </a:r>
          </a:p>
          <a:p>
            <a:pPr marL="791845"/>
            <a:r>
              <a:rPr lang="fi-FI" sz="1400" dirty="0"/>
              <a:t>Luontotyyppi ei ole kehittynyt luontaisesti tai luontotyypin ominaispiirteet ovat merkittävästi muuttuneet, esimerkiksi</a:t>
            </a:r>
          </a:p>
          <a:p>
            <a:pPr marL="971550" lvl="1" indent="-285750"/>
            <a:r>
              <a:rPr lang="fi-FI" sz="1300" dirty="0"/>
              <a:t>dyynimuodot ovat maanmuokkauksen tai tasoituksen jäljiltä pahoin tuhoutuneet tai kuluneet pois</a:t>
            </a:r>
          </a:p>
          <a:p>
            <a:pPr marL="971550" lvl="1" indent="-285750"/>
            <a:r>
              <a:rPr lang="fi-FI" sz="1300" dirty="0"/>
              <a:t>aluskasvillisuus on tuhoutunut kulutuksen seurauksena</a:t>
            </a:r>
          </a:p>
          <a:p>
            <a:pPr marL="971550" lvl="1" indent="-285750"/>
            <a:r>
              <a:rPr lang="fi-FI" sz="1300" dirty="0"/>
              <a:t>suuri osa puustosta on vieraita puulajeja (esim. vuorimänty).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sp>
        <p:nvSpPr>
          <p:cNvPr id="12" name="Tekstiruutu 11">
            <a:extLst>
              <a:ext uri="{FF2B5EF4-FFF2-40B4-BE49-F238E27FC236}">
                <a16:creationId xmlns:a16="http://schemas.microsoft.com/office/drawing/2014/main" id="{396D62E4-493B-C857-6596-7667835DF7E8}"/>
              </a:ext>
            </a:extLst>
          </p:cNvPr>
          <p:cNvSpPr txBox="1"/>
          <p:nvPr/>
        </p:nvSpPr>
        <p:spPr>
          <a:xfrm>
            <a:off x="11939685" y="3781675"/>
            <a:ext cx="323165" cy="1086195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</a:t>
            </a:r>
          </a:p>
        </p:txBody>
      </p:sp>
      <p:cxnSp>
        <p:nvCxnSpPr>
          <p:cNvPr id="15" name="Suora nuoliyhdysviiva 14">
            <a:extLst>
              <a:ext uri="{FF2B5EF4-FFF2-40B4-BE49-F238E27FC236}">
                <a16:creationId xmlns:a16="http://schemas.microsoft.com/office/drawing/2014/main" id="{25647647-4811-0AAB-6D33-2EF98582CB1B}"/>
              </a:ext>
            </a:extLst>
          </p:cNvPr>
          <p:cNvCxnSpPr>
            <a:cxnSpLocks/>
          </p:cNvCxnSpPr>
          <p:nvPr/>
        </p:nvCxnSpPr>
        <p:spPr>
          <a:xfrm>
            <a:off x="11144250" y="3143794"/>
            <a:ext cx="0" cy="433251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0092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6520B005-7CD2-4873-A181-038E7C4C9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575" y="298449"/>
            <a:ext cx="9610725" cy="1413747"/>
          </a:xfrm>
        </p:spPr>
        <p:txBody>
          <a:bodyPr/>
          <a:lstStyle/>
          <a:p>
            <a:pPr algn="ctr"/>
            <a:r>
              <a:rPr lang="fi-FI" sz="2400" dirty="0"/>
              <a:t>Rannikon metsäiset dyynit</a:t>
            </a:r>
            <a:br>
              <a:rPr lang="fi-FI" sz="2400" dirty="0"/>
            </a:br>
            <a:r>
              <a:rPr lang="fi-FI" sz="2400" dirty="0"/>
              <a:t>Suojelutason kannalta tärkeiden esiintymien tunnistaminen</a:t>
            </a:r>
            <a:br>
              <a:rPr lang="fi-FI" sz="2000" dirty="0"/>
            </a:br>
            <a:br>
              <a:rPr lang="fi-FI" sz="2000" dirty="0"/>
            </a:br>
            <a:endParaRPr lang="fi-FI" sz="2000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DF3F83E-4FCF-404C-9C1D-B7C07B6D23C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00050" y="1100573"/>
            <a:ext cx="6449484" cy="3780554"/>
          </a:xfrm>
        </p:spPr>
        <p:txBody>
          <a:bodyPr/>
          <a:lstStyle/>
          <a:p>
            <a:endParaRPr lang="fi-FI" sz="1500" b="1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Huomioidaan luontotyypin levinneisyys, alueellinen yleisyys, kytkeytyvyys, luonnontilaisuus, edustavuus ja uhanalainen lajisto.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endParaRPr lang="fi-FI" sz="1400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Rannikon metsäisten dyynien vähät esiintymät Perämeren eteläpuolella sijaitsevat kaukana toisistaan, jolloin yhdenkin esiintymän häviäminen voi johtaa levinneisyysalueen supistumiseen. 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endParaRPr lang="fi-FI" sz="1400" dirty="0"/>
          </a:p>
          <a:p>
            <a:pPr marL="457200" lvl="1" indent="0">
              <a:buNone/>
            </a:pPr>
            <a:endParaRPr lang="fi-FI" sz="1400" dirty="0"/>
          </a:p>
          <a:p>
            <a:endParaRPr lang="fi-FI" sz="12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7" name="Kuvan paikkamerkki 6">
            <a:extLst>
              <a:ext uri="{FF2B5EF4-FFF2-40B4-BE49-F238E27FC236}">
                <a16:creationId xmlns:a16="http://schemas.microsoft.com/office/drawing/2014/main" id="{E69D84AE-9A18-710A-EEE4-90D9B2B5228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307"/>
          <a:stretch/>
        </p:blipFill>
        <p:spPr>
          <a:xfrm>
            <a:off x="6484408" y="3505200"/>
            <a:ext cx="5233459" cy="3338947"/>
          </a:xfrm>
        </p:spPr>
      </p:pic>
      <p:sp>
        <p:nvSpPr>
          <p:cNvPr id="8" name="Sisällön paikkamerkki 3">
            <a:extLst>
              <a:ext uri="{FF2B5EF4-FFF2-40B4-BE49-F238E27FC236}">
                <a16:creationId xmlns:a16="http://schemas.microsoft.com/office/drawing/2014/main" id="{20E8C615-4DFC-BAD6-3B19-3CA4F21477B4}"/>
              </a:ext>
            </a:extLst>
          </p:cNvPr>
          <p:cNvSpPr txBox="1">
            <a:spLocks/>
          </p:cNvSpPr>
          <p:nvPr/>
        </p:nvSpPr>
        <p:spPr>
          <a:xfrm>
            <a:off x="6419850" y="846573"/>
            <a:ext cx="5772150" cy="2966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1845"/>
            <a:endParaRPr lang="fi-FI" sz="1500" b="1" dirty="0"/>
          </a:p>
          <a:p>
            <a:pPr marL="457200" lvl="1" indent="0">
              <a:buNone/>
            </a:pPr>
            <a:endParaRPr lang="fi-FI" sz="1400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Luonnontilaisuutta osoittavia rakennepiirteitä ovat mm. vanhat järeät puut, kuolleet puut, metsäpalon jäljet sekä vanhojen mäntyjen kääpälajisto.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endParaRPr lang="fi-FI" sz="1400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1400" dirty="0"/>
              <a:t>Uhanalaisia dyynien ja muiden paahdeympäristöjen lajeja esiintyy runsaimmin Hankoniemen dyyneillä. Osaa näistä lajeista ei ole tavattu muualta Suomesta.</a:t>
            </a:r>
          </a:p>
          <a:p>
            <a:pPr marL="457200" lvl="1" indent="0">
              <a:buNone/>
            </a:pPr>
            <a:endParaRPr lang="fi-FI" sz="1400" dirty="0"/>
          </a:p>
          <a:p>
            <a:pPr marL="457200" lvl="1" indent="0">
              <a:buNone/>
            </a:pPr>
            <a:r>
              <a:rPr lang="fi-FI" sz="900" dirty="0"/>
              <a:t>         Nunnakirjokoisa (</a:t>
            </a:r>
            <a:r>
              <a:rPr lang="fi-FI" sz="900" i="1" dirty="0" err="1"/>
              <a:t>Pyrausta</a:t>
            </a:r>
            <a:r>
              <a:rPr lang="fi-FI" sz="900" i="1" dirty="0"/>
              <a:t> </a:t>
            </a:r>
            <a:r>
              <a:rPr lang="fi-FI" sz="900" i="1" dirty="0" err="1"/>
              <a:t>cingulata</a:t>
            </a:r>
            <a:r>
              <a:rPr lang="fi-FI" sz="900" dirty="0"/>
              <a:t>) on erittäin uhanalainen (EN).</a:t>
            </a:r>
            <a:br>
              <a:rPr lang="fi-FI" sz="900" dirty="0"/>
            </a:br>
            <a:r>
              <a:rPr lang="fi-FI" sz="900" dirty="0"/>
              <a:t>         Kuva: Juuso Paappanen (Creative </a:t>
            </a:r>
            <a:r>
              <a:rPr lang="fi-FI" sz="900" dirty="0" err="1"/>
              <a:t>Commons</a:t>
            </a:r>
            <a:r>
              <a:rPr lang="fi-FI" sz="900" dirty="0"/>
              <a:t>)</a:t>
            </a:r>
            <a:endParaRPr lang="fi-FI" sz="1050" dirty="0"/>
          </a:p>
          <a:p>
            <a:pPr marL="742950" lvl="1" indent="-285750">
              <a:buFont typeface="Symbol" panose="05050102010706020507" pitchFamily="18" charset="2"/>
              <a:buChar char=""/>
            </a:pPr>
            <a:endParaRPr lang="fi-FI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1500" dirty="0"/>
          </a:p>
          <a:p>
            <a:endParaRPr lang="fi-FI" sz="1500" dirty="0"/>
          </a:p>
          <a:p>
            <a:endParaRPr lang="fi-FI" sz="1500" dirty="0"/>
          </a:p>
          <a:p>
            <a:endParaRPr lang="fi-FI" sz="1800" dirty="0"/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E75422A6-745E-DD6A-7DE3-54F34E98E6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6469" y="3234267"/>
            <a:ext cx="2707410" cy="3609881"/>
          </a:xfrm>
          <a:prstGeom prst="rect">
            <a:avLst/>
          </a:prstGeom>
        </p:spPr>
      </p:pic>
      <p:pic>
        <p:nvPicPr>
          <p:cNvPr id="12" name="Kuva 11">
            <a:extLst>
              <a:ext uri="{FF2B5EF4-FFF2-40B4-BE49-F238E27FC236}">
                <a16:creationId xmlns:a16="http://schemas.microsoft.com/office/drawing/2014/main" id="{C9152613-ED3E-0058-0E72-E7DCE1F007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575" y="3234266"/>
            <a:ext cx="2322493" cy="3609881"/>
          </a:xfrm>
          <a:prstGeom prst="rect">
            <a:avLst/>
          </a:prstGeom>
        </p:spPr>
      </p:pic>
      <p:sp>
        <p:nvSpPr>
          <p:cNvPr id="2" name="Tekstiruutu 1">
            <a:extLst>
              <a:ext uri="{FF2B5EF4-FFF2-40B4-BE49-F238E27FC236}">
                <a16:creationId xmlns:a16="http://schemas.microsoft.com/office/drawing/2014/main" id="{EBC3FB11-EA83-C067-F373-F3346E4BFFF0}"/>
              </a:ext>
            </a:extLst>
          </p:cNvPr>
          <p:cNvSpPr txBox="1"/>
          <p:nvPr/>
        </p:nvSpPr>
        <p:spPr>
          <a:xfrm>
            <a:off x="3170903" y="3253117"/>
            <a:ext cx="323165" cy="1086195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8D2B8880-51D3-6666-65B2-2C8A6EA6E4A2}"/>
              </a:ext>
            </a:extLst>
          </p:cNvPr>
          <p:cNvSpPr txBox="1"/>
          <p:nvPr/>
        </p:nvSpPr>
        <p:spPr>
          <a:xfrm>
            <a:off x="3836469" y="3270077"/>
            <a:ext cx="323165" cy="1086195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fi-FI" sz="900" dirty="0">
                <a:solidFill>
                  <a:schemeClr val="bg1"/>
                </a:solidFill>
              </a:rPr>
              <a:t>Kuva: Anne Raunio</a:t>
            </a:r>
          </a:p>
        </p:txBody>
      </p:sp>
    </p:spTree>
    <p:extLst>
      <p:ext uri="{BB962C8B-B14F-4D97-AF65-F5344CB8AC3E}">
        <p14:creationId xmlns:p14="http://schemas.microsoft.com/office/powerpoint/2010/main" val="1464018572"/>
      </p:ext>
    </p:extLst>
  </p:cSld>
  <p:clrMapOvr>
    <a:masterClrMapping/>
  </p:clrMapOvr>
</p:sld>
</file>

<file path=ppt/theme/theme1.xml><?xml version="1.0" encoding="utf-8"?>
<a:theme xmlns:a="http://schemas.openxmlformats.org/drawingml/2006/main" name="Syke - lopetus">
  <a:themeElements>
    <a:clrScheme name="Syke 2">
      <a:dk1>
        <a:srgbClr val="000000"/>
      </a:dk1>
      <a:lt1>
        <a:sysClr val="window" lastClr="FFFFFF"/>
      </a:lt1>
      <a:dk2>
        <a:srgbClr val="005854"/>
      </a:dk2>
      <a:lt2>
        <a:srgbClr val="FFFFFF"/>
      </a:lt2>
      <a:accent1>
        <a:srgbClr val="005854"/>
      </a:accent1>
      <a:accent2>
        <a:srgbClr val="84C497"/>
      </a:accent2>
      <a:accent3>
        <a:srgbClr val="F28E77"/>
      </a:accent3>
      <a:accent4>
        <a:srgbClr val="64C1CB"/>
      </a:accent4>
      <a:accent5>
        <a:srgbClr val="E4E3DE"/>
      </a:accent5>
      <a:accent6>
        <a:srgbClr val="F6AA70"/>
      </a:accent6>
      <a:hlink>
        <a:srgbClr val="005854"/>
      </a:hlink>
      <a:folHlink>
        <a:srgbClr val="E4E3DE"/>
      </a:folHlink>
    </a:clrScheme>
    <a:fontScheme name="Syke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yken uusia PowerPoint-esityspohjia.potx" id="{3F4C0A51-1777-41A5-8084-6502DDB469E2}" vid="{A93DB4E5-25B3-48F5-9B36-3398F5B1B627}"/>
    </a:ext>
  </a:extLst>
</a:theme>
</file>

<file path=ppt/theme/theme2.xml><?xml version="1.0" encoding="utf-8"?>
<a:theme xmlns:a="http://schemas.openxmlformats.org/drawingml/2006/main" name="Teema2">
  <a:themeElements>
    <a:clrScheme name="Syke">
      <a:dk1>
        <a:srgbClr val="000000"/>
      </a:dk1>
      <a:lt1>
        <a:sysClr val="window" lastClr="FFFFFF"/>
      </a:lt1>
      <a:dk2>
        <a:srgbClr val="005854"/>
      </a:dk2>
      <a:lt2>
        <a:srgbClr val="E4E3DE"/>
      </a:lt2>
      <a:accent1>
        <a:srgbClr val="84C497"/>
      </a:accent1>
      <a:accent2>
        <a:srgbClr val="F28E77"/>
      </a:accent2>
      <a:accent3>
        <a:srgbClr val="64C1CB"/>
      </a:accent3>
      <a:accent4>
        <a:srgbClr val="F3A44C"/>
      </a:accent4>
      <a:accent5>
        <a:srgbClr val="B34733"/>
      </a:accent5>
      <a:accent6>
        <a:srgbClr val="006085"/>
      </a:accent6>
      <a:hlink>
        <a:srgbClr val="006085"/>
      </a:hlink>
      <a:folHlink>
        <a:srgbClr val="005854"/>
      </a:folHlink>
    </a:clrScheme>
    <a:fontScheme name="Syke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yken uusia PowerPoint-esityspohjia.potx" id="{3F4C0A51-1777-41A5-8084-6502DDB469E2}" vid="{B43F334D-4C56-4028-9DF3-DD4AE9E67BD7}"/>
    </a:ext>
  </a:extLst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ebb899a-9637-410d-b8d9-0b1e9bbc22ab" xsi:nil="true"/>
    <lcf76f155ced4ddcb4097134ff3c332f xmlns="ee979e14-fcd1-4170-9b78-5ef3fbf9989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76AD2246793247B22B5CFF3E82EE2D" ma:contentTypeVersion="14" ma:contentTypeDescription="Create a new document." ma:contentTypeScope="" ma:versionID="2438b08b8fee7b2ab5fcab52ad791e73">
  <xsd:schema xmlns:xsd="http://www.w3.org/2001/XMLSchema" xmlns:xs="http://www.w3.org/2001/XMLSchema" xmlns:p="http://schemas.microsoft.com/office/2006/metadata/properties" xmlns:ns2="ee979e14-fcd1-4170-9b78-5ef3fbf99893" xmlns:ns3="7ebb899a-9637-410d-b8d9-0b1e9bbc22ab" targetNamespace="http://schemas.microsoft.com/office/2006/metadata/properties" ma:root="true" ma:fieldsID="b19b5d7e7be2f6f6d5b5d77e46a0f56a" ns2:_="" ns3:_="">
    <xsd:import namespace="ee979e14-fcd1-4170-9b78-5ef3fbf99893"/>
    <xsd:import namespace="7ebb899a-9637-410d-b8d9-0b1e9bbc2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79e14-fcd1-4170-9b78-5ef3fbf998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4f74eb33-bc01-4b65-a333-7b16e5d3b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bb899a-9637-410d-b8d9-0b1e9bbc22a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c84c83ae-90e1-4a04-998b-60305cd3d371}" ma:internalName="TaxCatchAll" ma:showField="CatchAllData" ma:web="7ebb899a-9637-410d-b8d9-0b1e9bbc2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26F754-862B-498F-AF81-D5EF9FDA9BC9}">
  <ds:schemaRefs>
    <ds:schemaRef ds:uri="http://schemas.microsoft.com/office/2006/metadata/properties"/>
    <ds:schemaRef ds:uri="http://schemas.microsoft.com/office/infopath/2007/PartnerControls"/>
    <ds:schemaRef ds:uri="582d6cb5-e463-450b-a04b-9e817dcf62b2"/>
    <ds:schemaRef ds:uri="8e105223-f30a-4c81-8fcb-2928fa05eeea"/>
  </ds:schemaRefs>
</ds:datastoreItem>
</file>

<file path=customXml/itemProps2.xml><?xml version="1.0" encoding="utf-8"?>
<ds:datastoreItem xmlns:ds="http://schemas.openxmlformats.org/officeDocument/2006/customXml" ds:itemID="{F6790E2D-BCCE-4063-BB91-3EB980980BA6}"/>
</file>

<file path=customXml/itemProps3.xml><?xml version="1.0" encoding="utf-8"?>
<ds:datastoreItem xmlns:ds="http://schemas.openxmlformats.org/officeDocument/2006/customXml" ds:itemID="{AF210C80-1422-48EC-B3AA-082AE23BA6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14264</TotalTime>
  <Words>1238</Words>
  <Application>Microsoft Office PowerPoint</Application>
  <PresentationFormat>Laajakuva</PresentationFormat>
  <Paragraphs>178</Paragraphs>
  <Slides>13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2</vt:i4>
      </vt:variant>
      <vt:variant>
        <vt:lpstr>Dian otsikot</vt:lpstr>
      </vt:variant>
      <vt:variant>
        <vt:i4>13</vt:i4>
      </vt:variant>
    </vt:vector>
  </HeadingPairs>
  <TitlesOfParts>
    <vt:vector size="19" baseType="lpstr">
      <vt:lpstr>Arial</vt:lpstr>
      <vt:lpstr>Calibri</vt:lpstr>
      <vt:lpstr>Century Gothic</vt:lpstr>
      <vt:lpstr>Symbol</vt:lpstr>
      <vt:lpstr>Syke - lopetus</vt:lpstr>
      <vt:lpstr>Teema2</vt:lpstr>
      <vt:lpstr>PowerPoint-esitys</vt:lpstr>
      <vt:lpstr>PowerPoint-esitys</vt:lpstr>
      <vt:lpstr>Rannikon metsäiset dyynit Määritelmä  </vt:lpstr>
      <vt:lpstr>Rannikon metsäiset dyynit Levinneisyys</vt:lpstr>
      <vt:lpstr>Rannikon metsäiset dyynit Kasvillisuus  </vt:lpstr>
      <vt:lpstr>PowerPoint-esitys</vt:lpstr>
      <vt:lpstr>PowerPoint-esitys</vt:lpstr>
      <vt:lpstr>Rannikon metsäiset dyynit Luonnontilaisuuden luokittelu  </vt:lpstr>
      <vt:lpstr>Rannikon metsäiset dyynit Suojelutason kannalta tärkeiden esiintymien tunnistaminen  </vt:lpstr>
      <vt:lpstr>Rannikon metsäiset dyynit  Rajaus   </vt:lpstr>
      <vt:lpstr>Rannikon metsäiset dyynit Tilaa heikentävät ja parantavat toimet   </vt:lpstr>
      <vt:lpstr>PowerPoint-esitys</vt:lpstr>
      <vt:lpstr>Kiitos mielenkiinnosta</vt:lpstr>
    </vt:vector>
  </TitlesOfParts>
  <Company>SYKE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Raunio Anne</dc:creator>
  <cp:lastModifiedBy>Raunio Anne</cp:lastModifiedBy>
  <cp:revision>49</cp:revision>
  <dcterms:created xsi:type="dcterms:W3CDTF">2024-03-21T07:20:10Z</dcterms:created>
  <dcterms:modified xsi:type="dcterms:W3CDTF">2024-05-13T11:08:34Z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0x010100D276AD2246793247B22B5CFF3E82EE2D</vt:lpwstr>
  </property>
  <property fmtid="{D5CDD505-2E9C-101B-9397-08002B2CF9AE}" pid="3" name="MediaServiceImageTags">
    <vt:lpwstr/>
  </property>
</Properties>
</file>