
<file path=[Content_Types].xml><?xml version="1.0" encoding="utf-8"?>
<Types xmlns="http://schemas.openxmlformats.org/package/2006/content-types">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7" r:id="rId5"/>
    <p:sldMasterId id="2147483716" r:id="rId6"/>
    <p:sldMasterId id="2147483718" r:id="rId7"/>
  </p:sldMasterIdLst>
  <p:notesMasterIdLst>
    <p:notesMasterId r:id="rId26"/>
  </p:notesMasterIdLst>
  <p:sldIdLst>
    <p:sldId id="259" r:id="rId8"/>
    <p:sldId id="293" r:id="rId9"/>
    <p:sldId id="350" r:id="rId10"/>
    <p:sldId id="287" r:id="rId11"/>
    <p:sldId id="349" r:id="rId12"/>
    <p:sldId id="286" r:id="rId13"/>
    <p:sldId id="295" r:id="rId14"/>
    <p:sldId id="294" r:id="rId15"/>
    <p:sldId id="351" r:id="rId16"/>
    <p:sldId id="290" r:id="rId17"/>
    <p:sldId id="348" r:id="rId18"/>
    <p:sldId id="291" r:id="rId19"/>
    <p:sldId id="258" r:id="rId20"/>
    <p:sldId id="292" r:id="rId21"/>
    <p:sldId id="352" r:id="rId22"/>
    <p:sldId id="296" r:id="rId23"/>
    <p:sldId id="297" r:id="rId24"/>
    <p:sldId id="347" r:id="rId25"/>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9474"/>
    <a:srgbClr val="F6F3E5"/>
    <a:srgbClr val="C66E4E"/>
    <a:srgbClr val="2C5234"/>
    <a:srgbClr val="236192"/>
    <a:srgbClr val="FF585D"/>
    <a:srgbClr val="B9D3DC"/>
    <a:srgbClr val="8F993E"/>
    <a:srgbClr val="70AD47"/>
    <a:srgbClr val="2537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187" autoAdjust="0"/>
    <p:restoredTop sz="94673" autoAdjust="0"/>
  </p:normalViewPr>
  <p:slideViewPr>
    <p:cSldViewPr snapToGrid="0" showGuides="1">
      <p:cViewPr varScale="1">
        <p:scale>
          <a:sx n="66" d="100"/>
          <a:sy n="66" d="100"/>
        </p:scale>
        <p:origin x="120" y="3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5B6089-6F46-46DB-BD25-3B015BD2080F}" type="datetimeFigureOut">
              <a:rPr lang="fi-FI" smtClean="0"/>
              <a:t>16.5.2024</a:t>
            </a:fld>
            <a:endParaRPr lang="fi-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C2CA85-B453-45E3-A748-B564E6B8D27E}" type="slidenum">
              <a:rPr lang="fi-FI" smtClean="0"/>
              <a:t>‹#›</a:t>
            </a:fld>
            <a:endParaRPr lang="fi-FI"/>
          </a:p>
        </p:txBody>
      </p:sp>
    </p:spTree>
    <p:extLst>
      <p:ext uri="{BB962C8B-B14F-4D97-AF65-F5344CB8AC3E}">
        <p14:creationId xmlns:p14="http://schemas.microsoft.com/office/powerpoint/2010/main" val="505868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bg>
      <p:bgPr>
        <a:solidFill>
          <a:srgbClr val="E0C09F"/>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311AE5C-AA57-4332-BC10-364D1F8729A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0" name="Freeform 5">
              <a:extLst>
                <a:ext uri="{FF2B5EF4-FFF2-40B4-BE49-F238E27FC236}">
                  <a16:creationId xmlns:a16="http://schemas.microsoft.com/office/drawing/2014/main" id="{7DA039C1-FC8A-4206-BD8C-D65974F503C7}"/>
                </a:ext>
                <a:ext uri="{C183D7F6-B498-43B3-948B-1728B52AA6E4}">
                  <adec:decorative xmlns:adec="http://schemas.microsoft.com/office/drawing/2017/decorative" val="1"/>
                </a:ext>
              </a:extLst>
            </p:cNvPr>
            <p:cNvSpPr>
              <a:spLocks/>
            </p:cNvSpPr>
            <p:nvPr userDrawn="1"/>
          </p:nvSpPr>
          <p:spPr bwMode="auto">
            <a:xfrm>
              <a:off x="28576" y="14288"/>
              <a:ext cx="8997950" cy="6435725"/>
            </a:xfrm>
            <a:custGeom>
              <a:avLst/>
              <a:gdLst>
                <a:gd name="T0" fmla="*/ 0 w 25113"/>
                <a:gd name="T1" fmla="*/ 17951 h 17951"/>
                <a:gd name="T2" fmla="*/ 5738 w 25113"/>
                <a:gd name="T3" fmla="*/ 16624 h 17951"/>
                <a:gd name="T4" fmla="*/ 10582 w 25113"/>
                <a:gd name="T5" fmla="*/ 15518 h 17951"/>
                <a:gd name="T6" fmla="*/ 17606 w 25113"/>
                <a:gd name="T7" fmla="*/ 17688 h 17951"/>
                <a:gd name="T8" fmla="*/ 22143 w 25113"/>
                <a:gd name="T9" fmla="*/ 14672 h 17951"/>
                <a:gd name="T10" fmla="*/ 24981 w 25113"/>
                <a:gd name="T11" fmla="*/ 4354 h 17951"/>
                <a:gd name="T12" fmla="*/ 24993 w 25113"/>
                <a:gd name="T13" fmla="*/ 0 h 17951"/>
                <a:gd name="T14" fmla="*/ 0 w 25113"/>
                <a:gd name="T15" fmla="*/ 0 h 17951"/>
                <a:gd name="T16" fmla="*/ 0 w 25113"/>
                <a:gd name="T17" fmla="*/ 17951 h 17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13" h="17951">
                  <a:moveTo>
                    <a:pt x="0" y="17951"/>
                  </a:moveTo>
                  <a:cubicBezTo>
                    <a:pt x="1933" y="17787"/>
                    <a:pt x="3879" y="17296"/>
                    <a:pt x="5738" y="16624"/>
                  </a:cubicBezTo>
                  <a:cubicBezTo>
                    <a:pt x="7324" y="16050"/>
                    <a:pt x="8955" y="15335"/>
                    <a:pt x="10582" y="15518"/>
                  </a:cubicBezTo>
                  <a:cubicBezTo>
                    <a:pt x="13093" y="15801"/>
                    <a:pt x="15059" y="17781"/>
                    <a:pt x="17606" y="17688"/>
                  </a:cubicBezTo>
                  <a:cubicBezTo>
                    <a:pt x="19528" y="17619"/>
                    <a:pt x="21225" y="16473"/>
                    <a:pt x="22143" y="14672"/>
                  </a:cubicBezTo>
                  <a:cubicBezTo>
                    <a:pt x="23724" y="11572"/>
                    <a:pt x="24738" y="7693"/>
                    <a:pt x="24981" y="4354"/>
                  </a:cubicBezTo>
                  <a:cubicBezTo>
                    <a:pt x="25065" y="3205"/>
                    <a:pt x="25113" y="1609"/>
                    <a:pt x="24993" y="0"/>
                  </a:cubicBezTo>
                  <a:lnTo>
                    <a:pt x="0" y="0"/>
                  </a:lnTo>
                  <a:lnTo>
                    <a:pt x="0" y="17951"/>
                  </a:ln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4890C3B4-77D6-40C8-91D8-5F6644F03E20}"/>
                </a:ext>
                <a:ext uri="{C183D7F6-B498-43B3-948B-1728B52AA6E4}">
                  <adec:decorative xmlns:adec="http://schemas.microsoft.com/office/drawing/2017/decorative" val="1"/>
                </a:ext>
              </a:extLst>
            </p:cNvPr>
            <p:cNvSpPr>
              <a:spLocks/>
            </p:cNvSpPr>
            <p:nvPr userDrawn="1"/>
          </p:nvSpPr>
          <p:spPr bwMode="auto">
            <a:xfrm>
              <a:off x="8997951" y="1555750"/>
              <a:ext cx="3165475" cy="5287963"/>
            </a:xfrm>
            <a:custGeom>
              <a:avLst/>
              <a:gdLst>
                <a:gd name="T0" fmla="*/ 529 w 8837"/>
                <a:gd name="T1" fmla="*/ 9177 h 14750"/>
                <a:gd name="T2" fmla="*/ 214 w 8837"/>
                <a:gd name="T3" fmla="*/ 6462 h 14750"/>
                <a:gd name="T4" fmla="*/ 1067 w 8837"/>
                <a:gd name="T5" fmla="*/ 4012 h 14750"/>
                <a:gd name="T6" fmla="*/ 3716 w 8837"/>
                <a:gd name="T7" fmla="*/ 4078 h 14750"/>
                <a:gd name="T8" fmla="*/ 3895 w 8837"/>
                <a:gd name="T9" fmla="*/ 9308 h 14750"/>
                <a:gd name="T10" fmla="*/ 6541 w 8837"/>
                <a:gd name="T11" fmla="*/ 9481 h 14750"/>
                <a:gd name="T12" fmla="*/ 7496 w 8837"/>
                <a:gd name="T13" fmla="*/ 6771 h 14750"/>
                <a:gd name="T14" fmla="*/ 8837 w 8837"/>
                <a:gd name="T15" fmla="*/ 0 h 14750"/>
                <a:gd name="T16" fmla="*/ 8837 w 8837"/>
                <a:gd name="T17" fmla="*/ 14750 h 14750"/>
                <a:gd name="T18" fmla="*/ 114 w 8837"/>
                <a:gd name="T19" fmla="*/ 14750 h 14750"/>
                <a:gd name="T20" fmla="*/ 108 w 8837"/>
                <a:gd name="T21" fmla="*/ 13634 h 14750"/>
                <a:gd name="T22" fmla="*/ 529 w 8837"/>
                <a:gd name="T23" fmla="*/ 9177 h 14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37" h="14750">
                  <a:moveTo>
                    <a:pt x="529" y="9177"/>
                  </a:moveTo>
                  <a:cubicBezTo>
                    <a:pt x="442" y="8270"/>
                    <a:pt x="228" y="7368"/>
                    <a:pt x="214" y="6462"/>
                  </a:cubicBezTo>
                  <a:cubicBezTo>
                    <a:pt x="201" y="5554"/>
                    <a:pt x="422" y="4603"/>
                    <a:pt x="1067" y="4012"/>
                  </a:cubicBezTo>
                  <a:cubicBezTo>
                    <a:pt x="1712" y="3420"/>
                    <a:pt x="3096" y="3392"/>
                    <a:pt x="3716" y="4078"/>
                  </a:cubicBezTo>
                  <a:cubicBezTo>
                    <a:pt x="4967" y="5461"/>
                    <a:pt x="2778" y="7812"/>
                    <a:pt x="3895" y="9308"/>
                  </a:cubicBezTo>
                  <a:cubicBezTo>
                    <a:pt x="4508" y="10130"/>
                    <a:pt x="5810" y="10120"/>
                    <a:pt x="6541" y="9481"/>
                  </a:cubicBezTo>
                  <a:cubicBezTo>
                    <a:pt x="7271" y="8841"/>
                    <a:pt x="7576" y="7779"/>
                    <a:pt x="7496" y="6771"/>
                  </a:cubicBezTo>
                  <a:cubicBezTo>
                    <a:pt x="7164" y="2579"/>
                    <a:pt x="7753" y="957"/>
                    <a:pt x="8837" y="0"/>
                  </a:cubicBezTo>
                  <a:lnTo>
                    <a:pt x="8837" y="14750"/>
                  </a:lnTo>
                  <a:lnTo>
                    <a:pt x="114" y="14750"/>
                  </a:lnTo>
                  <a:cubicBezTo>
                    <a:pt x="12" y="14418"/>
                    <a:pt x="0" y="14044"/>
                    <a:pt x="108" y="13634"/>
                  </a:cubicBezTo>
                  <a:cubicBezTo>
                    <a:pt x="536" y="12010"/>
                    <a:pt x="698" y="10952"/>
                    <a:pt x="529" y="9177"/>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6935057" cy="2979507"/>
          </a:xfrm>
        </p:spPr>
        <p:txBody>
          <a:bodyPr anchor="t" anchorCtr="0"/>
          <a:lstStyle>
            <a:lvl1pPr algn="l">
              <a:lnSpc>
                <a:spcPct val="95000"/>
              </a:lnSpc>
              <a:defRPr sz="6500">
                <a:solidFill>
                  <a:schemeClr val="bg1"/>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6935057" cy="1249419"/>
          </a:xfrm>
        </p:spPr>
        <p:txBody>
          <a:bodyPr/>
          <a:lstStyle>
            <a:lvl1pPr marL="0" indent="0" algn="l">
              <a:spcBef>
                <a:spcPts val="300"/>
              </a:spcBef>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451036" y="273402"/>
            <a:ext cx="1463455" cy="456168"/>
          </a:xfrm>
          <a:prstGeom prst="rect">
            <a:avLst/>
          </a:prstGeom>
        </p:spPr>
      </p:pic>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bg1"/>
                </a:solidFill>
              </a:defRPr>
            </a:lvl1pPr>
          </a:lstStyle>
          <a:p>
            <a:fld id="{1AE6B3D6-2E8A-46E0-BCA4-C993A0EE525B}" type="datetime1">
              <a:rPr lang="fi-FI" smtClean="0"/>
              <a:t>16.5.2024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4229382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3E228E5-0BBC-44D7-9FEE-E61EEA4923BC}"/>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EF15C561-2AD6-4427-A0AC-BB871A780FAB}"/>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BA367FEE-EB4F-4586-A723-9F1778D2B3AE}"/>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AC3ECBE0-A87E-4A2D-98B2-A9A7FB26B159}"/>
              </a:ext>
            </a:extLst>
          </p:cNvPr>
          <p:cNvSpPr>
            <a:spLocks noGrp="1"/>
          </p:cNvSpPr>
          <p:nvPr>
            <p:ph type="dt" sz="half" idx="10"/>
          </p:nvPr>
        </p:nvSpPr>
        <p:spPr/>
        <p:txBody>
          <a:bodyPr/>
          <a:lstStyle/>
          <a:p>
            <a:fld id="{E40C3922-C4FF-439E-97C9-29FAF7A6197D}" type="datetime1">
              <a:rPr lang="fi-FI" smtClean="0"/>
              <a:t>16.5.2024</a:t>
            </a:fld>
            <a:endParaRPr lang="fi-FI" dirty="0"/>
          </a:p>
        </p:txBody>
      </p:sp>
      <p:sp>
        <p:nvSpPr>
          <p:cNvPr id="10" name="Dian numeron paikkamerkki 9">
            <a:extLst>
              <a:ext uri="{FF2B5EF4-FFF2-40B4-BE49-F238E27FC236}">
                <a16:creationId xmlns:a16="http://schemas.microsoft.com/office/drawing/2014/main" id="{E28C13A8-0CC9-4CC3-895D-081FCD5FC44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FD060BC8-D7E3-4C60-B89D-094DBE47F07C}"/>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3893798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Otsikko ja sisältö 2">
    <p:bg>
      <p:bgPr>
        <a:solidFill>
          <a:srgbClr val="F6F3E5"/>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1B2CA9E3-E9A2-4604-8389-13234E79696E}"/>
              </a:ext>
            </a:extLst>
          </p:cNvPr>
          <p:cNvGrpSpPr/>
          <p:nvPr userDrawn="1"/>
        </p:nvGrpSpPr>
        <p:grpSpPr>
          <a:xfrm>
            <a:off x="0" y="0"/>
            <a:ext cx="12193200" cy="6858000"/>
            <a:chOff x="28576" y="14288"/>
            <a:chExt cx="12134850" cy="6829425"/>
          </a:xfrm>
        </p:grpSpPr>
        <p:sp>
          <p:nvSpPr>
            <p:cNvPr id="7" name="Freeform 5">
              <a:extLst>
                <a:ext uri="{FF2B5EF4-FFF2-40B4-BE49-F238E27FC236}">
                  <a16:creationId xmlns:a16="http://schemas.microsoft.com/office/drawing/2014/main" id="{02B542ED-8486-479B-BAB5-3B85AA89EE24}"/>
                </a:ext>
                <a:ext uri="{C183D7F6-B498-43B3-948B-1728B52AA6E4}">
                  <adec:decorative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6">
              <a:extLst>
                <a:ext uri="{FF2B5EF4-FFF2-40B4-BE49-F238E27FC236}">
                  <a16:creationId xmlns:a16="http://schemas.microsoft.com/office/drawing/2014/main" id="{DEE3C7CB-1909-42D2-893F-39840E54E516}"/>
                </a:ext>
                <a:ext uri="{C183D7F6-B498-43B3-948B-1728B52AA6E4}">
                  <adec:decorative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a:extLst>
                <a:ext uri="{FF2B5EF4-FFF2-40B4-BE49-F238E27FC236}">
                  <a16:creationId xmlns:a16="http://schemas.microsoft.com/office/drawing/2014/main" id="{3E8A0975-9E1D-4E78-BD4D-4AA5E9E88AD2}"/>
                </a:ext>
                <a:ext uri="{C183D7F6-B498-43B3-948B-1728B52AA6E4}">
                  <adec:decorative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3E228E5-0BBC-44D7-9FEE-E61EEA4923BC}"/>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EF15C561-2AD6-4427-A0AC-BB871A780FAB}"/>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BA367FEE-EB4F-4586-A723-9F1778D2B3AE}"/>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AC3ECBE0-A87E-4A2D-98B2-A9A7FB26B159}"/>
              </a:ext>
            </a:extLst>
          </p:cNvPr>
          <p:cNvSpPr>
            <a:spLocks noGrp="1"/>
          </p:cNvSpPr>
          <p:nvPr>
            <p:ph type="dt" sz="half" idx="10"/>
          </p:nvPr>
        </p:nvSpPr>
        <p:spPr/>
        <p:txBody>
          <a:bodyPr/>
          <a:lstStyle/>
          <a:p>
            <a:fld id="{7EEE63CA-3BBE-43DD-ADEF-D0577A787475}" type="datetime1">
              <a:rPr lang="fi-FI" smtClean="0"/>
              <a:t>16.5.2024</a:t>
            </a:fld>
            <a:endParaRPr lang="fi-FI" dirty="0"/>
          </a:p>
        </p:txBody>
      </p:sp>
      <p:sp>
        <p:nvSpPr>
          <p:cNvPr id="10" name="Dian numeron paikkamerkki 9">
            <a:extLst>
              <a:ext uri="{FF2B5EF4-FFF2-40B4-BE49-F238E27FC236}">
                <a16:creationId xmlns:a16="http://schemas.microsoft.com/office/drawing/2014/main" id="{E28C13A8-0CC9-4CC3-895D-081FCD5FC44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FD060BC8-D7E3-4C60-B89D-094DBE47F07C}"/>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41330484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Otsikko ja sisältö 3">
    <p:bg>
      <p:bgPr>
        <a:solidFill>
          <a:srgbClr val="ECC7CD"/>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1B2CA9E3-E9A2-4604-8389-13234E79696E}"/>
              </a:ext>
            </a:extLst>
          </p:cNvPr>
          <p:cNvGrpSpPr/>
          <p:nvPr userDrawn="1"/>
        </p:nvGrpSpPr>
        <p:grpSpPr>
          <a:xfrm>
            <a:off x="0" y="0"/>
            <a:ext cx="12193200" cy="6858000"/>
            <a:chOff x="28576" y="14288"/>
            <a:chExt cx="12134850" cy="6829425"/>
          </a:xfrm>
        </p:grpSpPr>
        <p:sp>
          <p:nvSpPr>
            <p:cNvPr id="7" name="Freeform 5">
              <a:extLst>
                <a:ext uri="{FF2B5EF4-FFF2-40B4-BE49-F238E27FC236}">
                  <a16:creationId xmlns:a16="http://schemas.microsoft.com/office/drawing/2014/main" id="{02B542ED-8486-479B-BAB5-3B85AA89EE24}"/>
                </a:ext>
                <a:ext uri="{C183D7F6-B498-43B3-948B-1728B52AA6E4}">
                  <adec:decorative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6">
              <a:extLst>
                <a:ext uri="{FF2B5EF4-FFF2-40B4-BE49-F238E27FC236}">
                  <a16:creationId xmlns:a16="http://schemas.microsoft.com/office/drawing/2014/main" id="{DEE3C7CB-1909-42D2-893F-39840E54E516}"/>
                </a:ext>
                <a:ext uri="{C183D7F6-B498-43B3-948B-1728B52AA6E4}">
                  <adec:decorative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a:extLst>
                <a:ext uri="{FF2B5EF4-FFF2-40B4-BE49-F238E27FC236}">
                  <a16:creationId xmlns:a16="http://schemas.microsoft.com/office/drawing/2014/main" id="{3E8A0975-9E1D-4E78-BD4D-4AA5E9E88AD2}"/>
                </a:ext>
                <a:ext uri="{C183D7F6-B498-43B3-948B-1728B52AA6E4}">
                  <adec:decorative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3E228E5-0BBC-44D7-9FEE-E61EEA4923BC}"/>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EF15C561-2AD6-4427-A0AC-BB871A780FAB}"/>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BA367FEE-EB4F-4586-A723-9F1778D2B3AE}"/>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AC3ECBE0-A87E-4A2D-98B2-A9A7FB26B159}"/>
              </a:ext>
            </a:extLst>
          </p:cNvPr>
          <p:cNvSpPr>
            <a:spLocks noGrp="1"/>
          </p:cNvSpPr>
          <p:nvPr>
            <p:ph type="dt" sz="half" idx="10"/>
          </p:nvPr>
        </p:nvSpPr>
        <p:spPr/>
        <p:txBody>
          <a:bodyPr/>
          <a:lstStyle/>
          <a:p>
            <a:fld id="{267E9DE0-346A-468B-B8EC-0E31AE5E139F}" type="datetime1">
              <a:rPr lang="fi-FI" smtClean="0"/>
              <a:t>16.5.2024</a:t>
            </a:fld>
            <a:endParaRPr lang="fi-FI" dirty="0"/>
          </a:p>
        </p:txBody>
      </p:sp>
      <p:sp>
        <p:nvSpPr>
          <p:cNvPr id="10" name="Dian numeron paikkamerkki 9">
            <a:extLst>
              <a:ext uri="{FF2B5EF4-FFF2-40B4-BE49-F238E27FC236}">
                <a16:creationId xmlns:a16="http://schemas.microsoft.com/office/drawing/2014/main" id="{E28C13A8-0CC9-4CC3-895D-081FCD5FC44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FD060BC8-D7E3-4C60-B89D-094DBE47F07C}"/>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30391913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tsikko ja sisältö 4">
    <p:bg>
      <p:bgPr>
        <a:solidFill>
          <a:srgbClr val="253746"/>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1B2CA9E3-E9A2-4604-8389-13234E79696E}"/>
              </a:ext>
            </a:extLst>
          </p:cNvPr>
          <p:cNvGrpSpPr/>
          <p:nvPr userDrawn="1"/>
        </p:nvGrpSpPr>
        <p:grpSpPr>
          <a:xfrm>
            <a:off x="0" y="0"/>
            <a:ext cx="12193200" cy="6858000"/>
            <a:chOff x="28576" y="14288"/>
            <a:chExt cx="12134850" cy="6829425"/>
          </a:xfrm>
        </p:grpSpPr>
        <p:sp>
          <p:nvSpPr>
            <p:cNvPr id="7" name="Freeform 5">
              <a:extLst>
                <a:ext uri="{FF2B5EF4-FFF2-40B4-BE49-F238E27FC236}">
                  <a16:creationId xmlns:a16="http://schemas.microsoft.com/office/drawing/2014/main" id="{02B542ED-8486-479B-BAB5-3B85AA89EE24}"/>
                </a:ext>
                <a:ext uri="{C183D7F6-B498-43B3-948B-1728B52AA6E4}">
                  <adec:decorative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6">
              <a:extLst>
                <a:ext uri="{FF2B5EF4-FFF2-40B4-BE49-F238E27FC236}">
                  <a16:creationId xmlns:a16="http://schemas.microsoft.com/office/drawing/2014/main" id="{DEE3C7CB-1909-42D2-893F-39840E54E516}"/>
                </a:ext>
                <a:ext uri="{C183D7F6-B498-43B3-948B-1728B52AA6E4}">
                  <adec:decorative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a:extLst>
                <a:ext uri="{FF2B5EF4-FFF2-40B4-BE49-F238E27FC236}">
                  <a16:creationId xmlns:a16="http://schemas.microsoft.com/office/drawing/2014/main" id="{3E8A0975-9E1D-4E78-BD4D-4AA5E9E88AD2}"/>
                </a:ext>
                <a:ext uri="{C183D7F6-B498-43B3-948B-1728B52AA6E4}">
                  <adec:decorative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3E228E5-0BBC-44D7-9FEE-E61EEA4923BC}"/>
              </a:ext>
            </a:extLst>
          </p:cNvPr>
          <p:cNvSpPr>
            <a:spLocks noGrp="1"/>
          </p:cNvSpPr>
          <p:nvPr>
            <p:ph type="title"/>
          </p:nvPr>
        </p:nvSpPr>
        <p:spPr/>
        <p:txBody>
          <a:bodyPr/>
          <a:lstStyle>
            <a:lvl1pPr>
              <a:defRPr>
                <a:solidFill>
                  <a:schemeClr val="bg1"/>
                </a:solidFill>
              </a:defRPr>
            </a:lvl1pPr>
          </a:lstStyle>
          <a:p>
            <a:r>
              <a:rPr lang="fi-FI"/>
              <a:t>Muokkaa ots. perustyyl. napsautt.</a:t>
            </a:r>
          </a:p>
        </p:txBody>
      </p:sp>
      <p:sp>
        <p:nvSpPr>
          <p:cNvPr id="3" name="Sisällön paikkamerkki 2">
            <a:extLst>
              <a:ext uri="{FF2B5EF4-FFF2-40B4-BE49-F238E27FC236}">
                <a16:creationId xmlns:a16="http://schemas.microsoft.com/office/drawing/2014/main" id="{EF15C561-2AD6-4427-A0AC-BB871A780FAB}"/>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BA367FEE-EB4F-4586-A723-9F1778D2B3AE}"/>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AC3ECBE0-A87E-4A2D-98B2-A9A7FB26B159}"/>
              </a:ext>
            </a:extLst>
          </p:cNvPr>
          <p:cNvSpPr>
            <a:spLocks noGrp="1"/>
          </p:cNvSpPr>
          <p:nvPr>
            <p:ph type="dt" sz="half" idx="10"/>
          </p:nvPr>
        </p:nvSpPr>
        <p:spPr/>
        <p:txBody>
          <a:bodyPr/>
          <a:lstStyle>
            <a:lvl1pPr>
              <a:defRPr>
                <a:solidFill>
                  <a:schemeClr val="bg1"/>
                </a:solidFill>
              </a:defRPr>
            </a:lvl1pPr>
          </a:lstStyle>
          <a:p>
            <a:fld id="{BFDD373D-220E-4A08-BDB2-B265AC47484B}" type="datetime1">
              <a:rPr lang="fi-FI" smtClean="0"/>
              <a:t>16.5.2024</a:t>
            </a:fld>
            <a:endParaRPr lang="fi-FI" dirty="0"/>
          </a:p>
        </p:txBody>
      </p:sp>
      <p:sp>
        <p:nvSpPr>
          <p:cNvPr id="10" name="Dian numeron paikkamerkki 9">
            <a:extLst>
              <a:ext uri="{FF2B5EF4-FFF2-40B4-BE49-F238E27FC236}">
                <a16:creationId xmlns:a16="http://schemas.microsoft.com/office/drawing/2014/main" id="{E28C13A8-0CC9-4CC3-895D-081FCD5FC44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FD060BC8-D7E3-4C60-B89D-094DBE47F07C}"/>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669035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Kaksi sisältökohdetta">
    <p:bg>
      <p:bgPr>
        <a:solidFill>
          <a:srgbClr val="F6F3E5"/>
        </a:solidFill>
        <a:effectLst/>
      </p:bgPr>
    </p:bg>
    <p:spTree>
      <p:nvGrpSpPr>
        <p:cNvPr id="1" name=""/>
        <p:cNvGrpSpPr/>
        <p:nvPr/>
      </p:nvGrpSpPr>
      <p:grpSpPr>
        <a:xfrm>
          <a:off x="0" y="0"/>
          <a:ext cx="0" cy="0"/>
          <a:chOff x="0" y="0"/>
          <a:chExt cx="0" cy="0"/>
        </a:xfrm>
      </p:grpSpPr>
      <p:grpSp>
        <p:nvGrpSpPr>
          <p:cNvPr id="11" name="Ryhmä 10">
            <a:extLst>
              <a:ext uri="{FF2B5EF4-FFF2-40B4-BE49-F238E27FC236}">
                <a16:creationId xmlns:a16="http://schemas.microsoft.com/office/drawing/2014/main" id="{0B1EBC13-26BA-41ED-9AB8-37FCC7493DD3}"/>
              </a:ext>
            </a:extLst>
          </p:cNvPr>
          <p:cNvGrpSpPr/>
          <p:nvPr userDrawn="1"/>
        </p:nvGrpSpPr>
        <p:grpSpPr>
          <a:xfrm>
            <a:off x="0" y="0"/>
            <a:ext cx="12193200" cy="6858000"/>
            <a:chOff x="28576" y="14288"/>
            <a:chExt cx="12134850" cy="6829425"/>
          </a:xfrm>
        </p:grpSpPr>
        <p:sp>
          <p:nvSpPr>
            <p:cNvPr id="12" name="Freeform 5">
              <a:extLst>
                <a:ext uri="{FF2B5EF4-FFF2-40B4-BE49-F238E27FC236}">
                  <a16:creationId xmlns:a16="http://schemas.microsoft.com/office/drawing/2014/main" id="{38A02F32-FC24-498B-B5DC-EA2EE15EDD9C}"/>
                </a:ext>
                <a:ext uri="{C183D7F6-B498-43B3-948B-1728B52AA6E4}">
                  <adec:decorative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9D2B7547-5841-430A-BE03-E887AD50A40C}"/>
                </a:ext>
                <a:ext uri="{C183D7F6-B498-43B3-948B-1728B52AA6E4}">
                  <adec:decorative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7">
              <a:extLst>
                <a:ext uri="{FF2B5EF4-FFF2-40B4-BE49-F238E27FC236}">
                  <a16:creationId xmlns:a16="http://schemas.microsoft.com/office/drawing/2014/main" id="{0D738C49-FCAB-45AC-92CE-1A4DAFFC597C}"/>
                </a:ext>
                <a:ext uri="{C183D7F6-B498-43B3-948B-1728B52AA6E4}">
                  <adec:decorative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pic>
        <p:nvPicPr>
          <p:cNvPr id="15" name="Kuva 14">
            <a:extLst>
              <a:ext uri="{FF2B5EF4-FFF2-40B4-BE49-F238E27FC236}">
                <a16:creationId xmlns:a16="http://schemas.microsoft.com/office/drawing/2014/main" id="{60C228F0-E29C-4AE8-BAF2-A1043DF81FAE}"/>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0824" y="2307600"/>
            <a:ext cx="4990430" cy="3715200"/>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Sisällön paikkamerkki 3">
            <a:extLst>
              <a:ext uri="{FF2B5EF4-FFF2-40B4-BE49-F238E27FC236}">
                <a16:creationId xmlns:a16="http://schemas.microsoft.com/office/drawing/2014/main" id="{FC64C772-F5CD-4853-9E41-336ED63A86B1}"/>
              </a:ext>
            </a:extLst>
          </p:cNvPr>
          <p:cNvSpPr>
            <a:spLocks noGrp="1"/>
          </p:cNvSpPr>
          <p:nvPr>
            <p:ph sz="half" idx="2"/>
          </p:nvPr>
        </p:nvSpPr>
        <p:spPr>
          <a:xfrm>
            <a:off x="6310745" y="2307600"/>
            <a:ext cx="4990431" cy="3715200"/>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2E5C52C4-01DD-4CC4-AAE1-A35F87022CE4}"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28897790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ertailu">
    <p:bg>
      <p:bgPr>
        <a:solidFill>
          <a:srgbClr val="F6F3E5"/>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B72A65B4-B4AA-4C75-9E45-4ED7D6550170}"/>
              </a:ext>
            </a:extLst>
          </p:cNvPr>
          <p:cNvGrpSpPr/>
          <p:nvPr userDrawn="1"/>
        </p:nvGrpSpPr>
        <p:grpSpPr>
          <a:xfrm>
            <a:off x="0" y="0"/>
            <a:ext cx="12193200" cy="6858000"/>
            <a:chOff x="28576" y="14288"/>
            <a:chExt cx="12134850" cy="6829425"/>
          </a:xfrm>
        </p:grpSpPr>
        <p:sp>
          <p:nvSpPr>
            <p:cNvPr id="15" name="Freeform 5">
              <a:extLst>
                <a:ext uri="{FF2B5EF4-FFF2-40B4-BE49-F238E27FC236}">
                  <a16:creationId xmlns:a16="http://schemas.microsoft.com/office/drawing/2014/main" id="{2D11D198-4616-4BC9-B310-4A051B115A57}"/>
                </a:ext>
                <a:ext uri="{C183D7F6-B498-43B3-948B-1728B52AA6E4}">
                  <adec:decorative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6">
              <a:extLst>
                <a:ext uri="{FF2B5EF4-FFF2-40B4-BE49-F238E27FC236}">
                  <a16:creationId xmlns:a16="http://schemas.microsoft.com/office/drawing/2014/main" id="{F81FACE6-DEE1-4D53-B4F4-69C19C258FC5}"/>
                </a:ext>
                <a:ext uri="{C183D7F6-B498-43B3-948B-1728B52AA6E4}">
                  <adec:decorative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 name="Freeform 7">
              <a:extLst>
                <a:ext uri="{FF2B5EF4-FFF2-40B4-BE49-F238E27FC236}">
                  <a16:creationId xmlns:a16="http://schemas.microsoft.com/office/drawing/2014/main" id="{9F1AF29C-EC35-4003-AB72-32984B1F91AA}"/>
                </a:ext>
                <a:ext uri="{C183D7F6-B498-43B3-948B-1728B52AA6E4}">
                  <adec:decorative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pic>
        <p:nvPicPr>
          <p:cNvPr id="13" name="Kuva 12">
            <a:extLst>
              <a:ext uri="{FF2B5EF4-FFF2-40B4-BE49-F238E27FC236}">
                <a16:creationId xmlns:a16="http://schemas.microsoft.com/office/drawing/2014/main" id="{896B6C9F-5FC9-4537-9183-7F7C6578D63E}"/>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656" y="2664690"/>
            <a:ext cx="4936144" cy="3358109"/>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Sisällön paikkamerkki 3">
            <a:extLst>
              <a:ext uri="{FF2B5EF4-FFF2-40B4-BE49-F238E27FC236}">
                <a16:creationId xmlns:a16="http://schemas.microsoft.com/office/drawing/2014/main" id="{FC64C772-F5CD-4853-9E41-336ED63A86B1}"/>
              </a:ext>
            </a:extLst>
          </p:cNvPr>
          <p:cNvSpPr>
            <a:spLocks noGrp="1"/>
          </p:cNvSpPr>
          <p:nvPr>
            <p:ph sz="half" idx="2"/>
          </p:nvPr>
        </p:nvSpPr>
        <p:spPr>
          <a:xfrm>
            <a:off x="6310745" y="2664690"/>
            <a:ext cx="4990431" cy="3358109"/>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4D0294E4-858D-41F1-9E43-9382DF6BCC09}"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sp>
        <p:nvSpPr>
          <p:cNvPr id="11" name="Tekstin paikkamerkki 2">
            <a:extLst>
              <a:ext uri="{FF2B5EF4-FFF2-40B4-BE49-F238E27FC236}">
                <a16:creationId xmlns:a16="http://schemas.microsoft.com/office/drawing/2014/main" id="{EA723B6F-3AEE-4C1F-A07D-CF62876A1C29}"/>
              </a:ext>
            </a:extLst>
          </p:cNvPr>
          <p:cNvSpPr>
            <a:spLocks noGrp="1"/>
          </p:cNvSpPr>
          <p:nvPr>
            <p:ph type="body" idx="13"/>
          </p:nvPr>
        </p:nvSpPr>
        <p:spPr>
          <a:xfrm>
            <a:off x="893244" y="2266038"/>
            <a:ext cx="4936144" cy="329911"/>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8F9339DB-CF67-4862-BE88-3EAB6729B4FA}"/>
              </a:ext>
            </a:extLst>
          </p:cNvPr>
          <p:cNvSpPr>
            <a:spLocks noGrp="1"/>
          </p:cNvSpPr>
          <p:nvPr>
            <p:ph type="body" sz="quarter" idx="3"/>
          </p:nvPr>
        </p:nvSpPr>
        <p:spPr>
          <a:xfrm>
            <a:off x="6309156" y="2266038"/>
            <a:ext cx="4989600" cy="329911"/>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Tree>
    <p:extLst>
      <p:ext uri="{BB962C8B-B14F-4D97-AF65-F5344CB8AC3E}">
        <p14:creationId xmlns:p14="http://schemas.microsoft.com/office/powerpoint/2010/main" val="9476493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Taustakuva">
    <p:bg>
      <p:bgPr>
        <a:solidFill>
          <a:schemeClr val="bg1">
            <a:lumMod val="95000"/>
          </a:schemeClr>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tx2"/>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p>
            <a:fld id="{C947E3E7-D3BE-432F-BF25-DFBF968EA365}" type="datetime1">
              <a:rPr lang="fi-FI" smtClean="0"/>
              <a:t>16.5.2024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2246094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Taustakuva 2">
    <p:bg>
      <p:bgPr>
        <a:solidFill>
          <a:schemeClr val="bg1">
            <a:lumMod val="95000"/>
          </a:schemeClr>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bg1"/>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lvl1pPr>
              <a:defRPr>
                <a:solidFill>
                  <a:schemeClr val="bg1"/>
                </a:solidFill>
              </a:defRPr>
            </a:lvl1pPr>
          </a:lstStyle>
          <a:p>
            <a:fld id="{F9E9C0BC-E463-4E14-B11B-B9064BD0BD2E}" type="datetime1">
              <a:rPr lang="fi-FI" smtClean="0"/>
              <a:t>16.5.2024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17006293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Vain otsikko">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4A33E8E-7135-4A68-A76F-30B8A0EBEDED}"/>
              </a:ext>
            </a:extLst>
          </p:cNvPr>
          <p:cNvSpPr>
            <a:spLocks noGrp="1"/>
          </p:cNvSpPr>
          <p:nvPr>
            <p:ph type="title"/>
          </p:nvPr>
        </p:nvSpPr>
        <p:spPr/>
        <p:txBody>
          <a:bodyPr/>
          <a:lstStyle/>
          <a:p>
            <a:r>
              <a:rPr lang="fi-FI"/>
              <a:t>Muokkaa ots. perustyyl. napsautt.</a:t>
            </a:r>
          </a:p>
        </p:txBody>
      </p:sp>
      <p:sp>
        <p:nvSpPr>
          <p:cNvPr id="7" name="Alatunnisteen paikkamerkki 6">
            <a:extLst>
              <a:ext uri="{FF2B5EF4-FFF2-40B4-BE49-F238E27FC236}">
                <a16:creationId xmlns:a16="http://schemas.microsoft.com/office/drawing/2014/main" id="{B85D004C-96C6-4FC0-B203-09F69993350C}"/>
              </a:ext>
            </a:extLst>
          </p:cNvPr>
          <p:cNvSpPr>
            <a:spLocks noGrp="1"/>
          </p:cNvSpPr>
          <p:nvPr>
            <p:ph type="ftr" sz="quarter" idx="11"/>
          </p:nvPr>
        </p:nvSpPr>
        <p:spPr/>
        <p:txBody>
          <a:bodyPr/>
          <a:lstStyle/>
          <a:p>
            <a:pPr algn="r"/>
            <a:r>
              <a:rPr lang="fi-FI"/>
              <a:t>Esityksen nimi</a:t>
            </a:r>
            <a:endParaRPr lang="fi-FI" dirty="0"/>
          </a:p>
        </p:txBody>
      </p:sp>
      <p:sp>
        <p:nvSpPr>
          <p:cNvPr id="6" name="Päivämäärän paikkamerkki 5">
            <a:extLst>
              <a:ext uri="{FF2B5EF4-FFF2-40B4-BE49-F238E27FC236}">
                <a16:creationId xmlns:a16="http://schemas.microsoft.com/office/drawing/2014/main" id="{62285FEF-A383-45BC-B43D-0AE3416344D1}"/>
              </a:ext>
            </a:extLst>
          </p:cNvPr>
          <p:cNvSpPr>
            <a:spLocks noGrp="1"/>
          </p:cNvSpPr>
          <p:nvPr>
            <p:ph type="dt" sz="half" idx="10"/>
          </p:nvPr>
        </p:nvSpPr>
        <p:spPr/>
        <p:txBody>
          <a:bodyPr/>
          <a:lstStyle/>
          <a:p>
            <a:fld id="{11956A8D-6DB0-49DF-B4E0-79E614B24A77}" type="datetime1">
              <a:rPr lang="fi-FI" smtClean="0"/>
              <a:t>16.5.2024</a:t>
            </a:fld>
            <a:endParaRPr lang="fi-FI" dirty="0"/>
          </a:p>
        </p:txBody>
      </p:sp>
      <p:sp>
        <p:nvSpPr>
          <p:cNvPr id="8" name="Dian numeron paikkamerkki 7">
            <a:extLst>
              <a:ext uri="{FF2B5EF4-FFF2-40B4-BE49-F238E27FC236}">
                <a16:creationId xmlns:a16="http://schemas.microsoft.com/office/drawing/2014/main" id="{006EF8D8-B61E-49B2-BE93-EBACCBB3D007}"/>
              </a:ext>
            </a:extLst>
          </p:cNvPr>
          <p:cNvSpPr>
            <a:spLocks noGrp="1"/>
          </p:cNvSpPr>
          <p:nvPr>
            <p:ph type="sldNum" sz="quarter" idx="12"/>
          </p:nvPr>
        </p:nvSpPr>
        <p:spPr/>
        <p:txBody>
          <a:body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6293545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Tree>
    <p:extLst>
      <p:ext uri="{BB962C8B-B14F-4D97-AF65-F5344CB8AC3E}">
        <p14:creationId xmlns:p14="http://schemas.microsoft.com/office/powerpoint/2010/main" val="99101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Otsikkodia 2">
    <p:bg>
      <p:bgPr>
        <a:solidFill>
          <a:srgbClr val="F6F3E5"/>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311AE5C-AA57-4332-BC10-364D1F8729A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0" name="Freeform 5">
              <a:extLst>
                <a:ext uri="{FF2B5EF4-FFF2-40B4-BE49-F238E27FC236}">
                  <a16:creationId xmlns:a16="http://schemas.microsoft.com/office/drawing/2014/main" id="{7DA039C1-FC8A-4206-BD8C-D65974F503C7}"/>
                </a:ext>
                <a:ext uri="{C183D7F6-B498-43B3-948B-1728B52AA6E4}">
                  <adec:decorative xmlns:adec="http://schemas.microsoft.com/office/drawing/2017/decorative" val="1"/>
                </a:ext>
              </a:extLst>
            </p:cNvPr>
            <p:cNvSpPr>
              <a:spLocks/>
            </p:cNvSpPr>
            <p:nvPr userDrawn="1"/>
          </p:nvSpPr>
          <p:spPr bwMode="auto">
            <a:xfrm>
              <a:off x="28576" y="14288"/>
              <a:ext cx="8997950" cy="6435725"/>
            </a:xfrm>
            <a:custGeom>
              <a:avLst/>
              <a:gdLst>
                <a:gd name="T0" fmla="*/ 0 w 25113"/>
                <a:gd name="T1" fmla="*/ 17951 h 17951"/>
                <a:gd name="T2" fmla="*/ 5738 w 25113"/>
                <a:gd name="T3" fmla="*/ 16624 h 17951"/>
                <a:gd name="T4" fmla="*/ 10582 w 25113"/>
                <a:gd name="T5" fmla="*/ 15518 h 17951"/>
                <a:gd name="T6" fmla="*/ 17606 w 25113"/>
                <a:gd name="T7" fmla="*/ 17688 h 17951"/>
                <a:gd name="T8" fmla="*/ 22143 w 25113"/>
                <a:gd name="T9" fmla="*/ 14672 h 17951"/>
                <a:gd name="T10" fmla="*/ 24981 w 25113"/>
                <a:gd name="T11" fmla="*/ 4354 h 17951"/>
                <a:gd name="T12" fmla="*/ 24993 w 25113"/>
                <a:gd name="T13" fmla="*/ 0 h 17951"/>
                <a:gd name="T14" fmla="*/ 0 w 25113"/>
                <a:gd name="T15" fmla="*/ 0 h 17951"/>
                <a:gd name="T16" fmla="*/ 0 w 25113"/>
                <a:gd name="T17" fmla="*/ 17951 h 17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13" h="17951">
                  <a:moveTo>
                    <a:pt x="0" y="17951"/>
                  </a:moveTo>
                  <a:cubicBezTo>
                    <a:pt x="1933" y="17787"/>
                    <a:pt x="3879" y="17296"/>
                    <a:pt x="5738" y="16624"/>
                  </a:cubicBezTo>
                  <a:cubicBezTo>
                    <a:pt x="7324" y="16050"/>
                    <a:pt x="8955" y="15335"/>
                    <a:pt x="10582" y="15518"/>
                  </a:cubicBezTo>
                  <a:cubicBezTo>
                    <a:pt x="13093" y="15801"/>
                    <a:pt x="15059" y="17781"/>
                    <a:pt x="17606" y="17688"/>
                  </a:cubicBezTo>
                  <a:cubicBezTo>
                    <a:pt x="19528" y="17619"/>
                    <a:pt x="21225" y="16473"/>
                    <a:pt x="22143" y="14672"/>
                  </a:cubicBezTo>
                  <a:cubicBezTo>
                    <a:pt x="23724" y="11572"/>
                    <a:pt x="24738" y="7693"/>
                    <a:pt x="24981" y="4354"/>
                  </a:cubicBezTo>
                  <a:cubicBezTo>
                    <a:pt x="25065" y="3205"/>
                    <a:pt x="25113" y="1609"/>
                    <a:pt x="24993" y="0"/>
                  </a:cubicBezTo>
                  <a:lnTo>
                    <a:pt x="0" y="0"/>
                  </a:lnTo>
                  <a:lnTo>
                    <a:pt x="0" y="17951"/>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4890C3B4-77D6-40C8-91D8-5F6644F03E20}"/>
                </a:ext>
                <a:ext uri="{C183D7F6-B498-43B3-948B-1728B52AA6E4}">
                  <adec:decorative xmlns:adec="http://schemas.microsoft.com/office/drawing/2017/decorative" val="1"/>
                </a:ext>
              </a:extLst>
            </p:cNvPr>
            <p:cNvSpPr>
              <a:spLocks/>
            </p:cNvSpPr>
            <p:nvPr userDrawn="1"/>
          </p:nvSpPr>
          <p:spPr bwMode="auto">
            <a:xfrm>
              <a:off x="8997951" y="1555750"/>
              <a:ext cx="3165475" cy="5287963"/>
            </a:xfrm>
            <a:custGeom>
              <a:avLst/>
              <a:gdLst>
                <a:gd name="T0" fmla="*/ 529 w 8837"/>
                <a:gd name="T1" fmla="*/ 9177 h 14750"/>
                <a:gd name="T2" fmla="*/ 214 w 8837"/>
                <a:gd name="T3" fmla="*/ 6462 h 14750"/>
                <a:gd name="T4" fmla="*/ 1067 w 8837"/>
                <a:gd name="T5" fmla="*/ 4012 h 14750"/>
                <a:gd name="T6" fmla="*/ 3716 w 8837"/>
                <a:gd name="T7" fmla="*/ 4078 h 14750"/>
                <a:gd name="T8" fmla="*/ 3895 w 8837"/>
                <a:gd name="T9" fmla="*/ 9308 h 14750"/>
                <a:gd name="T10" fmla="*/ 6541 w 8837"/>
                <a:gd name="T11" fmla="*/ 9481 h 14750"/>
                <a:gd name="T12" fmla="*/ 7496 w 8837"/>
                <a:gd name="T13" fmla="*/ 6771 h 14750"/>
                <a:gd name="T14" fmla="*/ 8837 w 8837"/>
                <a:gd name="T15" fmla="*/ 0 h 14750"/>
                <a:gd name="T16" fmla="*/ 8837 w 8837"/>
                <a:gd name="T17" fmla="*/ 14750 h 14750"/>
                <a:gd name="T18" fmla="*/ 114 w 8837"/>
                <a:gd name="T19" fmla="*/ 14750 h 14750"/>
                <a:gd name="T20" fmla="*/ 108 w 8837"/>
                <a:gd name="T21" fmla="*/ 13634 h 14750"/>
                <a:gd name="T22" fmla="*/ 529 w 8837"/>
                <a:gd name="T23" fmla="*/ 9177 h 14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37" h="14750">
                  <a:moveTo>
                    <a:pt x="529" y="9177"/>
                  </a:moveTo>
                  <a:cubicBezTo>
                    <a:pt x="442" y="8270"/>
                    <a:pt x="228" y="7368"/>
                    <a:pt x="214" y="6462"/>
                  </a:cubicBezTo>
                  <a:cubicBezTo>
                    <a:pt x="201" y="5554"/>
                    <a:pt x="422" y="4603"/>
                    <a:pt x="1067" y="4012"/>
                  </a:cubicBezTo>
                  <a:cubicBezTo>
                    <a:pt x="1712" y="3420"/>
                    <a:pt x="3096" y="3392"/>
                    <a:pt x="3716" y="4078"/>
                  </a:cubicBezTo>
                  <a:cubicBezTo>
                    <a:pt x="4967" y="5461"/>
                    <a:pt x="2778" y="7812"/>
                    <a:pt x="3895" y="9308"/>
                  </a:cubicBezTo>
                  <a:cubicBezTo>
                    <a:pt x="4508" y="10130"/>
                    <a:pt x="5810" y="10120"/>
                    <a:pt x="6541" y="9481"/>
                  </a:cubicBezTo>
                  <a:cubicBezTo>
                    <a:pt x="7271" y="8841"/>
                    <a:pt x="7576" y="7779"/>
                    <a:pt x="7496" y="6771"/>
                  </a:cubicBezTo>
                  <a:cubicBezTo>
                    <a:pt x="7164" y="2579"/>
                    <a:pt x="7753" y="957"/>
                    <a:pt x="8837" y="0"/>
                  </a:cubicBezTo>
                  <a:lnTo>
                    <a:pt x="8837" y="14750"/>
                  </a:lnTo>
                  <a:lnTo>
                    <a:pt x="114" y="14750"/>
                  </a:lnTo>
                  <a:cubicBezTo>
                    <a:pt x="12" y="14418"/>
                    <a:pt x="0" y="14044"/>
                    <a:pt x="108" y="13634"/>
                  </a:cubicBezTo>
                  <a:cubicBezTo>
                    <a:pt x="536" y="12010"/>
                    <a:pt x="698" y="10952"/>
                    <a:pt x="529" y="9177"/>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6935057" cy="2979507"/>
          </a:xfrm>
        </p:spPr>
        <p:txBody>
          <a:bodyPr anchor="t" anchorCtr="0"/>
          <a:lstStyle>
            <a:lvl1pPr algn="l">
              <a:lnSpc>
                <a:spcPct val="95000"/>
              </a:lnSpc>
              <a:defRPr sz="6500">
                <a:solidFill>
                  <a:schemeClr val="tx2"/>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6935057"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tx2"/>
                </a:solidFill>
              </a:defRPr>
            </a:lvl1pPr>
          </a:lstStyle>
          <a:p>
            <a:fld id="{9D6569EC-135D-470D-AF34-2A7FC831DBDD}" type="datetime1">
              <a:rPr lang="fi-FI" smtClean="0"/>
              <a:t>16.5.2024</a:t>
            </a:fld>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tx2"/>
                </a:solidFill>
              </a:defRPr>
            </a:lvl1pPr>
          </a:lstStyle>
          <a:p>
            <a:pPr algn="r"/>
            <a:r>
              <a:rPr lang="fi-FI"/>
              <a:t>Esityksen nimi</a:t>
            </a:r>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451036" y="273402"/>
            <a:ext cx="1463455" cy="456168"/>
          </a:xfrm>
          <a:prstGeom prst="rect">
            <a:avLst/>
          </a:prstGeom>
        </p:spPr>
      </p:pic>
    </p:spTree>
    <p:extLst>
      <p:ext uri="{BB962C8B-B14F-4D97-AF65-F5344CB8AC3E}">
        <p14:creationId xmlns:p14="http://schemas.microsoft.com/office/powerpoint/2010/main" val="6948884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opetus">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3794" y="1447788"/>
            <a:ext cx="4472534" cy="1143012"/>
          </a:xfrm>
        </p:spPr>
        <p:txBody>
          <a:bodyPr anchor="b" anchorCtr="0"/>
          <a:lstStyle>
            <a:lvl1pPr>
              <a:lnSpc>
                <a:spcPct val="95000"/>
              </a:lnSpc>
              <a:defRPr sz="2500" b="1"/>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96ABBB3-413B-4AA3-87CB-0B34D19F1688}"/>
              </a:ext>
            </a:extLst>
          </p:cNvPr>
          <p:cNvSpPr>
            <a:spLocks noGrp="1"/>
          </p:cNvSpPr>
          <p:nvPr>
            <p:ph type="body" sz="quarter" idx="13"/>
          </p:nvPr>
        </p:nvSpPr>
        <p:spPr>
          <a:xfrm>
            <a:off x="887414" y="2820987"/>
            <a:ext cx="4472534" cy="1557337"/>
          </a:xfrm>
        </p:spPr>
        <p:txBody>
          <a:bodyPr/>
          <a:lstStyle>
            <a:lvl1pPr marL="0" indent="0">
              <a:lnSpc>
                <a:spcPct val="105000"/>
              </a:lnSpc>
              <a:spcBef>
                <a:spcPts val="0"/>
              </a:spcBef>
              <a:buNone/>
              <a:defRPr sz="1600"/>
            </a:lvl1pPr>
            <a:lvl2pPr marL="180975" indent="0">
              <a:buNone/>
              <a:defRPr/>
            </a:lvl2pPr>
          </a:lstStyle>
          <a:p>
            <a:pPr lvl="0"/>
            <a:r>
              <a:rPr lang="fi-FI"/>
              <a:t>Muokkaa tekstin perustyylejä napsauttamalla</a:t>
            </a:r>
          </a:p>
        </p:txBody>
      </p:sp>
      <p:sp>
        <p:nvSpPr>
          <p:cNvPr id="6" name="Tekstiruutu 5">
            <a:extLst>
              <a:ext uri="{FF2B5EF4-FFF2-40B4-BE49-F238E27FC236}">
                <a16:creationId xmlns:a16="http://schemas.microsoft.com/office/drawing/2014/main" id="{F72C036F-DDD5-4BA5-A2CC-00E6DD4B887B}"/>
              </a:ext>
            </a:extLst>
          </p:cNvPr>
          <p:cNvSpPr txBox="1"/>
          <p:nvPr userDrawn="1"/>
        </p:nvSpPr>
        <p:spPr>
          <a:xfrm>
            <a:off x="895927" y="5832763"/>
            <a:ext cx="4050145" cy="153888"/>
          </a:xfrm>
          <a:prstGeom prst="rect">
            <a:avLst/>
          </a:prstGeom>
          <a:noFill/>
        </p:spPr>
        <p:txBody>
          <a:bodyPr wrap="square" lIns="0" tIns="0" rIns="0" bIns="0" rtlCol="0">
            <a:spAutoFit/>
          </a:bodyPr>
          <a:lstStyle/>
          <a:p>
            <a:r>
              <a:rPr lang="fi-FI" sz="1000" spc="0" baseline="0" dirty="0"/>
              <a:t>Aleksanterinkatu 7, Helsinki | PL 35, FI-00023 Valtioneuvosto | ym.fi</a:t>
            </a:r>
          </a:p>
        </p:txBody>
      </p:sp>
      <p:pic>
        <p:nvPicPr>
          <p:cNvPr id="7" name="Kuva 6">
            <a:extLst>
              <a:ext uri="{FF2B5EF4-FFF2-40B4-BE49-F238E27FC236}">
                <a16:creationId xmlns:a16="http://schemas.microsoft.com/office/drawing/2014/main" id="{57713E97-BD14-4CBA-B9A7-8D1F17CA2BD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8163" y="4987986"/>
            <a:ext cx="2216019" cy="690747"/>
          </a:xfrm>
          <a:prstGeom prst="rect">
            <a:avLst/>
          </a:prstGeom>
        </p:spPr>
      </p:pic>
      <p:grpSp>
        <p:nvGrpSpPr>
          <p:cNvPr id="8" name="Ryhmä 7">
            <a:extLst>
              <a:ext uri="{FF2B5EF4-FFF2-40B4-BE49-F238E27FC236}">
                <a16:creationId xmlns:a16="http://schemas.microsoft.com/office/drawing/2014/main" id="{201F22C6-9E0C-4B9F-BEC7-0F50A5CF7CC6}"/>
              </a:ext>
              <a:ext uri="{C183D7F6-B498-43B3-948B-1728B52AA6E4}">
                <adec:decorative xmlns:adec="http://schemas.microsoft.com/office/drawing/2017/decorative" val="1"/>
              </a:ext>
            </a:extLst>
          </p:cNvPr>
          <p:cNvGrpSpPr/>
          <p:nvPr userDrawn="1"/>
        </p:nvGrpSpPr>
        <p:grpSpPr>
          <a:xfrm>
            <a:off x="6056313" y="163513"/>
            <a:ext cx="6121399" cy="6681787"/>
            <a:chOff x="6056313" y="163513"/>
            <a:chExt cx="6121399" cy="6681787"/>
          </a:xfrm>
        </p:grpSpPr>
        <p:sp>
          <p:nvSpPr>
            <p:cNvPr id="9" name="Freeform 5">
              <a:extLst>
                <a:ext uri="{FF2B5EF4-FFF2-40B4-BE49-F238E27FC236}">
                  <a16:creationId xmlns:a16="http://schemas.microsoft.com/office/drawing/2014/main" id="{8283AA95-D6CF-4AA1-8EF5-42C325091E8D}"/>
                </a:ext>
              </a:extLst>
            </p:cNvPr>
            <p:cNvSpPr>
              <a:spLocks/>
            </p:cNvSpPr>
            <p:nvPr userDrawn="1"/>
          </p:nvSpPr>
          <p:spPr bwMode="auto">
            <a:xfrm>
              <a:off x="9040813" y="3278188"/>
              <a:ext cx="2571750" cy="2559050"/>
            </a:xfrm>
            <a:custGeom>
              <a:avLst/>
              <a:gdLst>
                <a:gd name="T0" fmla="*/ 8 w 7143"/>
                <a:gd name="T1" fmla="*/ 3300 h 7105"/>
                <a:gd name="T2" fmla="*/ 77 w 7143"/>
                <a:gd name="T3" fmla="*/ 4379 h 7105"/>
                <a:gd name="T4" fmla="*/ 1107 w 7143"/>
                <a:gd name="T5" fmla="*/ 6356 h 7105"/>
                <a:gd name="T6" fmla="*/ 3199 w 7143"/>
                <a:gd name="T7" fmla="*/ 7105 h 7105"/>
                <a:gd name="T8" fmla="*/ 3204 w 7143"/>
                <a:gd name="T9" fmla="*/ 7105 h 7105"/>
                <a:gd name="T10" fmla="*/ 4040 w 7143"/>
                <a:gd name="T11" fmla="*/ 7003 h 7105"/>
                <a:gd name="T12" fmla="*/ 4960 w 7143"/>
                <a:gd name="T13" fmla="*/ 6645 h 7105"/>
                <a:gd name="T14" fmla="*/ 5643 w 7143"/>
                <a:gd name="T15" fmla="*/ 6190 h 7105"/>
                <a:gd name="T16" fmla="*/ 7096 w 7143"/>
                <a:gd name="T17" fmla="*/ 3420 h 7105"/>
                <a:gd name="T18" fmla="*/ 7143 w 7143"/>
                <a:gd name="T19" fmla="*/ 2615 h 7105"/>
                <a:gd name="T20" fmla="*/ 7143 w 7143"/>
                <a:gd name="T21" fmla="*/ 2585 h 7105"/>
                <a:gd name="T22" fmla="*/ 7141 w 7143"/>
                <a:gd name="T23" fmla="*/ 2442 h 7105"/>
                <a:gd name="T24" fmla="*/ 6559 w 7143"/>
                <a:gd name="T25" fmla="*/ 673 h 7105"/>
                <a:gd name="T26" fmla="*/ 5077 w 7143"/>
                <a:gd name="T27" fmla="*/ 103 h 7105"/>
                <a:gd name="T28" fmla="*/ 3099 w 7143"/>
                <a:gd name="T29" fmla="*/ 9 h 7105"/>
                <a:gd name="T30" fmla="*/ 851 w 7143"/>
                <a:gd name="T31" fmla="*/ 337 h 7105"/>
                <a:gd name="T32" fmla="*/ 269 w 7143"/>
                <a:gd name="T33" fmla="*/ 880 h 7105"/>
                <a:gd name="T34" fmla="*/ 0 w 7143"/>
                <a:gd name="T35" fmla="*/ 2442 h 7105"/>
                <a:gd name="T36" fmla="*/ 0 w 7143"/>
                <a:gd name="T37" fmla="*/ 2475 h 7105"/>
                <a:gd name="T38" fmla="*/ 4 w 7143"/>
                <a:gd name="T39" fmla="*/ 2812 h 7105"/>
                <a:gd name="T40" fmla="*/ 8 w 7143"/>
                <a:gd name="T41" fmla="*/ 3300 h 7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3" h="7105">
                  <a:moveTo>
                    <a:pt x="8" y="3300"/>
                  </a:moveTo>
                  <a:cubicBezTo>
                    <a:pt x="11" y="3661"/>
                    <a:pt x="18" y="4024"/>
                    <a:pt x="77" y="4379"/>
                  </a:cubicBezTo>
                  <a:cubicBezTo>
                    <a:pt x="198" y="5107"/>
                    <a:pt x="508" y="5832"/>
                    <a:pt x="1107" y="6356"/>
                  </a:cubicBezTo>
                  <a:cubicBezTo>
                    <a:pt x="1670" y="6847"/>
                    <a:pt x="2425" y="7105"/>
                    <a:pt x="3199" y="7105"/>
                  </a:cubicBezTo>
                  <a:lnTo>
                    <a:pt x="3204" y="7105"/>
                  </a:lnTo>
                  <a:cubicBezTo>
                    <a:pt x="3483" y="7105"/>
                    <a:pt x="3765" y="7071"/>
                    <a:pt x="4040" y="7003"/>
                  </a:cubicBezTo>
                  <a:cubicBezTo>
                    <a:pt x="4364" y="6922"/>
                    <a:pt x="4673" y="6800"/>
                    <a:pt x="4960" y="6645"/>
                  </a:cubicBezTo>
                  <a:cubicBezTo>
                    <a:pt x="5204" y="6513"/>
                    <a:pt x="5432" y="6360"/>
                    <a:pt x="5643" y="6190"/>
                  </a:cubicBezTo>
                  <a:cubicBezTo>
                    <a:pt x="6574" y="5442"/>
                    <a:pt x="6970" y="4505"/>
                    <a:pt x="7096" y="3420"/>
                  </a:cubicBezTo>
                  <a:cubicBezTo>
                    <a:pt x="7127" y="3153"/>
                    <a:pt x="7143" y="2884"/>
                    <a:pt x="7143" y="2615"/>
                  </a:cubicBezTo>
                  <a:lnTo>
                    <a:pt x="7143" y="2585"/>
                  </a:lnTo>
                  <a:cubicBezTo>
                    <a:pt x="7143" y="2537"/>
                    <a:pt x="7142" y="2490"/>
                    <a:pt x="7141" y="2442"/>
                  </a:cubicBezTo>
                  <a:cubicBezTo>
                    <a:pt x="7128" y="1830"/>
                    <a:pt x="7029" y="1151"/>
                    <a:pt x="6559" y="673"/>
                  </a:cubicBezTo>
                  <a:cubicBezTo>
                    <a:pt x="6171" y="279"/>
                    <a:pt x="5606" y="160"/>
                    <a:pt x="5077" y="103"/>
                  </a:cubicBezTo>
                  <a:cubicBezTo>
                    <a:pt x="4420" y="33"/>
                    <a:pt x="3759" y="0"/>
                    <a:pt x="3099" y="9"/>
                  </a:cubicBezTo>
                  <a:cubicBezTo>
                    <a:pt x="2366" y="20"/>
                    <a:pt x="1526" y="15"/>
                    <a:pt x="851" y="337"/>
                  </a:cubicBezTo>
                  <a:cubicBezTo>
                    <a:pt x="595" y="459"/>
                    <a:pt x="385" y="642"/>
                    <a:pt x="269" y="880"/>
                  </a:cubicBezTo>
                  <a:cubicBezTo>
                    <a:pt x="41" y="1347"/>
                    <a:pt x="1" y="1916"/>
                    <a:pt x="0" y="2442"/>
                  </a:cubicBezTo>
                  <a:lnTo>
                    <a:pt x="0" y="2475"/>
                  </a:lnTo>
                  <a:cubicBezTo>
                    <a:pt x="0" y="2590"/>
                    <a:pt x="2" y="2702"/>
                    <a:pt x="4" y="2812"/>
                  </a:cubicBezTo>
                  <a:cubicBezTo>
                    <a:pt x="7" y="2974"/>
                    <a:pt x="7" y="3137"/>
                    <a:pt x="8" y="3300"/>
                  </a:cubicBez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0" name="Freeform 6">
              <a:extLst>
                <a:ext uri="{FF2B5EF4-FFF2-40B4-BE49-F238E27FC236}">
                  <a16:creationId xmlns:a16="http://schemas.microsoft.com/office/drawing/2014/main" id="{3683C4C9-8ADD-40FB-A76A-A60E1E97D133}"/>
                </a:ext>
              </a:extLst>
            </p:cNvPr>
            <p:cNvSpPr>
              <a:spLocks/>
            </p:cNvSpPr>
            <p:nvPr userDrawn="1"/>
          </p:nvSpPr>
          <p:spPr bwMode="auto">
            <a:xfrm>
              <a:off x="6475413" y="4735513"/>
              <a:ext cx="2371725" cy="2109787"/>
            </a:xfrm>
            <a:custGeom>
              <a:avLst/>
              <a:gdLst>
                <a:gd name="T0" fmla="*/ 1672 w 6585"/>
                <a:gd name="T1" fmla="*/ 5855 h 5855"/>
                <a:gd name="T2" fmla="*/ 1514 w 6585"/>
                <a:gd name="T3" fmla="*/ 5676 h 5855"/>
                <a:gd name="T4" fmla="*/ 1520 w 6585"/>
                <a:gd name="T5" fmla="*/ 4989 h 5855"/>
                <a:gd name="T6" fmla="*/ 2218 w 6585"/>
                <a:gd name="T7" fmla="*/ 4983 h 5855"/>
                <a:gd name="T8" fmla="*/ 2992 w 6585"/>
                <a:gd name="T9" fmla="*/ 5194 h 5855"/>
                <a:gd name="T10" fmla="*/ 3334 w 6585"/>
                <a:gd name="T11" fmla="*/ 5136 h 5855"/>
                <a:gd name="T12" fmla="*/ 3290 w 6585"/>
                <a:gd name="T13" fmla="*/ 4696 h 5855"/>
                <a:gd name="T14" fmla="*/ 1874 w 6585"/>
                <a:gd name="T15" fmla="*/ 4387 h 5855"/>
                <a:gd name="T16" fmla="*/ 648 w 6585"/>
                <a:gd name="T17" fmla="*/ 4200 h 5855"/>
                <a:gd name="T18" fmla="*/ 192 w 6585"/>
                <a:gd name="T19" fmla="*/ 3965 h 5855"/>
                <a:gd name="T20" fmla="*/ 63 w 6585"/>
                <a:gd name="T21" fmla="*/ 3487 h 5855"/>
                <a:gd name="T22" fmla="*/ 775 w 6585"/>
                <a:gd name="T23" fmla="*/ 3144 h 5855"/>
                <a:gd name="T24" fmla="*/ 1667 w 6585"/>
                <a:gd name="T25" fmla="*/ 2205 h 5855"/>
                <a:gd name="T26" fmla="*/ 1359 w 6585"/>
                <a:gd name="T27" fmla="*/ 1520 h 5855"/>
                <a:gd name="T28" fmla="*/ 1403 w 6585"/>
                <a:gd name="T29" fmla="*/ 1023 h 5855"/>
                <a:gd name="T30" fmla="*/ 1809 w 6585"/>
                <a:gd name="T31" fmla="*/ 739 h 5855"/>
                <a:gd name="T32" fmla="*/ 2410 w 6585"/>
                <a:gd name="T33" fmla="*/ 1269 h 5855"/>
                <a:gd name="T34" fmla="*/ 2905 w 6585"/>
                <a:gd name="T35" fmla="*/ 1959 h 5855"/>
                <a:gd name="T36" fmla="*/ 3097 w 6585"/>
                <a:gd name="T37" fmla="*/ 2036 h 5855"/>
                <a:gd name="T38" fmla="*/ 3281 w 6585"/>
                <a:gd name="T39" fmla="*/ 1758 h 5855"/>
                <a:gd name="T40" fmla="*/ 3344 w 6585"/>
                <a:gd name="T41" fmla="*/ 985 h 5855"/>
                <a:gd name="T42" fmla="*/ 3554 w 6585"/>
                <a:gd name="T43" fmla="*/ 301 h 5855"/>
                <a:gd name="T44" fmla="*/ 4197 w 6585"/>
                <a:gd name="T45" fmla="*/ 109 h 5855"/>
                <a:gd name="T46" fmla="*/ 4423 w 6585"/>
                <a:gd name="T47" fmla="*/ 884 h 5855"/>
                <a:gd name="T48" fmla="*/ 4131 w 6585"/>
                <a:gd name="T49" fmla="*/ 2115 h 5855"/>
                <a:gd name="T50" fmla="*/ 4174 w 6585"/>
                <a:gd name="T51" fmla="*/ 3343 h 5855"/>
                <a:gd name="T52" fmla="*/ 4410 w 6585"/>
                <a:gd name="T53" fmla="*/ 3636 h 5855"/>
                <a:gd name="T54" fmla="*/ 5012 w 6585"/>
                <a:gd name="T55" fmla="*/ 2348 h 5855"/>
                <a:gd name="T56" fmla="*/ 5930 w 6585"/>
                <a:gd name="T57" fmla="*/ 2973 h 5855"/>
                <a:gd name="T58" fmla="*/ 5151 w 6585"/>
                <a:gd name="T59" fmla="*/ 4718 h 5855"/>
                <a:gd name="T60" fmla="*/ 5220 w 6585"/>
                <a:gd name="T61" fmla="*/ 4972 h 5855"/>
                <a:gd name="T62" fmla="*/ 5563 w 6585"/>
                <a:gd name="T63" fmla="*/ 4912 h 5855"/>
                <a:gd name="T64" fmla="*/ 5765 w 6585"/>
                <a:gd name="T65" fmla="*/ 4538 h 5855"/>
                <a:gd name="T66" fmla="*/ 5986 w 6585"/>
                <a:gd name="T67" fmla="*/ 4225 h 5855"/>
                <a:gd name="T68" fmla="*/ 6500 w 6585"/>
                <a:gd name="T69" fmla="*/ 4536 h 5855"/>
                <a:gd name="T70" fmla="*/ 5587 w 6585"/>
                <a:gd name="T71" fmla="*/ 5855 h 5855"/>
                <a:gd name="T72" fmla="*/ 1672 w 6585"/>
                <a:gd name="T73" fmla="*/ 5855 h 5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85" h="5855">
                  <a:moveTo>
                    <a:pt x="1672" y="5855"/>
                  </a:moveTo>
                  <a:cubicBezTo>
                    <a:pt x="1615" y="5802"/>
                    <a:pt x="1564" y="5741"/>
                    <a:pt x="1514" y="5676"/>
                  </a:cubicBezTo>
                  <a:cubicBezTo>
                    <a:pt x="1409" y="5480"/>
                    <a:pt x="1366" y="5165"/>
                    <a:pt x="1520" y="4989"/>
                  </a:cubicBezTo>
                  <a:cubicBezTo>
                    <a:pt x="1690" y="4796"/>
                    <a:pt x="1990" y="4893"/>
                    <a:pt x="2218" y="4983"/>
                  </a:cubicBezTo>
                  <a:cubicBezTo>
                    <a:pt x="2466" y="5081"/>
                    <a:pt x="2726" y="5152"/>
                    <a:pt x="2992" y="5194"/>
                  </a:cubicBezTo>
                  <a:cubicBezTo>
                    <a:pt x="3109" y="5213"/>
                    <a:pt x="3245" y="5220"/>
                    <a:pt x="3334" y="5136"/>
                  </a:cubicBezTo>
                  <a:cubicBezTo>
                    <a:pt x="3456" y="5019"/>
                    <a:pt x="3398" y="4814"/>
                    <a:pt x="3290" y="4696"/>
                  </a:cubicBezTo>
                  <a:cubicBezTo>
                    <a:pt x="2959" y="4334"/>
                    <a:pt x="2377" y="4390"/>
                    <a:pt x="1874" y="4387"/>
                  </a:cubicBezTo>
                  <a:cubicBezTo>
                    <a:pt x="1456" y="4384"/>
                    <a:pt x="1041" y="4321"/>
                    <a:pt x="648" y="4200"/>
                  </a:cubicBezTo>
                  <a:cubicBezTo>
                    <a:pt x="482" y="4149"/>
                    <a:pt x="314" y="4085"/>
                    <a:pt x="192" y="3965"/>
                  </a:cubicBezTo>
                  <a:cubicBezTo>
                    <a:pt x="69" y="3845"/>
                    <a:pt x="0" y="3656"/>
                    <a:pt x="63" y="3487"/>
                  </a:cubicBezTo>
                  <a:cubicBezTo>
                    <a:pt x="161" y="3224"/>
                    <a:pt x="508" y="3086"/>
                    <a:pt x="775" y="3144"/>
                  </a:cubicBezTo>
                  <a:cubicBezTo>
                    <a:pt x="2675" y="3551"/>
                    <a:pt x="1781" y="2455"/>
                    <a:pt x="1667" y="2205"/>
                  </a:cubicBezTo>
                  <a:cubicBezTo>
                    <a:pt x="1553" y="1956"/>
                    <a:pt x="1425" y="1789"/>
                    <a:pt x="1359" y="1520"/>
                  </a:cubicBezTo>
                  <a:cubicBezTo>
                    <a:pt x="1319" y="1358"/>
                    <a:pt x="1325" y="1178"/>
                    <a:pt x="1403" y="1023"/>
                  </a:cubicBezTo>
                  <a:cubicBezTo>
                    <a:pt x="1481" y="869"/>
                    <a:pt x="1639" y="747"/>
                    <a:pt x="1809" y="739"/>
                  </a:cubicBezTo>
                  <a:cubicBezTo>
                    <a:pt x="2124" y="725"/>
                    <a:pt x="2251" y="1006"/>
                    <a:pt x="2410" y="1269"/>
                  </a:cubicBezTo>
                  <a:cubicBezTo>
                    <a:pt x="2568" y="1531"/>
                    <a:pt x="2666" y="1768"/>
                    <a:pt x="2905" y="1959"/>
                  </a:cubicBezTo>
                  <a:cubicBezTo>
                    <a:pt x="2960" y="2004"/>
                    <a:pt x="3025" y="2048"/>
                    <a:pt x="3097" y="2036"/>
                  </a:cubicBezTo>
                  <a:cubicBezTo>
                    <a:pt x="3214" y="2018"/>
                    <a:pt x="3267" y="1875"/>
                    <a:pt x="3281" y="1758"/>
                  </a:cubicBezTo>
                  <a:cubicBezTo>
                    <a:pt x="3308" y="1519"/>
                    <a:pt x="3336" y="1225"/>
                    <a:pt x="3344" y="985"/>
                  </a:cubicBezTo>
                  <a:cubicBezTo>
                    <a:pt x="3352" y="746"/>
                    <a:pt x="3401" y="493"/>
                    <a:pt x="3554" y="301"/>
                  </a:cubicBezTo>
                  <a:cubicBezTo>
                    <a:pt x="3708" y="108"/>
                    <a:pt x="3990" y="0"/>
                    <a:pt x="4197" y="109"/>
                  </a:cubicBezTo>
                  <a:cubicBezTo>
                    <a:pt x="4449" y="242"/>
                    <a:pt x="4469" y="594"/>
                    <a:pt x="4423" y="884"/>
                  </a:cubicBezTo>
                  <a:cubicBezTo>
                    <a:pt x="4356" y="1299"/>
                    <a:pt x="4216" y="1702"/>
                    <a:pt x="4131" y="2115"/>
                  </a:cubicBezTo>
                  <a:cubicBezTo>
                    <a:pt x="4046" y="2528"/>
                    <a:pt x="4019" y="2965"/>
                    <a:pt x="4174" y="3343"/>
                  </a:cubicBezTo>
                  <a:cubicBezTo>
                    <a:pt x="4240" y="3505"/>
                    <a:pt x="4233" y="3633"/>
                    <a:pt x="4410" y="3636"/>
                  </a:cubicBezTo>
                  <a:cubicBezTo>
                    <a:pt x="4635" y="3641"/>
                    <a:pt x="4944" y="2597"/>
                    <a:pt x="5012" y="2348"/>
                  </a:cubicBezTo>
                  <a:cubicBezTo>
                    <a:pt x="5265" y="1418"/>
                    <a:pt x="6229" y="2091"/>
                    <a:pt x="5930" y="2973"/>
                  </a:cubicBezTo>
                  <a:cubicBezTo>
                    <a:pt x="5689" y="3683"/>
                    <a:pt x="5190" y="4088"/>
                    <a:pt x="5151" y="4718"/>
                  </a:cubicBezTo>
                  <a:cubicBezTo>
                    <a:pt x="5145" y="4810"/>
                    <a:pt x="5154" y="4912"/>
                    <a:pt x="5220" y="4972"/>
                  </a:cubicBezTo>
                  <a:cubicBezTo>
                    <a:pt x="5313" y="5054"/>
                    <a:pt x="5474" y="5008"/>
                    <a:pt x="5563" y="4912"/>
                  </a:cubicBezTo>
                  <a:cubicBezTo>
                    <a:pt x="5653" y="4816"/>
                    <a:pt x="5719" y="4660"/>
                    <a:pt x="5765" y="4538"/>
                  </a:cubicBezTo>
                  <a:cubicBezTo>
                    <a:pt x="5810" y="4416"/>
                    <a:pt x="5873" y="4289"/>
                    <a:pt x="5986" y="4225"/>
                  </a:cubicBezTo>
                  <a:cubicBezTo>
                    <a:pt x="6201" y="4103"/>
                    <a:pt x="6458" y="4301"/>
                    <a:pt x="6500" y="4536"/>
                  </a:cubicBezTo>
                  <a:cubicBezTo>
                    <a:pt x="6585" y="5012"/>
                    <a:pt x="5918" y="5310"/>
                    <a:pt x="5587" y="5855"/>
                  </a:cubicBezTo>
                  <a:lnTo>
                    <a:pt x="1672" y="5855"/>
                  </a:lnTo>
                  <a:close/>
                </a:path>
              </a:pathLst>
            </a:custGeom>
            <a:solidFill>
              <a:srgbClr val="2C5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7">
              <a:extLst>
                <a:ext uri="{FF2B5EF4-FFF2-40B4-BE49-F238E27FC236}">
                  <a16:creationId xmlns:a16="http://schemas.microsoft.com/office/drawing/2014/main" id="{3BBD8ED3-AA58-4320-8E9C-A40443255DD6}"/>
                </a:ext>
              </a:extLst>
            </p:cNvPr>
            <p:cNvSpPr>
              <a:spLocks/>
            </p:cNvSpPr>
            <p:nvPr userDrawn="1"/>
          </p:nvSpPr>
          <p:spPr bwMode="auto">
            <a:xfrm>
              <a:off x="6056313" y="990600"/>
              <a:ext cx="2606675" cy="2571750"/>
            </a:xfrm>
            <a:custGeom>
              <a:avLst/>
              <a:gdLst>
                <a:gd name="T0" fmla="*/ 2351 w 7239"/>
                <a:gd name="T1" fmla="*/ 834 h 7139"/>
                <a:gd name="T2" fmla="*/ 1928 w 7239"/>
                <a:gd name="T3" fmla="*/ 1087 h 7139"/>
                <a:gd name="T4" fmla="*/ 1777 w 7239"/>
                <a:gd name="T5" fmla="*/ 1198 h 7139"/>
                <a:gd name="T6" fmla="*/ 1125 w 7239"/>
                <a:gd name="T7" fmla="*/ 1840 h 7139"/>
                <a:gd name="T8" fmla="*/ 618 w 7239"/>
                <a:gd name="T9" fmla="*/ 2616 h 7139"/>
                <a:gd name="T10" fmla="*/ 279 w 7239"/>
                <a:gd name="T11" fmla="*/ 3451 h 7139"/>
                <a:gd name="T12" fmla="*/ 160 w 7239"/>
                <a:gd name="T13" fmla="*/ 3925 h 7139"/>
                <a:gd name="T14" fmla="*/ 382 w 7239"/>
                <a:gd name="T15" fmla="*/ 6167 h 7139"/>
                <a:gd name="T16" fmla="*/ 2189 w 7239"/>
                <a:gd name="T17" fmla="*/ 7079 h 7139"/>
                <a:gd name="T18" fmla="*/ 4522 w 7239"/>
                <a:gd name="T19" fmla="*/ 6851 h 7139"/>
                <a:gd name="T20" fmla="*/ 6688 w 7239"/>
                <a:gd name="T21" fmla="*/ 5588 h 7139"/>
                <a:gd name="T22" fmla="*/ 7062 w 7239"/>
                <a:gd name="T23" fmla="*/ 4429 h 7139"/>
                <a:gd name="T24" fmla="*/ 7165 w 7239"/>
                <a:gd name="T25" fmla="*/ 3064 h 7139"/>
                <a:gd name="T26" fmla="*/ 7239 w 7239"/>
                <a:gd name="T27" fmla="*/ 1785 h 7139"/>
                <a:gd name="T28" fmla="*/ 7239 w 7239"/>
                <a:gd name="T29" fmla="*/ 1753 h 7139"/>
                <a:gd name="T30" fmla="*/ 7047 w 7239"/>
                <a:gd name="T31" fmla="*/ 679 h 7139"/>
                <a:gd name="T32" fmla="*/ 6313 w 7239"/>
                <a:gd name="T33" fmla="*/ 77 h 7139"/>
                <a:gd name="T34" fmla="*/ 5695 w 7239"/>
                <a:gd name="T35" fmla="*/ 1 h 7139"/>
                <a:gd name="T36" fmla="*/ 4560 w 7239"/>
                <a:gd name="T37" fmla="*/ 96 h 7139"/>
                <a:gd name="T38" fmla="*/ 3671 w 7239"/>
                <a:gd name="T39" fmla="*/ 278 h 7139"/>
                <a:gd name="T40" fmla="*/ 3422 w 7239"/>
                <a:gd name="T41" fmla="*/ 354 h 7139"/>
                <a:gd name="T42" fmla="*/ 2548 w 7239"/>
                <a:gd name="T43" fmla="*/ 734 h 7139"/>
                <a:gd name="T44" fmla="*/ 2351 w 7239"/>
                <a:gd name="T45" fmla="*/ 834 h 7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239" h="7139">
                  <a:moveTo>
                    <a:pt x="2351" y="834"/>
                  </a:moveTo>
                  <a:cubicBezTo>
                    <a:pt x="2205" y="911"/>
                    <a:pt x="2063" y="993"/>
                    <a:pt x="1928" y="1087"/>
                  </a:cubicBezTo>
                  <a:cubicBezTo>
                    <a:pt x="1877" y="1123"/>
                    <a:pt x="1826" y="1160"/>
                    <a:pt x="1777" y="1198"/>
                  </a:cubicBezTo>
                  <a:cubicBezTo>
                    <a:pt x="1537" y="1387"/>
                    <a:pt x="1318" y="1603"/>
                    <a:pt x="1125" y="1840"/>
                  </a:cubicBezTo>
                  <a:cubicBezTo>
                    <a:pt x="929" y="2080"/>
                    <a:pt x="760" y="2341"/>
                    <a:pt x="618" y="2616"/>
                  </a:cubicBezTo>
                  <a:cubicBezTo>
                    <a:pt x="479" y="2883"/>
                    <a:pt x="366" y="3164"/>
                    <a:pt x="279" y="3451"/>
                  </a:cubicBezTo>
                  <a:cubicBezTo>
                    <a:pt x="232" y="3607"/>
                    <a:pt x="190" y="3765"/>
                    <a:pt x="160" y="3925"/>
                  </a:cubicBezTo>
                  <a:cubicBezTo>
                    <a:pt x="0" y="4730"/>
                    <a:pt x="26" y="5575"/>
                    <a:pt x="382" y="6167"/>
                  </a:cubicBezTo>
                  <a:cubicBezTo>
                    <a:pt x="753" y="6785"/>
                    <a:pt x="1460" y="7020"/>
                    <a:pt x="2189" y="7079"/>
                  </a:cubicBezTo>
                  <a:cubicBezTo>
                    <a:pt x="2935" y="7139"/>
                    <a:pt x="3729" y="7055"/>
                    <a:pt x="4522" y="6851"/>
                  </a:cubicBezTo>
                  <a:cubicBezTo>
                    <a:pt x="5254" y="6662"/>
                    <a:pt x="6168" y="6359"/>
                    <a:pt x="6688" y="5588"/>
                  </a:cubicBezTo>
                  <a:cubicBezTo>
                    <a:pt x="6933" y="5224"/>
                    <a:pt x="7021" y="4815"/>
                    <a:pt x="7062" y="4429"/>
                  </a:cubicBezTo>
                  <a:cubicBezTo>
                    <a:pt x="7111" y="3971"/>
                    <a:pt x="7132" y="3518"/>
                    <a:pt x="7165" y="3064"/>
                  </a:cubicBezTo>
                  <a:cubicBezTo>
                    <a:pt x="7196" y="2637"/>
                    <a:pt x="7238" y="2205"/>
                    <a:pt x="7239" y="1785"/>
                  </a:cubicBezTo>
                  <a:lnTo>
                    <a:pt x="7239" y="1753"/>
                  </a:lnTo>
                  <a:cubicBezTo>
                    <a:pt x="7238" y="1370"/>
                    <a:pt x="7198" y="988"/>
                    <a:pt x="7047" y="679"/>
                  </a:cubicBezTo>
                  <a:cubicBezTo>
                    <a:pt x="6896" y="370"/>
                    <a:pt x="6638" y="170"/>
                    <a:pt x="6313" y="77"/>
                  </a:cubicBezTo>
                  <a:cubicBezTo>
                    <a:pt x="6113" y="19"/>
                    <a:pt x="5903" y="1"/>
                    <a:pt x="5695" y="1"/>
                  </a:cubicBezTo>
                  <a:cubicBezTo>
                    <a:pt x="5315" y="0"/>
                    <a:pt x="4935" y="42"/>
                    <a:pt x="4560" y="96"/>
                  </a:cubicBezTo>
                  <a:cubicBezTo>
                    <a:pt x="4260" y="139"/>
                    <a:pt x="3963" y="197"/>
                    <a:pt x="3671" y="278"/>
                  </a:cubicBezTo>
                  <a:cubicBezTo>
                    <a:pt x="3588" y="301"/>
                    <a:pt x="3504" y="326"/>
                    <a:pt x="3422" y="354"/>
                  </a:cubicBezTo>
                  <a:cubicBezTo>
                    <a:pt x="3120" y="454"/>
                    <a:pt x="2833" y="595"/>
                    <a:pt x="2548" y="734"/>
                  </a:cubicBezTo>
                  <a:cubicBezTo>
                    <a:pt x="2482" y="767"/>
                    <a:pt x="2416" y="800"/>
                    <a:pt x="2351" y="834"/>
                  </a:cubicBez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8">
              <a:extLst>
                <a:ext uri="{FF2B5EF4-FFF2-40B4-BE49-F238E27FC236}">
                  <a16:creationId xmlns:a16="http://schemas.microsoft.com/office/drawing/2014/main" id="{26C33C88-6212-40EB-8019-FAFC90F4B5A8}"/>
                </a:ext>
              </a:extLst>
            </p:cNvPr>
            <p:cNvSpPr>
              <a:spLocks/>
            </p:cNvSpPr>
            <p:nvPr userDrawn="1"/>
          </p:nvSpPr>
          <p:spPr bwMode="auto">
            <a:xfrm>
              <a:off x="6777038" y="1562100"/>
              <a:ext cx="277812" cy="381000"/>
            </a:xfrm>
            <a:custGeom>
              <a:avLst/>
              <a:gdLst>
                <a:gd name="T0" fmla="*/ 347 w 773"/>
                <a:gd name="T1" fmla="*/ 507 h 1055"/>
                <a:gd name="T2" fmla="*/ 328 w 773"/>
                <a:gd name="T3" fmla="*/ 524 h 1055"/>
                <a:gd name="T4" fmla="*/ 341 w 773"/>
                <a:gd name="T5" fmla="*/ 573 h 1055"/>
                <a:gd name="T6" fmla="*/ 392 w 773"/>
                <a:gd name="T7" fmla="*/ 912 h 1055"/>
                <a:gd name="T8" fmla="*/ 480 w 773"/>
                <a:gd name="T9" fmla="*/ 1020 h 1055"/>
                <a:gd name="T10" fmla="*/ 539 w 773"/>
                <a:gd name="T11" fmla="*/ 1047 h 1055"/>
                <a:gd name="T12" fmla="*/ 599 w 773"/>
                <a:gd name="T13" fmla="*/ 1051 h 1055"/>
                <a:gd name="T14" fmla="*/ 750 w 773"/>
                <a:gd name="T15" fmla="*/ 778 h 1055"/>
                <a:gd name="T16" fmla="*/ 758 w 773"/>
                <a:gd name="T17" fmla="*/ 490 h 1055"/>
                <a:gd name="T18" fmla="*/ 766 w 773"/>
                <a:gd name="T19" fmla="*/ 466 h 1055"/>
                <a:gd name="T20" fmla="*/ 769 w 773"/>
                <a:gd name="T21" fmla="*/ 433 h 1055"/>
                <a:gd name="T22" fmla="*/ 769 w 773"/>
                <a:gd name="T23" fmla="*/ 394 h 1055"/>
                <a:gd name="T24" fmla="*/ 767 w 773"/>
                <a:gd name="T25" fmla="*/ 350 h 1055"/>
                <a:gd name="T26" fmla="*/ 762 w 773"/>
                <a:gd name="T27" fmla="*/ 304 h 1055"/>
                <a:gd name="T28" fmla="*/ 756 w 773"/>
                <a:gd name="T29" fmla="*/ 258 h 1055"/>
                <a:gd name="T30" fmla="*/ 750 w 773"/>
                <a:gd name="T31" fmla="*/ 214 h 1055"/>
                <a:gd name="T32" fmla="*/ 743 w 773"/>
                <a:gd name="T33" fmla="*/ 174 h 1055"/>
                <a:gd name="T34" fmla="*/ 737 w 773"/>
                <a:gd name="T35" fmla="*/ 140 h 1055"/>
                <a:gd name="T36" fmla="*/ 729 w 773"/>
                <a:gd name="T37" fmla="*/ 103 h 1055"/>
                <a:gd name="T38" fmla="*/ 706 w 773"/>
                <a:gd name="T39" fmla="*/ 53 h 1055"/>
                <a:gd name="T40" fmla="*/ 659 w 773"/>
                <a:gd name="T41" fmla="*/ 14 h 1055"/>
                <a:gd name="T42" fmla="*/ 622 w 773"/>
                <a:gd name="T43" fmla="*/ 12 h 1055"/>
                <a:gd name="T44" fmla="*/ 568 w 773"/>
                <a:gd name="T45" fmla="*/ 66 h 1055"/>
                <a:gd name="T46" fmla="*/ 470 w 773"/>
                <a:gd name="T47" fmla="*/ 12 h 1055"/>
                <a:gd name="T48" fmla="*/ 417 w 773"/>
                <a:gd name="T49" fmla="*/ 73 h 1055"/>
                <a:gd name="T50" fmla="*/ 326 w 773"/>
                <a:gd name="T51" fmla="*/ 28 h 1055"/>
                <a:gd name="T52" fmla="*/ 258 w 773"/>
                <a:gd name="T53" fmla="*/ 111 h 1055"/>
                <a:gd name="T54" fmla="*/ 159 w 773"/>
                <a:gd name="T55" fmla="*/ 164 h 1055"/>
                <a:gd name="T56" fmla="*/ 0 w 773"/>
                <a:gd name="T57" fmla="*/ 301 h 1055"/>
                <a:gd name="T58" fmla="*/ 63 w 773"/>
                <a:gd name="T59" fmla="*/ 429 h 1055"/>
                <a:gd name="T60" fmla="*/ 211 w 773"/>
                <a:gd name="T61" fmla="*/ 468 h 1055"/>
                <a:gd name="T62" fmla="*/ 225 w 773"/>
                <a:gd name="T63" fmla="*/ 465 h 1055"/>
                <a:gd name="T64" fmla="*/ 238 w 773"/>
                <a:gd name="T65" fmla="*/ 430 h 1055"/>
                <a:gd name="T66" fmla="*/ 239 w 773"/>
                <a:gd name="T67" fmla="*/ 400 h 1055"/>
                <a:gd name="T68" fmla="*/ 335 w 773"/>
                <a:gd name="T69" fmla="*/ 380 h 1055"/>
                <a:gd name="T70" fmla="*/ 386 w 773"/>
                <a:gd name="T71" fmla="*/ 341 h 1055"/>
                <a:gd name="T72" fmla="*/ 394 w 773"/>
                <a:gd name="T73" fmla="*/ 316 h 1055"/>
                <a:gd name="T74" fmla="*/ 462 w 773"/>
                <a:gd name="T75" fmla="*/ 376 h 1055"/>
                <a:gd name="T76" fmla="*/ 568 w 773"/>
                <a:gd name="T77" fmla="*/ 270 h 1055"/>
                <a:gd name="T78" fmla="*/ 622 w 773"/>
                <a:gd name="T79" fmla="*/ 301 h 1055"/>
                <a:gd name="T80" fmla="*/ 493 w 773"/>
                <a:gd name="T81" fmla="*/ 467 h 1055"/>
                <a:gd name="T82" fmla="*/ 419 w 773"/>
                <a:gd name="T83" fmla="*/ 489 h 1055"/>
                <a:gd name="T84" fmla="*/ 347 w 773"/>
                <a:gd name="T85" fmla="*/ 507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3" h="1055">
                  <a:moveTo>
                    <a:pt x="347" y="507"/>
                  </a:moveTo>
                  <a:cubicBezTo>
                    <a:pt x="333" y="512"/>
                    <a:pt x="329" y="516"/>
                    <a:pt x="328" y="524"/>
                  </a:cubicBezTo>
                  <a:cubicBezTo>
                    <a:pt x="327" y="532"/>
                    <a:pt x="339" y="565"/>
                    <a:pt x="341" y="573"/>
                  </a:cubicBezTo>
                  <a:cubicBezTo>
                    <a:pt x="351" y="617"/>
                    <a:pt x="373" y="810"/>
                    <a:pt x="392" y="912"/>
                  </a:cubicBezTo>
                  <a:cubicBezTo>
                    <a:pt x="401" y="963"/>
                    <a:pt x="465" y="1010"/>
                    <a:pt x="480" y="1020"/>
                  </a:cubicBezTo>
                  <a:cubicBezTo>
                    <a:pt x="495" y="1030"/>
                    <a:pt x="522" y="1042"/>
                    <a:pt x="539" y="1047"/>
                  </a:cubicBezTo>
                  <a:cubicBezTo>
                    <a:pt x="556" y="1053"/>
                    <a:pt x="579" y="1055"/>
                    <a:pt x="599" y="1051"/>
                  </a:cubicBezTo>
                  <a:cubicBezTo>
                    <a:pt x="706" y="1032"/>
                    <a:pt x="773" y="915"/>
                    <a:pt x="750" y="778"/>
                  </a:cubicBezTo>
                  <a:cubicBezTo>
                    <a:pt x="728" y="642"/>
                    <a:pt x="720" y="566"/>
                    <a:pt x="758" y="490"/>
                  </a:cubicBezTo>
                  <a:cubicBezTo>
                    <a:pt x="762" y="482"/>
                    <a:pt x="764" y="474"/>
                    <a:pt x="766" y="466"/>
                  </a:cubicBezTo>
                  <a:cubicBezTo>
                    <a:pt x="768" y="455"/>
                    <a:pt x="768" y="444"/>
                    <a:pt x="769" y="433"/>
                  </a:cubicBezTo>
                  <a:cubicBezTo>
                    <a:pt x="770" y="420"/>
                    <a:pt x="770" y="407"/>
                    <a:pt x="769" y="394"/>
                  </a:cubicBezTo>
                  <a:cubicBezTo>
                    <a:pt x="769" y="379"/>
                    <a:pt x="768" y="365"/>
                    <a:pt x="767" y="350"/>
                  </a:cubicBezTo>
                  <a:cubicBezTo>
                    <a:pt x="765" y="335"/>
                    <a:pt x="764" y="320"/>
                    <a:pt x="762" y="304"/>
                  </a:cubicBezTo>
                  <a:cubicBezTo>
                    <a:pt x="760" y="289"/>
                    <a:pt x="758" y="274"/>
                    <a:pt x="756" y="258"/>
                  </a:cubicBezTo>
                  <a:cubicBezTo>
                    <a:pt x="754" y="244"/>
                    <a:pt x="752" y="229"/>
                    <a:pt x="750" y="214"/>
                  </a:cubicBezTo>
                  <a:cubicBezTo>
                    <a:pt x="747" y="201"/>
                    <a:pt x="745" y="188"/>
                    <a:pt x="743" y="174"/>
                  </a:cubicBezTo>
                  <a:cubicBezTo>
                    <a:pt x="741" y="163"/>
                    <a:pt x="739" y="152"/>
                    <a:pt x="737" y="140"/>
                  </a:cubicBezTo>
                  <a:cubicBezTo>
                    <a:pt x="734" y="128"/>
                    <a:pt x="732" y="116"/>
                    <a:pt x="729" y="103"/>
                  </a:cubicBezTo>
                  <a:cubicBezTo>
                    <a:pt x="725" y="85"/>
                    <a:pt x="716" y="68"/>
                    <a:pt x="706" y="53"/>
                  </a:cubicBezTo>
                  <a:cubicBezTo>
                    <a:pt x="694" y="36"/>
                    <a:pt x="679" y="21"/>
                    <a:pt x="659" y="14"/>
                  </a:cubicBezTo>
                  <a:cubicBezTo>
                    <a:pt x="647" y="10"/>
                    <a:pt x="634" y="9"/>
                    <a:pt x="622" y="12"/>
                  </a:cubicBezTo>
                  <a:cubicBezTo>
                    <a:pt x="563" y="29"/>
                    <a:pt x="568" y="66"/>
                    <a:pt x="568" y="66"/>
                  </a:cubicBezTo>
                  <a:cubicBezTo>
                    <a:pt x="568" y="66"/>
                    <a:pt x="524" y="0"/>
                    <a:pt x="470" y="12"/>
                  </a:cubicBezTo>
                  <a:cubicBezTo>
                    <a:pt x="422" y="23"/>
                    <a:pt x="417" y="73"/>
                    <a:pt x="417" y="73"/>
                  </a:cubicBezTo>
                  <a:cubicBezTo>
                    <a:pt x="417" y="73"/>
                    <a:pt x="379" y="12"/>
                    <a:pt x="326" y="28"/>
                  </a:cubicBezTo>
                  <a:cubicBezTo>
                    <a:pt x="273" y="43"/>
                    <a:pt x="265" y="81"/>
                    <a:pt x="258" y="111"/>
                  </a:cubicBezTo>
                  <a:cubicBezTo>
                    <a:pt x="250" y="141"/>
                    <a:pt x="235" y="156"/>
                    <a:pt x="159" y="164"/>
                  </a:cubicBezTo>
                  <a:cubicBezTo>
                    <a:pt x="83" y="172"/>
                    <a:pt x="0" y="232"/>
                    <a:pt x="0" y="301"/>
                  </a:cubicBezTo>
                  <a:cubicBezTo>
                    <a:pt x="0" y="347"/>
                    <a:pt x="12" y="394"/>
                    <a:pt x="63" y="429"/>
                  </a:cubicBezTo>
                  <a:cubicBezTo>
                    <a:pt x="114" y="464"/>
                    <a:pt x="206" y="468"/>
                    <a:pt x="211" y="468"/>
                  </a:cubicBezTo>
                  <a:cubicBezTo>
                    <a:pt x="216" y="468"/>
                    <a:pt x="221" y="467"/>
                    <a:pt x="225" y="465"/>
                  </a:cubicBezTo>
                  <a:cubicBezTo>
                    <a:pt x="243" y="459"/>
                    <a:pt x="241" y="445"/>
                    <a:pt x="238" y="430"/>
                  </a:cubicBezTo>
                  <a:cubicBezTo>
                    <a:pt x="237" y="427"/>
                    <a:pt x="226" y="402"/>
                    <a:pt x="239" y="400"/>
                  </a:cubicBezTo>
                  <a:cubicBezTo>
                    <a:pt x="243" y="399"/>
                    <a:pt x="325" y="383"/>
                    <a:pt x="335" y="380"/>
                  </a:cubicBezTo>
                  <a:cubicBezTo>
                    <a:pt x="342" y="378"/>
                    <a:pt x="370" y="372"/>
                    <a:pt x="386" y="341"/>
                  </a:cubicBezTo>
                  <a:cubicBezTo>
                    <a:pt x="391" y="333"/>
                    <a:pt x="394" y="325"/>
                    <a:pt x="394" y="316"/>
                  </a:cubicBezTo>
                  <a:cubicBezTo>
                    <a:pt x="394" y="316"/>
                    <a:pt x="409" y="384"/>
                    <a:pt x="462" y="376"/>
                  </a:cubicBezTo>
                  <a:cubicBezTo>
                    <a:pt x="515" y="369"/>
                    <a:pt x="552" y="325"/>
                    <a:pt x="568" y="270"/>
                  </a:cubicBezTo>
                  <a:cubicBezTo>
                    <a:pt x="572" y="259"/>
                    <a:pt x="606" y="248"/>
                    <a:pt x="622" y="301"/>
                  </a:cubicBezTo>
                  <a:cubicBezTo>
                    <a:pt x="643" y="369"/>
                    <a:pt x="568" y="445"/>
                    <a:pt x="493" y="467"/>
                  </a:cubicBezTo>
                  <a:cubicBezTo>
                    <a:pt x="468" y="475"/>
                    <a:pt x="443" y="482"/>
                    <a:pt x="419" y="489"/>
                  </a:cubicBezTo>
                  <a:cubicBezTo>
                    <a:pt x="400" y="495"/>
                    <a:pt x="347" y="507"/>
                    <a:pt x="347" y="507"/>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9">
              <a:extLst>
                <a:ext uri="{FF2B5EF4-FFF2-40B4-BE49-F238E27FC236}">
                  <a16:creationId xmlns:a16="http://schemas.microsoft.com/office/drawing/2014/main" id="{67BADCDE-B540-4CAC-B255-EBD5E5946772}"/>
                </a:ext>
              </a:extLst>
            </p:cNvPr>
            <p:cNvSpPr>
              <a:spLocks/>
            </p:cNvSpPr>
            <p:nvPr userDrawn="1"/>
          </p:nvSpPr>
          <p:spPr bwMode="auto">
            <a:xfrm>
              <a:off x="6753225" y="2398713"/>
              <a:ext cx="1074737" cy="811212"/>
            </a:xfrm>
            <a:custGeom>
              <a:avLst/>
              <a:gdLst>
                <a:gd name="T0" fmla="*/ 2544 w 2982"/>
                <a:gd name="T1" fmla="*/ 1764 h 2252"/>
                <a:gd name="T2" fmla="*/ 1068 w 2982"/>
                <a:gd name="T3" fmla="*/ 1619 h 2252"/>
                <a:gd name="T4" fmla="*/ 1042 w 2982"/>
                <a:gd name="T5" fmla="*/ 1597 h 2252"/>
                <a:gd name="T6" fmla="*/ 1111 w 2982"/>
                <a:gd name="T7" fmla="*/ 1492 h 2252"/>
                <a:gd name="T8" fmla="*/ 1106 w 2982"/>
                <a:gd name="T9" fmla="*/ 1358 h 2252"/>
                <a:gd name="T10" fmla="*/ 981 w 2982"/>
                <a:gd name="T11" fmla="*/ 1332 h 2252"/>
                <a:gd name="T12" fmla="*/ 920 w 2982"/>
                <a:gd name="T13" fmla="*/ 1417 h 2252"/>
                <a:gd name="T14" fmla="*/ 942 w 2982"/>
                <a:gd name="T15" fmla="*/ 1492 h 2252"/>
                <a:gd name="T16" fmla="*/ 934 w 2982"/>
                <a:gd name="T17" fmla="*/ 1544 h 2252"/>
                <a:gd name="T18" fmla="*/ 889 w 2982"/>
                <a:gd name="T19" fmla="*/ 1544 h 2252"/>
                <a:gd name="T20" fmla="*/ 679 w 2982"/>
                <a:gd name="T21" fmla="*/ 1454 h 2252"/>
                <a:gd name="T22" fmla="*/ 652 w 2982"/>
                <a:gd name="T23" fmla="*/ 1404 h 2252"/>
                <a:gd name="T24" fmla="*/ 841 w 2982"/>
                <a:gd name="T25" fmla="*/ 1338 h 2252"/>
                <a:gd name="T26" fmla="*/ 1162 w 2982"/>
                <a:gd name="T27" fmla="*/ 1170 h 2252"/>
                <a:gd name="T28" fmla="*/ 1275 w 2982"/>
                <a:gd name="T29" fmla="*/ 1303 h 2252"/>
                <a:gd name="T30" fmla="*/ 1209 w 2982"/>
                <a:gd name="T31" fmla="*/ 1542 h 2252"/>
                <a:gd name="T32" fmla="*/ 1576 w 2982"/>
                <a:gd name="T33" fmla="*/ 1256 h 2252"/>
                <a:gd name="T34" fmla="*/ 1643 w 2982"/>
                <a:gd name="T35" fmla="*/ 1176 h 2252"/>
                <a:gd name="T36" fmla="*/ 2018 w 2982"/>
                <a:gd name="T37" fmla="*/ 1015 h 2252"/>
                <a:gd name="T38" fmla="*/ 2103 w 2982"/>
                <a:gd name="T39" fmla="*/ 826 h 2252"/>
                <a:gd name="T40" fmla="*/ 2033 w 2982"/>
                <a:gd name="T41" fmla="*/ 617 h 2252"/>
                <a:gd name="T42" fmla="*/ 2102 w 2982"/>
                <a:gd name="T43" fmla="*/ 513 h 2252"/>
                <a:gd name="T44" fmla="*/ 2451 w 2982"/>
                <a:gd name="T45" fmla="*/ 427 h 2252"/>
                <a:gd name="T46" fmla="*/ 2486 w 2982"/>
                <a:gd name="T47" fmla="*/ 363 h 2252"/>
                <a:gd name="T48" fmla="*/ 2330 w 2982"/>
                <a:gd name="T49" fmla="*/ 39 h 2252"/>
                <a:gd name="T50" fmla="*/ 2273 w 2982"/>
                <a:gd name="T51" fmla="*/ 10 h 2252"/>
                <a:gd name="T52" fmla="*/ 1770 w 2982"/>
                <a:gd name="T53" fmla="*/ 178 h 2252"/>
                <a:gd name="T54" fmla="*/ 1653 w 2982"/>
                <a:gd name="T55" fmla="*/ 423 h 2252"/>
                <a:gd name="T56" fmla="*/ 1675 w 2982"/>
                <a:gd name="T57" fmla="*/ 561 h 2252"/>
                <a:gd name="T58" fmla="*/ 1590 w 2982"/>
                <a:gd name="T59" fmla="*/ 813 h 2252"/>
                <a:gd name="T60" fmla="*/ 1255 w 2982"/>
                <a:gd name="T61" fmla="*/ 989 h 2252"/>
                <a:gd name="T62" fmla="*/ 1085 w 2982"/>
                <a:gd name="T63" fmla="*/ 900 h 2252"/>
                <a:gd name="T64" fmla="*/ 1026 w 2982"/>
                <a:gd name="T65" fmla="*/ 704 h 2252"/>
                <a:gd name="T66" fmla="*/ 518 w 2982"/>
                <a:gd name="T67" fmla="*/ 489 h 2252"/>
                <a:gd name="T68" fmla="*/ 621 w 2982"/>
                <a:gd name="T69" fmla="*/ 615 h 2252"/>
                <a:gd name="T70" fmla="*/ 655 w 2982"/>
                <a:gd name="T71" fmla="*/ 700 h 2252"/>
                <a:gd name="T72" fmla="*/ 761 w 2982"/>
                <a:gd name="T73" fmla="*/ 777 h 2252"/>
                <a:gd name="T74" fmla="*/ 727 w 2982"/>
                <a:gd name="T75" fmla="*/ 794 h 2252"/>
                <a:gd name="T76" fmla="*/ 346 w 2982"/>
                <a:gd name="T77" fmla="*/ 990 h 2252"/>
                <a:gd name="T78" fmla="*/ 540 w 2982"/>
                <a:gd name="T79" fmla="*/ 1034 h 2252"/>
                <a:gd name="T80" fmla="*/ 740 w 2982"/>
                <a:gd name="T81" fmla="*/ 1091 h 2252"/>
                <a:gd name="T82" fmla="*/ 611 w 2982"/>
                <a:gd name="T83" fmla="*/ 1390 h 2252"/>
                <a:gd name="T84" fmla="*/ 567 w 2982"/>
                <a:gd name="T85" fmla="*/ 1410 h 2252"/>
                <a:gd name="T86" fmla="*/ 477 w 2982"/>
                <a:gd name="T87" fmla="*/ 1214 h 2252"/>
                <a:gd name="T88" fmla="*/ 454 w 2982"/>
                <a:gd name="T89" fmla="*/ 1158 h 2252"/>
                <a:gd name="T90" fmla="*/ 61 w 2982"/>
                <a:gd name="T91" fmla="*/ 1329 h 2252"/>
                <a:gd name="T92" fmla="*/ 223 w 2982"/>
                <a:gd name="T93" fmla="*/ 1647 h 2252"/>
                <a:gd name="T94" fmla="*/ 234 w 2982"/>
                <a:gd name="T95" fmla="*/ 1640 h 2252"/>
                <a:gd name="T96" fmla="*/ 257 w 2982"/>
                <a:gd name="T97" fmla="*/ 1534 h 2252"/>
                <a:gd name="T98" fmla="*/ 398 w 2982"/>
                <a:gd name="T99" fmla="*/ 1473 h 2252"/>
                <a:gd name="T100" fmla="*/ 789 w 2982"/>
                <a:gd name="T101" fmla="*/ 1677 h 2252"/>
                <a:gd name="T102" fmla="*/ 805 w 2982"/>
                <a:gd name="T103" fmla="*/ 1738 h 2252"/>
                <a:gd name="T104" fmla="*/ 702 w 2982"/>
                <a:gd name="T105" fmla="*/ 1874 h 2252"/>
                <a:gd name="T106" fmla="*/ 703 w 2982"/>
                <a:gd name="T107" fmla="*/ 2015 h 2252"/>
                <a:gd name="T108" fmla="*/ 839 w 2982"/>
                <a:gd name="T109" fmla="*/ 2041 h 2252"/>
                <a:gd name="T110" fmla="*/ 877 w 2982"/>
                <a:gd name="T111" fmla="*/ 1902 h 2252"/>
                <a:gd name="T112" fmla="*/ 905 w 2982"/>
                <a:gd name="T113" fmla="*/ 1774 h 2252"/>
                <a:gd name="T114" fmla="*/ 950 w 2982"/>
                <a:gd name="T115" fmla="*/ 1758 h 2252"/>
                <a:gd name="T116" fmla="*/ 1115 w 2982"/>
                <a:gd name="T117" fmla="*/ 1846 h 2252"/>
                <a:gd name="T118" fmla="*/ 2671 w 2982"/>
                <a:gd name="T119" fmla="*/ 2133 h 2252"/>
                <a:gd name="T120" fmla="*/ 2982 w 2982"/>
                <a:gd name="T121" fmla="*/ 2001 h 2252"/>
                <a:gd name="T122" fmla="*/ 2544 w 2982"/>
                <a:gd name="T123" fmla="*/ 1764 h 2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2" h="2252">
                  <a:moveTo>
                    <a:pt x="2544" y="1764"/>
                  </a:moveTo>
                  <a:cubicBezTo>
                    <a:pt x="1974" y="1902"/>
                    <a:pt x="1182" y="1672"/>
                    <a:pt x="1068" y="1619"/>
                  </a:cubicBezTo>
                  <a:cubicBezTo>
                    <a:pt x="1057" y="1614"/>
                    <a:pt x="1045" y="1603"/>
                    <a:pt x="1042" y="1597"/>
                  </a:cubicBezTo>
                  <a:cubicBezTo>
                    <a:pt x="1024" y="1561"/>
                    <a:pt x="1086" y="1528"/>
                    <a:pt x="1111" y="1492"/>
                  </a:cubicBezTo>
                  <a:cubicBezTo>
                    <a:pt x="1145" y="1446"/>
                    <a:pt x="1143" y="1400"/>
                    <a:pt x="1106" y="1358"/>
                  </a:cubicBezTo>
                  <a:cubicBezTo>
                    <a:pt x="1072" y="1319"/>
                    <a:pt x="1028" y="1308"/>
                    <a:pt x="981" y="1332"/>
                  </a:cubicBezTo>
                  <a:cubicBezTo>
                    <a:pt x="943" y="1351"/>
                    <a:pt x="921" y="1381"/>
                    <a:pt x="920" y="1417"/>
                  </a:cubicBezTo>
                  <a:cubicBezTo>
                    <a:pt x="918" y="1449"/>
                    <a:pt x="934" y="1480"/>
                    <a:pt x="942" y="1492"/>
                  </a:cubicBezTo>
                  <a:cubicBezTo>
                    <a:pt x="954" y="1512"/>
                    <a:pt x="947" y="1528"/>
                    <a:pt x="934" y="1544"/>
                  </a:cubicBezTo>
                  <a:cubicBezTo>
                    <a:pt x="920" y="1560"/>
                    <a:pt x="904" y="1550"/>
                    <a:pt x="889" y="1544"/>
                  </a:cubicBezTo>
                  <a:cubicBezTo>
                    <a:pt x="819" y="1515"/>
                    <a:pt x="749" y="1485"/>
                    <a:pt x="679" y="1454"/>
                  </a:cubicBezTo>
                  <a:cubicBezTo>
                    <a:pt x="649" y="1441"/>
                    <a:pt x="638" y="1441"/>
                    <a:pt x="652" y="1404"/>
                  </a:cubicBezTo>
                  <a:cubicBezTo>
                    <a:pt x="687" y="1313"/>
                    <a:pt x="763" y="1291"/>
                    <a:pt x="841" y="1338"/>
                  </a:cubicBezTo>
                  <a:cubicBezTo>
                    <a:pt x="910" y="1170"/>
                    <a:pt x="1031" y="1107"/>
                    <a:pt x="1162" y="1170"/>
                  </a:cubicBezTo>
                  <a:cubicBezTo>
                    <a:pt x="1219" y="1197"/>
                    <a:pt x="1255" y="1243"/>
                    <a:pt x="1275" y="1303"/>
                  </a:cubicBezTo>
                  <a:cubicBezTo>
                    <a:pt x="1307" y="1394"/>
                    <a:pt x="1271" y="1485"/>
                    <a:pt x="1209" y="1542"/>
                  </a:cubicBezTo>
                  <a:cubicBezTo>
                    <a:pt x="1318" y="1548"/>
                    <a:pt x="1539" y="1432"/>
                    <a:pt x="1576" y="1256"/>
                  </a:cubicBezTo>
                  <a:cubicBezTo>
                    <a:pt x="1585" y="1211"/>
                    <a:pt x="1606" y="1191"/>
                    <a:pt x="1643" y="1176"/>
                  </a:cubicBezTo>
                  <a:cubicBezTo>
                    <a:pt x="1768" y="1122"/>
                    <a:pt x="1893" y="1067"/>
                    <a:pt x="2018" y="1015"/>
                  </a:cubicBezTo>
                  <a:cubicBezTo>
                    <a:pt x="2125" y="970"/>
                    <a:pt x="2142" y="937"/>
                    <a:pt x="2103" y="826"/>
                  </a:cubicBezTo>
                  <a:cubicBezTo>
                    <a:pt x="2079" y="757"/>
                    <a:pt x="2049" y="690"/>
                    <a:pt x="2033" y="617"/>
                  </a:cubicBezTo>
                  <a:cubicBezTo>
                    <a:pt x="2020" y="555"/>
                    <a:pt x="2043" y="527"/>
                    <a:pt x="2102" y="513"/>
                  </a:cubicBezTo>
                  <a:cubicBezTo>
                    <a:pt x="2219" y="486"/>
                    <a:pt x="2335" y="455"/>
                    <a:pt x="2451" y="427"/>
                  </a:cubicBezTo>
                  <a:cubicBezTo>
                    <a:pt x="2488" y="418"/>
                    <a:pt x="2510" y="409"/>
                    <a:pt x="2486" y="363"/>
                  </a:cubicBezTo>
                  <a:cubicBezTo>
                    <a:pt x="2431" y="256"/>
                    <a:pt x="2381" y="147"/>
                    <a:pt x="2330" y="39"/>
                  </a:cubicBezTo>
                  <a:cubicBezTo>
                    <a:pt x="2318" y="13"/>
                    <a:pt x="2303" y="0"/>
                    <a:pt x="2273" y="10"/>
                  </a:cubicBezTo>
                  <a:cubicBezTo>
                    <a:pt x="2105" y="66"/>
                    <a:pt x="1931" y="102"/>
                    <a:pt x="1770" y="178"/>
                  </a:cubicBezTo>
                  <a:cubicBezTo>
                    <a:pt x="1653" y="234"/>
                    <a:pt x="1626" y="299"/>
                    <a:pt x="1653" y="423"/>
                  </a:cubicBezTo>
                  <a:cubicBezTo>
                    <a:pt x="1663" y="469"/>
                    <a:pt x="1667" y="515"/>
                    <a:pt x="1675" y="561"/>
                  </a:cubicBezTo>
                  <a:cubicBezTo>
                    <a:pt x="1692" y="660"/>
                    <a:pt x="1658" y="741"/>
                    <a:pt x="1590" y="813"/>
                  </a:cubicBezTo>
                  <a:cubicBezTo>
                    <a:pt x="1498" y="911"/>
                    <a:pt x="1379" y="956"/>
                    <a:pt x="1255" y="989"/>
                  </a:cubicBezTo>
                  <a:cubicBezTo>
                    <a:pt x="1161" y="1014"/>
                    <a:pt x="1119" y="993"/>
                    <a:pt x="1085" y="900"/>
                  </a:cubicBezTo>
                  <a:cubicBezTo>
                    <a:pt x="1061" y="836"/>
                    <a:pt x="1048" y="769"/>
                    <a:pt x="1026" y="704"/>
                  </a:cubicBezTo>
                  <a:cubicBezTo>
                    <a:pt x="953" y="489"/>
                    <a:pt x="671" y="377"/>
                    <a:pt x="518" y="489"/>
                  </a:cubicBezTo>
                  <a:cubicBezTo>
                    <a:pt x="566" y="491"/>
                    <a:pt x="663" y="535"/>
                    <a:pt x="621" y="615"/>
                  </a:cubicBezTo>
                  <a:cubicBezTo>
                    <a:pt x="606" y="644"/>
                    <a:pt x="623" y="683"/>
                    <a:pt x="655" y="700"/>
                  </a:cubicBezTo>
                  <a:cubicBezTo>
                    <a:pt x="697" y="722"/>
                    <a:pt x="760" y="756"/>
                    <a:pt x="761" y="777"/>
                  </a:cubicBezTo>
                  <a:cubicBezTo>
                    <a:pt x="763" y="798"/>
                    <a:pt x="741" y="795"/>
                    <a:pt x="727" y="794"/>
                  </a:cubicBezTo>
                  <a:cubicBezTo>
                    <a:pt x="529" y="778"/>
                    <a:pt x="362" y="852"/>
                    <a:pt x="346" y="990"/>
                  </a:cubicBezTo>
                  <a:cubicBezTo>
                    <a:pt x="429" y="948"/>
                    <a:pt x="479" y="935"/>
                    <a:pt x="540" y="1034"/>
                  </a:cubicBezTo>
                  <a:cubicBezTo>
                    <a:pt x="566" y="1076"/>
                    <a:pt x="677" y="1081"/>
                    <a:pt x="740" y="1091"/>
                  </a:cubicBezTo>
                  <a:cubicBezTo>
                    <a:pt x="606" y="1219"/>
                    <a:pt x="601" y="1291"/>
                    <a:pt x="611" y="1390"/>
                  </a:cubicBezTo>
                  <a:cubicBezTo>
                    <a:pt x="615" y="1434"/>
                    <a:pt x="621" y="1433"/>
                    <a:pt x="567" y="1410"/>
                  </a:cubicBezTo>
                  <a:cubicBezTo>
                    <a:pt x="446" y="1358"/>
                    <a:pt x="418" y="1308"/>
                    <a:pt x="477" y="1214"/>
                  </a:cubicBezTo>
                  <a:cubicBezTo>
                    <a:pt x="502" y="1175"/>
                    <a:pt x="481" y="1170"/>
                    <a:pt x="454" y="1158"/>
                  </a:cubicBezTo>
                  <a:cubicBezTo>
                    <a:pt x="311" y="1096"/>
                    <a:pt x="120" y="1178"/>
                    <a:pt x="61" y="1329"/>
                  </a:cubicBezTo>
                  <a:cubicBezTo>
                    <a:pt x="0" y="1483"/>
                    <a:pt x="70" y="1588"/>
                    <a:pt x="223" y="1647"/>
                  </a:cubicBezTo>
                  <a:cubicBezTo>
                    <a:pt x="228" y="1649"/>
                    <a:pt x="234" y="1646"/>
                    <a:pt x="234" y="1640"/>
                  </a:cubicBezTo>
                  <a:cubicBezTo>
                    <a:pt x="238" y="1616"/>
                    <a:pt x="238" y="1587"/>
                    <a:pt x="257" y="1534"/>
                  </a:cubicBezTo>
                  <a:cubicBezTo>
                    <a:pt x="288" y="1449"/>
                    <a:pt x="320" y="1435"/>
                    <a:pt x="398" y="1473"/>
                  </a:cubicBezTo>
                  <a:cubicBezTo>
                    <a:pt x="529" y="1539"/>
                    <a:pt x="658" y="1610"/>
                    <a:pt x="789" y="1677"/>
                  </a:cubicBezTo>
                  <a:cubicBezTo>
                    <a:pt x="821" y="1693"/>
                    <a:pt x="828" y="1709"/>
                    <a:pt x="805" y="1738"/>
                  </a:cubicBezTo>
                  <a:cubicBezTo>
                    <a:pt x="769" y="1782"/>
                    <a:pt x="725" y="1837"/>
                    <a:pt x="702" y="1874"/>
                  </a:cubicBezTo>
                  <a:cubicBezTo>
                    <a:pt x="671" y="1924"/>
                    <a:pt x="663" y="1971"/>
                    <a:pt x="703" y="2015"/>
                  </a:cubicBezTo>
                  <a:cubicBezTo>
                    <a:pt x="739" y="2056"/>
                    <a:pt x="791" y="2072"/>
                    <a:pt x="839" y="2041"/>
                  </a:cubicBezTo>
                  <a:cubicBezTo>
                    <a:pt x="888" y="2010"/>
                    <a:pt x="909" y="1954"/>
                    <a:pt x="877" y="1902"/>
                  </a:cubicBezTo>
                  <a:cubicBezTo>
                    <a:pt x="844" y="1848"/>
                    <a:pt x="875" y="1805"/>
                    <a:pt x="905" y="1774"/>
                  </a:cubicBezTo>
                  <a:cubicBezTo>
                    <a:pt x="918" y="1759"/>
                    <a:pt x="933" y="1754"/>
                    <a:pt x="950" y="1758"/>
                  </a:cubicBezTo>
                  <a:cubicBezTo>
                    <a:pt x="968" y="1762"/>
                    <a:pt x="1107" y="1841"/>
                    <a:pt x="1115" y="1846"/>
                  </a:cubicBezTo>
                  <a:cubicBezTo>
                    <a:pt x="1602" y="2114"/>
                    <a:pt x="2113" y="2252"/>
                    <a:pt x="2671" y="2133"/>
                  </a:cubicBezTo>
                  <a:cubicBezTo>
                    <a:pt x="2711" y="2125"/>
                    <a:pt x="2869" y="2087"/>
                    <a:pt x="2982" y="2001"/>
                  </a:cubicBezTo>
                  <a:cubicBezTo>
                    <a:pt x="2801" y="1998"/>
                    <a:pt x="2592" y="1962"/>
                    <a:pt x="2544" y="176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10">
              <a:extLst>
                <a:ext uri="{FF2B5EF4-FFF2-40B4-BE49-F238E27FC236}">
                  <a16:creationId xmlns:a16="http://schemas.microsoft.com/office/drawing/2014/main" id="{45B2A027-5589-4E5F-832A-5C4D5C7E6215}"/>
                </a:ext>
              </a:extLst>
            </p:cNvPr>
            <p:cNvSpPr>
              <a:spLocks/>
            </p:cNvSpPr>
            <p:nvPr userDrawn="1"/>
          </p:nvSpPr>
          <p:spPr bwMode="auto">
            <a:xfrm>
              <a:off x="6916738" y="1908175"/>
              <a:ext cx="217487" cy="196850"/>
            </a:xfrm>
            <a:custGeom>
              <a:avLst/>
              <a:gdLst>
                <a:gd name="T0" fmla="*/ 493 w 606"/>
                <a:gd name="T1" fmla="*/ 204 h 546"/>
                <a:gd name="T2" fmla="*/ 516 w 606"/>
                <a:gd name="T3" fmla="*/ 57 h 546"/>
                <a:gd name="T4" fmla="*/ 403 w 606"/>
                <a:gd name="T5" fmla="*/ 29 h 546"/>
                <a:gd name="T6" fmla="*/ 365 w 606"/>
                <a:gd name="T7" fmla="*/ 69 h 546"/>
                <a:gd name="T8" fmla="*/ 59 w 606"/>
                <a:gd name="T9" fmla="*/ 121 h 546"/>
                <a:gd name="T10" fmla="*/ 5 w 606"/>
                <a:gd name="T11" fmla="*/ 155 h 546"/>
                <a:gd name="T12" fmla="*/ 16 w 606"/>
                <a:gd name="T13" fmla="*/ 343 h 546"/>
                <a:gd name="T14" fmla="*/ 46 w 606"/>
                <a:gd name="T15" fmla="*/ 395 h 546"/>
                <a:gd name="T16" fmla="*/ 168 w 606"/>
                <a:gd name="T17" fmla="*/ 457 h 546"/>
                <a:gd name="T18" fmla="*/ 293 w 606"/>
                <a:gd name="T19" fmla="*/ 521 h 546"/>
                <a:gd name="T20" fmla="*/ 327 w 606"/>
                <a:gd name="T21" fmla="*/ 538 h 546"/>
                <a:gd name="T22" fmla="*/ 351 w 606"/>
                <a:gd name="T23" fmla="*/ 545 h 546"/>
                <a:gd name="T24" fmla="*/ 364 w 606"/>
                <a:gd name="T25" fmla="*/ 524 h 546"/>
                <a:gd name="T26" fmla="*/ 363 w 606"/>
                <a:gd name="T27" fmla="*/ 519 h 546"/>
                <a:gd name="T28" fmla="*/ 352 w 606"/>
                <a:gd name="T29" fmla="*/ 474 h 546"/>
                <a:gd name="T30" fmla="*/ 344 w 606"/>
                <a:gd name="T31" fmla="*/ 436 h 546"/>
                <a:gd name="T32" fmla="*/ 347 w 606"/>
                <a:gd name="T33" fmla="*/ 367 h 546"/>
                <a:gd name="T34" fmla="*/ 373 w 606"/>
                <a:gd name="T35" fmla="*/ 308 h 546"/>
                <a:gd name="T36" fmla="*/ 417 w 606"/>
                <a:gd name="T37" fmla="*/ 258 h 546"/>
                <a:gd name="T38" fmla="*/ 478 w 606"/>
                <a:gd name="T39" fmla="*/ 214 h 546"/>
                <a:gd name="T40" fmla="*/ 493 w 606"/>
                <a:gd name="T41" fmla="*/ 20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6" h="546">
                  <a:moveTo>
                    <a:pt x="493" y="204"/>
                  </a:moveTo>
                  <a:cubicBezTo>
                    <a:pt x="547" y="163"/>
                    <a:pt x="606" y="124"/>
                    <a:pt x="516" y="57"/>
                  </a:cubicBezTo>
                  <a:cubicBezTo>
                    <a:pt x="490" y="39"/>
                    <a:pt x="442" y="0"/>
                    <a:pt x="403" y="29"/>
                  </a:cubicBezTo>
                  <a:cubicBezTo>
                    <a:pt x="388" y="41"/>
                    <a:pt x="376" y="54"/>
                    <a:pt x="365" y="69"/>
                  </a:cubicBezTo>
                  <a:cubicBezTo>
                    <a:pt x="278" y="177"/>
                    <a:pt x="178" y="203"/>
                    <a:pt x="59" y="121"/>
                  </a:cubicBezTo>
                  <a:cubicBezTo>
                    <a:pt x="19" y="94"/>
                    <a:pt x="0" y="106"/>
                    <a:pt x="5" y="155"/>
                  </a:cubicBezTo>
                  <a:cubicBezTo>
                    <a:pt x="10" y="218"/>
                    <a:pt x="13" y="280"/>
                    <a:pt x="16" y="343"/>
                  </a:cubicBezTo>
                  <a:cubicBezTo>
                    <a:pt x="17" y="367"/>
                    <a:pt x="24" y="384"/>
                    <a:pt x="46" y="395"/>
                  </a:cubicBezTo>
                  <a:cubicBezTo>
                    <a:pt x="87" y="416"/>
                    <a:pt x="127" y="436"/>
                    <a:pt x="168" y="457"/>
                  </a:cubicBezTo>
                  <a:cubicBezTo>
                    <a:pt x="209" y="478"/>
                    <a:pt x="251" y="499"/>
                    <a:pt x="293" y="521"/>
                  </a:cubicBezTo>
                  <a:cubicBezTo>
                    <a:pt x="305" y="526"/>
                    <a:pt x="316" y="532"/>
                    <a:pt x="327" y="538"/>
                  </a:cubicBezTo>
                  <a:cubicBezTo>
                    <a:pt x="334" y="542"/>
                    <a:pt x="343" y="546"/>
                    <a:pt x="351" y="545"/>
                  </a:cubicBezTo>
                  <a:cubicBezTo>
                    <a:pt x="362" y="544"/>
                    <a:pt x="364" y="534"/>
                    <a:pt x="364" y="524"/>
                  </a:cubicBezTo>
                  <a:cubicBezTo>
                    <a:pt x="364" y="522"/>
                    <a:pt x="363" y="520"/>
                    <a:pt x="363" y="519"/>
                  </a:cubicBezTo>
                  <a:cubicBezTo>
                    <a:pt x="362" y="503"/>
                    <a:pt x="356" y="489"/>
                    <a:pt x="352" y="474"/>
                  </a:cubicBezTo>
                  <a:cubicBezTo>
                    <a:pt x="349" y="462"/>
                    <a:pt x="346" y="449"/>
                    <a:pt x="344" y="436"/>
                  </a:cubicBezTo>
                  <a:cubicBezTo>
                    <a:pt x="342" y="413"/>
                    <a:pt x="342" y="390"/>
                    <a:pt x="347" y="367"/>
                  </a:cubicBezTo>
                  <a:cubicBezTo>
                    <a:pt x="352" y="347"/>
                    <a:pt x="361" y="327"/>
                    <a:pt x="373" y="308"/>
                  </a:cubicBezTo>
                  <a:cubicBezTo>
                    <a:pt x="385" y="289"/>
                    <a:pt x="400" y="273"/>
                    <a:pt x="417" y="258"/>
                  </a:cubicBezTo>
                  <a:cubicBezTo>
                    <a:pt x="436" y="241"/>
                    <a:pt x="457" y="227"/>
                    <a:pt x="478" y="214"/>
                  </a:cubicBezTo>
                  <a:cubicBezTo>
                    <a:pt x="481" y="213"/>
                    <a:pt x="493" y="204"/>
                    <a:pt x="493" y="20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11">
              <a:extLst>
                <a:ext uri="{FF2B5EF4-FFF2-40B4-BE49-F238E27FC236}">
                  <a16:creationId xmlns:a16="http://schemas.microsoft.com/office/drawing/2014/main" id="{3FB38335-EC1D-443E-BF48-828B4C0B93BD}"/>
                </a:ext>
              </a:extLst>
            </p:cNvPr>
            <p:cNvSpPr>
              <a:spLocks/>
            </p:cNvSpPr>
            <p:nvPr userDrawn="1"/>
          </p:nvSpPr>
          <p:spPr bwMode="auto">
            <a:xfrm>
              <a:off x="7156450" y="1819275"/>
              <a:ext cx="246062" cy="95250"/>
            </a:xfrm>
            <a:custGeom>
              <a:avLst/>
              <a:gdLst>
                <a:gd name="T0" fmla="*/ 125 w 683"/>
                <a:gd name="T1" fmla="*/ 0 h 262"/>
                <a:gd name="T2" fmla="*/ 10 w 683"/>
                <a:gd name="T3" fmla="*/ 149 h 262"/>
                <a:gd name="T4" fmla="*/ 153 w 683"/>
                <a:gd name="T5" fmla="*/ 258 h 262"/>
                <a:gd name="T6" fmla="*/ 312 w 683"/>
                <a:gd name="T7" fmla="*/ 226 h 262"/>
                <a:gd name="T8" fmla="*/ 683 w 683"/>
                <a:gd name="T9" fmla="*/ 198 h 262"/>
                <a:gd name="T10" fmla="*/ 524 w 683"/>
                <a:gd name="T11" fmla="*/ 112 h 262"/>
                <a:gd name="T12" fmla="*/ 244 w 683"/>
                <a:gd name="T13" fmla="*/ 155 h 262"/>
                <a:gd name="T14" fmla="*/ 125 w 683"/>
                <a:gd name="T15" fmla="*/ 0 h 2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262">
                  <a:moveTo>
                    <a:pt x="125" y="0"/>
                  </a:moveTo>
                  <a:cubicBezTo>
                    <a:pt x="44" y="33"/>
                    <a:pt x="0" y="81"/>
                    <a:pt x="10" y="149"/>
                  </a:cubicBezTo>
                  <a:cubicBezTo>
                    <a:pt x="19" y="214"/>
                    <a:pt x="79" y="252"/>
                    <a:pt x="153" y="258"/>
                  </a:cubicBezTo>
                  <a:cubicBezTo>
                    <a:pt x="210" y="262"/>
                    <a:pt x="261" y="243"/>
                    <a:pt x="312" y="226"/>
                  </a:cubicBezTo>
                  <a:cubicBezTo>
                    <a:pt x="430" y="186"/>
                    <a:pt x="544" y="136"/>
                    <a:pt x="683" y="198"/>
                  </a:cubicBezTo>
                  <a:cubicBezTo>
                    <a:pt x="637" y="131"/>
                    <a:pt x="597" y="115"/>
                    <a:pt x="524" y="112"/>
                  </a:cubicBezTo>
                  <a:cubicBezTo>
                    <a:pt x="421" y="108"/>
                    <a:pt x="344" y="141"/>
                    <a:pt x="244" y="155"/>
                  </a:cubicBezTo>
                  <a:cubicBezTo>
                    <a:pt x="117" y="172"/>
                    <a:pt x="70" y="100"/>
                    <a:pt x="125" y="0"/>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 name="Freeform 12">
              <a:extLst>
                <a:ext uri="{FF2B5EF4-FFF2-40B4-BE49-F238E27FC236}">
                  <a16:creationId xmlns:a16="http://schemas.microsoft.com/office/drawing/2014/main" id="{63471B87-E8C6-49C0-BBCB-995D66C02AE0}"/>
                </a:ext>
              </a:extLst>
            </p:cNvPr>
            <p:cNvSpPr>
              <a:spLocks/>
            </p:cNvSpPr>
            <p:nvPr userDrawn="1"/>
          </p:nvSpPr>
          <p:spPr bwMode="auto">
            <a:xfrm>
              <a:off x="7064375" y="1981200"/>
              <a:ext cx="157162" cy="169862"/>
            </a:xfrm>
            <a:custGeom>
              <a:avLst/>
              <a:gdLst>
                <a:gd name="T0" fmla="*/ 230 w 436"/>
                <a:gd name="T1" fmla="*/ 434 h 471"/>
                <a:gd name="T2" fmla="*/ 311 w 436"/>
                <a:gd name="T3" fmla="*/ 398 h 471"/>
                <a:gd name="T4" fmla="*/ 335 w 436"/>
                <a:gd name="T5" fmla="*/ 279 h 471"/>
                <a:gd name="T6" fmla="*/ 363 w 436"/>
                <a:gd name="T7" fmla="*/ 217 h 471"/>
                <a:gd name="T8" fmla="*/ 414 w 436"/>
                <a:gd name="T9" fmla="*/ 120 h 471"/>
                <a:gd name="T10" fmla="*/ 329 w 436"/>
                <a:gd name="T11" fmla="*/ 66 h 471"/>
                <a:gd name="T12" fmla="*/ 137 w 436"/>
                <a:gd name="T13" fmla="*/ 51 h 471"/>
                <a:gd name="T14" fmla="*/ 24 w 436"/>
                <a:gd name="T15" fmla="*/ 149 h 471"/>
                <a:gd name="T16" fmla="*/ 33 w 436"/>
                <a:gd name="T17" fmla="*/ 282 h 471"/>
                <a:gd name="T18" fmla="*/ 80 w 436"/>
                <a:gd name="T19" fmla="*/ 356 h 471"/>
                <a:gd name="T20" fmla="*/ 230 w 436"/>
                <a:gd name="T21" fmla="*/ 43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6" h="471">
                  <a:moveTo>
                    <a:pt x="230" y="434"/>
                  </a:moveTo>
                  <a:cubicBezTo>
                    <a:pt x="280" y="458"/>
                    <a:pt x="306" y="471"/>
                    <a:pt x="311" y="398"/>
                  </a:cubicBezTo>
                  <a:cubicBezTo>
                    <a:pt x="314" y="359"/>
                    <a:pt x="321" y="316"/>
                    <a:pt x="335" y="279"/>
                  </a:cubicBezTo>
                  <a:cubicBezTo>
                    <a:pt x="343" y="257"/>
                    <a:pt x="352" y="238"/>
                    <a:pt x="363" y="217"/>
                  </a:cubicBezTo>
                  <a:cubicBezTo>
                    <a:pt x="391" y="165"/>
                    <a:pt x="436" y="157"/>
                    <a:pt x="414" y="120"/>
                  </a:cubicBezTo>
                  <a:cubicBezTo>
                    <a:pt x="397" y="95"/>
                    <a:pt x="365" y="85"/>
                    <a:pt x="329" y="66"/>
                  </a:cubicBezTo>
                  <a:cubicBezTo>
                    <a:pt x="206" y="0"/>
                    <a:pt x="206" y="14"/>
                    <a:pt x="137" y="51"/>
                  </a:cubicBezTo>
                  <a:cubicBezTo>
                    <a:pt x="111" y="65"/>
                    <a:pt x="46" y="101"/>
                    <a:pt x="24" y="149"/>
                  </a:cubicBezTo>
                  <a:cubicBezTo>
                    <a:pt x="0" y="202"/>
                    <a:pt x="23" y="246"/>
                    <a:pt x="33" y="282"/>
                  </a:cubicBezTo>
                  <a:cubicBezTo>
                    <a:pt x="41" y="311"/>
                    <a:pt x="56" y="338"/>
                    <a:pt x="80" y="356"/>
                  </a:cubicBezTo>
                  <a:cubicBezTo>
                    <a:pt x="95" y="368"/>
                    <a:pt x="230" y="434"/>
                    <a:pt x="230" y="43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8" name="Freeform 13">
              <a:extLst>
                <a:ext uri="{FF2B5EF4-FFF2-40B4-BE49-F238E27FC236}">
                  <a16:creationId xmlns:a16="http://schemas.microsoft.com/office/drawing/2014/main" id="{C94F907D-9B55-49B8-90C3-F9F9CDB1232E}"/>
                </a:ext>
              </a:extLst>
            </p:cNvPr>
            <p:cNvSpPr>
              <a:spLocks/>
            </p:cNvSpPr>
            <p:nvPr userDrawn="1"/>
          </p:nvSpPr>
          <p:spPr bwMode="auto">
            <a:xfrm>
              <a:off x="7048500" y="1506538"/>
              <a:ext cx="268287" cy="282575"/>
            </a:xfrm>
            <a:custGeom>
              <a:avLst/>
              <a:gdLst>
                <a:gd name="T0" fmla="*/ 735 w 743"/>
                <a:gd name="T1" fmla="*/ 225 h 782"/>
                <a:gd name="T2" fmla="*/ 338 w 743"/>
                <a:gd name="T3" fmla="*/ 267 h 782"/>
                <a:gd name="T4" fmla="*/ 209 w 743"/>
                <a:gd name="T5" fmla="*/ 152 h 782"/>
                <a:gd name="T6" fmla="*/ 241 w 743"/>
                <a:gd name="T7" fmla="*/ 79 h 782"/>
                <a:gd name="T8" fmla="*/ 267 w 743"/>
                <a:gd name="T9" fmla="*/ 25 h 782"/>
                <a:gd name="T10" fmla="*/ 201 w 743"/>
                <a:gd name="T11" fmla="*/ 7 h 782"/>
                <a:gd name="T12" fmla="*/ 47 w 743"/>
                <a:gd name="T13" fmla="*/ 24 h 782"/>
                <a:gd name="T14" fmla="*/ 3 w 743"/>
                <a:gd name="T15" fmla="*/ 54 h 782"/>
                <a:gd name="T16" fmla="*/ 31 w 743"/>
                <a:gd name="T17" fmla="*/ 98 h 782"/>
                <a:gd name="T18" fmla="*/ 93 w 743"/>
                <a:gd name="T19" fmla="*/ 205 h 782"/>
                <a:gd name="T20" fmla="*/ 137 w 743"/>
                <a:gd name="T21" fmla="*/ 562 h 782"/>
                <a:gd name="T22" fmla="*/ 100 w 743"/>
                <a:gd name="T23" fmla="*/ 718 h 782"/>
                <a:gd name="T24" fmla="*/ 91 w 743"/>
                <a:gd name="T25" fmla="*/ 763 h 782"/>
                <a:gd name="T26" fmla="*/ 134 w 743"/>
                <a:gd name="T27" fmla="*/ 775 h 782"/>
                <a:gd name="T28" fmla="*/ 275 w 743"/>
                <a:gd name="T29" fmla="*/ 762 h 782"/>
                <a:gd name="T30" fmla="*/ 351 w 743"/>
                <a:gd name="T31" fmla="*/ 731 h 782"/>
                <a:gd name="T32" fmla="*/ 305 w 743"/>
                <a:gd name="T33" fmla="*/ 674 h 782"/>
                <a:gd name="T34" fmla="*/ 260 w 743"/>
                <a:gd name="T35" fmla="*/ 524 h 782"/>
                <a:gd name="T36" fmla="*/ 278 w 743"/>
                <a:gd name="T37" fmla="*/ 499 h 782"/>
                <a:gd name="T38" fmla="*/ 278 w 743"/>
                <a:gd name="T39" fmla="*/ 499 h 782"/>
                <a:gd name="T40" fmla="*/ 466 w 743"/>
                <a:gd name="T41" fmla="*/ 479 h 782"/>
                <a:gd name="T42" fmla="*/ 707 w 743"/>
                <a:gd name="T43" fmla="*/ 331 h 782"/>
                <a:gd name="T44" fmla="*/ 735 w 743"/>
                <a:gd name="T45" fmla="*/ 22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3" h="782">
                  <a:moveTo>
                    <a:pt x="735" y="225"/>
                  </a:moveTo>
                  <a:cubicBezTo>
                    <a:pt x="640" y="234"/>
                    <a:pt x="462" y="252"/>
                    <a:pt x="338" y="267"/>
                  </a:cubicBezTo>
                  <a:cubicBezTo>
                    <a:pt x="220" y="281"/>
                    <a:pt x="205" y="268"/>
                    <a:pt x="209" y="152"/>
                  </a:cubicBezTo>
                  <a:cubicBezTo>
                    <a:pt x="210" y="123"/>
                    <a:pt x="221" y="99"/>
                    <a:pt x="241" y="79"/>
                  </a:cubicBezTo>
                  <a:cubicBezTo>
                    <a:pt x="256" y="64"/>
                    <a:pt x="279" y="51"/>
                    <a:pt x="267" y="25"/>
                  </a:cubicBezTo>
                  <a:cubicBezTo>
                    <a:pt x="252" y="0"/>
                    <a:pt x="223" y="5"/>
                    <a:pt x="201" y="7"/>
                  </a:cubicBezTo>
                  <a:cubicBezTo>
                    <a:pt x="150" y="11"/>
                    <a:pt x="98" y="18"/>
                    <a:pt x="47" y="24"/>
                  </a:cubicBezTo>
                  <a:cubicBezTo>
                    <a:pt x="29" y="27"/>
                    <a:pt x="6" y="30"/>
                    <a:pt x="3" y="54"/>
                  </a:cubicBezTo>
                  <a:cubicBezTo>
                    <a:pt x="0" y="75"/>
                    <a:pt x="12" y="88"/>
                    <a:pt x="31" y="98"/>
                  </a:cubicBezTo>
                  <a:cubicBezTo>
                    <a:pt x="75" y="120"/>
                    <a:pt x="88" y="159"/>
                    <a:pt x="93" y="205"/>
                  </a:cubicBezTo>
                  <a:cubicBezTo>
                    <a:pt x="106" y="324"/>
                    <a:pt x="123" y="443"/>
                    <a:pt x="137" y="562"/>
                  </a:cubicBezTo>
                  <a:cubicBezTo>
                    <a:pt x="144" y="618"/>
                    <a:pt x="156" y="676"/>
                    <a:pt x="100" y="718"/>
                  </a:cubicBezTo>
                  <a:cubicBezTo>
                    <a:pt x="86" y="729"/>
                    <a:pt x="83" y="747"/>
                    <a:pt x="91" y="763"/>
                  </a:cubicBezTo>
                  <a:cubicBezTo>
                    <a:pt x="101" y="782"/>
                    <a:pt x="119" y="777"/>
                    <a:pt x="134" y="775"/>
                  </a:cubicBezTo>
                  <a:cubicBezTo>
                    <a:pt x="183" y="770"/>
                    <a:pt x="227" y="767"/>
                    <a:pt x="275" y="762"/>
                  </a:cubicBezTo>
                  <a:cubicBezTo>
                    <a:pt x="303" y="759"/>
                    <a:pt x="343" y="756"/>
                    <a:pt x="351" y="731"/>
                  </a:cubicBezTo>
                  <a:cubicBezTo>
                    <a:pt x="363" y="695"/>
                    <a:pt x="325" y="690"/>
                    <a:pt x="305" y="674"/>
                  </a:cubicBezTo>
                  <a:cubicBezTo>
                    <a:pt x="256" y="635"/>
                    <a:pt x="253" y="576"/>
                    <a:pt x="260" y="524"/>
                  </a:cubicBezTo>
                  <a:cubicBezTo>
                    <a:pt x="261" y="513"/>
                    <a:pt x="266" y="503"/>
                    <a:pt x="278" y="499"/>
                  </a:cubicBezTo>
                  <a:lnTo>
                    <a:pt x="278" y="499"/>
                  </a:lnTo>
                  <a:cubicBezTo>
                    <a:pt x="289" y="494"/>
                    <a:pt x="444" y="483"/>
                    <a:pt x="466" y="479"/>
                  </a:cubicBezTo>
                  <a:cubicBezTo>
                    <a:pt x="602" y="458"/>
                    <a:pt x="696" y="346"/>
                    <a:pt x="707" y="331"/>
                  </a:cubicBezTo>
                  <a:cubicBezTo>
                    <a:pt x="731" y="298"/>
                    <a:pt x="743" y="259"/>
                    <a:pt x="735" y="225"/>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9" name="Freeform 14">
              <a:extLst>
                <a:ext uri="{FF2B5EF4-FFF2-40B4-BE49-F238E27FC236}">
                  <a16:creationId xmlns:a16="http://schemas.microsoft.com/office/drawing/2014/main" id="{E7884CE8-D25E-4CE0-9970-E5B29B1E8064}"/>
                </a:ext>
              </a:extLst>
            </p:cNvPr>
            <p:cNvSpPr>
              <a:spLocks noEditPoints="1"/>
            </p:cNvSpPr>
            <p:nvPr userDrawn="1"/>
          </p:nvSpPr>
          <p:spPr bwMode="auto">
            <a:xfrm>
              <a:off x="6699250" y="1587500"/>
              <a:ext cx="1392237" cy="1535112"/>
            </a:xfrm>
            <a:custGeom>
              <a:avLst/>
              <a:gdLst>
                <a:gd name="T0" fmla="*/ 1912 w 3866"/>
                <a:gd name="T1" fmla="*/ 307 h 4261"/>
                <a:gd name="T2" fmla="*/ 1848 w 3866"/>
                <a:gd name="T3" fmla="*/ 309 h 4261"/>
                <a:gd name="T4" fmla="*/ 1834 w 3866"/>
                <a:gd name="T5" fmla="*/ 214 h 4261"/>
                <a:gd name="T6" fmla="*/ 1868 w 3866"/>
                <a:gd name="T7" fmla="*/ 172 h 4261"/>
                <a:gd name="T8" fmla="*/ 2012 w 3866"/>
                <a:gd name="T9" fmla="*/ 234 h 4261"/>
                <a:gd name="T10" fmla="*/ 2020 w 3866"/>
                <a:gd name="T11" fmla="*/ 266 h 4261"/>
                <a:gd name="T12" fmla="*/ 3617 w 3866"/>
                <a:gd name="T13" fmla="*/ 2883 h 4261"/>
                <a:gd name="T14" fmla="*/ 3223 w 3866"/>
                <a:gd name="T15" fmla="*/ 2282 h 4261"/>
                <a:gd name="T16" fmla="*/ 3519 w 3866"/>
                <a:gd name="T17" fmla="*/ 2157 h 4261"/>
                <a:gd name="T18" fmla="*/ 3592 w 3866"/>
                <a:gd name="T19" fmla="*/ 1390 h 4261"/>
                <a:gd name="T20" fmla="*/ 3663 w 3866"/>
                <a:gd name="T21" fmla="*/ 1632 h 4261"/>
                <a:gd name="T22" fmla="*/ 3125 w 3866"/>
                <a:gd name="T23" fmla="*/ 2070 h 4261"/>
                <a:gd name="T24" fmla="*/ 2598 w 3866"/>
                <a:gd name="T25" fmla="*/ 1508 h 4261"/>
                <a:gd name="T26" fmla="*/ 2291 w 3866"/>
                <a:gd name="T27" fmla="*/ 1353 h 4261"/>
                <a:gd name="T28" fmla="*/ 2718 w 3866"/>
                <a:gd name="T29" fmla="*/ 1297 h 4261"/>
                <a:gd name="T30" fmla="*/ 2693 w 3866"/>
                <a:gd name="T31" fmla="*/ 1021 h 4261"/>
                <a:gd name="T32" fmla="*/ 2805 w 3866"/>
                <a:gd name="T33" fmla="*/ 778 h 4261"/>
                <a:gd name="T34" fmla="*/ 2594 w 3866"/>
                <a:gd name="T35" fmla="*/ 763 h 4261"/>
                <a:gd name="T36" fmla="*/ 2806 w 3866"/>
                <a:gd name="T37" fmla="*/ 664 h 4261"/>
                <a:gd name="T38" fmla="*/ 2602 w 3866"/>
                <a:gd name="T39" fmla="*/ 514 h 4261"/>
                <a:gd name="T40" fmla="*/ 2583 w 3866"/>
                <a:gd name="T41" fmla="*/ 332 h 4261"/>
                <a:gd name="T42" fmla="*/ 2502 w 3866"/>
                <a:gd name="T43" fmla="*/ 152 h 4261"/>
                <a:gd name="T44" fmla="*/ 2238 w 3866"/>
                <a:gd name="T45" fmla="*/ 180 h 4261"/>
                <a:gd name="T46" fmla="*/ 1813 w 3866"/>
                <a:gd name="T47" fmla="*/ 53 h 4261"/>
                <a:gd name="T48" fmla="*/ 1511 w 3866"/>
                <a:gd name="T49" fmla="*/ 388 h 4261"/>
                <a:gd name="T50" fmla="*/ 1548 w 3866"/>
                <a:gd name="T51" fmla="*/ 567 h 4261"/>
                <a:gd name="T52" fmla="*/ 1714 w 3866"/>
                <a:gd name="T53" fmla="*/ 680 h 4261"/>
                <a:gd name="T54" fmla="*/ 1938 w 3866"/>
                <a:gd name="T55" fmla="*/ 539 h 4261"/>
                <a:gd name="T56" fmla="*/ 1970 w 3866"/>
                <a:gd name="T57" fmla="*/ 1009 h 4261"/>
                <a:gd name="T58" fmla="*/ 1608 w 3866"/>
                <a:gd name="T59" fmla="*/ 934 h 4261"/>
                <a:gd name="T60" fmla="*/ 1553 w 3866"/>
                <a:gd name="T61" fmla="*/ 1227 h 4261"/>
                <a:gd name="T62" fmla="*/ 1410 w 3866"/>
                <a:gd name="T63" fmla="*/ 1474 h 4261"/>
                <a:gd name="T64" fmla="*/ 1466 w 3866"/>
                <a:gd name="T65" fmla="*/ 1512 h 4261"/>
                <a:gd name="T66" fmla="*/ 843 w 3866"/>
                <a:gd name="T67" fmla="*/ 1815 h 4261"/>
                <a:gd name="T68" fmla="*/ 653 w 3866"/>
                <a:gd name="T69" fmla="*/ 1552 h 4261"/>
                <a:gd name="T70" fmla="*/ 267 w 3866"/>
                <a:gd name="T71" fmla="*/ 1539 h 4261"/>
                <a:gd name="T72" fmla="*/ 0 w 3866"/>
                <a:gd name="T73" fmla="*/ 1929 h 4261"/>
                <a:gd name="T74" fmla="*/ 403 w 3866"/>
                <a:gd name="T75" fmla="*/ 1999 h 4261"/>
                <a:gd name="T76" fmla="*/ 460 w 3866"/>
                <a:gd name="T77" fmla="*/ 2238 h 4261"/>
                <a:gd name="T78" fmla="*/ 818 w 3866"/>
                <a:gd name="T79" fmla="*/ 2195 h 4261"/>
                <a:gd name="T80" fmla="*/ 1059 w 3866"/>
                <a:gd name="T81" fmla="*/ 2144 h 4261"/>
                <a:gd name="T82" fmla="*/ 1782 w 3866"/>
                <a:gd name="T83" fmla="*/ 1967 h 4261"/>
                <a:gd name="T84" fmla="*/ 2091 w 3866"/>
                <a:gd name="T85" fmla="*/ 2121 h 4261"/>
                <a:gd name="T86" fmla="*/ 2570 w 3866"/>
                <a:gd name="T87" fmla="*/ 2243 h 4261"/>
                <a:gd name="T88" fmla="*/ 3043 w 3866"/>
                <a:gd name="T89" fmla="*/ 3012 h 4261"/>
                <a:gd name="T90" fmla="*/ 3524 w 3866"/>
                <a:gd name="T91" fmla="*/ 3489 h 4261"/>
                <a:gd name="T92" fmla="*/ 3232 w 3866"/>
                <a:gd name="T93" fmla="*/ 3486 h 4261"/>
                <a:gd name="T94" fmla="*/ 2653 w 3866"/>
                <a:gd name="T95" fmla="*/ 3611 h 4261"/>
                <a:gd name="T96" fmla="*/ 2969 w 3866"/>
                <a:gd name="T97" fmla="*/ 3688 h 4261"/>
                <a:gd name="T98" fmla="*/ 2861 w 3866"/>
                <a:gd name="T99" fmla="*/ 4109 h 4261"/>
                <a:gd name="T100" fmla="*/ 3102 w 3866"/>
                <a:gd name="T101" fmla="*/ 4005 h 4261"/>
                <a:gd name="T102" fmla="*/ 3371 w 3866"/>
                <a:gd name="T103" fmla="*/ 4261 h 4261"/>
                <a:gd name="T104" fmla="*/ 3532 w 3866"/>
                <a:gd name="T105" fmla="*/ 3996 h 4261"/>
                <a:gd name="T106" fmla="*/ 3695 w 3866"/>
                <a:gd name="T107" fmla="*/ 3851 h 4261"/>
                <a:gd name="T108" fmla="*/ 3844 w 3866"/>
                <a:gd name="T109" fmla="*/ 3662 h 4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66" h="4261">
                  <a:moveTo>
                    <a:pt x="2020" y="266"/>
                  </a:moveTo>
                  <a:cubicBezTo>
                    <a:pt x="1981" y="281"/>
                    <a:pt x="1923" y="303"/>
                    <a:pt x="1912" y="307"/>
                  </a:cubicBezTo>
                  <a:cubicBezTo>
                    <a:pt x="1901" y="311"/>
                    <a:pt x="1889" y="314"/>
                    <a:pt x="1877" y="315"/>
                  </a:cubicBezTo>
                  <a:cubicBezTo>
                    <a:pt x="1867" y="316"/>
                    <a:pt x="1857" y="315"/>
                    <a:pt x="1848" y="309"/>
                  </a:cubicBezTo>
                  <a:cubicBezTo>
                    <a:pt x="1837" y="301"/>
                    <a:pt x="1833" y="285"/>
                    <a:pt x="1830" y="272"/>
                  </a:cubicBezTo>
                  <a:cubicBezTo>
                    <a:pt x="1826" y="253"/>
                    <a:pt x="1828" y="233"/>
                    <a:pt x="1834" y="214"/>
                  </a:cubicBezTo>
                  <a:cubicBezTo>
                    <a:pt x="1836" y="205"/>
                    <a:pt x="1840" y="195"/>
                    <a:pt x="1846" y="188"/>
                  </a:cubicBezTo>
                  <a:cubicBezTo>
                    <a:pt x="1851" y="181"/>
                    <a:pt x="1860" y="175"/>
                    <a:pt x="1868" y="172"/>
                  </a:cubicBezTo>
                  <a:cubicBezTo>
                    <a:pt x="1886" y="166"/>
                    <a:pt x="1905" y="171"/>
                    <a:pt x="1922" y="178"/>
                  </a:cubicBezTo>
                  <a:cubicBezTo>
                    <a:pt x="1928" y="180"/>
                    <a:pt x="1978" y="208"/>
                    <a:pt x="2012" y="234"/>
                  </a:cubicBezTo>
                  <a:cubicBezTo>
                    <a:pt x="2017" y="237"/>
                    <a:pt x="2037" y="253"/>
                    <a:pt x="2042" y="257"/>
                  </a:cubicBezTo>
                  <a:cubicBezTo>
                    <a:pt x="2034" y="260"/>
                    <a:pt x="2027" y="263"/>
                    <a:pt x="2020" y="266"/>
                  </a:cubicBezTo>
                  <a:close/>
                  <a:moveTo>
                    <a:pt x="3857" y="3057"/>
                  </a:moveTo>
                  <a:cubicBezTo>
                    <a:pt x="3857" y="2854"/>
                    <a:pt x="3805" y="2818"/>
                    <a:pt x="3617" y="2883"/>
                  </a:cubicBezTo>
                  <a:cubicBezTo>
                    <a:pt x="3484" y="2928"/>
                    <a:pt x="3435" y="2908"/>
                    <a:pt x="3386" y="2775"/>
                  </a:cubicBezTo>
                  <a:cubicBezTo>
                    <a:pt x="3375" y="2744"/>
                    <a:pt x="3228" y="2295"/>
                    <a:pt x="3223" y="2282"/>
                  </a:cubicBezTo>
                  <a:cubicBezTo>
                    <a:pt x="3215" y="2258"/>
                    <a:pt x="3231" y="2248"/>
                    <a:pt x="3245" y="2245"/>
                  </a:cubicBezTo>
                  <a:cubicBezTo>
                    <a:pt x="3260" y="2242"/>
                    <a:pt x="3415" y="2218"/>
                    <a:pt x="3519" y="2157"/>
                  </a:cubicBezTo>
                  <a:cubicBezTo>
                    <a:pt x="3862" y="1958"/>
                    <a:pt x="3833" y="1567"/>
                    <a:pt x="3750" y="1432"/>
                  </a:cubicBezTo>
                  <a:cubicBezTo>
                    <a:pt x="3725" y="1391"/>
                    <a:pt x="3623" y="1379"/>
                    <a:pt x="3592" y="1390"/>
                  </a:cubicBezTo>
                  <a:cubicBezTo>
                    <a:pt x="3587" y="1392"/>
                    <a:pt x="3586" y="1397"/>
                    <a:pt x="3588" y="1401"/>
                  </a:cubicBezTo>
                  <a:cubicBezTo>
                    <a:pt x="3636" y="1477"/>
                    <a:pt x="3663" y="1563"/>
                    <a:pt x="3663" y="1632"/>
                  </a:cubicBezTo>
                  <a:cubicBezTo>
                    <a:pt x="3663" y="1875"/>
                    <a:pt x="3481" y="2055"/>
                    <a:pt x="3297" y="2076"/>
                  </a:cubicBezTo>
                  <a:cubicBezTo>
                    <a:pt x="3254" y="2080"/>
                    <a:pt x="3194" y="2085"/>
                    <a:pt x="3125" y="2070"/>
                  </a:cubicBezTo>
                  <a:cubicBezTo>
                    <a:pt x="3056" y="2055"/>
                    <a:pt x="2978" y="2020"/>
                    <a:pt x="2926" y="1990"/>
                  </a:cubicBezTo>
                  <a:cubicBezTo>
                    <a:pt x="2766" y="1895"/>
                    <a:pt x="2617" y="1650"/>
                    <a:pt x="2598" y="1508"/>
                  </a:cubicBezTo>
                  <a:cubicBezTo>
                    <a:pt x="2598" y="1508"/>
                    <a:pt x="2518" y="1552"/>
                    <a:pt x="2489" y="1667"/>
                  </a:cubicBezTo>
                  <a:cubicBezTo>
                    <a:pt x="2439" y="1611"/>
                    <a:pt x="2319" y="1467"/>
                    <a:pt x="2291" y="1353"/>
                  </a:cubicBezTo>
                  <a:cubicBezTo>
                    <a:pt x="2406" y="1344"/>
                    <a:pt x="2539" y="1359"/>
                    <a:pt x="2669" y="1441"/>
                  </a:cubicBezTo>
                  <a:cubicBezTo>
                    <a:pt x="2717" y="1389"/>
                    <a:pt x="2717" y="1326"/>
                    <a:pt x="2718" y="1297"/>
                  </a:cubicBezTo>
                  <a:cubicBezTo>
                    <a:pt x="2721" y="1204"/>
                    <a:pt x="2680" y="1124"/>
                    <a:pt x="2604" y="1054"/>
                  </a:cubicBezTo>
                  <a:cubicBezTo>
                    <a:pt x="2637" y="1042"/>
                    <a:pt x="2666" y="1035"/>
                    <a:pt x="2693" y="1021"/>
                  </a:cubicBezTo>
                  <a:cubicBezTo>
                    <a:pt x="2759" y="988"/>
                    <a:pt x="2811" y="939"/>
                    <a:pt x="2819" y="859"/>
                  </a:cubicBezTo>
                  <a:cubicBezTo>
                    <a:pt x="2823" y="822"/>
                    <a:pt x="2814" y="789"/>
                    <a:pt x="2805" y="778"/>
                  </a:cubicBezTo>
                  <a:cubicBezTo>
                    <a:pt x="2788" y="786"/>
                    <a:pt x="2775" y="792"/>
                    <a:pt x="2742" y="793"/>
                  </a:cubicBezTo>
                  <a:cubicBezTo>
                    <a:pt x="2696" y="795"/>
                    <a:pt x="2649" y="789"/>
                    <a:pt x="2594" y="763"/>
                  </a:cubicBezTo>
                  <a:cubicBezTo>
                    <a:pt x="2668" y="741"/>
                    <a:pt x="2691" y="704"/>
                    <a:pt x="2734" y="677"/>
                  </a:cubicBezTo>
                  <a:cubicBezTo>
                    <a:pt x="2766" y="658"/>
                    <a:pt x="2806" y="664"/>
                    <a:pt x="2806" y="664"/>
                  </a:cubicBezTo>
                  <a:cubicBezTo>
                    <a:pt x="2806" y="664"/>
                    <a:pt x="2787" y="612"/>
                    <a:pt x="2718" y="569"/>
                  </a:cubicBezTo>
                  <a:cubicBezTo>
                    <a:pt x="2682" y="546"/>
                    <a:pt x="2638" y="531"/>
                    <a:pt x="2602" y="514"/>
                  </a:cubicBezTo>
                  <a:cubicBezTo>
                    <a:pt x="2645" y="447"/>
                    <a:pt x="2727" y="494"/>
                    <a:pt x="2765" y="414"/>
                  </a:cubicBezTo>
                  <a:cubicBezTo>
                    <a:pt x="2702" y="385"/>
                    <a:pt x="2644" y="353"/>
                    <a:pt x="2583" y="332"/>
                  </a:cubicBezTo>
                  <a:cubicBezTo>
                    <a:pt x="2521" y="311"/>
                    <a:pt x="2504" y="283"/>
                    <a:pt x="2544" y="228"/>
                  </a:cubicBezTo>
                  <a:cubicBezTo>
                    <a:pt x="2582" y="175"/>
                    <a:pt x="2550" y="160"/>
                    <a:pt x="2502" y="152"/>
                  </a:cubicBezTo>
                  <a:cubicBezTo>
                    <a:pt x="2446" y="143"/>
                    <a:pt x="2392" y="149"/>
                    <a:pt x="2344" y="179"/>
                  </a:cubicBezTo>
                  <a:cubicBezTo>
                    <a:pt x="2306" y="202"/>
                    <a:pt x="2276" y="197"/>
                    <a:pt x="2238" y="180"/>
                  </a:cubicBezTo>
                  <a:cubicBezTo>
                    <a:pt x="2122" y="126"/>
                    <a:pt x="2004" y="77"/>
                    <a:pt x="1888" y="21"/>
                  </a:cubicBezTo>
                  <a:cubicBezTo>
                    <a:pt x="1844" y="0"/>
                    <a:pt x="1826" y="10"/>
                    <a:pt x="1813" y="53"/>
                  </a:cubicBezTo>
                  <a:cubicBezTo>
                    <a:pt x="1795" y="115"/>
                    <a:pt x="1754" y="162"/>
                    <a:pt x="1709" y="206"/>
                  </a:cubicBezTo>
                  <a:cubicBezTo>
                    <a:pt x="1648" y="265"/>
                    <a:pt x="1569" y="327"/>
                    <a:pt x="1511" y="388"/>
                  </a:cubicBezTo>
                  <a:cubicBezTo>
                    <a:pt x="1481" y="420"/>
                    <a:pt x="1466" y="459"/>
                    <a:pt x="1504" y="488"/>
                  </a:cubicBezTo>
                  <a:cubicBezTo>
                    <a:pt x="1533" y="510"/>
                    <a:pt x="1543" y="532"/>
                    <a:pt x="1548" y="567"/>
                  </a:cubicBezTo>
                  <a:cubicBezTo>
                    <a:pt x="1556" y="616"/>
                    <a:pt x="1604" y="631"/>
                    <a:pt x="1652" y="640"/>
                  </a:cubicBezTo>
                  <a:cubicBezTo>
                    <a:pt x="1686" y="648"/>
                    <a:pt x="1700" y="662"/>
                    <a:pt x="1714" y="680"/>
                  </a:cubicBezTo>
                  <a:cubicBezTo>
                    <a:pt x="1725" y="648"/>
                    <a:pt x="1738" y="626"/>
                    <a:pt x="1752" y="608"/>
                  </a:cubicBezTo>
                  <a:cubicBezTo>
                    <a:pt x="1798" y="547"/>
                    <a:pt x="1865" y="527"/>
                    <a:pt x="1938" y="539"/>
                  </a:cubicBezTo>
                  <a:cubicBezTo>
                    <a:pt x="2011" y="550"/>
                    <a:pt x="2051" y="600"/>
                    <a:pt x="2075" y="666"/>
                  </a:cubicBezTo>
                  <a:cubicBezTo>
                    <a:pt x="2118" y="788"/>
                    <a:pt x="2072" y="939"/>
                    <a:pt x="1970" y="1009"/>
                  </a:cubicBezTo>
                  <a:cubicBezTo>
                    <a:pt x="1930" y="1037"/>
                    <a:pt x="1890" y="1050"/>
                    <a:pt x="1848" y="1049"/>
                  </a:cubicBezTo>
                  <a:cubicBezTo>
                    <a:pt x="1791" y="1048"/>
                    <a:pt x="1665" y="1031"/>
                    <a:pt x="1608" y="934"/>
                  </a:cubicBezTo>
                  <a:cubicBezTo>
                    <a:pt x="1565" y="963"/>
                    <a:pt x="1564" y="1016"/>
                    <a:pt x="1560" y="1062"/>
                  </a:cubicBezTo>
                  <a:cubicBezTo>
                    <a:pt x="1554" y="1143"/>
                    <a:pt x="1448" y="1170"/>
                    <a:pt x="1553" y="1227"/>
                  </a:cubicBezTo>
                  <a:cubicBezTo>
                    <a:pt x="1569" y="1235"/>
                    <a:pt x="1543" y="1255"/>
                    <a:pt x="1533" y="1265"/>
                  </a:cubicBezTo>
                  <a:cubicBezTo>
                    <a:pt x="1464" y="1339"/>
                    <a:pt x="1416" y="1391"/>
                    <a:pt x="1410" y="1474"/>
                  </a:cubicBezTo>
                  <a:cubicBezTo>
                    <a:pt x="1409" y="1493"/>
                    <a:pt x="1413" y="1535"/>
                    <a:pt x="1419" y="1552"/>
                  </a:cubicBezTo>
                  <a:cubicBezTo>
                    <a:pt x="1438" y="1529"/>
                    <a:pt x="1446" y="1523"/>
                    <a:pt x="1466" y="1512"/>
                  </a:cubicBezTo>
                  <a:cubicBezTo>
                    <a:pt x="1536" y="1475"/>
                    <a:pt x="1558" y="1523"/>
                    <a:pt x="1680" y="1456"/>
                  </a:cubicBezTo>
                  <a:cubicBezTo>
                    <a:pt x="1587" y="1650"/>
                    <a:pt x="1189" y="1780"/>
                    <a:pt x="843" y="1815"/>
                  </a:cubicBezTo>
                  <a:cubicBezTo>
                    <a:pt x="769" y="1823"/>
                    <a:pt x="724" y="1787"/>
                    <a:pt x="710" y="1713"/>
                  </a:cubicBezTo>
                  <a:cubicBezTo>
                    <a:pt x="699" y="1657"/>
                    <a:pt x="682" y="1602"/>
                    <a:pt x="653" y="1552"/>
                  </a:cubicBezTo>
                  <a:cubicBezTo>
                    <a:pt x="554" y="1379"/>
                    <a:pt x="250" y="1271"/>
                    <a:pt x="173" y="1401"/>
                  </a:cubicBezTo>
                  <a:cubicBezTo>
                    <a:pt x="240" y="1393"/>
                    <a:pt x="293" y="1441"/>
                    <a:pt x="267" y="1539"/>
                  </a:cubicBezTo>
                  <a:cubicBezTo>
                    <a:pt x="249" y="1607"/>
                    <a:pt x="382" y="1636"/>
                    <a:pt x="420" y="1698"/>
                  </a:cubicBezTo>
                  <a:cubicBezTo>
                    <a:pt x="228" y="1686"/>
                    <a:pt x="44" y="1769"/>
                    <a:pt x="0" y="1929"/>
                  </a:cubicBezTo>
                  <a:cubicBezTo>
                    <a:pt x="77" y="1873"/>
                    <a:pt x="159" y="1864"/>
                    <a:pt x="200" y="1960"/>
                  </a:cubicBezTo>
                  <a:cubicBezTo>
                    <a:pt x="221" y="2011"/>
                    <a:pt x="350" y="1994"/>
                    <a:pt x="403" y="1999"/>
                  </a:cubicBezTo>
                  <a:cubicBezTo>
                    <a:pt x="333" y="2149"/>
                    <a:pt x="307" y="2231"/>
                    <a:pt x="387" y="2326"/>
                  </a:cubicBezTo>
                  <a:cubicBezTo>
                    <a:pt x="382" y="2253"/>
                    <a:pt x="428" y="2219"/>
                    <a:pt x="460" y="2238"/>
                  </a:cubicBezTo>
                  <a:cubicBezTo>
                    <a:pt x="565" y="2300"/>
                    <a:pt x="620" y="2288"/>
                    <a:pt x="696" y="2194"/>
                  </a:cubicBezTo>
                  <a:cubicBezTo>
                    <a:pt x="757" y="2119"/>
                    <a:pt x="757" y="2121"/>
                    <a:pt x="818" y="2195"/>
                  </a:cubicBezTo>
                  <a:cubicBezTo>
                    <a:pt x="858" y="2244"/>
                    <a:pt x="810" y="2277"/>
                    <a:pt x="791" y="2289"/>
                  </a:cubicBezTo>
                  <a:cubicBezTo>
                    <a:pt x="883" y="2318"/>
                    <a:pt x="1007" y="2262"/>
                    <a:pt x="1059" y="2144"/>
                  </a:cubicBezTo>
                  <a:cubicBezTo>
                    <a:pt x="1074" y="2110"/>
                    <a:pt x="1085" y="2085"/>
                    <a:pt x="1129" y="2078"/>
                  </a:cubicBezTo>
                  <a:cubicBezTo>
                    <a:pt x="1347" y="2044"/>
                    <a:pt x="1565" y="2006"/>
                    <a:pt x="1782" y="1967"/>
                  </a:cubicBezTo>
                  <a:cubicBezTo>
                    <a:pt x="1824" y="1959"/>
                    <a:pt x="1853" y="1966"/>
                    <a:pt x="1883" y="1998"/>
                  </a:cubicBezTo>
                  <a:cubicBezTo>
                    <a:pt x="1938" y="2061"/>
                    <a:pt x="2009" y="2099"/>
                    <a:pt x="2091" y="2121"/>
                  </a:cubicBezTo>
                  <a:cubicBezTo>
                    <a:pt x="2220" y="2157"/>
                    <a:pt x="2352" y="2174"/>
                    <a:pt x="2485" y="2183"/>
                  </a:cubicBezTo>
                  <a:cubicBezTo>
                    <a:pt x="2529" y="2186"/>
                    <a:pt x="2552" y="2203"/>
                    <a:pt x="2570" y="2243"/>
                  </a:cubicBezTo>
                  <a:cubicBezTo>
                    <a:pt x="2656" y="2431"/>
                    <a:pt x="2749" y="2616"/>
                    <a:pt x="2833" y="2805"/>
                  </a:cubicBezTo>
                  <a:cubicBezTo>
                    <a:pt x="2877" y="2904"/>
                    <a:pt x="2947" y="2969"/>
                    <a:pt x="3043" y="3012"/>
                  </a:cubicBezTo>
                  <a:cubicBezTo>
                    <a:pt x="3112" y="3044"/>
                    <a:pt x="3185" y="3067"/>
                    <a:pt x="3259" y="3084"/>
                  </a:cubicBezTo>
                  <a:cubicBezTo>
                    <a:pt x="3434" y="3125"/>
                    <a:pt x="3553" y="3308"/>
                    <a:pt x="3524" y="3489"/>
                  </a:cubicBezTo>
                  <a:cubicBezTo>
                    <a:pt x="3514" y="3554"/>
                    <a:pt x="3479" y="3579"/>
                    <a:pt x="3417" y="3570"/>
                  </a:cubicBezTo>
                  <a:cubicBezTo>
                    <a:pt x="3347" y="3560"/>
                    <a:pt x="3290" y="3523"/>
                    <a:pt x="3232" y="3486"/>
                  </a:cubicBezTo>
                  <a:cubicBezTo>
                    <a:pt x="3179" y="3452"/>
                    <a:pt x="3125" y="3421"/>
                    <a:pt x="3063" y="3408"/>
                  </a:cubicBezTo>
                  <a:cubicBezTo>
                    <a:pt x="2883" y="3371"/>
                    <a:pt x="2676" y="3455"/>
                    <a:pt x="2653" y="3611"/>
                  </a:cubicBezTo>
                  <a:cubicBezTo>
                    <a:pt x="2722" y="3576"/>
                    <a:pt x="2788" y="3586"/>
                    <a:pt x="2815" y="3669"/>
                  </a:cubicBezTo>
                  <a:cubicBezTo>
                    <a:pt x="2825" y="3696"/>
                    <a:pt x="2928" y="3684"/>
                    <a:pt x="2969" y="3688"/>
                  </a:cubicBezTo>
                  <a:cubicBezTo>
                    <a:pt x="2984" y="3690"/>
                    <a:pt x="3008" y="3701"/>
                    <a:pt x="2993" y="3714"/>
                  </a:cubicBezTo>
                  <a:cubicBezTo>
                    <a:pt x="2851" y="3818"/>
                    <a:pt x="2791" y="3974"/>
                    <a:pt x="2861" y="4109"/>
                  </a:cubicBezTo>
                  <a:cubicBezTo>
                    <a:pt x="2883" y="4045"/>
                    <a:pt x="2909" y="3965"/>
                    <a:pt x="3017" y="4025"/>
                  </a:cubicBezTo>
                  <a:cubicBezTo>
                    <a:pt x="3050" y="4042"/>
                    <a:pt x="3076" y="4020"/>
                    <a:pt x="3102" y="4005"/>
                  </a:cubicBezTo>
                  <a:cubicBezTo>
                    <a:pt x="3139" y="3983"/>
                    <a:pt x="3174" y="3959"/>
                    <a:pt x="3215" y="3933"/>
                  </a:cubicBezTo>
                  <a:cubicBezTo>
                    <a:pt x="3224" y="4065"/>
                    <a:pt x="3259" y="4176"/>
                    <a:pt x="3371" y="4261"/>
                  </a:cubicBezTo>
                  <a:cubicBezTo>
                    <a:pt x="3356" y="4187"/>
                    <a:pt x="3350" y="4119"/>
                    <a:pt x="3376" y="4072"/>
                  </a:cubicBezTo>
                  <a:cubicBezTo>
                    <a:pt x="3469" y="4101"/>
                    <a:pt x="3499" y="4086"/>
                    <a:pt x="3532" y="3996"/>
                  </a:cubicBezTo>
                  <a:cubicBezTo>
                    <a:pt x="3549" y="3948"/>
                    <a:pt x="3564" y="3820"/>
                    <a:pt x="3605" y="3800"/>
                  </a:cubicBezTo>
                  <a:cubicBezTo>
                    <a:pt x="3622" y="3791"/>
                    <a:pt x="3672" y="3788"/>
                    <a:pt x="3695" y="3851"/>
                  </a:cubicBezTo>
                  <a:cubicBezTo>
                    <a:pt x="3702" y="3871"/>
                    <a:pt x="3701" y="3896"/>
                    <a:pt x="3694" y="3919"/>
                  </a:cubicBezTo>
                  <a:cubicBezTo>
                    <a:pt x="3785" y="3870"/>
                    <a:pt x="3829" y="3797"/>
                    <a:pt x="3844" y="3662"/>
                  </a:cubicBezTo>
                  <a:cubicBezTo>
                    <a:pt x="3866" y="3461"/>
                    <a:pt x="3857" y="3259"/>
                    <a:pt x="3857" y="3057"/>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0" name="Freeform 15">
              <a:extLst>
                <a:ext uri="{FF2B5EF4-FFF2-40B4-BE49-F238E27FC236}">
                  <a16:creationId xmlns:a16="http://schemas.microsoft.com/office/drawing/2014/main" id="{8AD838E8-E1B9-4719-9438-EAEF7601675F}"/>
                </a:ext>
              </a:extLst>
            </p:cNvPr>
            <p:cNvSpPr>
              <a:spLocks/>
            </p:cNvSpPr>
            <p:nvPr userDrawn="1"/>
          </p:nvSpPr>
          <p:spPr bwMode="auto">
            <a:xfrm>
              <a:off x="7789863" y="1508125"/>
              <a:ext cx="365125" cy="109537"/>
            </a:xfrm>
            <a:custGeom>
              <a:avLst/>
              <a:gdLst>
                <a:gd name="T0" fmla="*/ 743 w 1013"/>
                <a:gd name="T1" fmla="*/ 199 h 307"/>
                <a:gd name="T2" fmla="*/ 1013 w 1013"/>
                <a:gd name="T3" fmla="*/ 58 h 307"/>
                <a:gd name="T4" fmla="*/ 780 w 1013"/>
                <a:gd name="T5" fmla="*/ 5 h 307"/>
                <a:gd name="T6" fmla="*/ 318 w 1013"/>
                <a:gd name="T7" fmla="*/ 47 h 307"/>
                <a:gd name="T8" fmla="*/ 0 w 1013"/>
                <a:gd name="T9" fmla="*/ 307 h 307"/>
                <a:gd name="T10" fmla="*/ 743 w 1013"/>
                <a:gd name="T11" fmla="*/ 199 h 307"/>
              </a:gdLst>
              <a:ahLst/>
              <a:cxnLst>
                <a:cxn ang="0">
                  <a:pos x="T0" y="T1"/>
                </a:cxn>
                <a:cxn ang="0">
                  <a:pos x="T2" y="T3"/>
                </a:cxn>
                <a:cxn ang="0">
                  <a:pos x="T4" y="T5"/>
                </a:cxn>
                <a:cxn ang="0">
                  <a:pos x="T6" y="T7"/>
                </a:cxn>
                <a:cxn ang="0">
                  <a:pos x="T8" y="T9"/>
                </a:cxn>
                <a:cxn ang="0">
                  <a:pos x="T10" y="T11"/>
                </a:cxn>
              </a:cxnLst>
              <a:rect l="0" t="0" r="r" b="b"/>
              <a:pathLst>
                <a:path w="1013" h="307">
                  <a:moveTo>
                    <a:pt x="743" y="199"/>
                  </a:moveTo>
                  <a:cubicBezTo>
                    <a:pt x="851" y="184"/>
                    <a:pt x="927" y="114"/>
                    <a:pt x="1013" y="58"/>
                  </a:cubicBezTo>
                  <a:cubicBezTo>
                    <a:pt x="934" y="32"/>
                    <a:pt x="859" y="0"/>
                    <a:pt x="780" y="5"/>
                  </a:cubicBezTo>
                  <a:cubicBezTo>
                    <a:pt x="626" y="16"/>
                    <a:pt x="479" y="31"/>
                    <a:pt x="318" y="47"/>
                  </a:cubicBezTo>
                  <a:cubicBezTo>
                    <a:pt x="205" y="59"/>
                    <a:pt x="86" y="152"/>
                    <a:pt x="0" y="307"/>
                  </a:cubicBezTo>
                  <a:cubicBezTo>
                    <a:pt x="195" y="279"/>
                    <a:pt x="497" y="235"/>
                    <a:pt x="743" y="199"/>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1" name="Freeform 16">
              <a:extLst>
                <a:ext uri="{FF2B5EF4-FFF2-40B4-BE49-F238E27FC236}">
                  <a16:creationId xmlns:a16="http://schemas.microsoft.com/office/drawing/2014/main" id="{3D4876B7-1F8F-4F68-817D-BEC1E0ECA5A6}"/>
                </a:ext>
              </a:extLst>
            </p:cNvPr>
            <p:cNvSpPr>
              <a:spLocks/>
            </p:cNvSpPr>
            <p:nvPr userDrawn="1"/>
          </p:nvSpPr>
          <p:spPr bwMode="auto">
            <a:xfrm>
              <a:off x="7753350" y="1681163"/>
              <a:ext cx="417512" cy="544512"/>
            </a:xfrm>
            <a:custGeom>
              <a:avLst/>
              <a:gdLst>
                <a:gd name="T0" fmla="*/ 1139 w 1156"/>
                <a:gd name="T1" fmla="*/ 458 h 1509"/>
                <a:gd name="T2" fmla="*/ 558 w 1156"/>
                <a:gd name="T3" fmla="*/ 51 h 1509"/>
                <a:gd name="T4" fmla="*/ 176 w 1156"/>
                <a:gd name="T5" fmla="*/ 723 h 1509"/>
                <a:gd name="T6" fmla="*/ 434 w 1156"/>
                <a:gd name="T7" fmla="*/ 848 h 1509"/>
                <a:gd name="T8" fmla="*/ 438 w 1156"/>
                <a:gd name="T9" fmla="*/ 835 h 1509"/>
                <a:gd name="T10" fmla="*/ 312 w 1156"/>
                <a:gd name="T11" fmla="*/ 651 h 1509"/>
                <a:gd name="T12" fmla="*/ 514 w 1156"/>
                <a:gd name="T13" fmla="*/ 211 h 1509"/>
                <a:gd name="T14" fmla="*/ 977 w 1156"/>
                <a:gd name="T15" fmla="*/ 405 h 1509"/>
                <a:gd name="T16" fmla="*/ 784 w 1156"/>
                <a:gd name="T17" fmla="*/ 854 h 1509"/>
                <a:gd name="T18" fmla="*/ 560 w 1156"/>
                <a:gd name="T19" fmla="*/ 917 h 1509"/>
                <a:gd name="T20" fmla="*/ 177 w 1156"/>
                <a:gd name="T21" fmla="*/ 1033 h 1509"/>
                <a:gd name="T22" fmla="*/ 117 w 1156"/>
                <a:gd name="T23" fmla="*/ 1064 h 1509"/>
                <a:gd name="T24" fmla="*/ 45 w 1156"/>
                <a:gd name="T25" fmla="*/ 1122 h 1509"/>
                <a:gd name="T26" fmla="*/ 15 w 1156"/>
                <a:gd name="T27" fmla="*/ 1173 h 1509"/>
                <a:gd name="T28" fmla="*/ 14 w 1156"/>
                <a:gd name="T29" fmla="*/ 1180 h 1509"/>
                <a:gd name="T30" fmla="*/ 72 w 1156"/>
                <a:gd name="T31" fmla="*/ 1258 h 1509"/>
                <a:gd name="T32" fmla="*/ 61 w 1156"/>
                <a:gd name="T33" fmla="*/ 1449 h 1509"/>
                <a:gd name="T34" fmla="*/ 130 w 1156"/>
                <a:gd name="T35" fmla="*/ 1486 h 1509"/>
                <a:gd name="T36" fmla="*/ 196 w 1156"/>
                <a:gd name="T37" fmla="*/ 1362 h 1509"/>
                <a:gd name="T38" fmla="*/ 266 w 1156"/>
                <a:gd name="T39" fmla="*/ 1478 h 1509"/>
                <a:gd name="T40" fmla="*/ 420 w 1156"/>
                <a:gd name="T41" fmla="*/ 1430 h 1509"/>
                <a:gd name="T42" fmla="*/ 320 w 1156"/>
                <a:gd name="T43" fmla="*/ 1260 h 1509"/>
                <a:gd name="T44" fmla="*/ 482 w 1156"/>
                <a:gd name="T45" fmla="*/ 1066 h 1509"/>
                <a:gd name="T46" fmla="*/ 763 w 1156"/>
                <a:gd name="T47" fmla="*/ 1011 h 1509"/>
                <a:gd name="T48" fmla="*/ 1059 w 1156"/>
                <a:gd name="T49" fmla="*/ 817 h 1509"/>
                <a:gd name="T50" fmla="*/ 1139 w 1156"/>
                <a:gd name="T51" fmla="*/ 458 h 1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6" h="1509">
                  <a:moveTo>
                    <a:pt x="1139" y="458"/>
                  </a:moveTo>
                  <a:cubicBezTo>
                    <a:pt x="1093" y="178"/>
                    <a:pt x="840" y="0"/>
                    <a:pt x="558" y="51"/>
                  </a:cubicBezTo>
                  <a:cubicBezTo>
                    <a:pt x="210" y="113"/>
                    <a:pt x="36" y="418"/>
                    <a:pt x="176" y="723"/>
                  </a:cubicBezTo>
                  <a:cubicBezTo>
                    <a:pt x="227" y="835"/>
                    <a:pt x="293" y="884"/>
                    <a:pt x="434" y="848"/>
                  </a:cubicBezTo>
                  <a:cubicBezTo>
                    <a:pt x="440" y="847"/>
                    <a:pt x="443" y="839"/>
                    <a:pt x="438" y="835"/>
                  </a:cubicBezTo>
                  <a:cubicBezTo>
                    <a:pt x="370" y="775"/>
                    <a:pt x="332" y="700"/>
                    <a:pt x="312" y="651"/>
                  </a:cubicBezTo>
                  <a:cubicBezTo>
                    <a:pt x="237" y="472"/>
                    <a:pt x="303" y="291"/>
                    <a:pt x="514" y="211"/>
                  </a:cubicBezTo>
                  <a:cubicBezTo>
                    <a:pt x="694" y="144"/>
                    <a:pt x="906" y="228"/>
                    <a:pt x="977" y="405"/>
                  </a:cubicBezTo>
                  <a:cubicBezTo>
                    <a:pt x="1052" y="592"/>
                    <a:pt x="970" y="780"/>
                    <a:pt x="784" y="854"/>
                  </a:cubicBezTo>
                  <a:cubicBezTo>
                    <a:pt x="711" y="882"/>
                    <a:pt x="649" y="898"/>
                    <a:pt x="560" y="917"/>
                  </a:cubicBezTo>
                  <a:cubicBezTo>
                    <a:pt x="404" y="949"/>
                    <a:pt x="284" y="986"/>
                    <a:pt x="177" y="1033"/>
                  </a:cubicBezTo>
                  <a:cubicBezTo>
                    <a:pt x="156" y="1042"/>
                    <a:pt x="136" y="1052"/>
                    <a:pt x="117" y="1064"/>
                  </a:cubicBezTo>
                  <a:cubicBezTo>
                    <a:pt x="91" y="1080"/>
                    <a:pt x="65" y="1099"/>
                    <a:pt x="45" y="1122"/>
                  </a:cubicBezTo>
                  <a:cubicBezTo>
                    <a:pt x="32" y="1137"/>
                    <a:pt x="21" y="1154"/>
                    <a:pt x="15" y="1173"/>
                  </a:cubicBezTo>
                  <a:cubicBezTo>
                    <a:pt x="15" y="1175"/>
                    <a:pt x="14" y="1178"/>
                    <a:pt x="14" y="1180"/>
                  </a:cubicBezTo>
                  <a:cubicBezTo>
                    <a:pt x="0" y="1247"/>
                    <a:pt x="72" y="1258"/>
                    <a:pt x="72" y="1258"/>
                  </a:cubicBezTo>
                  <a:cubicBezTo>
                    <a:pt x="10" y="1307"/>
                    <a:pt x="2" y="1387"/>
                    <a:pt x="61" y="1449"/>
                  </a:cubicBezTo>
                  <a:cubicBezTo>
                    <a:pt x="83" y="1471"/>
                    <a:pt x="110" y="1481"/>
                    <a:pt x="130" y="1486"/>
                  </a:cubicBezTo>
                  <a:cubicBezTo>
                    <a:pt x="110" y="1368"/>
                    <a:pt x="196" y="1362"/>
                    <a:pt x="196" y="1362"/>
                  </a:cubicBezTo>
                  <a:cubicBezTo>
                    <a:pt x="196" y="1362"/>
                    <a:pt x="209" y="1443"/>
                    <a:pt x="266" y="1478"/>
                  </a:cubicBezTo>
                  <a:cubicBezTo>
                    <a:pt x="318" y="1509"/>
                    <a:pt x="416" y="1473"/>
                    <a:pt x="420" y="1430"/>
                  </a:cubicBezTo>
                  <a:cubicBezTo>
                    <a:pt x="374" y="1399"/>
                    <a:pt x="324" y="1364"/>
                    <a:pt x="320" y="1260"/>
                  </a:cubicBezTo>
                  <a:cubicBezTo>
                    <a:pt x="317" y="1160"/>
                    <a:pt x="398" y="1086"/>
                    <a:pt x="482" y="1066"/>
                  </a:cubicBezTo>
                  <a:cubicBezTo>
                    <a:pt x="563" y="1048"/>
                    <a:pt x="733" y="1018"/>
                    <a:pt x="763" y="1011"/>
                  </a:cubicBezTo>
                  <a:cubicBezTo>
                    <a:pt x="856" y="988"/>
                    <a:pt x="966" y="935"/>
                    <a:pt x="1059" y="817"/>
                  </a:cubicBezTo>
                  <a:cubicBezTo>
                    <a:pt x="1148" y="704"/>
                    <a:pt x="1156" y="555"/>
                    <a:pt x="1139" y="458"/>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2" name="Freeform 17">
              <a:extLst>
                <a:ext uri="{FF2B5EF4-FFF2-40B4-BE49-F238E27FC236}">
                  <a16:creationId xmlns:a16="http://schemas.microsoft.com/office/drawing/2014/main" id="{F6FFB1E9-73E7-4788-8A49-9848EBA67CED}"/>
                </a:ext>
              </a:extLst>
            </p:cNvPr>
            <p:cNvSpPr>
              <a:spLocks/>
            </p:cNvSpPr>
            <p:nvPr userDrawn="1"/>
          </p:nvSpPr>
          <p:spPr bwMode="auto">
            <a:xfrm>
              <a:off x="7369175" y="1357313"/>
              <a:ext cx="446087" cy="346075"/>
            </a:xfrm>
            <a:custGeom>
              <a:avLst/>
              <a:gdLst>
                <a:gd name="T0" fmla="*/ 14 w 1238"/>
                <a:gd name="T1" fmla="*/ 570 h 960"/>
                <a:gd name="T2" fmla="*/ 216 w 1238"/>
                <a:gd name="T3" fmla="*/ 660 h 960"/>
                <a:gd name="T4" fmla="*/ 441 w 1238"/>
                <a:gd name="T5" fmla="*/ 761 h 960"/>
                <a:gd name="T6" fmla="*/ 445 w 1238"/>
                <a:gd name="T7" fmla="*/ 758 h 960"/>
                <a:gd name="T8" fmla="*/ 595 w 1238"/>
                <a:gd name="T9" fmla="*/ 717 h 960"/>
                <a:gd name="T10" fmla="*/ 652 w 1238"/>
                <a:gd name="T11" fmla="*/ 721 h 960"/>
                <a:gd name="T12" fmla="*/ 762 w 1238"/>
                <a:gd name="T13" fmla="*/ 791 h 960"/>
                <a:gd name="T14" fmla="*/ 746 w 1238"/>
                <a:gd name="T15" fmla="*/ 897 h 960"/>
                <a:gd name="T16" fmla="*/ 877 w 1238"/>
                <a:gd name="T17" fmla="*/ 956 h 960"/>
                <a:gd name="T18" fmla="*/ 903 w 1238"/>
                <a:gd name="T19" fmla="*/ 946 h 960"/>
                <a:gd name="T20" fmla="*/ 1238 w 1238"/>
                <a:gd name="T21" fmla="*/ 505 h 960"/>
                <a:gd name="T22" fmla="*/ 1047 w 1238"/>
                <a:gd name="T23" fmla="*/ 546 h 960"/>
                <a:gd name="T24" fmla="*/ 996 w 1238"/>
                <a:gd name="T25" fmla="*/ 561 h 960"/>
                <a:gd name="T26" fmla="*/ 875 w 1238"/>
                <a:gd name="T27" fmla="*/ 540 h 960"/>
                <a:gd name="T28" fmla="*/ 895 w 1238"/>
                <a:gd name="T29" fmla="*/ 698 h 960"/>
                <a:gd name="T30" fmla="*/ 823 w 1238"/>
                <a:gd name="T31" fmla="*/ 735 h 960"/>
                <a:gd name="T32" fmla="*/ 785 w 1238"/>
                <a:gd name="T33" fmla="*/ 620 h 960"/>
                <a:gd name="T34" fmla="*/ 675 w 1238"/>
                <a:gd name="T35" fmla="*/ 669 h 960"/>
                <a:gd name="T36" fmla="*/ 654 w 1238"/>
                <a:gd name="T37" fmla="*/ 590 h 960"/>
                <a:gd name="T38" fmla="*/ 785 w 1238"/>
                <a:gd name="T39" fmla="*/ 500 h 960"/>
                <a:gd name="T40" fmla="*/ 758 w 1238"/>
                <a:gd name="T41" fmla="*/ 404 h 960"/>
                <a:gd name="T42" fmla="*/ 748 w 1238"/>
                <a:gd name="T43" fmla="*/ 310 h 960"/>
                <a:gd name="T44" fmla="*/ 705 w 1238"/>
                <a:gd name="T45" fmla="*/ 184 h 960"/>
                <a:gd name="T46" fmla="*/ 582 w 1238"/>
                <a:gd name="T47" fmla="*/ 236 h 960"/>
                <a:gd name="T48" fmla="*/ 504 w 1238"/>
                <a:gd name="T49" fmla="*/ 291 h 960"/>
                <a:gd name="T50" fmla="*/ 416 w 1238"/>
                <a:gd name="T51" fmla="*/ 335 h 960"/>
                <a:gd name="T52" fmla="*/ 436 w 1238"/>
                <a:gd name="T53" fmla="*/ 492 h 960"/>
                <a:gd name="T54" fmla="*/ 363 w 1238"/>
                <a:gd name="T55" fmla="*/ 529 h 960"/>
                <a:gd name="T56" fmla="*/ 326 w 1238"/>
                <a:gd name="T57" fmla="*/ 414 h 960"/>
                <a:gd name="T58" fmla="*/ 215 w 1238"/>
                <a:gd name="T59" fmla="*/ 463 h 960"/>
                <a:gd name="T60" fmla="*/ 195 w 1238"/>
                <a:gd name="T61" fmla="*/ 384 h 960"/>
                <a:gd name="T62" fmla="*/ 325 w 1238"/>
                <a:gd name="T63" fmla="*/ 294 h 960"/>
                <a:gd name="T64" fmla="*/ 230 w 1238"/>
                <a:gd name="T65" fmla="*/ 218 h 960"/>
                <a:gd name="T66" fmla="*/ 206 w 1238"/>
                <a:gd name="T67" fmla="*/ 170 h 960"/>
                <a:gd name="T68" fmla="*/ 110 w 1238"/>
                <a:gd name="T69" fmla="*/ 0 h 960"/>
                <a:gd name="T70" fmla="*/ 4 w 1238"/>
                <a:gd name="T71" fmla="*/ 543 h 960"/>
                <a:gd name="T72" fmla="*/ 14 w 1238"/>
                <a:gd name="T73" fmla="*/ 57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8" h="960">
                  <a:moveTo>
                    <a:pt x="14" y="570"/>
                  </a:moveTo>
                  <a:lnTo>
                    <a:pt x="216" y="660"/>
                  </a:lnTo>
                  <a:cubicBezTo>
                    <a:pt x="301" y="698"/>
                    <a:pt x="389" y="737"/>
                    <a:pt x="441" y="761"/>
                  </a:cubicBezTo>
                  <a:cubicBezTo>
                    <a:pt x="442" y="760"/>
                    <a:pt x="444" y="759"/>
                    <a:pt x="445" y="758"/>
                  </a:cubicBezTo>
                  <a:cubicBezTo>
                    <a:pt x="489" y="731"/>
                    <a:pt x="540" y="717"/>
                    <a:pt x="595" y="717"/>
                  </a:cubicBezTo>
                  <a:cubicBezTo>
                    <a:pt x="613" y="717"/>
                    <a:pt x="632" y="718"/>
                    <a:pt x="652" y="721"/>
                  </a:cubicBezTo>
                  <a:cubicBezTo>
                    <a:pt x="676" y="725"/>
                    <a:pt x="739" y="736"/>
                    <a:pt x="762" y="791"/>
                  </a:cubicBezTo>
                  <a:cubicBezTo>
                    <a:pt x="775" y="824"/>
                    <a:pt x="770" y="860"/>
                    <a:pt x="746" y="897"/>
                  </a:cubicBezTo>
                  <a:lnTo>
                    <a:pt x="877" y="956"/>
                  </a:lnTo>
                  <a:cubicBezTo>
                    <a:pt x="887" y="960"/>
                    <a:pt x="898" y="956"/>
                    <a:pt x="903" y="946"/>
                  </a:cubicBezTo>
                  <a:cubicBezTo>
                    <a:pt x="951" y="850"/>
                    <a:pt x="1085" y="636"/>
                    <a:pt x="1238" y="505"/>
                  </a:cubicBezTo>
                  <a:cubicBezTo>
                    <a:pt x="1190" y="486"/>
                    <a:pt x="1112" y="483"/>
                    <a:pt x="1047" y="546"/>
                  </a:cubicBezTo>
                  <a:cubicBezTo>
                    <a:pt x="1026" y="566"/>
                    <a:pt x="1014" y="580"/>
                    <a:pt x="996" y="561"/>
                  </a:cubicBezTo>
                  <a:cubicBezTo>
                    <a:pt x="977" y="542"/>
                    <a:pt x="937" y="513"/>
                    <a:pt x="875" y="540"/>
                  </a:cubicBezTo>
                  <a:cubicBezTo>
                    <a:pt x="915" y="591"/>
                    <a:pt x="918" y="646"/>
                    <a:pt x="895" y="698"/>
                  </a:cubicBezTo>
                  <a:cubicBezTo>
                    <a:pt x="875" y="743"/>
                    <a:pt x="846" y="745"/>
                    <a:pt x="823" y="735"/>
                  </a:cubicBezTo>
                  <a:cubicBezTo>
                    <a:pt x="803" y="726"/>
                    <a:pt x="773" y="703"/>
                    <a:pt x="785" y="620"/>
                  </a:cubicBezTo>
                  <a:cubicBezTo>
                    <a:pt x="731" y="684"/>
                    <a:pt x="694" y="677"/>
                    <a:pt x="675" y="669"/>
                  </a:cubicBezTo>
                  <a:cubicBezTo>
                    <a:pt x="651" y="658"/>
                    <a:pt x="634" y="635"/>
                    <a:pt x="654" y="590"/>
                  </a:cubicBezTo>
                  <a:cubicBezTo>
                    <a:pt x="677" y="538"/>
                    <a:pt x="720" y="503"/>
                    <a:pt x="785" y="500"/>
                  </a:cubicBezTo>
                  <a:cubicBezTo>
                    <a:pt x="794" y="459"/>
                    <a:pt x="781" y="419"/>
                    <a:pt x="758" y="404"/>
                  </a:cubicBezTo>
                  <a:cubicBezTo>
                    <a:pt x="726" y="383"/>
                    <a:pt x="732" y="352"/>
                    <a:pt x="748" y="310"/>
                  </a:cubicBezTo>
                  <a:cubicBezTo>
                    <a:pt x="763" y="269"/>
                    <a:pt x="741" y="200"/>
                    <a:pt x="705" y="184"/>
                  </a:cubicBezTo>
                  <a:cubicBezTo>
                    <a:pt x="669" y="167"/>
                    <a:pt x="602" y="197"/>
                    <a:pt x="582" y="236"/>
                  </a:cubicBezTo>
                  <a:cubicBezTo>
                    <a:pt x="561" y="275"/>
                    <a:pt x="542" y="300"/>
                    <a:pt x="504" y="291"/>
                  </a:cubicBezTo>
                  <a:cubicBezTo>
                    <a:pt x="479" y="284"/>
                    <a:pt x="440" y="300"/>
                    <a:pt x="416" y="335"/>
                  </a:cubicBezTo>
                  <a:cubicBezTo>
                    <a:pt x="456" y="385"/>
                    <a:pt x="459" y="440"/>
                    <a:pt x="436" y="492"/>
                  </a:cubicBezTo>
                  <a:cubicBezTo>
                    <a:pt x="416" y="537"/>
                    <a:pt x="387" y="540"/>
                    <a:pt x="363" y="529"/>
                  </a:cubicBezTo>
                  <a:cubicBezTo>
                    <a:pt x="344" y="520"/>
                    <a:pt x="314" y="497"/>
                    <a:pt x="326" y="414"/>
                  </a:cubicBezTo>
                  <a:cubicBezTo>
                    <a:pt x="272" y="478"/>
                    <a:pt x="235" y="472"/>
                    <a:pt x="215" y="463"/>
                  </a:cubicBezTo>
                  <a:cubicBezTo>
                    <a:pt x="192" y="452"/>
                    <a:pt x="175" y="429"/>
                    <a:pt x="195" y="384"/>
                  </a:cubicBezTo>
                  <a:cubicBezTo>
                    <a:pt x="218" y="332"/>
                    <a:pt x="261" y="298"/>
                    <a:pt x="325" y="294"/>
                  </a:cubicBezTo>
                  <a:cubicBezTo>
                    <a:pt x="304" y="230"/>
                    <a:pt x="257" y="219"/>
                    <a:pt x="230" y="218"/>
                  </a:cubicBezTo>
                  <a:cubicBezTo>
                    <a:pt x="203" y="216"/>
                    <a:pt x="206" y="199"/>
                    <a:pt x="206" y="170"/>
                  </a:cubicBezTo>
                  <a:cubicBezTo>
                    <a:pt x="210" y="79"/>
                    <a:pt x="156" y="23"/>
                    <a:pt x="110" y="0"/>
                  </a:cubicBezTo>
                  <a:cubicBezTo>
                    <a:pt x="114" y="201"/>
                    <a:pt x="44" y="443"/>
                    <a:pt x="4" y="543"/>
                  </a:cubicBezTo>
                  <a:cubicBezTo>
                    <a:pt x="0" y="554"/>
                    <a:pt x="4" y="565"/>
                    <a:pt x="14" y="570"/>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3" name="Freeform 18">
              <a:extLst>
                <a:ext uri="{FF2B5EF4-FFF2-40B4-BE49-F238E27FC236}">
                  <a16:creationId xmlns:a16="http://schemas.microsoft.com/office/drawing/2014/main" id="{31E712EC-C35E-4EEC-AFD0-8194425AC6C4}"/>
                </a:ext>
              </a:extLst>
            </p:cNvPr>
            <p:cNvSpPr>
              <a:spLocks noEditPoints="1"/>
            </p:cNvSpPr>
            <p:nvPr userDrawn="1"/>
          </p:nvSpPr>
          <p:spPr bwMode="auto">
            <a:xfrm>
              <a:off x="10248900" y="163513"/>
              <a:ext cx="1928812" cy="2552700"/>
            </a:xfrm>
            <a:custGeom>
              <a:avLst/>
              <a:gdLst>
                <a:gd name="T0" fmla="*/ 1230 w 5356"/>
                <a:gd name="T1" fmla="*/ 978 h 7085"/>
                <a:gd name="T2" fmla="*/ 1513 w 5356"/>
                <a:gd name="T3" fmla="*/ 2197 h 7085"/>
                <a:gd name="T4" fmla="*/ 2104 w 5356"/>
                <a:gd name="T5" fmla="*/ 3594 h 7085"/>
                <a:gd name="T6" fmla="*/ 1305 w 5356"/>
                <a:gd name="T7" fmla="*/ 4281 h 7085"/>
                <a:gd name="T8" fmla="*/ 1618 w 5356"/>
                <a:gd name="T9" fmla="*/ 6404 h 7085"/>
                <a:gd name="T10" fmla="*/ 3556 w 5356"/>
                <a:gd name="T11" fmla="*/ 6867 h 7085"/>
                <a:gd name="T12" fmla="*/ 3974 w 5356"/>
                <a:gd name="T13" fmla="*/ 6684 h 7085"/>
                <a:gd name="T14" fmla="*/ 3975 w 5356"/>
                <a:gd name="T15" fmla="*/ 6683 h 7085"/>
                <a:gd name="T16" fmla="*/ 5191 w 5356"/>
                <a:gd name="T17" fmla="*/ 5543 h 7085"/>
                <a:gd name="T18" fmla="*/ 5356 w 5356"/>
                <a:gd name="T19" fmla="*/ 5312 h 7085"/>
                <a:gd name="T20" fmla="*/ 5356 w 5356"/>
                <a:gd name="T21" fmla="*/ 21 h 7085"/>
                <a:gd name="T22" fmla="*/ 4150 w 5356"/>
                <a:gd name="T23" fmla="*/ 401 h 7085"/>
                <a:gd name="T24" fmla="*/ 2576 w 5356"/>
                <a:gd name="T25" fmla="*/ 416 h 7085"/>
                <a:gd name="T26" fmla="*/ 1230 w 5356"/>
                <a:gd name="T27" fmla="*/ 978 h 7085"/>
                <a:gd name="T28" fmla="*/ 780 w 5356"/>
                <a:gd name="T29" fmla="*/ 2449 h 7085"/>
                <a:gd name="T30" fmla="*/ 534 w 5356"/>
                <a:gd name="T31" fmla="*/ 2523 h 7085"/>
                <a:gd name="T32" fmla="*/ 268 w 5356"/>
                <a:gd name="T33" fmla="*/ 3535 h 7085"/>
                <a:gd name="T34" fmla="*/ 435 w 5356"/>
                <a:gd name="T35" fmla="*/ 3735 h 7085"/>
                <a:gd name="T36" fmla="*/ 991 w 5356"/>
                <a:gd name="T37" fmla="*/ 3810 h 7085"/>
                <a:gd name="T38" fmla="*/ 1524 w 5356"/>
                <a:gd name="T39" fmla="*/ 3276 h 7085"/>
                <a:gd name="T40" fmla="*/ 1526 w 5356"/>
                <a:gd name="T41" fmla="*/ 3251 h 7085"/>
                <a:gd name="T42" fmla="*/ 1528 w 5356"/>
                <a:gd name="T43" fmla="*/ 3236 h 7085"/>
                <a:gd name="T44" fmla="*/ 1512 w 5356"/>
                <a:gd name="T45" fmla="*/ 3087 h 7085"/>
                <a:gd name="T46" fmla="*/ 1399 w 5356"/>
                <a:gd name="T47" fmla="*/ 2831 h 7085"/>
                <a:gd name="T48" fmla="*/ 780 w 5356"/>
                <a:gd name="T49" fmla="*/ 2449 h 7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56" h="7085">
                  <a:moveTo>
                    <a:pt x="1230" y="978"/>
                  </a:moveTo>
                  <a:cubicBezTo>
                    <a:pt x="1014" y="1477"/>
                    <a:pt x="1123" y="1834"/>
                    <a:pt x="1513" y="2197"/>
                  </a:cubicBezTo>
                  <a:cubicBezTo>
                    <a:pt x="1904" y="2559"/>
                    <a:pt x="2331" y="3101"/>
                    <a:pt x="2104" y="3594"/>
                  </a:cubicBezTo>
                  <a:cubicBezTo>
                    <a:pt x="1951" y="3927"/>
                    <a:pt x="1570" y="4044"/>
                    <a:pt x="1305" y="4281"/>
                  </a:cubicBezTo>
                  <a:cubicBezTo>
                    <a:pt x="771" y="4756"/>
                    <a:pt x="1141" y="5857"/>
                    <a:pt x="1618" y="6404"/>
                  </a:cubicBezTo>
                  <a:cubicBezTo>
                    <a:pt x="2096" y="6951"/>
                    <a:pt x="2891" y="7085"/>
                    <a:pt x="3556" y="6867"/>
                  </a:cubicBezTo>
                  <a:cubicBezTo>
                    <a:pt x="3701" y="6819"/>
                    <a:pt x="3840" y="6757"/>
                    <a:pt x="3974" y="6684"/>
                  </a:cubicBezTo>
                  <a:lnTo>
                    <a:pt x="3975" y="6683"/>
                  </a:lnTo>
                  <a:cubicBezTo>
                    <a:pt x="4453" y="6418"/>
                    <a:pt x="4859" y="6002"/>
                    <a:pt x="5191" y="5543"/>
                  </a:cubicBezTo>
                  <a:cubicBezTo>
                    <a:pt x="5246" y="5467"/>
                    <a:pt x="5300" y="5388"/>
                    <a:pt x="5356" y="5312"/>
                  </a:cubicBezTo>
                  <a:lnTo>
                    <a:pt x="5356" y="21"/>
                  </a:lnTo>
                  <a:cubicBezTo>
                    <a:pt x="4920" y="0"/>
                    <a:pt x="4538" y="231"/>
                    <a:pt x="4150" y="401"/>
                  </a:cubicBezTo>
                  <a:cubicBezTo>
                    <a:pt x="3529" y="674"/>
                    <a:pt x="3170" y="622"/>
                    <a:pt x="2576" y="416"/>
                  </a:cubicBezTo>
                  <a:cubicBezTo>
                    <a:pt x="2126" y="261"/>
                    <a:pt x="1428" y="521"/>
                    <a:pt x="1230" y="978"/>
                  </a:cubicBezTo>
                  <a:close/>
                  <a:moveTo>
                    <a:pt x="780" y="2449"/>
                  </a:moveTo>
                  <a:cubicBezTo>
                    <a:pt x="694" y="2456"/>
                    <a:pt x="611" y="2481"/>
                    <a:pt x="534" y="2523"/>
                  </a:cubicBezTo>
                  <a:cubicBezTo>
                    <a:pt x="158" y="2760"/>
                    <a:pt x="0" y="3132"/>
                    <a:pt x="268" y="3535"/>
                  </a:cubicBezTo>
                  <a:cubicBezTo>
                    <a:pt x="321" y="3615"/>
                    <a:pt x="376" y="3683"/>
                    <a:pt x="435" y="3735"/>
                  </a:cubicBezTo>
                  <a:cubicBezTo>
                    <a:pt x="586" y="3870"/>
                    <a:pt x="761" y="3908"/>
                    <a:pt x="991" y="3810"/>
                  </a:cubicBezTo>
                  <a:cubicBezTo>
                    <a:pt x="1299" y="3679"/>
                    <a:pt x="1493" y="3526"/>
                    <a:pt x="1524" y="3276"/>
                  </a:cubicBezTo>
                  <a:cubicBezTo>
                    <a:pt x="1525" y="3267"/>
                    <a:pt x="1526" y="3259"/>
                    <a:pt x="1526" y="3251"/>
                  </a:cubicBezTo>
                  <a:cubicBezTo>
                    <a:pt x="1527" y="3246"/>
                    <a:pt x="1528" y="3241"/>
                    <a:pt x="1528" y="3236"/>
                  </a:cubicBezTo>
                  <a:cubicBezTo>
                    <a:pt x="1532" y="3181"/>
                    <a:pt x="1527" y="3135"/>
                    <a:pt x="1512" y="3087"/>
                  </a:cubicBezTo>
                  <a:cubicBezTo>
                    <a:pt x="1489" y="2995"/>
                    <a:pt x="1447" y="2907"/>
                    <a:pt x="1399" y="2831"/>
                  </a:cubicBezTo>
                  <a:cubicBezTo>
                    <a:pt x="1269" y="2625"/>
                    <a:pt x="1029" y="2378"/>
                    <a:pt x="780" y="2449"/>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8163" y="4987986"/>
            <a:ext cx="2216019" cy="690747"/>
          </a:xfrm>
          <a:prstGeom prst="rect">
            <a:avLst/>
          </a:prstGeom>
        </p:spPr>
      </p:pic>
      <p:pic>
        <p:nvPicPr>
          <p:cNvPr id="25" name="Kuva 24">
            <a:extLst>
              <a:ext uri="{FF2B5EF4-FFF2-40B4-BE49-F238E27FC236}">
                <a16:creationId xmlns:a16="http://schemas.microsoft.com/office/drawing/2014/main" id="{B3807498-1C36-4AB9-B34B-4884CD52A553}"/>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57212" y="3914285"/>
            <a:ext cx="2194560" cy="1182189"/>
          </a:xfrm>
          <a:prstGeom prst="rect">
            <a:avLst/>
          </a:prstGeom>
        </p:spPr>
      </p:pic>
    </p:spTree>
    <p:extLst>
      <p:ext uri="{BB962C8B-B14F-4D97-AF65-F5344CB8AC3E}">
        <p14:creationId xmlns:p14="http://schemas.microsoft.com/office/powerpoint/2010/main" val="18463193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opetus 2">
    <p:bg>
      <p:bgPr>
        <a:solidFill>
          <a:srgbClr val="BF947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3794" y="1447788"/>
            <a:ext cx="4472534" cy="1143012"/>
          </a:xfrm>
        </p:spPr>
        <p:txBody>
          <a:bodyPr anchor="b" anchorCtr="0"/>
          <a:lstStyle>
            <a:lvl1pPr>
              <a:lnSpc>
                <a:spcPct val="95000"/>
              </a:lnSpc>
              <a:defRPr sz="2500" b="1"/>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96ABBB3-413B-4AA3-87CB-0B34D19F1688}"/>
              </a:ext>
            </a:extLst>
          </p:cNvPr>
          <p:cNvSpPr>
            <a:spLocks noGrp="1"/>
          </p:cNvSpPr>
          <p:nvPr>
            <p:ph type="body" sz="quarter" idx="13"/>
          </p:nvPr>
        </p:nvSpPr>
        <p:spPr>
          <a:xfrm>
            <a:off x="887414" y="2820987"/>
            <a:ext cx="4472534" cy="1557337"/>
          </a:xfrm>
        </p:spPr>
        <p:txBody>
          <a:bodyPr/>
          <a:lstStyle>
            <a:lvl1pPr marL="0" indent="0">
              <a:lnSpc>
                <a:spcPct val="105000"/>
              </a:lnSpc>
              <a:spcBef>
                <a:spcPts val="0"/>
              </a:spcBef>
              <a:buNone/>
              <a:defRPr sz="1600"/>
            </a:lvl1pPr>
            <a:lvl2pPr marL="180975" indent="0">
              <a:buNone/>
              <a:defRPr/>
            </a:lvl2pPr>
          </a:lstStyle>
          <a:p>
            <a:pPr lvl="0"/>
            <a:r>
              <a:rPr lang="fi-FI"/>
              <a:t>Muokkaa tekstin perustyylejä napsauttamalla</a:t>
            </a:r>
          </a:p>
        </p:txBody>
      </p:sp>
      <p:sp>
        <p:nvSpPr>
          <p:cNvPr id="6" name="Tekstiruutu 5">
            <a:extLst>
              <a:ext uri="{FF2B5EF4-FFF2-40B4-BE49-F238E27FC236}">
                <a16:creationId xmlns:a16="http://schemas.microsoft.com/office/drawing/2014/main" id="{F72C036F-DDD5-4BA5-A2CC-00E6DD4B887B}"/>
              </a:ext>
            </a:extLst>
          </p:cNvPr>
          <p:cNvSpPr txBox="1"/>
          <p:nvPr userDrawn="1"/>
        </p:nvSpPr>
        <p:spPr>
          <a:xfrm>
            <a:off x="895927" y="5832763"/>
            <a:ext cx="4050145" cy="153888"/>
          </a:xfrm>
          <a:prstGeom prst="rect">
            <a:avLst/>
          </a:prstGeom>
          <a:noFill/>
        </p:spPr>
        <p:txBody>
          <a:bodyPr wrap="square" lIns="0" tIns="0" rIns="0" bIns="0" rtlCol="0">
            <a:spAutoFit/>
          </a:bodyPr>
          <a:lstStyle/>
          <a:p>
            <a:r>
              <a:rPr lang="fi-FI" sz="1000" spc="0" baseline="0" dirty="0"/>
              <a:t>Aleksanterinkatu 7, Helsinki | PL 35, FI-00023 Valtioneuvosto | ym.fi</a:t>
            </a:r>
          </a:p>
        </p:txBody>
      </p:sp>
      <p:grpSp>
        <p:nvGrpSpPr>
          <p:cNvPr id="24" name="Ryhmä 23">
            <a:extLst>
              <a:ext uri="{FF2B5EF4-FFF2-40B4-BE49-F238E27FC236}">
                <a16:creationId xmlns:a16="http://schemas.microsoft.com/office/drawing/2014/main" id="{EE2D4F6F-A409-4A7B-BE8B-C15AD728F1E6}"/>
              </a:ext>
              <a:ext uri="{C183D7F6-B498-43B3-948B-1728B52AA6E4}">
                <adec:decorative xmlns:adec="http://schemas.microsoft.com/office/drawing/2017/decorative" val="1"/>
              </a:ext>
            </a:extLst>
          </p:cNvPr>
          <p:cNvGrpSpPr/>
          <p:nvPr userDrawn="1"/>
        </p:nvGrpSpPr>
        <p:grpSpPr>
          <a:xfrm>
            <a:off x="6056313" y="163513"/>
            <a:ext cx="6121399" cy="6681787"/>
            <a:chOff x="6056313" y="163513"/>
            <a:chExt cx="6121399" cy="6681787"/>
          </a:xfrm>
        </p:grpSpPr>
        <p:sp>
          <p:nvSpPr>
            <p:cNvPr id="9" name="Freeform 5">
              <a:extLst>
                <a:ext uri="{FF2B5EF4-FFF2-40B4-BE49-F238E27FC236}">
                  <a16:creationId xmlns:a16="http://schemas.microsoft.com/office/drawing/2014/main" id="{FD9F7D09-496E-4045-951B-2016A08C5A80}"/>
                </a:ext>
              </a:extLst>
            </p:cNvPr>
            <p:cNvSpPr>
              <a:spLocks/>
            </p:cNvSpPr>
            <p:nvPr userDrawn="1"/>
          </p:nvSpPr>
          <p:spPr bwMode="auto">
            <a:xfrm>
              <a:off x="9040813" y="3278188"/>
              <a:ext cx="2571750" cy="2559050"/>
            </a:xfrm>
            <a:custGeom>
              <a:avLst/>
              <a:gdLst>
                <a:gd name="T0" fmla="*/ 8 w 7143"/>
                <a:gd name="T1" fmla="*/ 3300 h 7105"/>
                <a:gd name="T2" fmla="*/ 77 w 7143"/>
                <a:gd name="T3" fmla="*/ 4379 h 7105"/>
                <a:gd name="T4" fmla="*/ 1107 w 7143"/>
                <a:gd name="T5" fmla="*/ 6356 h 7105"/>
                <a:gd name="T6" fmla="*/ 3199 w 7143"/>
                <a:gd name="T7" fmla="*/ 7105 h 7105"/>
                <a:gd name="T8" fmla="*/ 3204 w 7143"/>
                <a:gd name="T9" fmla="*/ 7105 h 7105"/>
                <a:gd name="T10" fmla="*/ 4040 w 7143"/>
                <a:gd name="T11" fmla="*/ 7003 h 7105"/>
                <a:gd name="T12" fmla="*/ 4960 w 7143"/>
                <a:gd name="T13" fmla="*/ 6645 h 7105"/>
                <a:gd name="T14" fmla="*/ 5643 w 7143"/>
                <a:gd name="T15" fmla="*/ 6190 h 7105"/>
                <a:gd name="T16" fmla="*/ 7096 w 7143"/>
                <a:gd name="T17" fmla="*/ 3420 h 7105"/>
                <a:gd name="T18" fmla="*/ 7143 w 7143"/>
                <a:gd name="T19" fmla="*/ 2615 h 7105"/>
                <a:gd name="T20" fmla="*/ 7143 w 7143"/>
                <a:gd name="T21" fmla="*/ 2585 h 7105"/>
                <a:gd name="T22" fmla="*/ 7141 w 7143"/>
                <a:gd name="T23" fmla="*/ 2442 h 7105"/>
                <a:gd name="T24" fmla="*/ 6559 w 7143"/>
                <a:gd name="T25" fmla="*/ 673 h 7105"/>
                <a:gd name="T26" fmla="*/ 5077 w 7143"/>
                <a:gd name="T27" fmla="*/ 103 h 7105"/>
                <a:gd name="T28" fmla="*/ 3099 w 7143"/>
                <a:gd name="T29" fmla="*/ 9 h 7105"/>
                <a:gd name="T30" fmla="*/ 851 w 7143"/>
                <a:gd name="T31" fmla="*/ 337 h 7105"/>
                <a:gd name="T32" fmla="*/ 269 w 7143"/>
                <a:gd name="T33" fmla="*/ 880 h 7105"/>
                <a:gd name="T34" fmla="*/ 0 w 7143"/>
                <a:gd name="T35" fmla="*/ 2442 h 7105"/>
                <a:gd name="T36" fmla="*/ 0 w 7143"/>
                <a:gd name="T37" fmla="*/ 2475 h 7105"/>
                <a:gd name="T38" fmla="*/ 4 w 7143"/>
                <a:gd name="T39" fmla="*/ 2812 h 7105"/>
                <a:gd name="T40" fmla="*/ 8 w 7143"/>
                <a:gd name="T41" fmla="*/ 3300 h 7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3" h="7105">
                  <a:moveTo>
                    <a:pt x="8" y="3300"/>
                  </a:moveTo>
                  <a:cubicBezTo>
                    <a:pt x="11" y="3661"/>
                    <a:pt x="18" y="4024"/>
                    <a:pt x="77" y="4379"/>
                  </a:cubicBezTo>
                  <a:cubicBezTo>
                    <a:pt x="198" y="5107"/>
                    <a:pt x="508" y="5832"/>
                    <a:pt x="1107" y="6356"/>
                  </a:cubicBezTo>
                  <a:cubicBezTo>
                    <a:pt x="1670" y="6847"/>
                    <a:pt x="2425" y="7105"/>
                    <a:pt x="3199" y="7105"/>
                  </a:cubicBezTo>
                  <a:lnTo>
                    <a:pt x="3204" y="7105"/>
                  </a:lnTo>
                  <a:cubicBezTo>
                    <a:pt x="3483" y="7105"/>
                    <a:pt x="3765" y="7071"/>
                    <a:pt x="4040" y="7003"/>
                  </a:cubicBezTo>
                  <a:cubicBezTo>
                    <a:pt x="4364" y="6922"/>
                    <a:pt x="4673" y="6800"/>
                    <a:pt x="4960" y="6645"/>
                  </a:cubicBezTo>
                  <a:cubicBezTo>
                    <a:pt x="5204" y="6513"/>
                    <a:pt x="5432" y="6360"/>
                    <a:pt x="5643" y="6190"/>
                  </a:cubicBezTo>
                  <a:cubicBezTo>
                    <a:pt x="6574" y="5442"/>
                    <a:pt x="6970" y="4505"/>
                    <a:pt x="7096" y="3420"/>
                  </a:cubicBezTo>
                  <a:cubicBezTo>
                    <a:pt x="7127" y="3153"/>
                    <a:pt x="7143" y="2884"/>
                    <a:pt x="7143" y="2615"/>
                  </a:cubicBezTo>
                  <a:lnTo>
                    <a:pt x="7143" y="2585"/>
                  </a:lnTo>
                  <a:cubicBezTo>
                    <a:pt x="7143" y="2537"/>
                    <a:pt x="7142" y="2490"/>
                    <a:pt x="7141" y="2442"/>
                  </a:cubicBezTo>
                  <a:cubicBezTo>
                    <a:pt x="7128" y="1830"/>
                    <a:pt x="7029" y="1151"/>
                    <a:pt x="6559" y="673"/>
                  </a:cubicBezTo>
                  <a:cubicBezTo>
                    <a:pt x="6171" y="279"/>
                    <a:pt x="5606" y="160"/>
                    <a:pt x="5077" y="103"/>
                  </a:cubicBezTo>
                  <a:cubicBezTo>
                    <a:pt x="4420" y="33"/>
                    <a:pt x="3759" y="0"/>
                    <a:pt x="3099" y="9"/>
                  </a:cubicBezTo>
                  <a:cubicBezTo>
                    <a:pt x="2366" y="20"/>
                    <a:pt x="1526" y="15"/>
                    <a:pt x="851" y="337"/>
                  </a:cubicBezTo>
                  <a:cubicBezTo>
                    <a:pt x="595" y="459"/>
                    <a:pt x="385" y="642"/>
                    <a:pt x="269" y="880"/>
                  </a:cubicBezTo>
                  <a:cubicBezTo>
                    <a:pt x="41" y="1347"/>
                    <a:pt x="1" y="1916"/>
                    <a:pt x="0" y="2442"/>
                  </a:cubicBezTo>
                  <a:lnTo>
                    <a:pt x="0" y="2475"/>
                  </a:lnTo>
                  <a:cubicBezTo>
                    <a:pt x="0" y="2590"/>
                    <a:pt x="2" y="2702"/>
                    <a:pt x="4" y="2812"/>
                  </a:cubicBezTo>
                  <a:cubicBezTo>
                    <a:pt x="7" y="2974"/>
                    <a:pt x="7" y="3137"/>
                    <a:pt x="8" y="3300"/>
                  </a:cubicBez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0" name="Freeform 6">
              <a:extLst>
                <a:ext uri="{FF2B5EF4-FFF2-40B4-BE49-F238E27FC236}">
                  <a16:creationId xmlns:a16="http://schemas.microsoft.com/office/drawing/2014/main" id="{4B069986-397C-4BBA-B502-2BDEFB6384FB}"/>
                </a:ext>
              </a:extLst>
            </p:cNvPr>
            <p:cNvSpPr>
              <a:spLocks/>
            </p:cNvSpPr>
            <p:nvPr userDrawn="1"/>
          </p:nvSpPr>
          <p:spPr bwMode="auto">
            <a:xfrm>
              <a:off x="6475413" y="4735513"/>
              <a:ext cx="2371725" cy="2109787"/>
            </a:xfrm>
            <a:custGeom>
              <a:avLst/>
              <a:gdLst>
                <a:gd name="T0" fmla="*/ 1672 w 6585"/>
                <a:gd name="T1" fmla="*/ 5855 h 5855"/>
                <a:gd name="T2" fmla="*/ 1514 w 6585"/>
                <a:gd name="T3" fmla="*/ 5676 h 5855"/>
                <a:gd name="T4" fmla="*/ 1520 w 6585"/>
                <a:gd name="T5" fmla="*/ 4989 h 5855"/>
                <a:gd name="T6" fmla="*/ 2218 w 6585"/>
                <a:gd name="T7" fmla="*/ 4983 h 5855"/>
                <a:gd name="T8" fmla="*/ 2992 w 6585"/>
                <a:gd name="T9" fmla="*/ 5194 h 5855"/>
                <a:gd name="T10" fmla="*/ 3334 w 6585"/>
                <a:gd name="T11" fmla="*/ 5136 h 5855"/>
                <a:gd name="T12" fmla="*/ 3290 w 6585"/>
                <a:gd name="T13" fmla="*/ 4696 h 5855"/>
                <a:gd name="T14" fmla="*/ 1874 w 6585"/>
                <a:gd name="T15" fmla="*/ 4387 h 5855"/>
                <a:gd name="T16" fmla="*/ 648 w 6585"/>
                <a:gd name="T17" fmla="*/ 4200 h 5855"/>
                <a:gd name="T18" fmla="*/ 192 w 6585"/>
                <a:gd name="T19" fmla="*/ 3965 h 5855"/>
                <a:gd name="T20" fmla="*/ 63 w 6585"/>
                <a:gd name="T21" fmla="*/ 3487 h 5855"/>
                <a:gd name="T22" fmla="*/ 775 w 6585"/>
                <a:gd name="T23" fmla="*/ 3144 h 5855"/>
                <a:gd name="T24" fmla="*/ 1667 w 6585"/>
                <a:gd name="T25" fmla="*/ 2205 h 5855"/>
                <a:gd name="T26" fmla="*/ 1359 w 6585"/>
                <a:gd name="T27" fmla="*/ 1520 h 5855"/>
                <a:gd name="T28" fmla="*/ 1403 w 6585"/>
                <a:gd name="T29" fmla="*/ 1023 h 5855"/>
                <a:gd name="T30" fmla="*/ 1809 w 6585"/>
                <a:gd name="T31" fmla="*/ 739 h 5855"/>
                <a:gd name="T32" fmla="*/ 2410 w 6585"/>
                <a:gd name="T33" fmla="*/ 1269 h 5855"/>
                <a:gd name="T34" fmla="*/ 2905 w 6585"/>
                <a:gd name="T35" fmla="*/ 1959 h 5855"/>
                <a:gd name="T36" fmla="*/ 3097 w 6585"/>
                <a:gd name="T37" fmla="*/ 2036 h 5855"/>
                <a:gd name="T38" fmla="*/ 3281 w 6585"/>
                <a:gd name="T39" fmla="*/ 1758 h 5855"/>
                <a:gd name="T40" fmla="*/ 3344 w 6585"/>
                <a:gd name="T41" fmla="*/ 985 h 5855"/>
                <a:gd name="T42" fmla="*/ 3554 w 6585"/>
                <a:gd name="T43" fmla="*/ 301 h 5855"/>
                <a:gd name="T44" fmla="*/ 4197 w 6585"/>
                <a:gd name="T45" fmla="*/ 109 h 5855"/>
                <a:gd name="T46" fmla="*/ 4423 w 6585"/>
                <a:gd name="T47" fmla="*/ 884 h 5855"/>
                <a:gd name="T48" fmla="*/ 4131 w 6585"/>
                <a:gd name="T49" fmla="*/ 2115 h 5855"/>
                <a:gd name="T50" fmla="*/ 4174 w 6585"/>
                <a:gd name="T51" fmla="*/ 3343 h 5855"/>
                <a:gd name="T52" fmla="*/ 4410 w 6585"/>
                <a:gd name="T53" fmla="*/ 3636 h 5855"/>
                <a:gd name="T54" fmla="*/ 5012 w 6585"/>
                <a:gd name="T55" fmla="*/ 2348 h 5855"/>
                <a:gd name="T56" fmla="*/ 5930 w 6585"/>
                <a:gd name="T57" fmla="*/ 2973 h 5855"/>
                <a:gd name="T58" fmla="*/ 5151 w 6585"/>
                <a:gd name="T59" fmla="*/ 4718 h 5855"/>
                <a:gd name="T60" fmla="*/ 5220 w 6585"/>
                <a:gd name="T61" fmla="*/ 4972 h 5855"/>
                <a:gd name="T62" fmla="*/ 5563 w 6585"/>
                <a:gd name="T63" fmla="*/ 4912 h 5855"/>
                <a:gd name="T64" fmla="*/ 5765 w 6585"/>
                <a:gd name="T65" fmla="*/ 4538 h 5855"/>
                <a:gd name="T66" fmla="*/ 5986 w 6585"/>
                <a:gd name="T67" fmla="*/ 4225 h 5855"/>
                <a:gd name="T68" fmla="*/ 6500 w 6585"/>
                <a:gd name="T69" fmla="*/ 4536 h 5855"/>
                <a:gd name="T70" fmla="*/ 5587 w 6585"/>
                <a:gd name="T71" fmla="*/ 5855 h 5855"/>
                <a:gd name="T72" fmla="*/ 1672 w 6585"/>
                <a:gd name="T73" fmla="*/ 5855 h 5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85" h="5855">
                  <a:moveTo>
                    <a:pt x="1672" y="5855"/>
                  </a:moveTo>
                  <a:cubicBezTo>
                    <a:pt x="1615" y="5802"/>
                    <a:pt x="1564" y="5741"/>
                    <a:pt x="1514" y="5676"/>
                  </a:cubicBezTo>
                  <a:cubicBezTo>
                    <a:pt x="1409" y="5480"/>
                    <a:pt x="1366" y="5165"/>
                    <a:pt x="1520" y="4989"/>
                  </a:cubicBezTo>
                  <a:cubicBezTo>
                    <a:pt x="1690" y="4796"/>
                    <a:pt x="1990" y="4893"/>
                    <a:pt x="2218" y="4983"/>
                  </a:cubicBezTo>
                  <a:cubicBezTo>
                    <a:pt x="2466" y="5081"/>
                    <a:pt x="2726" y="5152"/>
                    <a:pt x="2992" y="5194"/>
                  </a:cubicBezTo>
                  <a:cubicBezTo>
                    <a:pt x="3109" y="5213"/>
                    <a:pt x="3245" y="5220"/>
                    <a:pt x="3334" y="5136"/>
                  </a:cubicBezTo>
                  <a:cubicBezTo>
                    <a:pt x="3456" y="5019"/>
                    <a:pt x="3398" y="4814"/>
                    <a:pt x="3290" y="4696"/>
                  </a:cubicBezTo>
                  <a:cubicBezTo>
                    <a:pt x="2959" y="4334"/>
                    <a:pt x="2377" y="4390"/>
                    <a:pt x="1874" y="4387"/>
                  </a:cubicBezTo>
                  <a:cubicBezTo>
                    <a:pt x="1456" y="4384"/>
                    <a:pt x="1041" y="4321"/>
                    <a:pt x="648" y="4200"/>
                  </a:cubicBezTo>
                  <a:cubicBezTo>
                    <a:pt x="482" y="4149"/>
                    <a:pt x="314" y="4085"/>
                    <a:pt x="192" y="3965"/>
                  </a:cubicBezTo>
                  <a:cubicBezTo>
                    <a:pt x="69" y="3845"/>
                    <a:pt x="0" y="3656"/>
                    <a:pt x="63" y="3487"/>
                  </a:cubicBezTo>
                  <a:cubicBezTo>
                    <a:pt x="161" y="3224"/>
                    <a:pt x="508" y="3086"/>
                    <a:pt x="775" y="3144"/>
                  </a:cubicBezTo>
                  <a:cubicBezTo>
                    <a:pt x="2675" y="3551"/>
                    <a:pt x="1781" y="2455"/>
                    <a:pt x="1667" y="2205"/>
                  </a:cubicBezTo>
                  <a:cubicBezTo>
                    <a:pt x="1553" y="1956"/>
                    <a:pt x="1425" y="1789"/>
                    <a:pt x="1359" y="1520"/>
                  </a:cubicBezTo>
                  <a:cubicBezTo>
                    <a:pt x="1319" y="1358"/>
                    <a:pt x="1325" y="1178"/>
                    <a:pt x="1403" y="1023"/>
                  </a:cubicBezTo>
                  <a:cubicBezTo>
                    <a:pt x="1481" y="869"/>
                    <a:pt x="1639" y="747"/>
                    <a:pt x="1809" y="739"/>
                  </a:cubicBezTo>
                  <a:cubicBezTo>
                    <a:pt x="2124" y="725"/>
                    <a:pt x="2251" y="1006"/>
                    <a:pt x="2410" y="1269"/>
                  </a:cubicBezTo>
                  <a:cubicBezTo>
                    <a:pt x="2568" y="1531"/>
                    <a:pt x="2666" y="1768"/>
                    <a:pt x="2905" y="1959"/>
                  </a:cubicBezTo>
                  <a:cubicBezTo>
                    <a:pt x="2960" y="2004"/>
                    <a:pt x="3025" y="2048"/>
                    <a:pt x="3097" y="2036"/>
                  </a:cubicBezTo>
                  <a:cubicBezTo>
                    <a:pt x="3214" y="2018"/>
                    <a:pt x="3267" y="1875"/>
                    <a:pt x="3281" y="1758"/>
                  </a:cubicBezTo>
                  <a:cubicBezTo>
                    <a:pt x="3308" y="1519"/>
                    <a:pt x="3336" y="1225"/>
                    <a:pt x="3344" y="985"/>
                  </a:cubicBezTo>
                  <a:cubicBezTo>
                    <a:pt x="3352" y="746"/>
                    <a:pt x="3401" y="493"/>
                    <a:pt x="3554" y="301"/>
                  </a:cubicBezTo>
                  <a:cubicBezTo>
                    <a:pt x="3708" y="108"/>
                    <a:pt x="3990" y="0"/>
                    <a:pt x="4197" y="109"/>
                  </a:cubicBezTo>
                  <a:cubicBezTo>
                    <a:pt x="4449" y="242"/>
                    <a:pt x="4469" y="594"/>
                    <a:pt x="4423" y="884"/>
                  </a:cubicBezTo>
                  <a:cubicBezTo>
                    <a:pt x="4356" y="1299"/>
                    <a:pt x="4216" y="1702"/>
                    <a:pt x="4131" y="2115"/>
                  </a:cubicBezTo>
                  <a:cubicBezTo>
                    <a:pt x="4046" y="2528"/>
                    <a:pt x="4019" y="2965"/>
                    <a:pt x="4174" y="3343"/>
                  </a:cubicBezTo>
                  <a:cubicBezTo>
                    <a:pt x="4240" y="3505"/>
                    <a:pt x="4233" y="3633"/>
                    <a:pt x="4410" y="3636"/>
                  </a:cubicBezTo>
                  <a:cubicBezTo>
                    <a:pt x="4635" y="3641"/>
                    <a:pt x="4944" y="2597"/>
                    <a:pt x="5012" y="2348"/>
                  </a:cubicBezTo>
                  <a:cubicBezTo>
                    <a:pt x="5265" y="1418"/>
                    <a:pt x="6229" y="2091"/>
                    <a:pt x="5930" y="2973"/>
                  </a:cubicBezTo>
                  <a:cubicBezTo>
                    <a:pt x="5689" y="3683"/>
                    <a:pt x="5190" y="4088"/>
                    <a:pt x="5151" y="4718"/>
                  </a:cubicBezTo>
                  <a:cubicBezTo>
                    <a:pt x="5145" y="4810"/>
                    <a:pt x="5154" y="4912"/>
                    <a:pt x="5220" y="4972"/>
                  </a:cubicBezTo>
                  <a:cubicBezTo>
                    <a:pt x="5313" y="5054"/>
                    <a:pt x="5474" y="5008"/>
                    <a:pt x="5563" y="4912"/>
                  </a:cubicBezTo>
                  <a:cubicBezTo>
                    <a:pt x="5653" y="4816"/>
                    <a:pt x="5719" y="4660"/>
                    <a:pt x="5765" y="4538"/>
                  </a:cubicBezTo>
                  <a:cubicBezTo>
                    <a:pt x="5810" y="4416"/>
                    <a:pt x="5873" y="4289"/>
                    <a:pt x="5986" y="4225"/>
                  </a:cubicBezTo>
                  <a:cubicBezTo>
                    <a:pt x="6201" y="4103"/>
                    <a:pt x="6458" y="4301"/>
                    <a:pt x="6500" y="4536"/>
                  </a:cubicBezTo>
                  <a:cubicBezTo>
                    <a:pt x="6585" y="5012"/>
                    <a:pt x="5918" y="5310"/>
                    <a:pt x="5587" y="5855"/>
                  </a:cubicBezTo>
                  <a:lnTo>
                    <a:pt x="1672" y="5855"/>
                  </a:lnTo>
                  <a:close/>
                </a:path>
              </a:pathLst>
            </a:custGeom>
            <a:solidFill>
              <a:srgbClr val="2C5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7">
              <a:extLst>
                <a:ext uri="{FF2B5EF4-FFF2-40B4-BE49-F238E27FC236}">
                  <a16:creationId xmlns:a16="http://schemas.microsoft.com/office/drawing/2014/main" id="{B634079C-CC3D-496C-8C26-7BE43A461ABC}"/>
                </a:ext>
              </a:extLst>
            </p:cNvPr>
            <p:cNvSpPr>
              <a:spLocks/>
            </p:cNvSpPr>
            <p:nvPr userDrawn="1"/>
          </p:nvSpPr>
          <p:spPr bwMode="auto">
            <a:xfrm>
              <a:off x="6056313" y="990600"/>
              <a:ext cx="2606675" cy="2571750"/>
            </a:xfrm>
            <a:custGeom>
              <a:avLst/>
              <a:gdLst>
                <a:gd name="T0" fmla="*/ 2351 w 7239"/>
                <a:gd name="T1" fmla="*/ 834 h 7139"/>
                <a:gd name="T2" fmla="*/ 1928 w 7239"/>
                <a:gd name="T3" fmla="*/ 1087 h 7139"/>
                <a:gd name="T4" fmla="*/ 1777 w 7239"/>
                <a:gd name="T5" fmla="*/ 1198 h 7139"/>
                <a:gd name="T6" fmla="*/ 1125 w 7239"/>
                <a:gd name="T7" fmla="*/ 1840 h 7139"/>
                <a:gd name="T8" fmla="*/ 618 w 7239"/>
                <a:gd name="T9" fmla="*/ 2616 h 7139"/>
                <a:gd name="T10" fmla="*/ 279 w 7239"/>
                <a:gd name="T11" fmla="*/ 3451 h 7139"/>
                <a:gd name="T12" fmla="*/ 160 w 7239"/>
                <a:gd name="T13" fmla="*/ 3925 h 7139"/>
                <a:gd name="T14" fmla="*/ 382 w 7239"/>
                <a:gd name="T15" fmla="*/ 6167 h 7139"/>
                <a:gd name="T16" fmla="*/ 2189 w 7239"/>
                <a:gd name="T17" fmla="*/ 7079 h 7139"/>
                <a:gd name="T18" fmla="*/ 4522 w 7239"/>
                <a:gd name="T19" fmla="*/ 6851 h 7139"/>
                <a:gd name="T20" fmla="*/ 6688 w 7239"/>
                <a:gd name="T21" fmla="*/ 5588 h 7139"/>
                <a:gd name="T22" fmla="*/ 7062 w 7239"/>
                <a:gd name="T23" fmla="*/ 4429 h 7139"/>
                <a:gd name="T24" fmla="*/ 7165 w 7239"/>
                <a:gd name="T25" fmla="*/ 3064 h 7139"/>
                <a:gd name="T26" fmla="*/ 7239 w 7239"/>
                <a:gd name="T27" fmla="*/ 1785 h 7139"/>
                <a:gd name="T28" fmla="*/ 7239 w 7239"/>
                <a:gd name="T29" fmla="*/ 1753 h 7139"/>
                <a:gd name="T30" fmla="*/ 7047 w 7239"/>
                <a:gd name="T31" fmla="*/ 679 h 7139"/>
                <a:gd name="T32" fmla="*/ 6313 w 7239"/>
                <a:gd name="T33" fmla="*/ 77 h 7139"/>
                <a:gd name="T34" fmla="*/ 5695 w 7239"/>
                <a:gd name="T35" fmla="*/ 1 h 7139"/>
                <a:gd name="T36" fmla="*/ 4560 w 7239"/>
                <a:gd name="T37" fmla="*/ 96 h 7139"/>
                <a:gd name="T38" fmla="*/ 3671 w 7239"/>
                <a:gd name="T39" fmla="*/ 278 h 7139"/>
                <a:gd name="T40" fmla="*/ 3422 w 7239"/>
                <a:gd name="T41" fmla="*/ 354 h 7139"/>
                <a:gd name="T42" fmla="*/ 2548 w 7239"/>
                <a:gd name="T43" fmla="*/ 734 h 7139"/>
                <a:gd name="T44" fmla="*/ 2351 w 7239"/>
                <a:gd name="T45" fmla="*/ 834 h 7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239" h="7139">
                  <a:moveTo>
                    <a:pt x="2351" y="834"/>
                  </a:moveTo>
                  <a:cubicBezTo>
                    <a:pt x="2205" y="911"/>
                    <a:pt x="2063" y="993"/>
                    <a:pt x="1928" y="1087"/>
                  </a:cubicBezTo>
                  <a:cubicBezTo>
                    <a:pt x="1877" y="1123"/>
                    <a:pt x="1826" y="1160"/>
                    <a:pt x="1777" y="1198"/>
                  </a:cubicBezTo>
                  <a:cubicBezTo>
                    <a:pt x="1537" y="1387"/>
                    <a:pt x="1318" y="1603"/>
                    <a:pt x="1125" y="1840"/>
                  </a:cubicBezTo>
                  <a:cubicBezTo>
                    <a:pt x="929" y="2080"/>
                    <a:pt x="760" y="2341"/>
                    <a:pt x="618" y="2616"/>
                  </a:cubicBezTo>
                  <a:cubicBezTo>
                    <a:pt x="479" y="2883"/>
                    <a:pt x="366" y="3164"/>
                    <a:pt x="279" y="3451"/>
                  </a:cubicBezTo>
                  <a:cubicBezTo>
                    <a:pt x="232" y="3607"/>
                    <a:pt x="190" y="3765"/>
                    <a:pt x="160" y="3925"/>
                  </a:cubicBezTo>
                  <a:cubicBezTo>
                    <a:pt x="0" y="4730"/>
                    <a:pt x="26" y="5575"/>
                    <a:pt x="382" y="6167"/>
                  </a:cubicBezTo>
                  <a:cubicBezTo>
                    <a:pt x="753" y="6785"/>
                    <a:pt x="1460" y="7020"/>
                    <a:pt x="2189" y="7079"/>
                  </a:cubicBezTo>
                  <a:cubicBezTo>
                    <a:pt x="2935" y="7139"/>
                    <a:pt x="3729" y="7055"/>
                    <a:pt x="4522" y="6851"/>
                  </a:cubicBezTo>
                  <a:cubicBezTo>
                    <a:pt x="5254" y="6662"/>
                    <a:pt x="6168" y="6359"/>
                    <a:pt x="6688" y="5588"/>
                  </a:cubicBezTo>
                  <a:cubicBezTo>
                    <a:pt x="6933" y="5224"/>
                    <a:pt x="7021" y="4815"/>
                    <a:pt x="7062" y="4429"/>
                  </a:cubicBezTo>
                  <a:cubicBezTo>
                    <a:pt x="7111" y="3971"/>
                    <a:pt x="7132" y="3518"/>
                    <a:pt x="7165" y="3064"/>
                  </a:cubicBezTo>
                  <a:cubicBezTo>
                    <a:pt x="7196" y="2637"/>
                    <a:pt x="7238" y="2205"/>
                    <a:pt x="7239" y="1785"/>
                  </a:cubicBezTo>
                  <a:lnTo>
                    <a:pt x="7239" y="1753"/>
                  </a:lnTo>
                  <a:cubicBezTo>
                    <a:pt x="7238" y="1370"/>
                    <a:pt x="7198" y="988"/>
                    <a:pt x="7047" y="679"/>
                  </a:cubicBezTo>
                  <a:cubicBezTo>
                    <a:pt x="6896" y="370"/>
                    <a:pt x="6638" y="170"/>
                    <a:pt x="6313" y="77"/>
                  </a:cubicBezTo>
                  <a:cubicBezTo>
                    <a:pt x="6113" y="19"/>
                    <a:pt x="5903" y="1"/>
                    <a:pt x="5695" y="1"/>
                  </a:cubicBezTo>
                  <a:cubicBezTo>
                    <a:pt x="5315" y="0"/>
                    <a:pt x="4935" y="42"/>
                    <a:pt x="4560" y="96"/>
                  </a:cubicBezTo>
                  <a:cubicBezTo>
                    <a:pt x="4260" y="139"/>
                    <a:pt x="3963" y="197"/>
                    <a:pt x="3671" y="278"/>
                  </a:cubicBezTo>
                  <a:cubicBezTo>
                    <a:pt x="3588" y="301"/>
                    <a:pt x="3504" y="326"/>
                    <a:pt x="3422" y="354"/>
                  </a:cubicBezTo>
                  <a:cubicBezTo>
                    <a:pt x="3120" y="454"/>
                    <a:pt x="2833" y="595"/>
                    <a:pt x="2548" y="734"/>
                  </a:cubicBezTo>
                  <a:cubicBezTo>
                    <a:pt x="2482" y="767"/>
                    <a:pt x="2416" y="800"/>
                    <a:pt x="2351" y="834"/>
                  </a:cubicBez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8">
              <a:extLst>
                <a:ext uri="{FF2B5EF4-FFF2-40B4-BE49-F238E27FC236}">
                  <a16:creationId xmlns:a16="http://schemas.microsoft.com/office/drawing/2014/main" id="{3614D881-BEC3-49C4-8A3D-D9CE330C8EE2}"/>
                </a:ext>
              </a:extLst>
            </p:cNvPr>
            <p:cNvSpPr>
              <a:spLocks/>
            </p:cNvSpPr>
            <p:nvPr userDrawn="1"/>
          </p:nvSpPr>
          <p:spPr bwMode="auto">
            <a:xfrm>
              <a:off x="6777038" y="1562100"/>
              <a:ext cx="277812" cy="381000"/>
            </a:xfrm>
            <a:custGeom>
              <a:avLst/>
              <a:gdLst>
                <a:gd name="T0" fmla="*/ 347 w 773"/>
                <a:gd name="T1" fmla="*/ 507 h 1055"/>
                <a:gd name="T2" fmla="*/ 328 w 773"/>
                <a:gd name="T3" fmla="*/ 524 h 1055"/>
                <a:gd name="T4" fmla="*/ 341 w 773"/>
                <a:gd name="T5" fmla="*/ 573 h 1055"/>
                <a:gd name="T6" fmla="*/ 392 w 773"/>
                <a:gd name="T7" fmla="*/ 912 h 1055"/>
                <a:gd name="T8" fmla="*/ 480 w 773"/>
                <a:gd name="T9" fmla="*/ 1020 h 1055"/>
                <a:gd name="T10" fmla="*/ 539 w 773"/>
                <a:gd name="T11" fmla="*/ 1047 h 1055"/>
                <a:gd name="T12" fmla="*/ 599 w 773"/>
                <a:gd name="T13" fmla="*/ 1051 h 1055"/>
                <a:gd name="T14" fmla="*/ 750 w 773"/>
                <a:gd name="T15" fmla="*/ 778 h 1055"/>
                <a:gd name="T16" fmla="*/ 758 w 773"/>
                <a:gd name="T17" fmla="*/ 490 h 1055"/>
                <a:gd name="T18" fmla="*/ 766 w 773"/>
                <a:gd name="T19" fmla="*/ 466 h 1055"/>
                <a:gd name="T20" fmla="*/ 769 w 773"/>
                <a:gd name="T21" fmla="*/ 433 h 1055"/>
                <a:gd name="T22" fmla="*/ 769 w 773"/>
                <a:gd name="T23" fmla="*/ 394 h 1055"/>
                <a:gd name="T24" fmla="*/ 767 w 773"/>
                <a:gd name="T25" fmla="*/ 350 h 1055"/>
                <a:gd name="T26" fmla="*/ 762 w 773"/>
                <a:gd name="T27" fmla="*/ 304 h 1055"/>
                <a:gd name="T28" fmla="*/ 756 w 773"/>
                <a:gd name="T29" fmla="*/ 258 h 1055"/>
                <a:gd name="T30" fmla="*/ 750 w 773"/>
                <a:gd name="T31" fmla="*/ 214 h 1055"/>
                <a:gd name="T32" fmla="*/ 743 w 773"/>
                <a:gd name="T33" fmla="*/ 174 h 1055"/>
                <a:gd name="T34" fmla="*/ 737 w 773"/>
                <a:gd name="T35" fmla="*/ 140 h 1055"/>
                <a:gd name="T36" fmla="*/ 729 w 773"/>
                <a:gd name="T37" fmla="*/ 103 h 1055"/>
                <a:gd name="T38" fmla="*/ 706 w 773"/>
                <a:gd name="T39" fmla="*/ 53 h 1055"/>
                <a:gd name="T40" fmla="*/ 659 w 773"/>
                <a:gd name="T41" fmla="*/ 14 h 1055"/>
                <a:gd name="T42" fmla="*/ 622 w 773"/>
                <a:gd name="T43" fmla="*/ 12 h 1055"/>
                <a:gd name="T44" fmla="*/ 568 w 773"/>
                <a:gd name="T45" fmla="*/ 66 h 1055"/>
                <a:gd name="T46" fmla="*/ 470 w 773"/>
                <a:gd name="T47" fmla="*/ 12 h 1055"/>
                <a:gd name="T48" fmla="*/ 417 w 773"/>
                <a:gd name="T49" fmla="*/ 73 h 1055"/>
                <a:gd name="T50" fmla="*/ 326 w 773"/>
                <a:gd name="T51" fmla="*/ 28 h 1055"/>
                <a:gd name="T52" fmla="*/ 258 w 773"/>
                <a:gd name="T53" fmla="*/ 111 h 1055"/>
                <a:gd name="T54" fmla="*/ 159 w 773"/>
                <a:gd name="T55" fmla="*/ 164 h 1055"/>
                <a:gd name="T56" fmla="*/ 0 w 773"/>
                <a:gd name="T57" fmla="*/ 301 h 1055"/>
                <a:gd name="T58" fmla="*/ 63 w 773"/>
                <a:gd name="T59" fmla="*/ 429 h 1055"/>
                <a:gd name="T60" fmla="*/ 211 w 773"/>
                <a:gd name="T61" fmla="*/ 468 h 1055"/>
                <a:gd name="T62" fmla="*/ 225 w 773"/>
                <a:gd name="T63" fmla="*/ 465 h 1055"/>
                <a:gd name="T64" fmla="*/ 238 w 773"/>
                <a:gd name="T65" fmla="*/ 430 h 1055"/>
                <a:gd name="T66" fmla="*/ 239 w 773"/>
                <a:gd name="T67" fmla="*/ 400 h 1055"/>
                <a:gd name="T68" fmla="*/ 335 w 773"/>
                <a:gd name="T69" fmla="*/ 380 h 1055"/>
                <a:gd name="T70" fmla="*/ 386 w 773"/>
                <a:gd name="T71" fmla="*/ 341 h 1055"/>
                <a:gd name="T72" fmla="*/ 394 w 773"/>
                <a:gd name="T73" fmla="*/ 316 h 1055"/>
                <a:gd name="T74" fmla="*/ 462 w 773"/>
                <a:gd name="T75" fmla="*/ 376 h 1055"/>
                <a:gd name="T76" fmla="*/ 568 w 773"/>
                <a:gd name="T77" fmla="*/ 270 h 1055"/>
                <a:gd name="T78" fmla="*/ 622 w 773"/>
                <a:gd name="T79" fmla="*/ 301 h 1055"/>
                <a:gd name="T80" fmla="*/ 493 w 773"/>
                <a:gd name="T81" fmla="*/ 467 h 1055"/>
                <a:gd name="T82" fmla="*/ 419 w 773"/>
                <a:gd name="T83" fmla="*/ 489 h 1055"/>
                <a:gd name="T84" fmla="*/ 347 w 773"/>
                <a:gd name="T85" fmla="*/ 507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3" h="1055">
                  <a:moveTo>
                    <a:pt x="347" y="507"/>
                  </a:moveTo>
                  <a:cubicBezTo>
                    <a:pt x="333" y="512"/>
                    <a:pt x="329" y="516"/>
                    <a:pt x="328" y="524"/>
                  </a:cubicBezTo>
                  <a:cubicBezTo>
                    <a:pt x="327" y="532"/>
                    <a:pt x="339" y="565"/>
                    <a:pt x="341" y="573"/>
                  </a:cubicBezTo>
                  <a:cubicBezTo>
                    <a:pt x="351" y="617"/>
                    <a:pt x="373" y="810"/>
                    <a:pt x="392" y="912"/>
                  </a:cubicBezTo>
                  <a:cubicBezTo>
                    <a:pt x="401" y="963"/>
                    <a:pt x="465" y="1010"/>
                    <a:pt x="480" y="1020"/>
                  </a:cubicBezTo>
                  <a:cubicBezTo>
                    <a:pt x="495" y="1030"/>
                    <a:pt x="522" y="1042"/>
                    <a:pt x="539" y="1047"/>
                  </a:cubicBezTo>
                  <a:cubicBezTo>
                    <a:pt x="556" y="1053"/>
                    <a:pt x="579" y="1055"/>
                    <a:pt x="599" y="1051"/>
                  </a:cubicBezTo>
                  <a:cubicBezTo>
                    <a:pt x="706" y="1032"/>
                    <a:pt x="773" y="915"/>
                    <a:pt x="750" y="778"/>
                  </a:cubicBezTo>
                  <a:cubicBezTo>
                    <a:pt x="728" y="642"/>
                    <a:pt x="720" y="566"/>
                    <a:pt x="758" y="490"/>
                  </a:cubicBezTo>
                  <a:cubicBezTo>
                    <a:pt x="762" y="482"/>
                    <a:pt x="764" y="474"/>
                    <a:pt x="766" y="466"/>
                  </a:cubicBezTo>
                  <a:cubicBezTo>
                    <a:pt x="768" y="455"/>
                    <a:pt x="768" y="444"/>
                    <a:pt x="769" y="433"/>
                  </a:cubicBezTo>
                  <a:cubicBezTo>
                    <a:pt x="770" y="420"/>
                    <a:pt x="770" y="407"/>
                    <a:pt x="769" y="394"/>
                  </a:cubicBezTo>
                  <a:cubicBezTo>
                    <a:pt x="769" y="379"/>
                    <a:pt x="768" y="365"/>
                    <a:pt x="767" y="350"/>
                  </a:cubicBezTo>
                  <a:cubicBezTo>
                    <a:pt x="765" y="335"/>
                    <a:pt x="764" y="320"/>
                    <a:pt x="762" y="304"/>
                  </a:cubicBezTo>
                  <a:cubicBezTo>
                    <a:pt x="760" y="289"/>
                    <a:pt x="758" y="274"/>
                    <a:pt x="756" y="258"/>
                  </a:cubicBezTo>
                  <a:cubicBezTo>
                    <a:pt x="754" y="244"/>
                    <a:pt x="752" y="229"/>
                    <a:pt x="750" y="214"/>
                  </a:cubicBezTo>
                  <a:cubicBezTo>
                    <a:pt x="747" y="201"/>
                    <a:pt x="745" y="188"/>
                    <a:pt x="743" y="174"/>
                  </a:cubicBezTo>
                  <a:cubicBezTo>
                    <a:pt x="741" y="163"/>
                    <a:pt x="739" y="152"/>
                    <a:pt x="737" y="140"/>
                  </a:cubicBezTo>
                  <a:cubicBezTo>
                    <a:pt x="734" y="128"/>
                    <a:pt x="732" y="116"/>
                    <a:pt x="729" y="103"/>
                  </a:cubicBezTo>
                  <a:cubicBezTo>
                    <a:pt x="725" y="85"/>
                    <a:pt x="716" y="68"/>
                    <a:pt x="706" y="53"/>
                  </a:cubicBezTo>
                  <a:cubicBezTo>
                    <a:pt x="694" y="36"/>
                    <a:pt x="679" y="21"/>
                    <a:pt x="659" y="14"/>
                  </a:cubicBezTo>
                  <a:cubicBezTo>
                    <a:pt x="647" y="10"/>
                    <a:pt x="634" y="9"/>
                    <a:pt x="622" y="12"/>
                  </a:cubicBezTo>
                  <a:cubicBezTo>
                    <a:pt x="563" y="29"/>
                    <a:pt x="568" y="66"/>
                    <a:pt x="568" y="66"/>
                  </a:cubicBezTo>
                  <a:cubicBezTo>
                    <a:pt x="568" y="66"/>
                    <a:pt x="524" y="0"/>
                    <a:pt x="470" y="12"/>
                  </a:cubicBezTo>
                  <a:cubicBezTo>
                    <a:pt x="422" y="23"/>
                    <a:pt x="417" y="73"/>
                    <a:pt x="417" y="73"/>
                  </a:cubicBezTo>
                  <a:cubicBezTo>
                    <a:pt x="417" y="73"/>
                    <a:pt x="379" y="12"/>
                    <a:pt x="326" y="28"/>
                  </a:cubicBezTo>
                  <a:cubicBezTo>
                    <a:pt x="273" y="43"/>
                    <a:pt x="265" y="81"/>
                    <a:pt x="258" y="111"/>
                  </a:cubicBezTo>
                  <a:cubicBezTo>
                    <a:pt x="250" y="141"/>
                    <a:pt x="235" y="156"/>
                    <a:pt x="159" y="164"/>
                  </a:cubicBezTo>
                  <a:cubicBezTo>
                    <a:pt x="83" y="172"/>
                    <a:pt x="0" y="232"/>
                    <a:pt x="0" y="301"/>
                  </a:cubicBezTo>
                  <a:cubicBezTo>
                    <a:pt x="0" y="347"/>
                    <a:pt x="12" y="394"/>
                    <a:pt x="63" y="429"/>
                  </a:cubicBezTo>
                  <a:cubicBezTo>
                    <a:pt x="114" y="464"/>
                    <a:pt x="206" y="468"/>
                    <a:pt x="211" y="468"/>
                  </a:cubicBezTo>
                  <a:cubicBezTo>
                    <a:pt x="216" y="468"/>
                    <a:pt x="221" y="467"/>
                    <a:pt x="225" y="465"/>
                  </a:cubicBezTo>
                  <a:cubicBezTo>
                    <a:pt x="243" y="459"/>
                    <a:pt x="241" y="445"/>
                    <a:pt x="238" y="430"/>
                  </a:cubicBezTo>
                  <a:cubicBezTo>
                    <a:pt x="237" y="427"/>
                    <a:pt x="226" y="402"/>
                    <a:pt x="239" y="400"/>
                  </a:cubicBezTo>
                  <a:cubicBezTo>
                    <a:pt x="243" y="399"/>
                    <a:pt x="325" y="383"/>
                    <a:pt x="335" y="380"/>
                  </a:cubicBezTo>
                  <a:cubicBezTo>
                    <a:pt x="342" y="378"/>
                    <a:pt x="370" y="372"/>
                    <a:pt x="386" y="341"/>
                  </a:cubicBezTo>
                  <a:cubicBezTo>
                    <a:pt x="391" y="333"/>
                    <a:pt x="394" y="325"/>
                    <a:pt x="394" y="316"/>
                  </a:cubicBezTo>
                  <a:cubicBezTo>
                    <a:pt x="394" y="316"/>
                    <a:pt x="409" y="384"/>
                    <a:pt x="462" y="376"/>
                  </a:cubicBezTo>
                  <a:cubicBezTo>
                    <a:pt x="515" y="369"/>
                    <a:pt x="552" y="325"/>
                    <a:pt x="568" y="270"/>
                  </a:cubicBezTo>
                  <a:cubicBezTo>
                    <a:pt x="572" y="259"/>
                    <a:pt x="606" y="248"/>
                    <a:pt x="622" y="301"/>
                  </a:cubicBezTo>
                  <a:cubicBezTo>
                    <a:pt x="643" y="369"/>
                    <a:pt x="568" y="445"/>
                    <a:pt x="493" y="467"/>
                  </a:cubicBezTo>
                  <a:cubicBezTo>
                    <a:pt x="468" y="475"/>
                    <a:pt x="443" y="482"/>
                    <a:pt x="419" y="489"/>
                  </a:cubicBezTo>
                  <a:cubicBezTo>
                    <a:pt x="400" y="495"/>
                    <a:pt x="347" y="507"/>
                    <a:pt x="347" y="507"/>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9">
              <a:extLst>
                <a:ext uri="{FF2B5EF4-FFF2-40B4-BE49-F238E27FC236}">
                  <a16:creationId xmlns:a16="http://schemas.microsoft.com/office/drawing/2014/main" id="{98DE4A0E-2229-4347-8210-DE133082E0EE}"/>
                </a:ext>
              </a:extLst>
            </p:cNvPr>
            <p:cNvSpPr>
              <a:spLocks/>
            </p:cNvSpPr>
            <p:nvPr userDrawn="1"/>
          </p:nvSpPr>
          <p:spPr bwMode="auto">
            <a:xfrm>
              <a:off x="6753225" y="2398713"/>
              <a:ext cx="1074737" cy="811212"/>
            </a:xfrm>
            <a:custGeom>
              <a:avLst/>
              <a:gdLst>
                <a:gd name="T0" fmla="*/ 2544 w 2982"/>
                <a:gd name="T1" fmla="*/ 1764 h 2252"/>
                <a:gd name="T2" fmla="*/ 1068 w 2982"/>
                <a:gd name="T3" fmla="*/ 1619 h 2252"/>
                <a:gd name="T4" fmla="*/ 1042 w 2982"/>
                <a:gd name="T5" fmla="*/ 1597 h 2252"/>
                <a:gd name="T6" fmla="*/ 1111 w 2982"/>
                <a:gd name="T7" fmla="*/ 1492 h 2252"/>
                <a:gd name="T8" fmla="*/ 1106 w 2982"/>
                <a:gd name="T9" fmla="*/ 1358 h 2252"/>
                <a:gd name="T10" fmla="*/ 981 w 2982"/>
                <a:gd name="T11" fmla="*/ 1332 h 2252"/>
                <a:gd name="T12" fmla="*/ 920 w 2982"/>
                <a:gd name="T13" fmla="*/ 1417 h 2252"/>
                <a:gd name="T14" fmla="*/ 942 w 2982"/>
                <a:gd name="T15" fmla="*/ 1492 h 2252"/>
                <a:gd name="T16" fmla="*/ 934 w 2982"/>
                <a:gd name="T17" fmla="*/ 1544 h 2252"/>
                <a:gd name="T18" fmla="*/ 889 w 2982"/>
                <a:gd name="T19" fmla="*/ 1544 h 2252"/>
                <a:gd name="T20" fmla="*/ 679 w 2982"/>
                <a:gd name="T21" fmla="*/ 1454 h 2252"/>
                <a:gd name="T22" fmla="*/ 652 w 2982"/>
                <a:gd name="T23" fmla="*/ 1404 h 2252"/>
                <a:gd name="T24" fmla="*/ 841 w 2982"/>
                <a:gd name="T25" fmla="*/ 1338 h 2252"/>
                <a:gd name="T26" fmla="*/ 1162 w 2982"/>
                <a:gd name="T27" fmla="*/ 1170 h 2252"/>
                <a:gd name="T28" fmla="*/ 1275 w 2982"/>
                <a:gd name="T29" fmla="*/ 1303 h 2252"/>
                <a:gd name="T30" fmla="*/ 1209 w 2982"/>
                <a:gd name="T31" fmla="*/ 1542 h 2252"/>
                <a:gd name="T32" fmla="*/ 1576 w 2982"/>
                <a:gd name="T33" fmla="*/ 1256 h 2252"/>
                <a:gd name="T34" fmla="*/ 1643 w 2982"/>
                <a:gd name="T35" fmla="*/ 1176 h 2252"/>
                <a:gd name="T36" fmla="*/ 2018 w 2982"/>
                <a:gd name="T37" fmla="*/ 1015 h 2252"/>
                <a:gd name="T38" fmla="*/ 2103 w 2982"/>
                <a:gd name="T39" fmla="*/ 826 h 2252"/>
                <a:gd name="T40" fmla="*/ 2033 w 2982"/>
                <a:gd name="T41" fmla="*/ 617 h 2252"/>
                <a:gd name="T42" fmla="*/ 2102 w 2982"/>
                <a:gd name="T43" fmla="*/ 513 h 2252"/>
                <a:gd name="T44" fmla="*/ 2451 w 2982"/>
                <a:gd name="T45" fmla="*/ 427 h 2252"/>
                <a:gd name="T46" fmla="*/ 2486 w 2982"/>
                <a:gd name="T47" fmla="*/ 363 h 2252"/>
                <a:gd name="T48" fmla="*/ 2330 w 2982"/>
                <a:gd name="T49" fmla="*/ 39 h 2252"/>
                <a:gd name="T50" fmla="*/ 2273 w 2982"/>
                <a:gd name="T51" fmla="*/ 10 h 2252"/>
                <a:gd name="T52" fmla="*/ 1770 w 2982"/>
                <a:gd name="T53" fmla="*/ 178 h 2252"/>
                <a:gd name="T54" fmla="*/ 1653 w 2982"/>
                <a:gd name="T55" fmla="*/ 423 h 2252"/>
                <a:gd name="T56" fmla="*/ 1675 w 2982"/>
                <a:gd name="T57" fmla="*/ 561 h 2252"/>
                <a:gd name="T58" fmla="*/ 1590 w 2982"/>
                <a:gd name="T59" fmla="*/ 813 h 2252"/>
                <a:gd name="T60" fmla="*/ 1255 w 2982"/>
                <a:gd name="T61" fmla="*/ 989 h 2252"/>
                <a:gd name="T62" fmla="*/ 1085 w 2982"/>
                <a:gd name="T63" fmla="*/ 900 h 2252"/>
                <a:gd name="T64" fmla="*/ 1026 w 2982"/>
                <a:gd name="T65" fmla="*/ 704 h 2252"/>
                <a:gd name="T66" fmla="*/ 518 w 2982"/>
                <a:gd name="T67" fmla="*/ 489 h 2252"/>
                <a:gd name="T68" fmla="*/ 621 w 2982"/>
                <a:gd name="T69" fmla="*/ 615 h 2252"/>
                <a:gd name="T70" fmla="*/ 655 w 2982"/>
                <a:gd name="T71" fmla="*/ 700 h 2252"/>
                <a:gd name="T72" fmla="*/ 761 w 2982"/>
                <a:gd name="T73" fmla="*/ 777 h 2252"/>
                <a:gd name="T74" fmla="*/ 727 w 2982"/>
                <a:gd name="T75" fmla="*/ 794 h 2252"/>
                <a:gd name="T76" fmla="*/ 346 w 2982"/>
                <a:gd name="T77" fmla="*/ 990 h 2252"/>
                <a:gd name="T78" fmla="*/ 540 w 2982"/>
                <a:gd name="T79" fmla="*/ 1034 h 2252"/>
                <a:gd name="T80" fmla="*/ 740 w 2982"/>
                <a:gd name="T81" fmla="*/ 1091 h 2252"/>
                <a:gd name="T82" fmla="*/ 611 w 2982"/>
                <a:gd name="T83" fmla="*/ 1390 h 2252"/>
                <a:gd name="T84" fmla="*/ 567 w 2982"/>
                <a:gd name="T85" fmla="*/ 1410 h 2252"/>
                <a:gd name="T86" fmla="*/ 477 w 2982"/>
                <a:gd name="T87" fmla="*/ 1214 h 2252"/>
                <a:gd name="T88" fmla="*/ 454 w 2982"/>
                <a:gd name="T89" fmla="*/ 1158 h 2252"/>
                <a:gd name="T90" fmla="*/ 61 w 2982"/>
                <a:gd name="T91" fmla="*/ 1329 h 2252"/>
                <a:gd name="T92" fmla="*/ 223 w 2982"/>
                <a:gd name="T93" fmla="*/ 1647 h 2252"/>
                <a:gd name="T94" fmla="*/ 234 w 2982"/>
                <a:gd name="T95" fmla="*/ 1640 h 2252"/>
                <a:gd name="T96" fmla="*/ 257 w 2982"/>
                <a:gd name="T97" fmla="*/ 1534 h 2252"/>
                <a:gd name="T98" fmla="*/ 398 w 2982"/>
                <a:gd name="T99" fmla="*/ 1473 h 2252"/>
                <a:gd name="T100" fmla="*/ 789 w 2982"/>
                <a:gd name="T101" fmla="*/ 1677 h 2252"/>
                <a:gd name="T102" fmla="*/ 805 w 2982"/>
                <a:gd name="T103" fmla="*/ 1738 h 2252"/>
                <a:gd name="T104" fmla="*/ 702 w 2982"/>
                <a:gd name="T105" fmla="*/ 1874 h 2252"/>
                <a:gd name="T106" fmla="*/ 703 w 2982"/>
                <a:gd name="T107" fmla="*/ 2015 h 2252"/>
                <a:gd name="T108" fmla="*/ 839 w 2982"/>
                <a:gd name="T109" fmla="*/ 2041 h 2252"/>
                <a:gd name="T110" fmla="*/ 877 w 2982"/>
                <a:gd name="T111" fmla="*/ 1902 h 2252"/>
                <a:gd name="T112" fmla="*/ 905 w 2982"/>
                <a:gd name="T113" fmla="*/ 1774 h 2252"/>
                <a:gd name="T114" fmla="*/ 950 w 2982"/>
                <a:gd name="T115" fmla="*/ 1758 h 2252"/>
                <a:gd name="T116" fmla="*/ 1115 w 2982"/>
                <a:gd name="T117" fmla="*/ 1846 h 2252"/>
                <a:gd name="T118" fmla="*/ 2671 w 2982"/>
                <a:gd name="T119" fmla="*/ 2133 h 2252"/>
                <a:gd name="T120" fmla="*/ 2982 w 2982"/>
                <a:gd name="T121" fmla="*/ 2001 h 2252"/>
                <a:gd name="T122" fmla="*/ 2544 w 2982"/>
                <a:gd name="T123" fmla="*/ 1764 h 2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2" h="2252">
                  <a:moveTo>
                    <a:pt x="2544" y="1764"/>
                  </a:moveTo>
                  <a:cubicBezTo>
                    <a:pt x="1974" y="1902"/>
                    <a:pt x="1182" y="1672"/>
                    <a:pt x="1068" y="1619"/>
                  </a:cubicBezTo>
                  <a:cubicBezTo>
                    <a:pt x="1057" y="1614"/>
                    <a:pt x="1045" y="1603"/>
                    <a:pt x="1042" y="1597"/>
                  </a:cubicBezTo>
                  <a:cubicBezTo>
                    <a:pt x="1024" y="1561"/>
                    <a:pt x="1086" y="1528"/>
                    <a:pt x="1111" y="1492"/>
                  </a:cubicBezTo>
                  <a:cubicBezTo>
                    <a:pt x="1145" y="1446"/>
                    <a:pt x="1143" y="1400"/>
                    <a:pt x="1106" y="1358"/>
                  </a:cubicBezTo>
                  <a:cubicBezTo>
                    <a:pt x="1072" y="1319"/>
                    <a:pt x="1028" y="1308"/>
                    <a:pt x="981" y="1332"/>
                  </a:cubicBezTo>
                  <a:cubicBezTo>
                    <a:pt x="943" y="1351"/>
                    <a:pt x="921" y="1381"/>
                    <a:pt x="920" y="1417"/>
                  </a:cubicBezTo>
                  <a:cubicBezTo>
                    <a:pt x="918" y="1449"/>
                    <a:pt x="934" y="1480"/>
                    <a:pt x="942" y="1492"/>
                  </a:cubicBezTo>
                  <a:cubicBezTo>
                    <a:pt x="954" y="1512"/>
                    <a:pt x="947" y="1528"/>
                    <a:pt x="934" y="1544"/>
                  </a:cubicBezTo>
                  <a:cubicBezTo>
                    <a:pt x="920" y="1560"/>
                    <a:pt x="904" y="1550"/>
                    <a:pt x="889" y="1544"/>
                  </a:cubicBezTo>
                  <a:cubicBezTo>
                    <a:pt x="819" y="1515"/>
                    <a:pt x="749" y="1485"/>
                    <a:pt x="679" y="1454"/>
                  </a:cubicBezTo>
                  <a:cubicBezTo>
                    <a:pt x="649" y="1441"/>
                    <a:pt x="638" y="1441"/>
                    <a:pt x="652" y="1404"/>
                  </a:cubicBezTo>
                  <a:cubicBezTo>
                    <a:pt x="687" y="1313"/>
                    <a:pt x="763" y="1291"/>
                    <a:pt x="841" y="1338"/>
                  </a:cubicBezTo>
                  <a:cubicBezTo>
                    <a:pt x="910" y="1170"/>
                    <a:pt x="1031" y="1107"/>
                    <a:pt x="1162" y="1170"/>
                  </a:cubicBezTo>
                  <a:cubicBezTo>
                    <a:pt x="1219" y="1197"/>
                    <a:pt x="1255" y="1243"/>
                    <a:pt x="1275" y="1303"/>
                  </a:cubicBezTo>
                  <a:cubicBezTo>
                    <a:pt x="1307" y="1394"/>
                    <a:pt x="1271" y="1485"/>
                    <a:pt x="1209" y="1542"/>
                  </a:cubicBezTo>
                  <a:cubicBezTo>
                    <a:pt x="1318" y="1548"/>
                    <a:pt x="1539" y="1432"/>
                    <a:pt x="1576" y="1256"/>
                  </a:cubicBezTo>
                  <a:cubicBezTo>
                    <a:pt x="1585" y="1211"/>
                    <a:pt x="1606" y="1191"/>
                    <a:pt x="1643" y="1176"/>
                  </a:cubicBezTo>
                  <a:cubicBezTo>
                    <a:pt x="1768" y="1122"/>
                    <a:pt x="1893" y="1067"/>
                    <a:pt x="2018" y="1015"/>
                  </a:cubicBezTo>
                  <a:cubicBezTo>
                    <a:pt x="2125" y="970"/>
                    <a:pt x="2142" y="937"/>
                    <a:pt x="2103" y="826"/>
                  </a:cubicBezTo>
                  <a:cubicBezTo>
                    <a:pt x="2079" y="757"/>
                    <a:pt x="2049" y="690"/>
                    <a:pt x="2033" y="617"/>
                  </a:cubicBezTo>
                  <a:cubicBezTo>
                    <a:pt x="2020" y="555"/>
                    <a:pt x="2043" y="527"/>
                    <a:pt x="2102" y="513"/>
                  </a:cubicBezTo>
                  <a:cubicBezTo>
                    <a:pt x="2219" y="486"/>
                    <a:pt x="2335" y="455"/>
                    <a:pt x="2451" y="427"/>
                  </a:cubicBezTo>
                  <a:cubicBezTo>
                    <a:pt x="2488" y="418"/>
                    <a:pt x="2510" y="409"/>
                    <a:pt x="2486" y="363"/>
                  </a:cubicBezTo>
                  <a:cubicBezTo>
                    <a:pt x="2431" y="256"/>
                    <a:pt x="2381" y="147"/>
                    <a:pt x="2330" y="39"/>
                  </a:cubicBezTo>
                  <a:cubicBezTo>
                    <a:pt x="2318" y="13"/>
                    <a:pt x="2303" y="0"/>
                    <a:pt x="2273" y="10"/>
                  </a:cubicBezTo>
                  <a:cubicBezTo>
                    <a:pt x="2105" y="66"/>
                    <a:pt x="1931" y="102"/>
                    <a:pt x="1770" y="178"/>
                  </a:cubicBezTo>
                  <a:cubicBezTo>
                    <a:pt x="1653" y="234"/>
                    <a:pt x="1626" y="299"/>
                    <a:pt x="1653" y="423"/>
                  </a:cubicBezTo>
                  <a:cubicBezTo>
                    <a:pt x="1663" y="469"/>
                    <a:pt x="1667" y="515"/>
                    <a:pt x="1675" y="561"/>
                  </a:cubicBezTo>
                  <a:cubicBezTo>
                    <a:pt x="1692" y="660"/>
                    <a:pt x="1658" y="741"/>
                    <a:pt x="1590" y="813"/>
                  </a:cubicBezTo>
                  <a:cubicBezTo>
                    <a:pt x="1498" y="911"/>
                    <a:pt x="1379" y="956"/>
                    <a:pt x="1255" y="989"/>
                  </a:cubicBezTo>
                  <a:cubicBezTo>
                    <a:pt x="1161" y="1014"/>
                    <a:pt x="1119" y="993"/>
                    <a:pt x="1085" y="900"/>
                  </a:cubicBezTo>
                  <a:cubicBezTo>
                    <a:pt x="1061" y="836"/>
                    <a:pt x="1048" y="769"/>
                    <a:pt x="1026" y="704"/>
                  </a:cubicBezTo>
                  <a:cubicBezTo>
                    <a:pt x="953" y="489"/>
                    <a:pt x="671" y="377"/>
                    <a:pt x="518" y="489"/>
                  </a:cubicBezTo>
                  <a:cubicBezTo>
                    <a:pt x="566" y="491"/>
                    <a:pt x="663" y="535"/>
                    <a:pt x="621" y="615"/>
                  </a:cubicBezTo>
                  <a:cubicBezTo>
                    <a:pt x="606" y="644"/>
                    <a:pt x="623" y="683"/>
                    <a:pt x="655" y="700"/>
                  </a:cubicBezTo>
                  <a:cubicBezTo>
                    <a:pt x="697" y="722"/>
                    <a:pt x="760" y="756"/>
                    <a:pt x="761" y="777"/>
                  </a:cubicBezTo>
                  <a:cubicBezTo>
                    <a:pt x="763" y="798"/>
                    <a:pt x="741" y="795"/>
                    <a:pt x="727" y="794"/>
                  </a:cubicBezTo>
                  <a:cubicBezTo>
                    <a:pt x="529" y="778"/>
                    <a:pt x="362" y="852"/>
                    <a:pt x="346" y="990"/>
                  </a:cubicBezTo>
                  <a:cubicBezTo>
                    <a:pt x="429" y="948"/>
                    <a:pt x="479" y="935"/>
                    <a:pt x="540" y="1034"/>
                  </a:cubicBezTo>
                  <a:cubicBezTo>
                    <a:pt x="566" y="1076"/>
                    <a:pt x="677" y="1081"/>
                    <a:pt x="740" y="1091"/>
                  </a:cubicBezTo>
                  <a:cubicBezTo>
                    <a:pt x="606" y="1219"/>
                    <a:pt x="601" y="1291"/>
                    <a:pt x="611" y="1390"/>
                  </a:cubicBezTo>
                  <a:cubicBezTo>
                    <a:pt x="615" y="1434"/>
                    <a:pt x="621" y="1433"/>
                    <a:pt x="567" y="1410"/>
                  </a:cubicBezTo>
                  <a:cubicBezTo>
                    <a:pt x="446" y="1358"/>
                    <a:pt x="418" y="1308"/>
                    <a:pt x="477" y="1214"/>
                  </a:cubicBezTo>
                  <a:cubicBezTo>
                    <a:pt x="502" y="1175"/>
                    <a:pt x="481" y="1170"/>
                    <a:pt x="454" y="1158"/>
                  </a:cubicBezTo>
                  <a:cubicBezTo>
                    <a:pt x="311" y="1096"/>
                    <a:pt x="120" y="1178"/>
                    <a:pt x="61" y="1329"/>
                  </a:cubicBezTo>
                  <a:cubicBezTo>
                    <a:pt x="0" y="1483"/>
                    <a:pt x="70" y="1588"/>
                    <a:pt x="223" y="1647"/>
                  </a:cubicBezTo>
                  <a:cubicBezTo>
                    <a:pt x="228" y="1649"/>
                    <a:pt x="234" y="1646"/>
                    <a:pt x="234" y="1640"/>
                  </a:cubicBezTo>
                  <a:cubicBezTo>
                    <a:pt x="238" y="1616"/>
                    <a:pt x="238" y="1587"/>
                    <a:pt x="257" y="1534"/>
                  </a:cubicBezTo>
                  <a:cubicBezTo>
                    <a:pt x="288" y="1449"/>
                    <a:pt x="320" y="1435"/>
                    <a:pt x="398" y="1473"/>
                  </a:cubicBezTo>
                  <a:cubicBezTo>
                    <a:pt x="529" y="1539"/>
                    <a:pt x="658" y="1610"/>
                    <a:pt x="789" y="1677"/>
                  </a:cubicBezTo>
                  <a:cubicBezTo>
                    <a:pt x="821" y="1693"/>
                    <a:pt x="828" y="1709"/>
                    <a:pt x="805" y="1738"/>
                  </a:cubicBezTo>
                  <a:cubicBezTo>
                    <a:pt x="769" y="1782"/>
                    <a:pt x="725" y="1837"/>
                    <a:pt x="702" y="1874"/>
                  </a:cubicBezTo>
                  <a:cubicBezTo>
                    <a:pt x="671" y="1924"/>
                    <a:pt x="663" y="1971"/>
                    <a:pt x="703" y="2015"/>
                  </a:cubicBezTo>
                  <a:cubicBezTo>
                    <a:pt x="739" y="2056"/>
                    <a:pt x="791" y="2072"/>
                    <a:pt x="839" y="2041"/>
                  </a:cubicBezTo>
                  <a:cubicBezTo>
                    <a:pt x="888" y="2010"/>
                    <a:pt x="909" y="1954"/>
                    <a:pt x="877" y="1902"/>
                  </a:cubicBezTo>
                  <a:cubicBezTo>
                    <a:pt x="844" y="1848"/>
                    <a:pt x="875" y="1805"/>
                    <a:pt x="905" y="1774"/>
                  </a:cubicBezTo>
                  <a:cubicBezTo>
                    <a:pt x="918" y="1759"/>
                    <a:pt x="933" y="1754"/>
                    <a:pt x="950" y="1758"/>
                  </a:cubicBezTo>
                  <a:cubicBezTo>
                    <a:pt x="968" y="1762"/>
                    <a:pt x="1107" y="1841"/>
                    <a:pt x="1115" y="1846"/>
                  </a:cubicBezTo>
                  <a:cubicBezTo>
                    <a:pt x="1602" y="2114"/>
                    <a:pt x="2113" y="2252"/>
                    <a:pt x="2671" y="2133"/>
                  </a:cubicBezTo>
                  <a:cubicBezTo>
                    <a:pt x="2711" y="2125"/>
                    <a:pt x="2869" y="2087"/>
                    <a:pt x="2982" y="2001"/>
                  </a:cubicBezTo>
                  <a:cubicBezTo>
                    <a:pt x="2801" y="1998"/>
                    <a:pt x="2592" y="1962"/>
                    <a:pt x="2544" y="176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10">
              <a:extLst>
                <a:ext uri="{FF2B5EF4-FFF2-40B4-BE49-F238E27FC236}">
                  <a16:creationId xmlns:a16="http://schemas.microsoft.com/office/drawing/2014/main" id="{16C83E78-F34B-445D-A88B-09B48E4FFDB6}"/>
                </a:ext>
              </a:extLst>
            </p:cNvPr>
            <p:cNvSpPr>
              <a:spLocks/>
            </p:cNvSpPr>
            <p:nvPr userDrawn="1"/>
          </p:nvSpPr>
          <p:spPr bwMode="auto">
            <a:xfrm>
              <a:off x="6916738" y="1908175"/>
              <a:ext cx="217487" cy="196850"/>
            </a:xfrm>
            <a:custGeom>
              <a:avLst/>
              <a:gdLst>
                <a:gd name="T0" fmla="*/ 493 w 606"/>
                <a:gd name="T1" fmla="*/ 204 h 546"/>
                <a:gd name="T2" fmla="*/ 516 w 606"/>
                <a:gd name="T3" fmla="*/ 57 h 546"/>
                <a:gd name="T4" fmla="*/ 403 w 606"/>
                <a:gd name="T5" fmla="*/ 29 h 546"/>
                <a:gd name="T6" fmla="*/ 365 w 606"/>
                <a:gd name="T7" fmla="*/ 69 h 546"/>
                <a:gd name="T8" fmla="*/ 59 w 606"/>
                <a:gd name="T9" fmla="*/ 121 h 546"/>
                <a:gd name="T10" fmla="*/ 5 w 606"/>
                <a:gd name="T11" fmla="*/ 155 h 546"/>
                <a:gd name="T12" fmla="*/ 16 w 606"/>
                <a:gd name="T13" fmla="*/ 343 h 546"/>
                <a:gd name="T14" fmla="*/ 46 w 606"/>
                <a:gd name="T15" fmla="*/ 395 h 546"/>
                <a:gd name="T16" fmla="*/ 168 w 606"/>
                <a:gd name="T17" fmla="*/ 457 h 546"/>
                <a:gd name="T18" fmla="*/ 293 w 606"/>
                <a:gd name="T19" fmla="*/ 521 h 546"/>
                <a:gd name="T20" fmla="*/ 327 w 606"/>
                <a:gd name="T21" fmla="*/ 538 h 546"/>
                <a:gd name="T22" fmla="*/ 351 w 606"/>
                <a:gd name="T23" fmla="*/ 545 h 546"/>
                <a:gd name="T24" fmla="*/ 364 w 606"/>
                <a:gd name="T25" fmla="*/ 524 h 546"/>
                <a:gd name="T26" fmla="*/ 363 w 606"/>
                <a:gd name="T27" fmla="*/ 519 h 546"/>
                <a:gd name="T28" fmla="*/ 352 w 606"/>
                <a:gd name="T29" fmla="*/ 474 h 546"/>
                <a:gd name="T30" fmla="*/ 344 w 606"/>
                <a:gd name="T31" fmla="*/ 436 h 546"/>
                <a:gd name="T32" fmla="*/ 347 w 606"/>
                <a:gd name="T33" fmla="*/ 367 h 546"/>
                <a:gd name="T34" fmla="*/ 373 w 606"/>
                <a:gd name="T35" fmla="*/ 308 h 546"/>
                <a:gd name="T36" fmla="*/ 417 w 606"/>
                <a:gd name="T37" fmla="*/ 258 h 546"/>
                <a:gd name="T38" fmla="*/ 478 w 606"/>
                <a:gd name="T39" fmla="*/ 214 h 546"/>
                <a:gd name="T40" fmla="*/ 493 w 606"/>
                <a:gd name="T41" fmla="*/ 20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6" h="546">
                  <a:moveTo>
                    <a:pt x="493" y="204"/>
                  </a:moveTo>
                  <a:cubicBezTo>
                    <a:pt x="547" y="163"/>
                    <a:pt x="606" y="124"/>
                    <a:pt x="516" y="57"/>
                  </a:cubicBezTo>
                  <a:cubicBezTo>
                    <a:pt x="490" y="39"/>
                    <a:pt x="442" y="0"/>
                    <a:pt x="403" y="29"/>
                  </a:cubicBezTo>
                  <a:cubicBezTo>
                    <a:pt x="388" y="41"/>
                    <a:pt x="376" y="54"/>
                    <a:pt x="365" y="69"/>
                  </a:cubicBezTo>
                  <a:cubicBezTo>
                    <a:pt x="278" y="177"/>
                    <a:pt x="178" y="203"/>
                    <a:pt x="59" y="121"/>
                  </a:cubicBezTo>
                  <a:cubicBezTo>
                    <a:pt x="19" y="94"/>
                    <a:pt x="0" y="106"/>
                    <a:pt x="5" y="155"/>
                  </a:cubicBezTo>
                  <a:cubicBezTo>
                    <a:pt x="10" y="218"/>
                    <a:pt x="13" y="280"/>
                    <a:pt x="16" y="343"/>
                  </a:cubicBezTo>
                  <a:cubicBezTo>
                    <a:pt x="17" y="367"/>
                    <a:pt x="24" y="384"/>
                    <a:pt x="46" y="395"/>
                  </a:cubicBezTo>
                  <a:cubicBezTo>
                    <a:pt x="87" y="416"/>
                    <a:pt x="127" y="436"/>
                    <a:pt x="168" y="457"/>
                  </a:cubicBezTo>
                  <a:cubicBezTo>
                    <a:pt x="209" y="478"/>
                    <a:pt x="251" y="499"/>
                    <a:pt x="293" y="521"/>
                  </a:cubicBezTo>
                  <a:cubicBezTo>
                    <a:pt x="305" y="526"/>
                    <a:pt x="316" y="532"/>
                    <a:pt x="327" y="538"/>
                  </a:cubicBezTo>
                  <a:cubicBezTo>
                    <a:pt x="334" y="542"/>
                    <a:pt x="343" y="546"/>
                    <a:pt x="351" y="545"/>
                  </a:cubicBezTo>
                  <a:cubicBezTo>
                    <a:pt x="362" y="544"/>
                    <a:pt x="364" y="534"/>
                    <a:pt x="364" y="524"/>
                  </a:cubicBezTo>
                  <a:cubicBezTo>
                    <a:pt x="364" y="522"/>
                    <a:pt x="363" y="520"/>
                    <a:pt x="363" y="519"/>
                  </a:cubicBezTo>
                  <a:cubicBezTo>
                    <a:pt x="362" y="503"/>
                    <a:pt x="356" y="489"/>
                    <a:pt x="352" y="474"/>
                  </a:cubicBezTo>
                  <a:cubicBezTo>
                    <a:pt x="349" y="462"/>
                    <a:pt x="346" y="449"/>
                    <a:pt x="344" y="436"/>
                  </a:cubicBezTo>
                  <a:cubicBezTo>
                    <a:pt x="342" y="413"/>
                    <a:pt x="342" y="390"/>
                    <a:pt x="347" y="367"/>
                  </a:cubicBezTo>
                  <a:cubicBezTo>
                    <a:pt x="352" y="347"/>
                    <a:pt x="361" y="327"/>
                    <a:pt x="373" y="308"/>
                  </a:cubicBezTo>
                  <a:cubicBezTo>
                    <a:pt x="385" y="289"/>
                    <a:pt x="400" y="273"/>
                    <a:pt x="417" y="258"/>
                  </a:cubicBezTo>
                  <a:cubicBezTo>
                    <a:pt x="436" y="241"/>
                    <a:pt x="457" y="227"/>
                    <a:pt x="478" y="214"/>
                  </a:cubicBezTo>
                  <a:cubicBezTo>
                    <a:pt x="481" y="213"/>
                    <a:pt x="493" y="204"/>
                    <a:pt x="493" y="20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11">
              <a:extLst>
                <a:ext uri="{FF2B5EF4-FFF2-40B4-BE49-F238E27FC236}">
                  <a16:creationId xmlns:a16="http://schemas.microsoft.com/office/drawing/2014/main" id="{92F8BDC7-29B6-415F-BA5F-50D6D2CD7F7B}"/>
                </a:ext>
              </a:extLst>
            </p:cNvPr>
            <p:cNvSpPr>
              <a:spLocks/>
            </p:cNvSpPr>
            <p:nvPr userDrawn="1"/>
          </p:nvSpPr>
          <p:spPr bwMode="auto">
            <a:xfrm>
              <a:off x="7156450" y="1819275"/>
              <a:ext cx="246062" cy="95250"/>
            </a:xfrm>
            <a:custGeom>
              <a:avLst/>
              <a:gdLst>
                <a:gd name="T0" fmla="*/ 125 w 683"/>
                <a:gd name="T1" fmla="*/ 0 h 262"/>
                <a:gd name="T2" fmla="*/ 10 w 683"/>
                <a:gd name="T3" fmla="*/ 149 h 262"/>
                <a:gd name="T4" fmla="*/ 153 w 683"/>
                <a:gd name="T5" fmla="*/ 258 h 262"/>
                <a:gd name="T6" fmla="*/ 312 w 683"/>
                <a:gd name="T7" fmla="*/ 226 h 262"/>
                <a:gd name="T8" fmla="*/ 683 w 683"/>
                <a:gd name="T9" fmla="*/ 198 h 262"/>
                <a:gd name="T10" fmla="*/ 524 w 683"/>
                <a:gd name="T11" fmla="*/ 112 h 262"/>
                <a:gd name="T12" fmla="*/ 244 w 683"/>
                <a:gd name="T13" fmla="*/ 155 h 262"/>
                <a:gd name="T14" fmla="*/ 125 w 683"/>
                <a:gd name="T15" fmla="*/ 0 h 2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262">
                  <a:moveTo>
                    <a:pt x="125" y="0"/>
                  </a:moveTo>
                  <a:cubicBezTo>
                    <a:pt x="44" y="33"/>
                    <a:pt x="0" y="81"/>
                    <a:pt x="10" y="149"/>
                  </a:cubicBezTo>
                  <a:cubicBezTo>
                    <a:pt x="19" y="214"/>
                    <a:pt x="79" y="252"/>
                    <a:pt x="153" y="258"/>
                  </a:cubicBezTo>
                  <a:cubicBezTo>
                    <a:pt x="210" y="262"/>
                    <a:pt x="261" y="243"/>
                    <a:pt x="312" y="226"/>
                  </a:cubicBezTo>
                  <a:cubicBezTo>
                    <a:pt x="430" y="186"/>
                    <a:pt x="544" y="136"/>
                    <a:pt x="683" y="198"/>
                  </a:cubicBezTo>
                  <a:cubicBezTo>
                    <a:pt x="637" y="131"/>
                    <a:pt x="597" y="115"/>
                    <a:pt x="524" y="112"/>
                  </a:cubicBezTo>
                  <a:cubicBezTo>
                    <a:pt x="421" y="108"/>
                    <a:pt x="344" y="141"/>
                    <a:pt x="244" y="155"/>
                  </a:cubicBezTo>
                  <a:cubicBezTo>
                    <a:pt x="117" y="172"/>
                    <a:pt x="70" y="100"/>
                    <a:pt x="125" y="0"/>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 name="Freeform 12">
              <a:extLst>
                <a:ext uri="{FF2B5EF4-FFF2-40B4-BE49-F238E27FC236}">
                  <a16:creationId xmlns:a16="http://schemas.microsoft.com/office/drawing/2014/main" id="{A3192873-A14B-437C-A7AB-938E2F74439E}"/>
                </a:ext>
              </a:extLst>
            </p:cNvPr>
            <p:cNvSpPr>
              <a:spLocks/>
            </p:cNvSpPr>
            <p:nvPr userDrawn="1"/>
          </p:nvSpPr>
          <p:spPr bwMode="auto">
            <a:xfrm>
              <a:off x="7064375" y="1981200"/>
              <a:ext cx="157162" cy="169862"/>
            </a:xfrm>
            <a:custGeom>
              <a:avLst/>
              <a:gdLst>
                <a:gd name="T0" fmla="*/ 230 w 436"/>
                <a:gd name="T1" fmla="*/ 434 h 471"/>
                <a:gd name="T2" fmla="*/ 311 w 436"/>
                <a:gd name="T3" fmla="*/ 398 h 471"/>
                <a:gd name="T4" fmla="*/ 335 w 436"/>
                <a:gd name="T5" fmla="*/ 279 h 471"/>
                <a:gd name="T6" fmla="*/ 363 w 436"/>
                <a:gd name="T7" fmla="*/ 217 h 471"/>
                <a:gd name="T8" fmla="*/ 414 w 436"/>
                <a:gd name="T9" fmla="*/ 120 h 471"/>
                <a:gd name="T10" fmla="*/ 329 w 436"/>
                <a:gd name="T11" fmla="*/ 66 h 471"/>
                <a:gd name="T12" fmla="*/ 137 w 436"/>
                <a:gd name="T13" fmla="*/ 51 h 471"/>
                <a:gd name="T14" fmla="*/ 24 w 436"/>
                <a:gd name="T15" fmla="*/ 149 h 471"/>
                <a:gd name="T16" fmla="*/ 33 w 436"/>
                <a:gd name="T17" fmla="*/ 282 h 471"/>
                <a:gd name="T18" fmla="*/ 80 w 436"/>
                <a:gd name="T19" fmla="*/ 356 h 471"/>
                <a:gd name="T20" fmla="*/ 230 w 436"/>
                <a:gd name="T21" fmla="*/ 43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6" h="471">
                  <a:moveTo>
                    <a:pt x="230" y="434"/>
                  </a:moveTo>
                  <a:cubicBezTo>
                    <a:pt x="280" y="458"/>
                    <a:pt x="306" y="471"/>
                    <a:pt x="311" y="398"/>
                  </a:cubicBezTo>
                  <a:cubicBezTo>
                    <a:pt x="314" y="359"/>
                    <a:pt x="321" y="316"/>
                    <a:pt x="335" y="279"/>
                  </a:cubicBezTo>
                  <a:cubicBezTo>
                    <a:pt x="343" y="257"/>
                    <a:pt x="352" y="238"/>
                    <a:pt x="363" y="217"/>
                  </a:cubicBezTo>
                  <a:cubicBezTo>
                    <a:pt x="391" y="165"/>
                    <a:pt x="436" y="157"/>
                    <a:pt x="414" y="120"/>
                  </a:cubicBezTo>
                  <a:cubicBezTo>
                    <a:pt x="397" y="95"/>
                    <a:pt x="365" y="85"/>
                    <a:pt x="329" y="66"/>
                  </a:cubicBezTo>
                  <a:cubicBezTo>
                    <a:pt x="206" y="0"/>
                    <a:pt x="206" y="14"/>
                    <a:pt x="137" y="51"/>
                  </a:cubicBezTo>
                  <a:cubicBezTo>
                    <a:pt x="111" y="65"/>
                    <a:pt x="46" y="101"/>
                    <a:pt x="24" y="149"/>
                  </a:cubicBezTo>
                  <a:cubicBezTo>
                    <a:pt x="0" y="202"/>
                    <a:pt x="23" y="246"/>
                    <a:pt x="33" y="282"/>
                  </a:cubicBezTo>
                  <a:cubicBezTo>
                    <a:pt x="41" y="311"/>
                    <a:pt x="56" y="338"/>
                    <a:pt x="80" y="356"/>
                  </a:cubicBezTo>
                  <a:cubicBezTo>
                    <a:pt x="95" y="368"/>
                    <a:pt x="230" y="434"/>
                    <a:pt x="230" y="43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8" name="Freeform 13">
              <a:extLst>
                <a:ext uri="{FF2B5EF4-FFF2-40B4-BE49-F238E27FC236}">
                  <a16:creationId xmlns:a16="http://schemas.microsoft.com/office/drawing/2014/main" id="{BAFE031A-811B-4D9F-B8F8-F9FB62D7663E}"/>
                </a:ext>
              </a:extLst>
            </p:cNvPr>
            <p:cNvSpPr>
              <a:spLocks/>
            </p:cNvSpPr>
            <p:nvPr userDrawn="1"/>
          </p:nvSpPr>
          <p:spPr bwMode="auto">
            <a:xfrm>
              <a:off x="7048500" y="1506538"/>
              <a:ext cx="268287" cy="282575"/>
            </a:xfrm>
            <a:custGeom>
              <a:avLst/>
              <a:gdLst>
                <a:gd name="T0" fmla="*/ 735 w 743"/>
                <a:gd name="T1" fmla="*/ 225 h 782"/>
                <a:gd name="T2" fmla="*/ 338 w 743"/>
                <a:gd name="T3" fmla="*/ 267 h 782"/>
                <a:gd name="T4" fmla="*/ 209 w 743"/>
                <a:gd name="T5" fmla="*/ 152 h 782"/>
                <a:gd name="T6" fmla="*/ 241 w 743"/>
                <a:gd name="T7" fmla="*/ 79 h 782"/>
                <a:gd name="T8" fmla="*/ 267 w 743"/>
                <a:gd name="T9" fmla="*/ 25 h 782"/>
                <a:gd name="T10" fmla="*/ 201 w 743"/>
                <a:gd name="T11" fmla="*/ 7 h 782"/>
                <a:gd name="T12" fmla="*/ 47 w 743"/>
                <a:gd name="T13" fmla="*/ 24 h 782"/>
                <a:gd name="T14" fmla="*/ 3 w 743"/>
                <a:gd name="T15" fmla="*/ 54 h 782"/>
                <a:gd name="T16" fmla="*/ 31 w 743"/>
                <a:gd name="T17" fmla="*/ 98 h 782"/>
                <a:gd name="T18" fmla="*/ 93 w 743"/>
                <a:gd name="T19" fmla="*/ 205 h 782"/>
                <a:gd name="T20" fmla="*/ 137 w 743"/>
                <a:gd name="T21" fmla="*/ 562 h 782"/>
                <a:gd name="T22" fmla="*/ 100 w 743"/>
                <a:gd name="T23" fmla="*/ 718 h 782"/>
                <a:gd name="T24" fmla="*/ 91 w 743"/>
                <a:gd name="T25" fmla="*/ 763 h 782"/>
                <a:gd name="T26" fmla="*/ 134 w 743"/>
                <a:gd name="T27" fmla="*/ 775 h 782"/>
                <a:gd name="T28" fmla="*/ 275 w 743"/>
                <a:gd name="T29" fmla="*/ 762 h 782"/>
                <a:gd name="T30" fmla="*/ 351 w 743"/>
                <a:gd name="T31" fmla="*/ 731 h 782"/>
                <a:gd name="T32" fmla="*/ 305 w 743"/>
                <a:gd name="T33" fmla="*/ 674 h 782"/>
                <a:gd name="T34" fmla="*/ 260 w 743"/>
                <a:gd name="T35" fmla="*/ 524 h 782"/>
                <a:gd name="T36" fmla="*/ 278 w 743"/>
                <a:gd name="T37" fmla="*/ 499 h 782"/>
                <a:gd name="T38" fmla="*/ 278 w 743"/>
                <a:gd name="T39" fmla="*/ 499 h 782"/>
                <a:gd name="T40" fmla="*/ 466 w 743"/>
                <a:gd name="T41" fmla="*/ 479 h 782"/>
                <a:gd name="T42" fmla="*/ 707 w 743"/>
                <a:gd name="T43" fmla="*/ 331 h 782"/>
                <a:gd name="T44" fmla="*/ 735 w 743"/>
                <a:gd name="T45" fmla="*/ 22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3" h="782">
                  <a:moveTo>
                    <a:pt x="735" y="225"/>
                  </a:moveTo>
                  <a:cubicBezTo>
                    <a:pt x="640" y="234"/>
                    <a:pt x="462" y="252"/>
                    <a:pt x="338" y="267"/>
                  </a:cubicBezTo>
                  <a:cubicBezTo>
                    <a:pt x="220" y="281"/>
                    <a:pt x="205" y="268"/>
                    <a:pt x="209" y="152"/>
                  </a:cubicBezTo>
                  <a:cubicBezTo>
                    <a:pt x="210" y="123"/>
                    <a:pt x="221" y="99"/>
                    <a:pt x="241" y="79"/>
                  </a:cubicBezTo>
                  <a:cubicBezTo>
                    <a:pt x="256" y="64"/>
                    <a:pt x="279" y="51"/>
                    <a:pt x="267" y="25"/>
                  </a:cubicBezTo>
                  <a:cubicBezTo>
                    <a:pt x="252" y="0"/>
                    <a:pt x="223" y="5"/>
                    <a:pt x="201" y="7"/>
                  </a:cubicBezTo>
                  <a:cubicBezTo>
                    <a:pt x="150" y="11"/>
                    <a:pt x="98" y="18"/>
                    <a:pt x="47" y="24"/>
                  </a:cubicBezTo>
                  <a:cubicBezTo>
                    <a:pt x="29" y="27"/>
                    <a:pt x="6" y="30"/>
                    <a:pt x="3" y="54"/>
                  </a:cubicBezTo>
                  <a:cubicBezTo>
                    <a:pt x="0" y="75"/>
                    <a:pt x="12" y="88"/>
                    <a:pt x="31" y="98"/>
                  </a:cubicBezTo>
                  <a:cubicBezTo>
                    <a:pt x="75" y="120"/>
                    <a:pt x="88" y="159"/>
                    <a:pt x="93" y="205"/>
                  </a:cubicBezTo>
                  <a:cubicBezTo>
                    <a:pt x="106" y="324"/>
                    <a:pt x="123" y="443"/>
                    <a:pt x="137" y="562"/>
                  </a:cubicBezTo>
                  <a:cubicBezTo>
                    <a:pt x="144" y="618"/>
                    <a:pt x="156" y="676"/>
                    <a:pt x="100" y="718"/>
                  </a:cubicBezTo>
                  <a:cubicBezTo>
                    <a:pt x="86" y="729"/>
                    <a:pt x="83" y="747"/>
                    <a:pt x="91" y="763"/>
                  </a:cubicBezTo>
                  <a:cubicBezTo>
                    <a:pt x="101" y="782"/>
                    <a:pt x="119" y="777"/>
                    <a:pt x="134" y="775"/>
                  </a:cubicBezTo>
                  <a:cubicBezTo>
                    <a:pt x="183" y="770"/>
                    <a:pt x="227" y="767"/>
                    <a:pt x="275" y="762"/>
                  </a:cubicBezTo>
                  <a:cubicBezTo>
                    <a:pt x="303" y="759"/>
                    <a:pt x="343" y="756"/>
                    <a:pt x="351" y="731"/>
                  </a:cubicBezTo>
                  <a:cubicBezTo>
                    <a:pt x="363" y="695"/>
                    <a:pt x="325" y="690"/>
                    <a:pt x="305" y="674"/>
                  </a:cubicBezTo>
                  <a:cubicBezTo>
                    <a:pt x="256" y="635"/>
                    <a:pt x="253" y="576"/>
                    <a:pt x="260" y="524"/>
                  </a:cubicBezTo>
                  <a:cubicBezTo>
                    <a:pt x="261" y="513"/>
                    <a:pt x="266" y="503"/>
                    <a:pt x="278" y="499"/>
                  </a:cubicBezTo>
                  <a:lnTo>
                    <a:pt x="278" y="499"/>
                  </a:lnTo>
                  <a:cubicBezTo>
                    <a:pt x="289" y="494"/>
                    <a:pt x="444" y="483"/>
                    <a:pt x="466" y="479"/>
                  </a:cubicBezTo>
                  <a:cubicBezTo>
                    <a:pt x="602" y="458"/>
                    <a:pt x="696" y="346"/>
                    <a:pt x="707" y="331"/>
                  </a:cubicBezTo>
                  <a:cubicBezTo>
                    <a:pt x="731" y="298"/>
                    <a:pt x="743" y="259"/>
                    <a:pt x="735" y="225"/>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9" name="Freeform 14">
              <a:extLst>
                <a:ext uri="{FF2B5EF4-FFF2-40B4-BE49-F238E27FC236}">
                  <a16:creationId xmlns:a16="http://schemas.microsoft.com/office/drawing/2014/main" id="{60D67342-7B91-4CF9-B9CA-79D510ACD42D}"/>
                </a:ext>
              </a:extLst>
            </p:cNvPr>
            <p:cNvSpPr>
              <a:spLocks noEditPoints="1"/>
            </p:cNvSpPr>
            <p:nvPr userDrawn="1"/>
          </p:nvSpPr>
          <p:spPr bwMode="auto">
            <a:xfrm>
              <a:off x="6699250" y="1587500"/>
              <a:ext cx="1392237" cy="1535112"/>
            </a:xfrm>
            <a:custGeom>
              <a:avLst/>
              <a:gdLst>
                <a:gd name="T0" fmla="*/ 1912 w 3866"/>
                <a:gd name="T1" fmla="*/ 307 h 4261"/>
                <a:gd name="T2" fmla="*/ 1848 w 3866"/>
                <a:gd name="T3" fmla="*/ 309 h 4261"/>
                <a:gd name="T4" fmla="*/ 1834 w 3866"/>
                <a:gd name="T5" fmla="*/ 214 h 4261"/>
                <a:gd name="T6" fmla="*/ 1868 w 3866"/>
                <a:gd name="T7" fmla="*/ 172 h 4261"/>
                <a:gd name="T8" fmla="*/ 2012 w 3866"/>
                <a:gd name="T9" fmla="*/ 234 h 4261"/>
                <a:gd name="T10" fmla="*/ 2020 w 3866"/>
                <a:gd name="T11" fmla="*/ 266 h 4261"/>
                <a:gd name="T12" fmla="*/ 3617 w 3866"/>
                <a:gd name="T13" fmla="*/ 2883 h 4261"/>
                <a:gd name="T14" fmla="*/ 3223 w 3866"/>
                <a:gd name="T15" fmla="*/ 2282 h 4261"/>
                <a:gd name="T16" fmla="*/ 3519 w 3866"/>
                <a:gd name="T17" fmla="*/ 2157 h 4261"/>
                <a:gd name="T18" fmla="*/ 3592 w 3866"/>
                <a:gd name="T19" fmla="*/ 1390 h 4261"/>
                <a:gd name="T20" fmla="*/ 3663 w 3866"/>
                <a:gd name="T21" fmla="*/ 1632 h 4261"/>
                <a:gd name="T22" fmla="*/ 3125 w 3866"/>
                <a:gd name="T23" fmla="*/ 2070 h 4261"/>
                <a:gd name="T24" fmla="*/ 2598 w 3866"/>
                <a:gd name="T25" fmla="*/ 1508 h 4261"/>
                <a:gd name="T26" fmla="*/ 2291 w 3866"/>
                <a:gd name="T27" fmla="*/ 1353 h 4261"/>
                <a:gd name="T28" fmla="*/ 2718 w 3866"/>
                <a:gd name="T29" fmla="*/ 1297 h 4261"/>
                <a:gd name="T30" fmla="*/ 2693 w 3866"/>
                <a:gd name="T31" fmla="*/ 1021 h 4261"/>
                <a:gd name="T32" fmla="*/ 2805 w 3866"/>
                <a:gd name="T33" fmla="*/ 778 h 4261"/>
                <a:gd name="T34" fmla="*/ 2594 w 3866"/>
                <a:gd name="T35" fmla="*/ 763 h 4261"/>
                <a:gd name="T36" fmla="*/ 2806 w 3866"/>
                <a:gd name="T37" fmla="*/ 664 h 4261"/>
                <a:gd name="T38" fmla="*/ 2602 w 3866"/>
                <a:gd name="T39" fmla="*/ 514 h 4261"/>
                <a:gd name="T40" fmla="*/ 2583 w 3866"/>
                <a:gd name="T41" fmla="*/ 332 h 4261"/>
                <a:gd name="T42" fmla="*/ 2502 w 3866"/>
                <a:gd name="T43" fmla="*/ 152 h 4261"/>
                <a:gd name="T44" fmla="*/ 2238 w 3866"/>
                <a:gd name="T45" fmla="*/ 180 h 4261"/>
                <a:gd name="T46" fmla="*/ 1813 w 3866"/>
                <a:gd name="T47" fmla="*/ 53 h 4261"/>
                <a:gd name="T48" fmla="*/ 1511 w 3866"/>
                <a:gd name="T49" fmla="*/ 388 h 4261"/>
                <a:gd name="T50" fmla="*/ 1548 w 3866"/>
                <a:gd name="T51" fmla="*/ 567 h 4261"/>
                <a:gd name="T52" fmla="*/ 1714 w 3866"/>
                <a:gd name="T53" fmla="*/ 680 h 4261"/>
                <a:gd name="T54" fmla="*/ 1938 w 3866"/>
                <a:gd name="T55" fmla="*/ 539 h 4261"/>
                <a:gd name="T56" fmla="*/ 1970 w 3866"/>
                <a:gd name="T57" fmla="*/ 1009 h 4261"/>
                <a:gd name="T58" fmla="*/ 1608 w 3866"/>
                <a:gd name="T59" fmla="*/ 934 h 4261"/>
                <a:gd name="T60" fmla="*/ 1553 w 3866"/>
                <a:gd name="T61" fmla="*/ 1227 h 4261"/>
                <a:gd name="T62" fmla="*/ 1410 w 3866"/>
                <a:gd name="T63" fmla="*/ 1474 h 4261"/>
                <a:gd name="T64" fmla="*/ 1466 w 3866"/>
                <a:gd name="T65" fmla="*/ 1512 h 4261"/>
                <a:gd name="T66" fmla="*/ 843 w 3866"/>
                <a:gd name="T67" fmla="*/ 1815 h 4261"/>
                <a:gd name="T68" fmla="*/ 653 w 3866"/>
                <a:gd name="T69" fmla="*/ 1552 h 4261"/>
                <a:gd name="T70" fmla="*/ 267 w 3866"/>
                <a:gd name="T71" fmla="*/ 1539 h 4261"/>
                <a:gd name="T72" fmla="*/ 0 w 3866"/>
                <a:gd name="T73" fmla="*/ 1929 h 4261"/>
                <a:gd name="T74" fmla="*/ 403 w 3866"/>
                <a:gd name="T75" fmla="*/ 1999 h 4261"/>
                <a:gd name="T76" fmla="*/ 460 w 3866"/>
                <a:gd name="T77" fmla="*/ 2238 h 4261"/>
                <a:gd name="T78" fmla="*/ 818 w 3866"/>
                <a:gd name="T79" fmla="*/ 2195 h 4261"/>
                <a:gd name="T80" fmla="*/ 1059 w 3866"/>
                <a:gd name="T81" fmla="*/ 2144 h 4261"/>
                <a:gd name="T82" fmla="*/ 1782 w 3866"/>
                <a:gd name="T83" fmla="*/ 1967 h 4261"/>
                <a:gd name="T84" fmla="*/ 2091 w 3866"/>
                <a:gd name="T85" fmla="*/ 2121 h 4261"/>
                <a:gd name="T86" fmla="*/ 2570 w 3866"/>
                <a:gd name="T87" fmla="*/ 2243 h 4261"/>
                <a:gd name="T88" fmla="*/ 3043 w 3866"/>
                <a:gd name="T89" fmla="*/ 3012 h 4261"/>
                <a:gd name="T90" fmla="*/ 3524 w 3866"/>
                <a:gd name="T91" fmla="*/ 3489 h 4261"/>
                <a:gd name="T92" fmla="*/ 3232 w 3866"/>
                <a:gd name="T93" fmla="*/ 3486 h 4261"/>
                <a:gd name="T94" fmla="*/ 2653 w 3866"/>
                <a:gd name="T95" fmla="*/ 3611 h 4261"/>
                <a:gd name="T96" fmla="*/ 2969 w 3866"/>
                <a:gd name="T97" fmla="*/ 3688 h 4261"/>
                <a:gd name="T98" fmla="*/ 2861 w 3866"/>
                <a:gd name="T99" fmla="*/ 4109 h 4261"/>
                <a:gd name="T100" fmla="*/ 3102 w 3866"/>
                <a:gd name="T101" fmla="*/ 4005 h 4261"/>
                <a:gd name="T102" fmla="*/ 3371 w 3866"/>
                <a:gd name="T103" fmla="*/ 4261 h 4261"/>
                <a:gd name="T104" fmla="*/ 3532 w 3866"/>
                <a:gd name="T105" fmla="*/ 3996 h 4261"/>
                <a:gd name="T106" fmla="*/ 3695 w 3866"/>
                <a:gd name="T107" fmla="*/ 3851 h 4261"/>
                <a:gd name="T108" fmla="*/ 3844 w 3866"/>
                <a:gd name="T109" fmla="*/ 3662 h 4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66" h="4261">
                  <a:moveTo>
                    <a:pt x="2020" y="266"/>
                  </a:moveTo>
                  <a:cubicBezTo>
                    <a:pt x="1981" y="281"/>
                    <a:pt x="1923" y="303"/>
                    <a:pt x="1912" y="307"/>
                  </a:cubicBezTo>
                  <a:cubicBezTo>
                    <a:pt x="1901" y="311"/>
                    <a:pt x="1889" y="314"/>
                    <a:pt x="1877" y="315"/>
                  </a:cubicBezTo>
                  <a:cubicBezTo>
                    <a:pt x="1867" y="316"/>
                    <a:pt x="1857" y="315"/>
                    <a:pt x="1848" y="309"/>
                  </a:cubicBezTo>
                  <a:cubicBezTo>
                    <a:pt x="1837" y="301"/>
                    <a:pt x="1833" y="285"/>
                    <a:pt x="1830" y="272"/>
                  </a:cubicBezTo>
                  <a:cubicBezTo>
                    <a:pt x="1826" y="253"/>
                    <a:pt x="1828" y="233"/>
                    <a:pt x="1834" y="214"/>
                  </a:cubicBezTo>
                  <a:cubicBezTo>
                    <a:pt x="1836" y="205"/>
                    <a:pt x="1840" y="195"/>
                    <a:pt x="1846" y="188"/>
                  </a:cubicBezTo>
                  <a:cubicBezTo>
                    <a:pt x="1851" y="181"/>
                    <a:pt x="1860" y="175"/>
                    <a:pt x="1868" y="172"/>
                  </a:cubicBezTo>
                  <a:cubicBezTo>
                    <a:pt x="1886" y="166"/>
                    <a:pt x="1905" y="171"/>
                    <a:pt x="1922" y="178"/>
                  </a:cubicBezTo>
                  <a:cubicBezTo>
                    <a:pt x="1928" y="180"/>
                    <a:pt x="1978" y="208"/>
                    <a:pt x="2012" y="234"/>
                  </a:cubicBezTo>
                  <a:cubicBezTo>
                    <a:pt x="2017" y="237"/>
                    <a:pt x="2037" y="253"/>
                    <a:pt x="2042" y="257"/>
                  </a:cubicBezTo>
                  <a:cubicBezTo>
                    <a:pt x="2034" y="260"/>
                    <a:pt x="2027" y="263"/>
                    <a:pt x="2020" y="266"/>
                  </a:cubicBezTo>
                  <a:close/>
                  <a:moveTo>
                    <a:pt x="3857" y="3057"/>
                  </a:moveTo>
                  <a:cubicBezTo>
                    <a:pt x="3857" y="2854"/>
                    <a:pt x="3805" y="2818"/>
                    <a:pt x="3617" y="2883"/>
                  </a:cubicBezTo>
                  <a:cubicBezTo>
                    <a:pt x="3484" y="2928"/>
                    <a:pt x="3435" y="2908"/>
                    <a:pt x="3386" y="2775"/>
                  </a:cubicBezTo>
                  <a:cubicBezTo>
                    <a:pt x="3375" y="2744"/>
                    <a:pt x="3228" y="2295"/>
                    <a:pt x="3223" y="2282"/>
                  </a:cubicBezTo>
                  <a:cubicBezTo>
                    <a:pt x="3215" y="2258"/>
                    <a:pt x="3231" y="2248"/>
                    <a:pt x="3245" y="2245"/>
                  </a:cubicBezTo>
                  <a:cubicBezTo>
                    <a:pt x="3260" y="2242"/>
                    <a:pt x="3415" y="2218"/>
                    <a:pt x="3519" y="2157"/>
                  </a:cubicBezTo>
                  <a:cubicBezTo>
                    <a:pt x="3862" y="1958"/>
                    <a:pt x="3833" y="1567"/>
                    <a:pt x="3750" y="1432"/>
                  </a:cubicBezTo>
                  <a:cubicBezTo>
                    <a:pt x="3725" y="1391"/>
                    <a:pt x="3623" y="1379"/>
                    <a:pt x="3592" y="1390"/>
                  </a:cubicBezTo>
                  <a:cubicBezTo>
                    <a:pt x="3587" y="1392"/>
                    <a:pt x="3586" y="1397"/>
                    <a:pt x="3588" y="1401"/>
                  </a:cubicBezTo>
                  <a:cubicBezTo>
                    <a:pt x="3636" y="1477"/>
                    <a:pt x="3663" y="1563"/>
                    <a:pt x="3663" y="1632"/>
                  </a:cubicBezTo>
                  <a:cubicBezTo>
                    <a:pt x="3663" y="1875"/>
                    <a:pt x="3481" y="2055"/>
                    <a:pt x="3297" y="2076"/>
                  </a:cubicBezTo>
                  <a:cubicBezTo>
                    <a:pt x="3254" y="2080"/>
                    <a:pt x="3194" y="2085"/>
                    <a:pt x="3125" y="2070"/>
                  </a:cubicBezTo>
                  <a:cubicBezTo>
                    <a:pt x="3056" y="2055"/>
                    <a:pt x="2978" y="2020"/>
                    <a:pt x="2926" y="1990"/>
                  </a:cubicBezTo>
                  <a:cubicBezTo>
                    <a:pt x="2766" y="1895"/>
                    <a:pt x="2617" y="1650"/>
                    <a:pt x="2598" y="1508"/>
                  </a:cubicBezTo>
                  <a:cubicBezTo>
                    <a:pt x="2598" y="1508"/>
                    <a:pt x="2518" y="1552"/>
                    <a:pt x="2489" y="1667"/>
                  </a:cubicBezTo>
                  <a:cubicBezTo>
                    <a:pt x="2439" y="1611"/>
                    <a:pt x="2319" y="1467"/>
                    <a:pt x="2291" y="1353"/>
                  </a:cubicBezTo>
                  <a:cubicBezTo>
                    <a:pt x="2406" y="1344"/>
                    <a:pt x="2539" y="1359"/>
                    <a:pt x="2669" y="1441"/>
                  </a:cubicBezTo>
                  <a:cubicBezTo>
                    <a:pt x="2717" y="1389"/>
                    <a:pt x="2717" y="1326"/>
                    <a:pt x="2718" y="1297"/>
                  </a:cubicBezTo>
                  <a:cubicBezTo>
                    <a:pt x="2721" y="1204"/>
                    <a:pt x="2680" y="1124"/>
                    <a:pt x="2604" y="1054"/>
                  </a:cubicBezTo>
                  <a:cubicBezTo>
                    <a:pt x="2637" y="1042"/>
                    <a:pt x="2666" y="1035"/>
                    <a:pt x="2693" y="1021"/>
                  </a:cubicBezTo>
                  <a:cubicBezTo>
                    <a:pt x="2759" y="988"/>
                    <a:pt x="2811" y="939"/>
                    <a:pt x="2819" y="859"/>
                  </a:cubicBezTo>
                  <a:cubicBezTo>
                    <a:pt x="2823" y="822"/>
                    <a:pt x="2814" y="789"/>
                    <a:pt x="2805" y="778"/>
                  </a:cubicBezTo>
                  <a:cubicBezTo>
                    <a:pt x="2788" y="786"/>
                    <a:pt x="2775" y="792"/>
                    <a:pt x="2742" y="793"/>
                  </a:cubicBezTo>
                  <a:cubicBezTo>
                    <a:pt x="2696" y="795"/>
                    <a:pt x="2649" y="789"/>
                    <a:pt x="2594" y="763"/>
                  </a:cubicBezTo>
                  <a:cubicBezTo>
                    <a:pt x="2668" y="741"/>
                    <a:pt x="2691" y="704"/>
                    <a:pt x="2734" y="677"/>
                  </a:cubicBezTo>
                  <a:cubicBezTo>
                    <a:pt x="2766" y="658"/>
                    <a:pt x="2806" y="664"/>
                    <a:pt x="2806" y="664"/>
                  </a:cubicBezTo>
                  <a:cubicBezTo>
                    <a:pt x="2806" y="664"/>
                    <a:pt x="2787" y="612"/>
                    <a:pt x="2718" y="569"/>
                  </a:cubicBezTo>
                  <a:cubicBezTo>
                    <a:pt x="2682" y="546"/>
                    <a:pt x="2638" y="531"/>
                    <a:pt x="2602" y="514"/>
                  </a:cubicBezTo>
                  <a:cubicBezTo>
                    <a:pt x="2645" y="447"/>
                    <a:pt x="2727" y="494"/>
                    <a:pt x="2765" y="414"/>
                  </a:cubicBezTo>
                  <a:cubicBezTo>
                    <a:pt x="2702" y="385"/>
                    <a:pt x="2644" y="353"/>
                    <a:pt x="2583" y="332"/>
                  </a:cubicBezTo>
                  <a:cubicBezTo>
                    <a:pt x="2521" y="311"/>
                    <a:pt x="2504" y="283"/>
                    <a:pt x="2544" y="228"/>
                  </a:cubicBezTo>
                  <a:cubicBezTo>
                    <a:pt x="2582" y="175"/>
                    <a:pt x="2550" y="160"/>
                    <a:pt x="2502" y="152"/>
                  </a:cubicBezTo>
                  <a:cubicBezTo>
                    <a:pt x="2446" y="143"/>
                    <a:pt x="2392" y="149"/>
                    <a:pt x="2344" y="179"/>
                  </a:cubicBezTo>
                  <a:cubicBezTo>
                    <a:pt x="2306" y="202"/>
                    <a:pt x="2276" y="197"/>
                    <a:pt x="2238" y="180"/>
                  </a:cubicBezTo>
                  <a:cubicBezTo>
                    <a:pt x="2122" y="126"/>
                    <a:pt x="2004" y="77"/>
                    <a:pt x="1888" y="21"/>
                  </a:cubicBezTo>
                  <a:cubicBezTo>
                    <a:pt x="1844" y="0"/>
                    <a:pt x="1826" y="10"/>
                    <a:pt x="1813" y="53"/>
                  </a:cubicBezTo>
                  <a:cubicBezTo>
                    <a:pt x="1795" y="115"/>
                    <a:pt x="1754" y="162"/>
                    <a:pt x="1709" y="206"/>
                  </a:cubicBezTo>
                  <a:cubicBezTo>
                    <a:pt x="1648" y="265"/>
                    <a:pt x="1569" y="327"/>
                    <a:pt x="1511" y="388"/>
                  </a:cubicBezTo>
                  <a:cubicBezTo>
                    <a:pt x="1481" y="420"/>
                    <a:pt x="1466" y="459"/>
                    <a:pt x="1504" y="488"/>
                  </a:cubicBezTo>
                  <a:cubicBezTo>
                    <a:pt x="1533" y="510"/>
                    <a:pt x="1543" y="532"/>
                    <a:pt x="1548" y="567"/>
                  </a:cubicBezTo>
                  <a:cubicBezTo>
                    <a:pt x="1556" y="616"/>
                    <a:pt x="1604" y="631"/>
                    <a:pt x="1652" y="640"/>
                  </a:cubicBezTo>
                  <a:cubicBezTo>
                    <a:pt x="1686" y="648"/>
                    <a:pt x="1700" y="662"/>
                    <a:pt x="1714" y="680"/>
                  </a:cubicBezTo>
                  <a:cubicBezTo>
                    <a:pt x="1725" y="648"/>
                    <a:pt x="1738" y="626"/>
                    <a:pt x="1752" y="608"/>
                  </a:cubicBezTo>
                  <a:cubicBezTo>
                    <a:pt x="1798" y="547"/>
                    <a:pt x="1865" y="527"/>
                    <a:pt x="1938" y="539"/>
                  </a:cubicBezTo>
                  <a:cubicBezTo>
                    <a:pt x="2011" y="550"/>
                    <a:pt x="2051" y="600"/>
                    <a:pt x="2075" y="666"/>
                  </a:cubicBezTo>
                  <a:cubicBezTo>
                    <a:pt x="2118" y="788"/>
                    <a:pt x="2072" y="939"/>
                    <a:pt x="1970" y="1009"/>
                  </a:cubicBezTo>
                  <a:cubicBezTo>
                    <a:pt x="1930" y="1037"/>
                    <a:pt x="1890" y="1050"/>
                    <a:pt x="1848" y="1049"/>
                  </a:cubicBezTo>
                  <a:cubicBezTo>
                    <a:pt x="1791" y="1048"/>
                    <a:pt x="1665" y="1031"/>
                    <a:pt x="1608" y="934"/>
                  </a:cubicBezTo>
                  <a:cubicBezTo>
                    <a:pt x="1565" y="963"/>
                    <a:pt x="1564" y="1016"/>
                    <a:pt x="1560" y="1062"/>
                  </a:cubicBezTo>
                  <a:cubicBezTo>
                    <a:pt x="1554" y="1143"/>
                    <a:pt x="1448" y="1170"/>
                    <a:pt x="1553" y="1227"/>
                  </a:cubicBezTo>
                  <a:cubicBezTo>
                    <a:pt x="1569" y="1235"/>
                    <a:pt x="1543" y="1255"/>
                    <a:pt x="1533" y="1265"/>
                  </a:cubicBezTo>
                  <a:cubicBezTo>
                    <a:pt x="1464" y="1339"/>
                    <a:pt x="1416" y="1391"/>
                    <a:pt x="1410" y="1474"/>
                  </a:cubicBezTo>
                  <a:cubicBezTo>
                    <a:pt x="1409" y="1493"/>
                    <a:pt x="1413" y="1535"/>
                    <a:pt x="1419" y="1552"/>
                  </a:cubicBezTo>
                  <a:cubicBezTo>
                    <a:pt x="1438" y="1529"/>
                    <a:pt x="1446" y="1523"/>
                    <a:pt x="1466" y="1512"/>
                  </a:cubicBezTo>
                  <a:cubicBezTo>
                    <a:pt x="1536" y="1475"/>
                    <a:pt x="1558" y="1523"/>
                    <a:pt x="1680" y="1456"/>
                  </a:cubicBezTo>
                  <a:cubicBezTo>
                    <a:pt x="1587" y="1650"/>
                    <a:pt x="1189" y="1780"/>
                    <a:pt x="843" y="1815"/>
                  </a:cubicBezTo>
                  <a:cubicBezTo>
                    <a:pt x="769" y="1823"/>
                    <a:pt x="724" y="1787"/>
                    <a:pt x="710" y="1713"/>
                  </a:cubicBezTo>
                  <a:cubicBezTo>
                    <a:pt x="699" y="1657"/>
                    <a:pt x="682" y="1602"/>
                    <a:pt x="653" y="1552"/>
                  </a:cubicBezTo>
                  <a:cubicBezTo>
                    <a:pt x="554" y="1379"/>
                    <a:pt x="250" y="1271"/>
                    <a:pt x="173" y="1401"/>
                  </a:cubicBezTo>
                  <a:cubicBezTo>
                    <a:pt x="240" y="1393"/>
                    <a:pt x="293" y="1441"/>
                    <a:pt x="267" y="1539"/>
                  </a:cubicBezTo>
                  <a:cubicBezTo>
                    <a:pt x="249" y="1607"/>
                    <a:pt x="382" y="1636"/>
                    <a:pt x="420" y="1698"/>
                  </a:cubicBezTo>
                  <a:cubicBezTo>
                    <a:pt x="228" y="1686"/>
                    <a:pt x="44" y="1769"/>
                    <a:pt x="0" y="1929"/>
                  </a:cubicBezTo>
                  <a:cubicBezTo>
                    <a:pt x="77" y="1873"/>
                    <a:pt x="159" y="1864"/>
                    <a:pt x="200" y="1960"/>
                  </a:cubicBezTo>
                  <a:cubicBezTo>
                    <a:pt x="221" y="2011"/>
                    <a:pt x="350" y="1994"/>
                    <a:pt x="403" y="1999"/>
                  </a:cubicBezTo>
                  <a:cubicBezTo>
                    <a:pt x="333" y="2149"/>
                    <a:pt x="307" y="2231"/>
                    <a:pt x="387" y="2326"/>
                  </a:cubicBezTo>
                  <a:cubicBezTo>
                    <a:pt x="382" y="2253"/>
                    <a:pt x="428" y="2219"/>
                    <a:pt x="460" y="2238"/>
                  </a:cubicBezTo>
                  <a:cubicBezTo>
                    <a:pt x="565" y="2300"/>
                    <a:pt x="620" y="2288"/>
                    <a:pt x="696" y="2194"/>
                  </a:cubicBezTo>
                  <a:cubicBezTo>
                    <a:pt x="757" y="2119"/>
                    <a:pt x="757" y="2121"/>
                    <a:pt x="818" y="2195"/>
                  </a:cubicBezTo>
                  <a:cubicBezTo>
                    <a:pt x="858" y="2244"/>
                    <a:pt x="810" y="2277"/>
                    <a:pt x="791" y="2289"/>
                  </a:cubicBezTo>
                  <a:cubicBezTo>
                    <a:pt x="883" y="2318"/>
                    <a:pt x="1007" y="2262"/>
                    <a:pt x="1059" y="2144"/>
                  </a:cubicBezTo>
                  <a:cubicBezTo>
                    <a:pt x="1074" y="2110"/>
                    <a:pt x="1085" y="2085"/>
                    <a:pt x="1129" y="2078"/>
                  </a:cubicBezTo>
                  <a:cubicBezTo>
                    <a:pt x="1347" y="2044"/>
                    <a:pt x="1565" y="2006"/>
                    <a:pt x="1782" y="1967"/>
                  </a:cubicBezTo>
                  <a:cubicBezTo>
                    <a:pt x="1824" y="1959"/>
                    <a:pt x="1853" y="1966"/>
                    <a:pt x="1883" y="1998"/>
                  </a:cubicBezTo>
                  <a:cubicBezTo>
                    <a:pt x="1938" y="2061"/>
                    <a:pt x="2009" y="2099"/>
                    <a:pt x="2091" y="2121"/>
                  </a:cubicBezTo>
                  <a:cubicBezTo>
                    <a:pt x="2220" y="2157"/>
                    <a:pt x="2352" y="2174"/>
                    <a:pt x="2485" y="2183"/>
                  </a:cubicBezTo>
                  <a:cubicBezTo>
                    <a:pt x="2529" y="2186"/>
                    <a:pt x="2552" y="2203"/>
                    <a:pt x="2570" y="2243"/>
                  </a:cubicBezTo>
                  <a:cubicBezTo>
                    <a:pt x="2656" y="2431"/>
                    <a:pt x="2749" y="2616"/>
                    <a:pt x="2833" y="2805"/>
                  </a:cubicBezTo>
                  <a:cubicBezTo>
                    <a:pt x="2877" y="2904"/>
                    <a:pt x="2947" y="2969"/>
                    <a:pt x="3043" y="3012"/>
                  </a:cubicBezTo>
                  <a:cubicBezTo>
                    <a:pt x="3112" y="3044"/>
                    <a:pt x="3185" y="3067"/>
                    <a:pt x="3259" y="3084"/>
                  </a:cubicBezTo>
                  <a:cubicBezTo>
                    <a:pt x="3434" y="3125"/>
                    <a:pt x="3553" y="3308"/>
                    <a:pt x="3524" y="3489"/>
                  </a:cubicBezTo>
                  <a:cubicBezTo>
                    <a:pt x="3514" y="3554"/>
                    <a:pt x="3479" y="3579"/>
                    <a:pt x="3417" y="3570"/>
                  </a:cubicBezTo>
                  <a:cubicBezTo>
                    <a:pt x="3347" y="3560"/>
                    <a:pt x="3290" y="3523"/>
                    <a:pt x="3232" y="3486"/>
                  </a:cubicBezTo>
                  <a:cubicBezTo>
                    <a:pt x="3179" y="3452"/>
                    <a:pt x="3125" y="3421"/>
                    <a:pt x="3063" y="3408"/>
                  </a:cubicBezTo>
                  <a:cubicBezTo>
                    <a:pt x="2883" y="3371"/>
                    <a:pt x="2676" y="3455"/>
                    <a:pt x="2653" y="3611"/>
                  </a:cubicBezTo>
                  <a:cubicBezTo>
                    <a:pt x="2722" y="3576"/>
                    <a:pt x="2788" y="3586"/>
                    <a:pt x="2815" y="3669"/>
                  </a:cubicBezTo>
                  <a:cubicBezTo>
                    <a:pt x="2825" y="3696"/>
                    <a:pt x="2928" y="3684"/>
                    <a:pt x="2969" y="3688"/>
                  </a:cubicBezTo>
                  <a:cubicBezTo>
                    <a:pt x="2984" y="3690"/>
                    <a:pt x="3008" y="3701"/>
                    <a:pt x="2993" y="3714"/>
                  </a:cubicBezTo>
                  <a:cubicBezTo>
                    <a:pt x="2851" y="3818"/>
                    <a:pt x="2791" y="3974"/>
                    <a:pt x="2861" y="4109"/>
                  </a:cubicBezTo>
                  <a:cubicBezTo>
                    <a:pt x="2883" y="4045"/>
                    <a:pt x="2909" y="3965"/>
                    <a:pt x="3017" y="4025"/>
                  </a:cubicBezTo>
                  <a:cubicBezTo>
                    <a:pt x="3050" y="4042"/>
                    <a:pt x="3076" y="4020"/>
                    <a:pt x="3102" y="4005"/>
                  </a:cubicBezTo>
                  <a:cubicBezTo>
                    <a:pt x="3139" y="3983"/>
                    <a:pt x="3174" y="3959"/>
                    <a:pt x="3215" y="3933"/>
                  </a:cubicBezTo>
                  <a:cubicBezTo>
                    <a:pt x="3224" y="4065"/>
                    <a:pt x="3259" y="4176"/>
                    <a:pt x="3371" y="4261"/>
                  </a:cubicBezTo>
                  <a:cubicBezTo>
                    <a:pt x="3356" y="4187"/>
                    <a:pt x="3350" y="4119"/>
                    <a:pt x="3376" y="4072"/>
                  </a:cubicBezTo>
                  <a:cubicBezTo>
                    <a:pt x="3469" y="4101"/>
                    <a:pt x="3499" y="4086"/>
                    <a:pt x="3532" y="3996"/>
                  </a:cubicBezTo>
                  <a:cubicBezTo>
                    <a:pt x="3549" y="3948"/>
                    <a:pt x="3564" y="3820"/>
                    <a:pt x="3605" y="3800"/>
                  </a:cubicBezTo>
                  <a:cubicBezTo>
                    <a:pt x="3622" y="3791"/>
                    <a:pt x="3672" y="3788"/>
                    <a:pt x="3695" y="3851"/>
                  </a:cubicBezTo>
                  <a:cubicBezTo>
                    <a:pt x="3702" y="3871"/>
                    <a:pt x="3701" y="3896"/>
                    <a:pt x="3694" y="3919"/>
                  </a:cubicBezTo>
                  <a:cubicBezTo>
                    <a:pt x="3785" y="3870"/>
                    <a:pt x="3829" y="3797"/>
                    <a:pt x="3844" y="3662"/>
                  </a:cubicBezTo>
                  <a:cubicBezTo>
                    <a:pt x="3866" y="3461"/>
                    <a:pt x="3857" y="3259"/>
                    <a:pt x="3857" y="3057"/>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0" name="Freeform 15">
              <a:extLst>
                <a:ext uri="{FF2B5EF4-FFF2-40B4-BE49-F238E27FC236}">
                  <a16:creationId xmlns:a16="http://schemas.microsoft.com/office/drawing/2014/main" id="{36752632-5820-47E7-9A2C-1D9C6D148E3F}"/>
                </a:ext>
              </a:extLst>
            </p:cNvPr>
            <p:cNvSpPr>
              <a:spLocks/>
            </p:cNvSpPr>
            <p:nvPr userDrawn="1"/>
          </p:nvSpPr>
          <p:spPr bwMode="auto">
            <a:xfrm>
              <a:off x="7789863" y="1508125"/>
              <a:ext cx="365125" cy="109537"/>
            </a:xfrm>
            <a:custGeom>
              <a:avLst/>
              <a:gdLst>
                <a:gd name="T0" fmla="*/ 743 w 1013"/>
                <a:gd name="T1" fmla="*/ 199 h 307"/>
                <a:gd name="T2" fmla="*/ 1013 w 1013"/>
                <a:gd name="T3" fmla="*/ 58 h 307"/>
                <a:gd name="T4" fmla="*/ 780 w 1013"/>
                <a:gd name="T5" fmla="*/ 5 h 307"/>
                <a:gd name="T6" fmla="*/ 318 w 1013"/>
                <a:gd name="T7" fmla="*/ 47 h 307"/>
                <a:gd name="T8" fmla="*/ 0 w 1013"/>
                <a:gd name="T9" fmla="*/ 307 h 307"/>
                <a:gd name="T10" fmla="*/ 743 w 1013"/>
                <a:gd name="T11" fmla="*/ 199 h 307"/>
              </a:gdLst>
              <a:ahLst/>
              <a:cxnLst>
                <a:cxn ang="0">
                  <a:pos x="T0" y="T1"/>
                </a:cxn>
                <a:cxn ang="0">
                  <a:pos x="T2" y="T3"/>
                </a:cxn>
                <a:cxn ang="0">
                  <a:pos x="T4" y="T5"/>
                </a:cxn>
                <a:cxn ang="0">
                  <a:pos x="T6" y="T7"/>
                </a:cxn>
                <a:cxn ang="0">
                  <a:pos x="T8" y="T9"/>
                </a:cxn>
                <a:cxn ang="0">
                  <a:pos x="T10" y="T11"/>
                </a:cxn>
              </a:cxnLst>
              <a:rect l="0" t="0" r="r" b="b"/>
              <a:pathLst>
                <a:path w="1013" h="307">
                  <a:moveTo>
                    <a:pt x="743" y="199"/>
                  </a:moveTo>
                  <a:cubicBezTo>
                    <a:pt x="851" y="184"/>
                    <a:pt x="927" y="114"/>
                    <a:pt x="1013" y="58"/>
                  </a:cubicBezTo>
                  <a:cubicBezTo>
                    <a:pt x="934" y="32"/>
                    <a:pt x="859" y="0"/>
                    <a:pt x="780" y="5"/>
                  </a:cubicBezTo>
                  <a:cubicBezTo>
                    <a:pt x="626" y="16"/>
                    <a:pt x="479" y="31"/>
                    <a:pt x="318" y="47"/>
                  </a:cubicBezTo>
                  <a:cubicBezTo>
                    <a:pt x="205" y="59"/>
                    <a:pt x="86" y="152"/>
                    <a:pt x="0" y="307"/>
                  </a:cubicBezTo>
                  <a:cubicBezTo>
                    <a:pt x="195" y="279"/>
                    <a:pt x="497" y="235"/>
                    <a:pt x="743" y="199"/>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1" name="Freeform 16">
              <a:extLst>
                <a:ext uri="{FF2B5EF4-FFF2-40B4-BE49-F238E27FC236}">
                  <a16:creationId xmlns:a16="http://schemas.microsoft.com/office/drawing/2014/main" id="{4C619B01-DAC7-41AE-A38D-AD3CE7300A34}"/>
                </a:ext>
              </a:extLst>
            </p:cNvPr>
            <p:cNvSpPr>
              <a:spLocks/>
            </p:cNvSpPr>
            <p:nvPr userDrawn="1"/>
          </p:nvSpPr>
          <p:spPr bwMode="auto">
            <a:xfrm>
              <a:off x="7753350" y="1681163"/>
              <a:ext cx="417512" cy="544512"/>
            </a:xfrm>
            <a:custGeom>
              <a:avLst/>
              <a:gdLst>
                <a:gd name="T0" fmla="*/ 1139 w 1156"/>
                <a:gd name="T1" fmla="*/ 458 h 1509"/>
                <a:gd name="T2" fmla="*/ 558 w 1156"/>
                <a:gd name="T3" fmla="*/ 51 h 1509"/>
                <a:gd name="T4" fmla="*/ 176 w 1156"/>
                <a:gd name="T5" fmla="*/ 723 h 1509"/>
                <a:gd name="T6" fmla="*/ 434 w 1156"/>
                <a:gd name="T7" fmla="*/ 848 h 1509"/>
                <a:gd name="T8" fmla="*/ 438 w 1156"/>
                <a:gd name="T9" fmla="*/ 835 h 1509"/>
                <a:gd name="T10" fmla="*/ 312 w 1156"/>
                <a:gd name="T11" fmla="*/ 651 h 1509"/>
                <a:gd name="T12" fmla="*/ 514 w 1156"/>
                <a:gd name="T13" fmla="*/ 211 h 1509"/>
                <a:gd name="T14" fmla="*/ 977 w 1156"/>
                <a:gd name="T15" fmla="*/ 405 h 1509"/>
                <a:gd name="T16" fmla="*/ 784 w 1156"/>
                <a:gd name="T17" fmla="*/ 854 h 1509"/>
                <a:gd name="T18" fmla="*/ 560 w 1156"/>
                <a:gd name="T19" fmla="*/ 917 h 1509"/>
                <a:gd name="T20" fmla="*/ 177 w 1156"/>
                <a:gd name="T21" fmla="*/ 1033 h 1509"/>
                <a:gd name="T22" fmla="*/ 117 w 1156"/>
                <a:gd name="T23" fmla="*/ 1064 h 1509"/>
                <a:gd name="T24" fmla="*/ 45 w 1156"/>
                <a:gd name="T25" fmla="*/ 1122 h 1509"/>
                <a:gd name="T26" fmla="*/ 15 w 1156"/>
                <a:gd name="T27" fmla="*/ 1173 h 1509"/>
                <a:gd name="T28" fmla="*/ 14 w 1156"/>
                <a:gd name="T29" fmla="*/ 1180 h 1509"/>
                <a:gd name="T30" fmla="*/ 72 w 1156"/>
                <a:gd name="T31" fmla="*/ 1258 h 1509"/>
                <a:gd name="T32" fmla="*/ 61 w 1156"/>
                <a:gd name="T33" fmla="*/ 1449 h 1509"/>
                <a:gd name="T34" fmla="*/ 130 w 1156"/>
                <a:gd name="T35" fmla="*/ 1486 h 1509"/>
                <a:gd name="T36" fmla="*/ 196 w 1156"/>
                <a:gd name="T37" fmla="*/ 1362 h 1509"/>
                <a:gd name="T38" fmla="*/ 266 w 1156"/>
                <a:gd name="T39" fmla="*/ 1478 h 1509"/>
                <a:gd name="T40" fmla="*/ 420 w 1156"/>
                <a:gd name="T41" fmla="*/ 1430 h 1509"/>
                <a:gd name="T42" fmla="*/ 320 w 1156"/>
                <a:gd name="T43" fmla="*/ 1260 h 1509"/>
                <a:gd name="T44" fmla="*/ 482 w 1156"/>
                <a:gd name="T45" fmla="*/ 1066 h 1509"/>
                <a:gd name="T46" fmla="*/ 763 w 1156"/>
                <a:gd name="T47" fmla="*/ 1011 h 1509"/>
                <a:gd name="T48" fmla="*/ 1059 w 1156"/>
                <a:gd name="T49" fmla="*/ 817 h 1509"/>
                <a:gd name="T50" fmla="*/ 1139 w 1156"/>
                <a:gd name="T51" fmla="*/ 458 h 1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6" h="1509">
                  <a:moveTo>
                    <a:pt x="1139" y="458"/>
                  </a:moveTo>
                  <a:cubicBezTo>
                    <a:pt x="1093" y="178"/>
                    <a:pt x="840" y="0"/>
                    <a:pt x="558" y="51"/>
                  </a:cubicBezTo>
                  <a:cubicBezTo>
                    <a:pt x="210" y="113"/>
                    <a:pt x="36" y="418"/>
                    <a:pt x="176" y="723"/>
                  </a:cubicBezTo>
                  <a:cubicBezTo>
                    <a:pt x="227" y="835"/>
                    <a:pt x="293" y="884"/>
                    <a:pt x="434" y="848"/>
                  </a:cubicBezTo>
                  <a:cubicBezTo>
                    <a:pt x="440" y="847"/>
                    <a:pt x="443" y="839"/>
                    <a:pt x="438" y="835"/>
                  </a:cubicBezTo>
                  <a:cubicBezTo>
                    <a:pt x="370" y="775"/>
                    <a:pt x="332" y="700"/>
                    <a:pt x="312" y="651"/>
                  </a:cubicBezTo>
                  <a:cubicBezTo>
                    <a:pt x="237" y="472"/>
                    <a:pt x="303" y="291"/>
                    <a:pt x="514" y="211"/>
                  </a:cubicBezTo>
                  <a:cubicBezTo>
                    <a:pt x="694" y="144"/>
                    <a:pt x="906" y="228"/>
                    <a:pt x="977" y="405"/>
                  </a:cubicBezTo>
                  <a:cubicBezTo>
                    <a:pt x="1052" y="592"/>
                    <a:pt x="970" y="780"/>
                    <a:pt x="784" y="854"/>
                  </a:cubicBezTo>
                  <a:cubicBezTo>
                    <a:pt x="711" y="882"/>
                    <a:pt x="649" y="898"/>
                    <a:pt x="560" y="917"/>
                  </a:cubicBezTo>
                  <a:cubicBezTo>
                    <a:pt x="404" y="949"/>
                    <a:pt x="284" y="986"/>
                    <a:pt x="177" y="1033"/>
                  </a:cubicBezTo>
                  <a:cubicBezTo>
                    <a:pt x="156" y="1042"/>
                    <a:pt x="136" y="1052"/>
                    <a:pt x="117" y="1064"/>
                  </a:cubicBezTo>
                  <a:cubicBezTo>
                    <a:pt x="91" y="1080"/>
                    <a:pt x="65" y="1099"/>
                    <a:pt x="45" y="1122"/>
                  </a:cubicBezTo>
                  <a:cubicBezTo>
                    <a:pt x="32" y="1137"/>
                    <a:pt x="21" y="1154"/>
                    <a:pt x="15" y="1173"/>
                  </a:cubicBezTo>
                  <a:cubicBezTo>
                    <a:pt x="15" y="1175"/>
                    <a:pt x="14" y="1178"/>
                    <a:pt x="14" y="1180"/>
                  </a:cubicBezTo>
                  <a:cubicBezTo>
                    <a:pt x="0" y="1247"/>
                    <a:pt x="72" y="1258"/>
                    <a:pt x="72" y="1258"/>
                  </a:cubicBezTo>
                  <a:cubicBezTo>
                    <a:pt x="10" y="1307"/>
                    <a:pt x="2" y="1387"/>
                    <a:pt x="61" y="1449"/>
                  </a:cubicBezTo>
                  <a:cubicBezTo>
                    <a:pt x="83" y="1471"/>
                    <a:pt x="110" y="1481"/>
                    <a:pt x="130" y="1486"/>
                  </a:cubicBezTo>
                  <a:cubicBezTo>
                    <a:pt x="110" y="1368"/>
                    <a:pt x="196" y="1362"/>
                    <a:pt x="196" y="1362"/>
                  </a:cubicBezTo>
                  <a:cubicBezTo>
                    <a:pt x="196" y="1362"/>
                    <a:pt x="209" y="1443"/>
                    <a:pt x="266" y="1478"/>
                  </a:cubicBezTo>
                  <a:cubicBezTo>
                    <a:pt x="318" y="1509"/>
                    <a:pt x="416" y="1473"/>
                    <a:pt x="420" y="1430"/>
                  </a:cubicBezTo>
                  <a:cubicBezTo>
                    <a:pt x="374" y="1399"/>
                    <a:pt x="324" y="1364"/>
                    <a:pt x="320" y="1260"/>
                  </a:cubicBezTo>
                  <a:cubicBezTo>
                    <a:pt x="317" y="1160"/>
                    <a:pt x="398" y="1086"/>
                    <a:pt x="482" y="1066"/>
                  </a:cubicBezTo>
                  <a:cubicBezTo>
                    <a:pt x="563" y="1048"/>
                    <a:pt x="733" y="1018"/>
                    <a:pt x="763" y="1011"/>
                  </a:cubicBezTo>
                  <a:cubicBezTo>
                    <a:pt x="856" y="988"/>
                    <a:pt x="966" y="935"/>
                    <a:pt x="1059" y="817"/>
                  </a:cubicBezTo>
                  <a:cubicBezTo>
                    <a:pt x="1148" y="704"/>
                    <a:pt x="1156" y="555"/>
                    <a:pt x="1139" y="458"/>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2" name="Freeform 17">
              <a:extLst>
                <a:ext uri="{FF2B5EF4-FFF2-40B4-BE49-F238E27FC236}">
                  <a16:creationId xmlns:a16="http://schemas.microsoft.com/office/drawing/2014/main" id="{AF6060D9-5EB7-454D-8532-A5ABDB0FC9B3}"/>
                </a:ext>
              </a:extLst>
            </p:cNvPr>
            <p:cNvSpPr>
              <a:spLocks/>
            </p:cNvSpPr>
            <p:nvPr userDrawn="1"/>
          </p:nvSpPr>
          <p:spPr bwMode="auto">
            <a:xfrm>
              <a:off x="7369175" y="1357313"/>
              <a:ext cx="446087" cy="346075"/>
            </a:xfrm>
            <a:custGeom>
              <a:avLst/>
              <a:gdLst>
                <a:gd name="T0" fmla="*/ 14 w 1238"/>
                <a:gd name="T1" fmla="*/ 570 h 960"/>
                <a:gd name="T2" fmla="*/ 216 w 1238"/>
                <a:gd name="T3" fmla="*/ 660 h 960"/>
                <a:gd name="T4" fmla="*/ 441 w 1238"/>
                <a:gd name="T5" fmla="*/ 761 h 960"/>
                <a:gd name="T6" fmla="*/ 445 w 1238"/>
                <a:gd name="T7" fmla="*/ 758 h 960"/>
                <a:gd name="T8" fmla="*/ 595 w 1238"/>
                <a:gd name="T9" fmla="*/ 717 h 960"/>
                <a:gd name="T10" fmla="*/ 652 w 1238"/>
                <a:gd name="T11" fmla="*/ 721 h 960"/>
                <a:gd name="T12" fmla="*/ 762 w 1238"/>
                <a:gd name="T13" fmla="*/ 791 h 960"/>
                <a:gd name="T14" fmla="*/ 746 w 1238"/>
                <a:gd name="T15" fmla="*/ 897 h 960"/>
                <a:gd name="T16" fmla="*/ 877 w 1238"/>
                <a:gd name="T17" fmla="*/ 956 h 960"/>
                <a:gd name="T18" fmla="*/ 903 w 1238"/>
                <a:gd name="T19" fmla="*/ 946 h 960"/>
                <a:gd name="T20" fmla="*/ 1238 w 1238"/>
                <a:gd name="T21" fmla="*/ 505 h 960"/>
                <a:gd name="T22" fmla="*/ 1047 w 1238"/>
                <a:gd name="T23" fmla="*/ 546 h 960"/>
                <a:gd name="T24" fmla="*/ 996 w 1238"/>
                <a:gd name="T25" fmla="*/ 561 h 960"/>
                <a:gd name="T26" fmla="*/ 875 w 1238"/>
                <a:gd name="T27" fmla="*/ 540 h 960"/>
                <a:gd name="T28" fmla="*/ 895 w 1238"/>
                <a:gd name="T29" fmla="*/ 698 h 960"/>
                <a:gd name="T30" fmla="*/ 823 w 1238"/>
                <a:gd name="T31" fmla="*/ 735 h 960"/>
                <a:gd name="T32" fmla="*/ 785 w 1238"/>
                <a:gd name="T33" fmla="*/ 620 h 960"/>
                <a:gd name="T34" fmla="*/ 675 w 1238"/>
                <a:gd name="T35" fmla="*/ 669 h 960"/>
                <a:gd name="T36" fmla="*/ 654 w 1238"/>
                <a:gd name="T37" fmla="*/ 590 h 960"/>
                <a:gd name="T38" fmla="*/ 785 w 1238"/>
                <a:gd name="T39" fmla="*/ 500 h 960"/>
                <a:gd name="T40" fmla="*/ 758 w 1238"/>
                <a:gd name="T41" fmla="*/ 404 h 960"/>
                <a:gd name="T42" fmla="*/ 748 w 1238"/>
                <a:gd name="T43" fmla="*/ 310 h 960"/>
                <a:gd name="T44" fmla="*/ 705 w 1238"/>
                <a:gd name="T45" fmla="*/ 184 h 960"/>
                <a:gd name="T46" fmla="*/ 582 w 1238"/>
                <a:gd name="T47" fmla="*/ 236 h 960"/>
                <a:gd name="T48" fmla="*/ 504 w 1238"/>
                <a:gd name="T49" fmla="*/ 291 h 960"/>
                <a:gd name="T50" fmla="*/ 416 w 1238"/>
                <a:gd name="T51" fmla="*/ 335 h 960"/>
                <a:gd name="T52" fmla="*/ 436 w 1238"/>
                <a:gd name="T53" fmla="*/ 492 h 960"/>
                <a:gd name="T54" fmla="*/ 363 w 1238"/>
                <a:gd name="T55" fmla="*/ 529 h 960"/>
                <a:gd name="T56" fmla="*/ 326 w 1238"/>
                <a:gd name="T57" fmla="*/ 414 h 960"/>
                <a:gd name="T58" fmla="*/ 215 w 1238"/>
                <a:gd name="T59" fmla="*/ 463 h 960"/>
                <a:gd name="T60" fmla="*/ 195 w 1238"/>
                <a:gd name="T61" fmla="*/ 384 h 960"/>
                <a:gd name="T62" fmla="*/ 325 w 1238"/>
                <a:gd name="T63" fmla="*/ 294 h 960"/>
                <a:gd name="T64" fmla="*/ 230 w 1238"/>
                <a:gd name="T65" fmla="*/ 218 h 960"/>
                <a:gd name="T66" fmla="*/ 206 w 1238"/>
                <a:gd name="T67" fmla="*/ 170 h 960"/>
                <a:gd name="T68" fmla="*/ 110 w 1238"/>
                <a:gd name="T69" fmla="*/ 0 h 960"/>
                <a:gd name="T70" fmla="*/ 4 w 1238"/>
                <a:gd name="T71" fmla="*/ 543 h 960"/>
                <a:gd name="T72" fmla="*/ 14 w 1238"/>
                <a:gd name="T73" fmla="*/ 57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8" h="960">
                  <a:moveTo>
                    <a:pt x="14" y="570"/>
                  </a:moveTo>
                  <a:lnTo>
                    <a:pt x="216" y="660"/>
                  </a:lnTo>
                  <a:cubicBezTo>
                    <a:pt x="301" y="698"/>
                    <a:pt x="389" y="737"/>
                    <a:pt x="441" y="761"/>
                  </a:cubicBezTo>
                  <a:cubicBezTo>
                    <a:pt x="442" y="760"/>
                    <a:pt x="444" y="759"/>
                    <a:pt x="445" y="758"/>
                  </a:cubicBezTo>
                  <a:cubicBezTo>
                    <a:pt x="489" y="731"/>
                    <a:pt x="540" y="717"/>
                    <a:pt x="595" y="717"/>
                  </a:cubicBezTo>
                  <a:cubicBezTo>
                    <a:pt x="613" y="717"/>
                    <a:pt x="632" y="718"/>
                    <a:pt x="652" y="721"/>
                  </a:cubicBezTo>
                  <a:cubicBezTo>
                    <a:pt x="676" y="725"/>
                    <a:pt x="739" y="736"/>
                    <a:pt x="762" y="791"/>
                  </a:cubicBezTo>
                  <a:cubicBezTo>
                    <a:pt x="775" y="824"/>
                    <a:pt x="770" y="860"/>
                    <a:pt x="746" y="897"/>
                  </a:cubicBezTo>
                  <a:lnTo>
                    <a:pt x="877" y="956"/>
                  </a:lnTo>
                  <a:cubicBezTo>
                    <a:pt x="887" y="960"/>
                    <a:pt x="898" y="956"/>
                    <a:pt x="903" y="946"/>
                  </a:cubicBezTo>
                  <a:cubicBezTo>
                    <a:pt x="951" y="850"/>
                    <a:pt x="1085" y="636"/>
                    <a:pt x="1238" y="505"/>
                  </a:cubicBezTo>
                  <a:cubicBezTo>
                    <a:pt x="1190" y="486"/>
                    <a:pt x="1112" y="483"/>
                    <a:pt x="1047" y="546"/>
                  </a:cubicBezTo>
                  <a:cubicBezTo>
                    <a:pt x="1026" y="566"/>
                    <a:pt x="1014" y="580"/>
                    <a:pt x="996" y="561"/>
                  </a:cubicBezTo>
                  <a:cubicBezTo>
                    <a:pt x="977" y="542"/>
                    <a:pt x="937" y="513"/>
                    <a:pt x="875" y="540"/>
                  </a:cubicBezTo>
                  <a:cubicBezTo>
                    <a:pt x="915" y="591"/>
                    <a:pt x="918" y="646"/>
                    <a:pt x="895" y="698"/>
                  </a:cubicBezTo>
                  <a:cubicBezTo>
                    <a:pt x="875" y="743"/>
                    <a:pt x="846" y="745"/>
                    <a:pt x="823" y="735"/>
                  </a:cubicBezTo>
                  <a:cubicBezTo>
                    <a:pt x="803" y="726"/>
                    <a:pt x="773" y="703"/>
                    <a:pt x="785" y="620"/>
                  </a:cubicBezTo>
                  <a:cubicBezTo>
                    <a:pt x="731" y="684"/>
                    <a:pt x="694" y="677"/>
                    <a:pt x="675" y="669"/>
                  </a:cubicBezTo>
                  <a:cubicBezTo>
                    <a:pt x="651" y="658"/>
                    <a:pt x="634" y="635"/>
                    <a:pt x="654" y="590"/>
                  </a:cubicBezTo>
                  <a:cubicBezTo>
                    <a:pt x="677" y="538"/>
                    <a:pt x="720" y="503"/>
                    <a:pt x="785" y="500"/>
                  </a:cubicBezTo>
                  <a:cubicBezTo>
                    <a:pt x="794" y="459"/>
                    <a:pt x="781" y="419"/>
                    <a:pt x="758" y="404"/>
                  </a:cubicBezTo>
                  <a:cubicBezTo>
                    <a:pt x="726" y="383"/>
                    <a:pt x="732" y="352"/>
                    <a:pt x="748" y="310"/>
                  </a:cubicBezTo>
                  <a:cubicBezTo>
                    <a:pt x="763" y="269"/>
                    <a:pt x="741" y="200"/>
                    <a:pt x="705" y="184"/>
                  </a:cubicBezTo>
                  <a:cubicBezTo>
                    <a:pt x="669" y="167"/>
                    <a:pt x="602" y="197"/>
                    <a:pt x="582" y="236"/>
                  </a:cubicBezTo>
                  <a:cubicBezTo>
                    <a:pt x="561" y="275"/>
                    <a:pt x="542" y="300"/>
                    <a:pt x="504" y="291"/>
                  </a:cubicBezTo>
                  <a:cubicBezTo>
                    <a:pt x="479" y="284"/>
                    <a:pt x="440" y="300"/>
                    <a:pt x="416" y="335"/>
                  </a:cubicBezTo>
                  <a:cubicBezTo>
                    <a:pt x="456" y="385"/>
                    <a:pt x="459" y="440"/>
                    <a:pt x="436" y="492"/>
                  </a:cubicBezTo>
                  <a:cubicBezTo>
                    <a:pt x="416" y="537"/>
                    <a:pt x="387" y="540"/>
                    <a:pt x="363" y="529"/>
                  </a:cubicBezTo>
                  <a:cubicBezTo>
                    <a:pt x="344" y="520"/>
                    <a:pt x="314" y="497"/>
                    <a:pt x="326" y="414"/>
                  </a:cubicBezTo>
                  <a:cubicBezTo>
                    <a:pt x="272" y="478"/>
                    <a:pt x="235" y="472"/>
                    <a:pt x="215" y="463"/>
                  </a:cubicBezTo>
                  <a:cubicBezTo>
                    <a:pt x="192" y="452"/>
                    <a:pt x="175" y="429"/>
                    <a:pt x="195" y="384"/>
                  </a:cubicBezTo>
                  <a:cubicBezTo>
                    <a:pt x="218" y="332"/>
                    <a:pt x="261" y="298"/>
                    <a:pt x="325" y="294"/>
                  </a:cubicBezTo>
                  <a:cubicBezTo>
                    <a:pt x="304" y="230"/>
                    <a:pt x="257" y="219"/>
                    <a:pt x="230" y="218"/>
                  </a:cubicBezTo>
                  <a:cubicBezTo>
                    <a:pt x="203" y="216"/>
                    <a:pt x="206" y="199"/>
                    <a:pt x="206" y="170"/>
                  </a:cubicBezTo>
                  <a:cubicBezTo>
                    <a:pt x="210" y="79"/>
                    <a:pt x="156" y="23"/>
                    <a:pt x="110" y="0"/>
                  </a:cubicBezTo>
                  <a:cubicBezTo>
                    <a:pt x="114" y="201"/>
                    <a:pt x="44" y="443"/>
                    <a:pt x="4" y="543"/>
                  </a:cubicBezTo>
                  <a:cubicBezTo>
                    <a:pt x="0" y="554"/>
                    <a:pt x="4" y="565"/>
                    <a:pt x="14" y="570"/>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3" name="Freeform 18">
              <a:extLst>
                <a:ext uri="{FF2B5EF4-FFF2-40B4-BE49-F238E27FC236}">
                  <a16:creationId xmlns:a16="http://schemas.microsoft.com/office/drawing/2014/main" id="{93A0D6B5-0CE5-4A86-9501-FD892BBEF1A2}"/>
                </a:ext>
              </a:extLst>
            </p:cNvPr>
            <p:cNvSpPr>
              <a:spLocks noEditPoints="1"/>
            </p:cNvSpPr>
            <p:nvPr userDrawn="1"/>
          </p:nvSpPr>
          <p:spPr bwMode="auto">
            <a:xfrm>
              <a:off x="10248900" y="163513"/>
              <a:ext cx="1928812" cy="2552700"/>
            </a:xfrm>
            <a:custGeom>
              <a:avLst/>
              <a:gdLst>
                <a:gd name="T0" fmla="*/ 1230 w 5356"/>
                <a:gd name="T1" fmla="*/ 978 h 7085"/>
                <a:gd name="T2" fmla="*/ 1513 w 5356"/>
                <a:gd name="T3" fmla="*/ 2197 h 7085"/>
                <a:gd name="T4" fmla="*/ 2104 w 5356"/>
                <a:gd name="T5" fmla="*/ 3594 h 7085"/>
                <a:gd name="T6" fmla="*/ 1305 w 5356"/>
                <a:gd name="T7" fmla="*/ 4281 h 7085"/>
                <a:gd name="T8" fmla="*/ 1618 w 5356"/>
                <a:gd name="T9" fmla="*/ 6404 h 7085"/>
                <a:gd name="T10" fmla="*/ 3556 w 5356"/>
                <a:gd name="T11" fmla="*/ 6867 h 7085"/>
                <a:gd name="T12" fmla="*/ 3974 w 5356"/>
                <a:gd name="T13" fmla="*/ 6684 h 7085"/>
                <a:gd name="T14" fmla="*/ 3975 w 5356"/>
                <a:gd name="T15" fmla="*/ 6683 h 7085"/>
                <a:gd name="T16" fmla="*/ 5191 w 5356"/>
                <a:gd name="T17" fmla="*/ 5543 h 7085"/>
                <a:gd name="T18" fmla="*/ 5356 w 5356"/>
                <a:gd name="T19" fmla="*/ 5312 h 7085"/>
                <a:gd name="T20" fmla="*/ 5356 w 5356"/>
                <a:gd name="T21" fmla="*/ 21 h 7085"/>
                <a:gd name="T22" fmla="*/ 4150 w 5356"/>
                <a:gd name="T23" fmla="*/ 401 h 7085"/>
                <a:gd name="T24" fmla="*/ 2576 w 5356"/>
                <a:gd name="T25" fmla="*/ 416 h 7085"/>
                <a:gd name="T26" fmla="*/ 1230 w 5356"/>
                <a:gd name="T27" fmla="*/ 978 h 7085"/>
                <a:gd name="T28" fmla="*/ 780 w 5356"/>
                <a:gd name="T29" fmla="*/ 2449 h 7085"/>
                <a:gd name="T30" fmla="*/ 534 w 5356"/>
                <a:gd name="T31" fmla="*/ 2523 h 7085"/>
                <a:gd name="T32" fmla="*/ 268 w 5356"/>
                <a:gd name="T33" fmla="*/ 3535 h 7085"/>
                <a:gd name="T34" fmla="*/ 435 w 5356"/>
                <a:gd name="T35" fmla="*/ 3735 h 7085"/>
                <a:gd name="T36" fmla="*/ 991 w 5356"/>
                <a:gd name="T37" fmla="*/ 3810 h 7085"/>
                <a:gd name="T38" fmla="*/ 1524 w 5356"/>
                <a:gd name="T39" fmla="*/ 3276 h 7085"/>
                <a:gd name="T40" fmla="*/ 1526 w 5356"/>
                <a:gd name="T41" fmla="*/ 3251 h 7085"/>
                <a:gd name="T42" fmla="*/ 1528 w 5356"/>
                <a:gd name="T43" fmla="*/ 3236 h 7085"/>
                <a:gd name="T44" fmla="*/ 1512 w 5356"/>
                <a:gd name="T45" fmla="*/ 3087 h 7085"/>
                <a:gd name="T46" fmla="*/ 1399 w 5356"/>
                <a:gd name="T47" fmla="*/ 2831 h 7085"/>
                <a:gd name="T48" fmla="*/ 780 w 5356"/>
                <a:gd name="T49" fmla="*/ 2449 h 7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56" h="7085">
                  <a:moveTo>
                    <a:pt x="1230" y="978"/>
                  </a:moveTo>
                  <a:cubicBezTo>
                    <a:pt x="1014" y="1477"/>
                    <a:pt x="1123" y="1834"/>
                    <a:pt x="1513" y="2197"/>
                  </a:cubicBezTo>
                  <a:cubicBezTo>
                    <a:pt x="1904" y="2559"/>
                    <a:pt x="2331" y="3101"/>
                    <a:pt x="2104" y="3594"/>
                  </a:cubicBezTo>
                  <a:cubicBezTo>
                    <a:pt x="1951" y="3927"/>
                    <a:pt x="1570" y="4044"/>
                    <a:pt x="1305" y="4281"/>
                  </a:cubicBezTo>
                  <a:cubicBezTo>
                    <a:pt x="771" y="4756"/>
                    <a:pt x="1141" y="5857"/>
                    <a:pt x="1618" y="6404"/>
                  </a:cubicBezTo>
                  <a:cubicBezTo>
                    <a:pt x="2096" y="6951"/>
                    <a:pt x="2891" y="7085"/>
                    <a:pt x="3556" y="6867"/>
                  </a:cubicBezTo>
                  <a:cubicBezTo>
                    <a:pt x="3701" y="6819"/>
                    <a:pt x="3840" y="6757"/>
                    <a:pt x="3974" y="6684"/>
                  </a:cubicBezTo>
                  <a:lnTo>
                    <a:pt x="3975" y="6683"/>
                  </a:lnTo>
                  <a:cubicBezTo>
                    <a:pt x="4453" y="6418"/>
                    <a:pt x="4859" y="6002"/>
                    <a:pt x="5191" y="5543"/>
                  </a:cubicBezTo>
                  <a:cubicBezTo>
                    <a:pt x="5246" y="5467"/>
                    <a:pt x="5300" y="5388"/>
                    <a:pt x="5356" y="5312"/>
                  </a:cubicBezTo>
                  <a:lnTo>
                    <a:pt x="5356" y="21"/>
                  </a:lnTo>
                  <a:cubicBezTo>
                    <a:pt x="4920" y="0"/>
                    <a:pt x="4538" y="231"/>
                    <a:pt x="4150" y="401"/>
                  </a:cubicBezTo>
                  <a:cubicBezTo>
                    <a:pt x="3529" y="674"/>
                    <a:pt x="3170" y="622"/>
                    <a:pt x="2576" y="416"/>
                  </a:cubicBezTo>
                  <a:cubicBezTo>
                    <a:pt x="2126" y="261"/>
                    <a:pt x="1428" y="521"/>
                    <a:pt x="1230" y="978"/>
                  </a:cubicBezTo>
                  <a:close/>
                  <a:moveTo>
                    <a:pt x="780" y="2449"/>
                  </a:moveTo>
                  <a:cubicBezTo>
                    <a:pt x="694" y="2456"/>
                    <a:pt x="611" y="2481"/>
                    <a:pt x="534" y="2523"/>
                  </a:cubicBezTo>
                  <a:cubicBezTo>
                    <a:pt x="158" y="2760"/>
                    <a:pt x="0" y="3132"/>
                    <a:pt x="268" y="3535"/>
                  </a:cubicBezTo>
                  <a:cubicBezTo>
                    <a:pt x="321" y="3615"/>
                    <a:pt x="376" y="3683"/>
                    <a:pt x="435" y="3735"/>
                  </a:cubicBezTo>
                  <a:cubicBezTo>
                    <a:pt x="586" y="3870"/>
                    <a:pt x="761" y="3908"/>
                    <a:pt x="991" y="3810"/>
                  </a:cubicBezTo>
                  <a:cubicBezTo>
                    <a:pt x="1299" y="3679"/>
                    <a:pt x="1493" y="3526"/>
                    <a:pt x="1524" y="3276"/>
                  </a:cubicBezTo>
                  <a:cubicBezTo>
                    <a:pt x="1525" y="3267"/>
                    <a:pt x="1526" y="3259"/>
                    <a:pt x="1526" y="3251"/>
                  </a:cubicBezTo>
                  <a:cubicBezTo>
                    <a:pt x="1527" y="3246"/>
                    <a:pt x="1528" y="3241"/>
                    <a:pt x="1528" y="3236"/>
                  </a:cubicBezTo>
                  <a:cubicBezTo>
                    <a:pt x="1532" y="3181"/>
                    <a:pt x="1527" y="3135"/>
                    <a:pt x="1512" y="3087"/>
                  </a:cubicBezTo>
                  <a:cubicBezTo>
                    <a:pt x="1489" y="2995"/>
                    <a:pt x="1447" y="2907"/>
                    <a:pt x="1399" y="2831"/>
                  </a:cubicBezTo>
                  <a:cubicBezTo>
                    <a:pt x="1269" y="2625"/>
                    <a:pt x="1029" y="2378"/>
                    <a:pt x="780" y="2449"/>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8163" y="4987986"/>
            <a:ext cx="2216019" cy="690747"/>
          </a:xfrm>
          <a:prstGeom prst="rect">
            <a:avLst/>
          </a:prstGeom>
        </p:spPr>
      </p:pic>
      <p:pic>
        <p:nvPicPr>
          <p:cNvPr id="25" name="Kuva 24">
            <a:extLst>
              <a:ext uri="{FF2B5EF4-FFF2-40B4-BE49-F238E27FC236}">
                <a16:creationId xmlns:a16="http://schemas.microsoft.com/office/drawing/2014/main" id="{3F68B0ED-E95F-4AEC-B36A-163011EF1E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57212" y="3914285"/>
            <a:ext cx="2194560" cy="1182189"/>
          </a:xfrm>
          <a:prstGeom prst="rect">
            <a:avLst/>
          </a:prstGeom>
        </p:spPr>
      </p:pic>
    </p:spTree>
    <p:extLst>
      <p:ext uri="{BB962C8B-B14F-4D97-AF65-F5344CB8AC3E}">
        <p14:creationId xmlns:p14="http://schemas.microsoft.com/office/powerpoint/2010/main" val="39622488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Kuvatekstillinen kuva">
    <p:spTree>
      <p:nvGrpSpPr>
        <p:cNvPr id="1" name=""/>
        <p:cNvGrpSpPr/>
        <p:nvPr/>
      </p:nvGrpSpPr>
      <p:grpSpPr>
        <a:xfrm>
          <a:off x="0" y="0"/>
          <a:ext cx="0" cy="0"/>
          <a:chOff x="0" y="0"/>
          <a:chExt cx="0" cy="0"/>
        </a:xfrm>
      </p:grpSpPr>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765925" y="0"/>
            <a:ext cx="5426075"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4192" y="833569"/>
            <a:ext cx="4714765"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708" y="2041236"/>
            <a:ext cx="4714765"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E7C3360C-FE45-4FCE-B444-74AF7B91E73D}"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488BC5D2-3E0C-4CF9-96C0-00EC565382B1}"/>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4808510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Kuvatekstillinen kuva 2">
    <p:bg>
      <p:bgPr>
        <a:solidFill>
          <a:srgbClr val="F6F3E5"/>
        </a:solidFill>
        <a:effectLst/>
      </p:bgPr>
    </p:bg>
    <p:spTree>
      <p:nvGrpSpPr>
        <p:cNvPr id="1" name=""/>
        <p:cNvGrpSpPr/>
        <p:nvPr/>
      </p:nvGrpSpPr>
      <p:grpSpPr>
        <a:xfrm>
          <a:off x="0" y="0"/>
          <a:ext cx="0" cy="0"/>
          <a:chOff x="0" y="0"/>
          <a:chExt cx="0" cy="0"/>
        </a:xfrm>
      </p:grpSpPr>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765925" y="0"/>
            <a:ext cx="5426075"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7030ABF6-69E4-49A8-8BA4-CE05D33A70DF}"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grpSp>
        <p:nvGrpSpPr>
          <p:cNvPr id="16" name="Ryhmä 15">
            <a:extLst>
              <a:ext uri="{FF2B5EF4-FFF2-40B4-BE49-F238E27FC236}">
                <a16:creationId xmlns:a16="http://schemas.microsoft.com/office/drawing/2014/main" id="{69F52D86-06D6-4204-8C5D-88168C5E54D1}"/>
              </a:ext>
              <a:ext uri="{C183D7F6-B498-43B3-948B-1728B52AA6E4}">
                <adec:decorative xmlns:adec="http://schemas.microsoft.com/office/drawing/2017/decorative" val="1"/>
              </a:ext>
            </a:extLst>
          </p:cNvPr>
          <p:cNvGrpSpPr/>
          <p:nvPr userDrawn="1"/>
        </p:nvGrpSpPr>
        <p:grpSpPr>
          <a:xfrm>
            <a:off x="0" y="0"/>
            <a:ext cx="6765925" cy="6858000"/>
            <a:chOff x="2713038" y="14288"/>
            <a:chExt cx="6765925" cy="6829425"/>
          </a:xfrm>
        </p:grpSpPr>
        <p:sp>
          <p:nvSpPr>
            <p:cNvPr id="14" name="Freeform 5">
              <a:extLst>
                <a:ext uri="{FF2B5EF4-FFF2-40B4-BE49-F238E27FC236}">
                  <a16:creationId xmlns:a16="http://schemas.microsoft.com/office/drawing/2014/main" id="{2BD81002-6E6D-4A28-ACC9-F247803CBB82}"/>
                </a:ext>
                <a:ext uri="{C183D7F6-B498-43B3-948B-1728B52AA6E4}">
                  <adec:decorative xmlns:adec="http://schemas.microsoft.com/office/drawing/2017/decorative" val="1"/>
                </a:ext>
              </a:extLst>
            </p:cNvPr>
            <p:cNvSpPr>
              <a:spLocks/>
            </p:cNvSpPr>
            <p:nvPr userDrawn="1"/>
          </p:nvSpPr>
          <p:spPr bwMode="auto">
            <a:xfrm>
              <a:off x="2713038" y="5027613"/>
              <a:ext cx="3035300" cy="1816100"/>
            </a:xfrm>
            <a:custGeom>
              <a:avLst/>
              <a:gdLst>
                <a:gd name="T0" fmla="*/ 8458 w 8465"/>
                <a:gd name="T1" fmla="*/ 5065 h 5065"/>
                <a:gd name="T2" fmla="*/ 8329 w 8465"/>
                <a:gd name="T3" fmla="*/ 3923 h 5065"/>
                <a:gd name="T4" fmla="*/ 7877 w 8465"/>
                <a:gd name="T5" fmla="*/ 2762 h 5065"/>
                <a:gd name="T6" fmla="*/ 7304 w 8465"/>
                <a:gd name="T7" fmla="*/ 1900 h 5065"/>
                <a:gd name="T8" fmla="*/ 3807 w 8465"/>
                <a:gd name="T9" fmla="*/ 66 h 5065"/>
                <a:gd name="T10" fmla="*/ 2573 w 8465"/>
                <a:gd name="T11" fmla="*/ 9 h 5065"/>
                <a:gd name="T12" fmla="*/ 340 w 8465"/>
                <a:gd name="T13" fmla="*/ 744 h 5065"/>
                <a:gd name="T14" fmla="*/ 0 w 8465"/>
                <a:gd name="T15" fmla="*/ 1198 h 5065"/>
                <a:gd name="T16" fmla="*/ 0 w 8465"/>
                <a:gd name="T17" fmla="*/ 5065 h 5065"/>
                <a:gd name="T18" fmla="*/ 8458 w 8465"/>
                <a:gd name="T19" fmla="*/ 5065 h 5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65" h="5065">
                  <a:moveTo>
                    <a:pt x="8458" y="5065"/>
                  </a:moveTo>
                  <a:cubicBezTo>
                    <a:pt x="8465" y="4684"/>
                    <a:pt x="8423" y="4299"/>
                    <a:pt x="8329" y="3923"/>
                  </a:cubicBezTo>
                  <a:cubicBezTo>
                    <a:pt x="8228" y="3515"/>
                    <a:pt x="8073" y="3124"/>
                    <a:pt x="7877" y="2762"/>
                  </a:cubicBezTo>
                  <a:cubicBezTo>
                    <a:pt x="7711" y="2455"/>
                    <a:pt x="7518" y="2167"/>
                    <a:pt x="7304" y="1900"/>
                  </a:cubicBezTo>
                  <a:cubicBezTo>
                    <a:pt x="6359" y="725"/>
                    <a:pt x="5177" y="225"/>
                    <a:pt x="3807" y="66"/>
                  </a:cubicBezTo>
                  <a:cubicBezTo>
                    <a:pt x="3397" y="18"/>
                    <a:pt x="2984" y="0"/>
                    <a:pt x="2573" y="9"/>
                  </a:cubicBezTo>
                  <a:cubicBezTo>
                    <a:pt x="1800" y="26"/>
                    <a:pt x="943" y="151"/>
                    <a:pt x="340" y="744"/>
                  </a:cubicBezTo>
                  <a:cubicBezTo>
                    <a:pt x="202" y="880"/>
                    <a:pt x="91" y="1033"/>
                    <a:pt x="0" y="1198"/>
                  </a:cubicBezTo>
                  <a:lnTo>
                    <a:pt x="0" y="5065"/>
                  </a:lnTo>
                  <a:lnTo>
                    <a:pt x="8458" y="5065"/>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6">
              <a:extLst>
                <a:ext uri="{FF2B5EF4-FFF2-40B4-BE49-F238E27FC236}">
                  <a16:creationId xmlns:a16="http://schemas.microsoft.com/office/drawing/2014/main" id="{227DA4E8-F3F6-486B-9137-8ACF47416E2F}"/>
                </a:ext>
                <a:ext uri="{C183D7F6-B498-43B3-948B-1728B52AA6E4}">
                  <adec:decorative xmlns:adec="http://schemas.microsoft.com/office/drawing/2017/decorative" val="1"/>
                </a:ext>
              </a:extLst>
            </p:cNvPr>
            <p:cNvSpPr>
              <a:spLocks/>
            </p:cNvSpPr>
            <p:nvPr userDrawn="1"/>
          </p:nvSpPr>
          <p:spPr bwMode="auto">
            <a:xfrm>
              <a:off x="7924800" y="14288"/>
              <a:ext cx="1554163" cy="2265363"/>
            </a:xfrm>
            <a:custGeom>
              <a:avLst/>
              <a:gdLst>
                <a:gd name="T0" fmla="*/ 4334 w 4334"/>
                <a:gd name="T1" fmla="*/ 0 h 6319"/>
                <a:gd name="T2" fmla="*/ 0 w 4334"/>
                <a:gd name="T3" fmla="*/ 0 h 6319"/>
                <a:gd name="T4" fmla="*/ 516 w 4334"/>
                <a:gd name="T5" fmla="*/ 1641 h 6319"/>
                <a:gd name="T6" fmla="*/ 921 w 4334"/>
                <a:gd name="T7" fmla="*/ 2863 h 6319"/>
                <a:gd name="T8" fmla="*/ 536 w 4334"/>
                <a:gd name="T9" fmla="*/ 4728 h 6319"/>
                <a:gd name="T10" fmla="*/ 1426 w 4334"/>
                <a:gd name="T11" fmla="*/ 5823 h 6319"/>
                <a:gd name="T12" fmla="*/ 4157 w 4334"/>
                <a:gd name="T13" fmla="*/ 6298 h 6319"/>
                <a:gd name="T14" fmla="*/ 4334 w 4334"/>
                <a:gd name="T15" fmla="*/ 6292 h 6319"/>
                <a:gd name="T16" fmla="*/ 4334 w 4334"/>
                <a:gd name="T17" fmla="*/ 0 h 6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4" h="6319">
                  <a:moveTo>
                    <a:pt x="4334" y="0"/>
                  </a:moveTo>
                  <a:lnTo>
                    <a:pt x="0" y="0"/>
                  </a:lnTo>
                  <a:cubicBezTo>
                    <a:pt x="76" y="560"/>
                    <a:pt x="268" y="1118"/>
                    <a:pt x="516" y="1641"/>
                  </a:cubicBezTo>
                  <a:cubicBezTo>
                    <a:pt x="703" y="2036"/>
                    <a:pt x="928" y="2439"/>
                    <a:pt x="921" y="2863"/>
                  </a:cubicBezTo>
                  <a:cubicBezTo>
                    <a:pt x="911" y="3517"/>
                    <a:pt x="449" y="4074"/>
                    <a:pt x="536" y="4728"/>
                  </a:cubicBezTo>
                  <a:cubicBezTo>
                    <a:pt x="602" y="5222"/>
                    <a:pt x="939" y="5631"/>
                    <a:pt x="1426" y="5823"/>
                  </a:cubicBezTo>
                  <a:cubicBezTo>
                    <a:pt x="2265" y="6153"/>
                    <a:pt x="3290" y="6319"/>
                    <a:pt x="4157" y="6298"/>
                  </a:cubicBezTo>
                  <a:cubicBezTo>
                    <a:pt x="4213" y="6297"/>
                    <a:pt x="4272" y="6295"/>
                    <a:pt x="4334" y="6292"/>
                  </a:cubicBezTo>
                  <a:lnTo>
                    <a:pt x="4334" y="0"/>
                  </a:lnTo>
                  <a:close/>
                </a:path>
              </a:pathLst>
            </a:custGeom>
            <a:solidFill>
              <a:srgbClr val="ECC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4192" y="833569"/>
            <a:ext cx="4714765"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708" y="2041236"/>
            <a:ext cx="4714765"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pic>
        <p:nvPicPr>
          <p:cNvPr id="17" name="Kuva 16">
            <a:extLst>
              <a:ext uri="{FF2B5EF4-FFF2-40B4-BE49-F238E27FC236}">
                <a16:creationId xmlns:a16="http://schemas.microsoft.com/office/drawing/2014/main" id="{488BC5D2-3E0C-4CF9-96C0-00EC565382B1}"/>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38690780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Kuvatekstillinen kuva 3">
    <p:bg>
      <p:bgPr>
        <a:solidFill>
          <a:srgbClr val="253746"/>
        </a:solidFill>
        <a:effectLst/>
      </p:bgPr>
    </p:bg>
    <p:spTree>
      <p:nvGrpSpPr>
        <p:cNvPr id="1" name=""/>
        <p:cNvGrpSpPr/>
        <p:nvPr/>
      </p:nvGrpSpPr>
      <p:grpSpPr>
        <a:xfrm>
          <a:off x="0" y="0"/>
          <a:ext cx="0" cy="0"/>
          <a:chOff x="0" y="0"/>
          <a:chExt cx="0" cy="0"/>
        </a:xfrm>
      </p:grpSpPr>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765925" y="0"/>
            <a:ext cx="5426075"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grpSp>
        <p:nvGrpSpPr>
          <p:cNvPr id="16" name="Ryhmä 15">
            <a:extLst>
              <a:ext uri="{FF2B5EF4-FFF2-40B4-BE49-F238E27FC236}">
                <a16:creationId xmlns:a16="http://schemas.microsoft.com/office/drawing/2014/main" id="{69F52D86-06D6-4204-8C5D-88168C5E54D1}"/>
              </a:ext>
              <a:ext uri="{C183D7F6-B498-43B3-948B-1728B52AA6E4}">
                <adec:decorative xmlns:adec="http://schemas.microsoft.com/office/drawing/2017/decorative" val="1"/>
              </a:ext>
            </a:extLst>
          </p:cNvPr>
          <p:cNvGrpSpPr/>
          <p:nvPr userDrawn="1"/>
        </p:nvGrpSpPr>
        <p:grpSpPr>
          <a:xfrm>
            <a:off x="0" y="0"/>
            <a:ext cx="6765925" cy="6858000"/>
            <a:chOff x="2713038" y="14288"/>
            <a:chExt cx="6765925" cy="6829425"/>
          </a:xfrm>
        </p:grpSpPr>
        <p:sp>
          <p:nvSpPr>
            <p:cNvPr id="14" name="Freeform 5">
              <a:extLst>
                <a:ext uri="{FF2B5EF4-FFF2-40B4-BE49-F238E27FC236}">
                  <a16:creationId xmlns:a16="http://schemas.microsoft.com/office/drawing/2014/main" id="{2BD81002-6E6D-4A28-ACC9-F247803CBB82}"/>
                </a:ext>
                <a:ext uri="{C183D7F6-B498-43B3-948B-1728B52AA6E4}">
                  <adec:decorative xmlns:adec="http://schemas.microsoft.com/office/drawing/2017/decorative" val="1"/>
                </a:ext>
              </a:extLst>
            </p:cNvPr>
            <p:cNvSpPr>
              <a:spLocks/>
            </p:cNvSpPr>
            <p:nvPr userDrawn="1"/>
          </p:nvSpPr>
          <p:spPr bwMode="auto">
            <a:xfrm>
              <a:off x="2713038" y="5027613"/>
              <a:ext cx="3035300" cy="1816100"/>
            </a:xfrm>
            <a:custGeom>
              <a:avLst/>
              <a:gdLst>
                <a:gd name="T0" fmla="*/ 8458 w 8465"/>
                <a:gd name="T1" fmla="*/ 5065 h 5065"/>
                <a:gd name="T2" fmla="*/ 8329 w 8465"/>
                <a:gd name="T3" fmla="*/ 3923 h 5065"/>
                <a:gd name="T4" fmla="*/ 7877 w 8465"/>
                <a:gd name="T5" fmla="*/ 2762 h 5065"/>
                <a:gd name="T6" fmla="*/ 7304 w 8465"/>
                <a:gd name="T7" fmla="*/ 1900 h 5065"/>
                <a:gd name="T8" fmla="*/ 3807 w 8465"/>
                <a:gd name="T9" fmla="*/ 66 h 5065"/>
                <a:gd name="T10" fmla="*/ 2573 w 8465"/>
                <a:gd name="T11" fmla="*/ 9 h 5065"/>
                <a:gd name="T12" fmla="*/ 340 w 8465"/>
                <a:gd name="T13" fmla="*/ 744 h 5065"/>
                <a:gd name="T14" fmla="*/ 0 w 8465"/>
                <a:gd name="T15" fmla="*/ 1198 h 5065"/>
                <a:gd name="T16" fmla="*/ 0 w 8465"/>
                <a:gd name="T17" fmla="*/ 5065 h 5065"/>
                <a:gd name="T18" fmla="*/ 8458 w 8465"/>
                <a:gd name="T19" fmla="*/ 5065 h 5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65" h="5065">
                  <a:moveTo>
                    <a:pt x="8458" y="5065"/>
                  </a:moveTo>
                  <a:cubicBezTo>
                    <a:pt x="8465" y="4684"/>
                    <a:pt x="8423" y="4299"/>
                    <a:pt x="8329" y="3923"/>
                  </a:cubicBezTo>
                  <a:cubicBezTo>
                    <a:pt x="8228" y="3515"/>
                    <a:pt x="8073" y="3124"/>
                    <a:pt x="7877" y="2762"/>
                  </a:cubicBezTo>
                  <a:cubicBezTo>
                    <a:pt x="7711" y="2455"/>
                    <a:pt x="7518" y="2167"/>
                    <a:pt x="7304" y="1900"/>
                  </a:cubicBezTo>
                  <a:cubicBezTo>
                    <a:pt x="6359" y="725"/>
                    <a:pt x="5177" y="225"/>
                    <a:pt x="3807" y="66"/>
                  </a:cubicBezTo>
                  <a:cubicBezTo>
                    <a:pt x="3397" y="18"/>
                    <a:pt x="2984" y="0"/>
                    <a:pt x="2573" y="9"/>
                  </a:cubicBezTo>
                  <a:cubicBezTo>
                    <a:pt x="1800" y="26"/>
                    <a:pt x="943" y="151"/>
                    <a:pt x="340" y="744"/>
                  </a:cubicBezTo>
                  <a:cubicBezTo>
                    <a:pt x="202" y="880"/>
                    <a:pt x="91" y="1033"/>
                    <a:pt x="0" y="1198"/>
                  </a:cubicBezTo>
                  <a:lnTo>
                    <a:pt x="0" y="5065"/>
                  </a:lnTo>
                  <a:lnTo>
                    <a:pt x="8458" y="5065"/>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6">
              <a:extLst>
                <a:ext uri="{FF2B5EF4-FFF2-40B4-BE49-F238E27FC236}">
                  <a16:creationId xmlns:a16="http://schemas.microsoft.com/office/drawing/2014/main" id="{227DA4E8-F3F6-486B-9137-8ACF47416E2F}"/>
                </a:ext>
                <a:ext uri="{C183D7F6-B498-43B3-948B-1728B52AA6E4}">
                  <adec:decorative xmlns:adec="http://schemas.microsoft.com/office/drawing/2017/decorative" val="1"/>
                </a:ext>
              </a:extLst>
            </p:cNvPr>
            <p:cNvSpPr>
              <a:spLocks/>
            </p:cNvSpPr>
            <p:nvPr userDrawn="1"/>
          </p:nvSpPr>
          <p:spPr bwMode="auto">
            <a:xfrm>
              <a:off x="7924800" y="14288"/>
              <a:ext cx="1554163" cy="2265363"/>
            </a:xfrm>
            <a:custGeom>
              <a:avLst/>
              <a:gdLst>
                <a:gd name="T0" fmla="*/ 4334 w 4334"/>
                <a:gd name="T1" fmla="*/ 0 h 6319"/>
                <a:gd name="T2" fmla="*/ 0 w 4334"/>
                <a:gd name="T3" fmla="*/ 0 h 6319"/>
                <a:gd name="T4" fmla="*/ 516 w 4334"/>
                <a:gd name="T5" fmla="*/ 1641 h 6319"/>
                <a:gd name="T6" fmla="*/ 921 w 4334"/>
                <a:gd name="T7" fmla="*/ 2863 h 6319"/>
                <a:gd name="T8" fmla="*/ 536 w 4334"/>
                <a:gd name="T9" fmla="*/ 4728 h 6319"/>
                <a:gd name="T10" fmla="*/ 1426 w 4334"/>
                <a:gd name="T11" fmla="*/ 5823 h 6319"/>
                <a:gd name="T12" fmla="*/ 4157 w 4334"/>
                <a:gd name="T13" fmla="*/ 6298 h 6319"/>
                <a:gd name="T14" fmla="*/ 4334 w 4334"/>
                <a:gd name="T15" fmla="*/ 6292 h 6319"/>
                <a:gd name="T16" fmla="*/ 4334 w 4334"/>
                <a:gd name="T17" fmla="*/ 0 h 6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4" h="6319">
                  <a:moveTo>
                    <a:pt x="4334" y="0"/>
                  </a:moveTo>
                  <a:lnTo>
                    <a:pt x="0" y="0"/>
                  </a:lnTo>
                  <a:cubicBezTo>
                    <a:pt x="76" y="560"/>
                    <a:pt x="268" y="1118"/>
                    <a:pt x="516" y="1641"/>
                  </a:cubicBezTo>
                  <a:cubicBezTo>
                    <a:pt x="703" y="2036"/>
                    <a:pt x="928" y="2439"/>
                    <a:pt x="921" y="2863"/>
                  </a:cubicBezTo>
                  <a:cubicBezTo>
                    <a:pt x="911" y="3517"/>
                    <a:pt x="449" y="4074"/>
                    <a:pt x="536" y="4728"/>
                  </a:cubicBezTo>
                  <a:cubicBezTo>
                    <a:pt x="602" y="5222"/>
                    <a:pt x="939" y="5631"/>
                    <a:pt x="1426" y="5823"/>
                  </a:cubicBezTo>
                  <a:cubicBezTo>
                    <a:pt x="2265" y="6153"/>
                    <a:pt x="3290" y="6319"/>
                    <a:pt x="4157" y="6298"/>
                  </a:cubicBezTo>
                  <a:cubicBezTo>
                    <a:pt x="4213" y="6297"/>
                    <a:pt x="4272" y="6295"/>
                    <a:pt x="4334" y="6292"/>
                  </a:cubicBezTo>
                  <a:lnTo>
                    <a:pt x="4334" y="0"/>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4192" y="833569"/>
            <a:ext cx="4714765" cy="1197308"/>
          </a:xfrm>
        </p:spPr>
        <p:txBody>
          <a:bodyPr/>
          <a:lstStyle>
            <a:lvl1pPr>
              <a:lnSpc>
                <a:spcPct val="95000"/>
              </a:lnSpc>
              <a:defRPr sz="3000">
                <a:solidFill>
                  <a:schemeClr val="bg1"/>
                </a:solidFill>
              </a:defRPr>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708" y="2041236"/>
            <a:ext cx="4714765" cy="3981564"/>
          </a:xfr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429D9B76-8420-449E-B6F0-476B2C5502E3}"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488BC5D2-3E0C-4CF9-96C0-00EC565382B1}"/>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79621" y="6124534"/>
            <a:ext cx="1463452" cy="456168"/>
          </a:xfrm>
          <a:prstGeom prst="rect">
            <a:avLst/>
          </a:prstGeom>
        </p:spPr>
      </p:pic>
    </p:spTree>
    <p:extLst>
      <p:ext uri="{BB962C8B-B14F-4D97-AF65-F5344CB8AC3E}">
        <p14:creationId xmlns:p14="http://schemas.microsoft.com/office/powerpoint/2010/main" val="10374440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uvatekstillinen kuva 4">
    <p:bg>
      <p:bgPr>
        <a:solidFill>
          <a:srgbClr val="ECC7CD"/>
        </a:solidFill>
        <a:effectLst/>
      </p:bgPr>
    </p:bg>
    <p:spTree>
      <p:nvGrpSpPr>
        <p:cNvPr id="1" name=""/>
        <p:cNvGrpSpPr/>
        <p:nvPr/>
      </p:nvGrpSpPr>
      <p:grpSpPr>
        <a:xfrm>
          <a:off x="0" y="0"/>
          <a:ext cx="0" cy="0"/>
          <a:chOff x="0" y="0"/>
          <a:chExt cx="0" cy="0"/>
        </a:xfrm>
      </p:grpSpPr>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765925" y="0"/>
            <a:ext cx="5426075"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grpSp>
        <p:nvGrpSpPr>
          <p:cNvPr id="16" name="Ryhmä 15">
            <a:extLst>
              <a:ext uri="{FF2B5EF4-FFF2-40B4-BE49-F238E27FC236}">
                <a16:creationId xmlns:a16="http://schemas.microsoft.com/office/drawing/2014/main" id="{69F52D86-06D6-4204-8C5D-88168C5E54D1}"/>
              </a:ext>
              <a:ext uri="{C183D7F6-B498-43B3-948B-1728B52AA6E4}">
                <adec:decorative xmlns:adec="http://schemas.microsoft.com/office/drawing/2017/decorative" val="1"/>
              </a:ext>
            </a:extLst>
          </p:cNvPr>
          <p:cNvGrpSpPr/>
          <p:nvPr userDrawn="1"/>
        </p:nvGrpSpPr>
        <p:grpSpPr>
          <a:xfrm>
            <a:off x="0" y="0"/>
            <a:ext cx="6765925" cy="6858000"/>
            <a:chOff x="2713038" y="14288"/>
            <a:chExt cx="6765925" cy="6829425"/>
          </a:xfrm>
        </p:grpSpPr>
        <p:sp>
          <p:nvSpPr>
            <p:cNvPr id="14" name="Freeform 5">
              <a:extLst>
                <a:ext uri="{FF2B5EF4-FFF2-40B4-BE49-F238E27FC236}">
                  <a16:creationId xmlns:a16="http://schemas.microsoft.com/office/drawing/2014/main" id="{2BD81002-6E6D-4A28-ACC9-F247803CBB82}"/>
                </a:ext>
                <a:ext uri="{C183D7F6-B498-43B3-948B-1728B52AA6E4}">
                  <adec:decorative xmlns:adec="http://schemas.microsoft.com/office/drawing/2017/decorative" val="1"/>
                </a:ext>
              </a:extLst>
            </p:cNvPr>
            <p:cNvSpPr>
              <a:spLocks/>
            </p:cNvSpPr>
            <p:nvPr userDrawn="1"/>
          </p:nvSpPr>
          <p:spPr bwMode="auto">
            <a:xfrm>
              <a:off x="2713038" y="5027613"/>
              <a:ext cx="3035300" cy="1816100"/>
            </a:xfrm>
            <a:custGeom>
              <a:avLst/>
              <a:gdLst>
                <a:gd name="T0" fmla="*/ 8458 w 8465"/>
                <a:gd name="T1" fmla="*/ 5065 h 5065"/>
                <a:gd name="T2" fmla="*/ 8329 w 8465"/>
                <a:gd name="T3" fmla="*/ 3923 h 5065"/>
                <a:gd name="T4" fmla="*/ 7877 w 8465"/>
                <a:gd name="T5" fmla="*/ 2762 h 5065"/>
                <a:gd name="T6" fmla="*/ 7304 w 8465"/>
                <a:gd name="T7" fmla="*/ 1900 h 5065"/>
                <a:gd name="T8" fmla="*/ 3807 w 8465"/>
                <a:gd name="T9" fmla="*/ 66 h 5065"/>
                <a:gd name="T10" fmla="*/ 2573 w 8465"/>
                <a:gd name="T11" fmla="*/ 9 h 5065"/>
                <a:gd name="T12" fmla="*/ 340 w 8465"/>
                <a:gd name="T13" fmla="*/ 744 h 5065"/>
                <a:gd name="T14" fmla="*/ 0 w 8465"/>
                <a:gd name="T15" fmla="*/ 1198 h 5065"/>
                <a:gd name="T16" fmla="*/ 0 w 8465"/>
                <a:gd name="T17" fmla="*/ 5065 h 5065"/>
                <a:gd name="T18" fmla="*/ 8458 w 8465"/>
                <a:gd name="T19" fmla="*/ 5065 h 5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65" h="5065">
                  <a:moveTo>
                    <a:pt x="8458" y="5065"/>
                  </a:moveTo>
                  <a:cubicBezTo>
                    <a:pt x="8465" y="4684"/>
                    <a:pt x="8423" y="4299"/>
                    <a:pt x="8329" y="3923"/>
                  </a:cubicBezTo>
                  <a:cubicBezTo>
                    <a:pt x="8228" y="3515"/>
                    <a:pt x="8073" y="3124"/>
                    <a:pt x="7877" y="2762"/>
                  </a:cubicBezTo>
                  <a:cubicBezTo>
                    <a:pt x="7711" y="2455"/>
                    <a:pt x="7518" y="2167"/>
                    <a:pt x="7304" y="1900"/>
                  </a:cubicBezTo>
                  <a:cubicBezTo>
                    <a:pt x="6359" y="725"/>
                    <a:pt x="5177" y="225"/>
                    <a:pt x="3807" y="66"/>
                  </a:cubicBezTo>
                  <a:cubicBezTo>
                    <a:pt x="3397" y="18"/>
                    <a:pt x="2984" y="0"/>
                    <a:pt x="2573" y="9"/>
                  </a:cubicBezTo>
                  <a:cubicBezTo>
                    <a:pt x="1800" y="26"/>
                    <a:pt x="943" y="151"/>
                    <a:pt x="340" y="744"/>
                  </a:cubicBezTo>
                  <a:cubicBezTo>
                    <a:pt x="202" y="880"/>
                    <a:pt x="91" y="1033"/>
                    <a:pt x="0" y="1198"/>
                  </a:cubicBezTo>
                  <a:lnTo>
                    <a:pt x="0" y="5065"/>
                  </a:lnTo>
                  <a:lnTo>
                    <a:pt x="8458" y="5065"/>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6">
              <a:extLst>
                <a:ext uri="{FF2B5EF4-FFF2-40B4-BE49-F238E27FC236}">
                  <a16:creationId xmlns:a16="http://schemas.microsoft.com/office/drawing/2014/main" id="{227DA4E8-F3F6-486B-9137-8ACF47416E2F}"/>
                </a:ext>
                <a:ext uri="{C183D7F6-B498-43B3-948B-1728B52AA6E4}">
                  <adec:decorative xmlns:adec="http://schemas.microsoft.com/office/drawing/2017/decorative" val="1"/>
                </a:ext>
              </a:extLst>
            </p:cNvPr>
            <p:cNvSpPr>
              <a:spLocks/>
            </p:cNvSpPr>
            <p:nvPr userDrawn="1"/>
          </p:nvSpPr>
          <p:spPr bwMode="auto">
            <a:xfrm>
              <a:off x="7924800" y="14288"/>
              <a:ext cx="1554163" cy="2265363"/>
            </a:xfrm>
            <a:custGeom>
              <a:avLst/>
              <a:gdLst>
                <a:gd name="T0" fmla="*/ 4334 w 4334"/>
                <a:gd name="T1" fmla="*/ 0 h 6319"/>
                <a:gd name="T2" fmla="*/ 0 w 4334"/>
                <a:gd name="T3" fmla="*/ 0 h 6319"/>
                <a:gd name="T4" fmla="*/ 516 w 4334"/>
                <a:gd name="T5" fmla="*/ 1641 h 6319"/>
                <a:gd name="T6" fmla="*/ 921 w 4334"/>
                <a:gd name="T7" fmla="*/ 2863 h 6319"/>
                <a:gd name="T8" fmla="*/ 536 w 4334"/>
                <a:gd name="T9" fmla="*/ 4728 h 6319"/>
                <a:gd name="T10" fmla="*/ 1426 w 4334"/>
                <a:gd name="T11" fmla="*/ 5823 h 6319"/>
                <a:gd name="T12" fmla="*/ 4157 w 4334"/>
                <a:gd name="T13" fmla="*/ 6298 h 6319"/>
                <a:gd name="T14" fmla="*/ 4334 w 4334"/>
                <a:gd name="T15" fmla="*/ 6292 h 6319"/>
                <a:gd name="T16" fmla="*/ 4334 w 4334"/>
                <a:gd name="T17" fmla="*/ 0 h 6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4" h="6319">
                  <a:moveTo>
                    <a:pt x="4334" y="0"/>
                  </a:moveTo>
                  <a:lnTo>
                    <a:pt x="0" y="0"/>
                  </a:lnTo>
                  <a:cubicBezTo>
                    <a:pt x="76" y="560"/>
                    <a:pt x="268" y="1118"/>
                    <a:pt x="516" y="1641"/>
                  </a:cubicBezTo>
                  <a:cubicBezTo>
                    <a:pt x="703" y="2036"/>
                    <a:pt x="928" y="2439"/>
                    <a:pt x="921" y="2863"/>
                  </a:cubicBezTo>
                  <a:cubicBezTo>
                    <a:pt x="911" y="3517"/>
                    <a:pt x="449" y="4074"/>
                    <a:pt x="536" y="4728"/>
                  </a:cubicBezTo>
                  <a:cubicBezTo>
                    <a:pt x="602" y="5222"/>
                    <a:pt x="939" y="5631"/>
                    <a:pt x="1426" y="5823"/>
                  </a:cubicBezTo>
                  <a:cubicBezTo>
                    <a:pt x="2265" y="6153"/>
                    <a:pt x="3290" y="6319"/>
                    <a:pt x="4157" y="6298"/>
                  </a:cubicBezTo>
                  <a:cubicBezTo>
                    <a:pt x="4213" y="6297"/>
                    <a:pt x="4272" y="6295"/>
                    <a:pt x="4334" y="6292"/>
                  </a:cubicBezTo>
                  <a:lnTo>
                    <a:pt x="4334" y="0"/>
                  </a:ln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4192" y="833569"/>
            <a:ext cx="4714765"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708" y="2041236"/>
            <a:ext cx="4714765"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E327C405-E9BA-4634-845B-DBD69C364E76}"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488BC5D2-3E0C-4CF9-96C0-00EC565382B1}"/>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6678940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uvatekstillinen kuva vasen">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5946483" y="833569"/>
            <a:ext cx="5333601"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5943999" y="2041236"/>
            <a:ext cx="5333601"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9CDD765C-0ACD-4B65-A1DF-0AE00C1BEA25}"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0" y="0"/>
            <a:ext cx="5434149"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spTree>
    <p:extLst>
      <p:ext uri="{BB962C8B-B14F-4D97-AF65-F5344CB8AC3E}">
        <p14:creationId xmlns:p14="http://schemas.microsoft.com/office/powerpoint/2010/main" val="36065103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Kuvatekstillinen kuva vasen 2">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5946483" y="833569"/>
            <a:ext cx="5333601"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5943999" y="2041236"/>
            <a:ext cx="5333601"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1A72F892-9FCB-4D87-AAC8-706A032CF24E}"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0" y="0"/>
            <a:ext cx="5434149"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grpSp>
        <p:nvGrpSpPr>
          <p:cNvPr id="14" name="Ryhmä 13">
            <a:extLst>
              <a:ext uri="{FF2B5EF4-FFF2-40B4-BE49-F238E27FC236}">
                <a16:creationId xmlns:a16="http://schemas.microsoft.com/office/drawing/2014/main" id="{953CD720-05FC-4438-BA64-E40196BAA53D}"/>
              </a:ext>
              <a:ext uri="{C183D7F6-B498-43B3-948B-1728B52AA6E4}">
                <adec:decorative xmlns:adec="http://schemas.microsoft.com/office/drawing/2017/decorative" val="1"/>
              </a:ext>
            </a:extLst>
          </p:cNvPr>
          <p:cNvGrpSpPr/>
          <p:nvPr userDrawn="1"/>
        </p:nvGrpSpPr>
        <p:grpSpPr>
          <a:xfrm>
            <a:off x="5435337" y="0"/>
            <a:ext cx="6765925" cy="6858000"/>
            <a:chOff x="2713038" y="14288"/>
            <a:chExt cx="6765925" cy="6829425"/>
          </a:xfrm>
        </p:grpSpPr>
        <p:sp>
          <p:nvSpPr>
            <p:cNvPr id="12" name="Freeform 5">
              <a:extLst>
                <a:ext uri="{FF2B5EF4-FFF2-40B4-BE49-F238E27FC236}">
                  <a16:creationId xmlns:a16="http://schemas.microsoft.com/office/drawing/2014/main" id="{49CD8354-9E3C-4AE6-BA7F-B5CA96795724}"/>
                </a:ext>
                <a:ext uri="{C183D7F6-B498-43B3-948B-1728B52AA6E4}">
                  <adec:decorative xmlns:adec="http://schemas.microsoft.com/office/drawing/2017/decorative" val="1"/>
                </a:ext>
              </a:extLst>
            </p:cNvPr>
            <p:cNvSpPr>
              <a:spLocks/>
            </p:cNvSpPr>
            <p:nvPr userDrawn="1"/>
          </p:nvSpPr>
          <p:spPr bwMode="auto">
            <a:xfrm>
              <a:off x="8205788" y="14288"/>
              <a:ext cx="1273175" cy="2217738"/>
            </a:xfrm>
            <a:custGeom>
              <a:avLst/>
              <a:gdLst>
                <a:gd name="T0" fmla="*/ 3551 w 3551"/>
                <a:gd name="T1" fmla="*/ 6185 h 6185"/>
                <a:gd name="T2" fmla="*/ 3551 w 3551"/>
                <a:gd name="T3" fmla="*/ 0 h 6185"/>
                <a:gd name="T4" fmla="*/ 0 w 3551"/>
                <a:gd name="T5" fmla="*/ 0 h 6185"/>
                <a:gd name="T6" fmla="*/ 501 w 3551"/>
                <a:gd name="T7" fmla="*/ 1541 h 6185"/>
                <a:gd name="T8" fmla="*/ 906 w 3551"/>
                <a:gd name="T9" fmla="*/ 2763 h 6185"/>
                <a:gd name="T10" fmla="*/ 521 w 3551"/>
                <a:gd name="T11" fmla="*/ 4628 h 6185"/>
                <a:gd name="T12" fmla="*/ 1412 w 3551"/>
                <a:gd name="T13" fmla="*/ 5723 h 6185"/>
                <a:gd name="T14" fmla="*/ 3551 w 3551"/>
                <a:gd name="T15" fmla="*/ 6185 h 6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1" h="6185">
                  <a:moveTo>
                    <a:pt x="3551" y="6185"/>
                  </a:moveTo>
                  <a:lnTo>
                    <a:pt x="3551" y="0"/>
                  </a:lnTo>
                  <a:lnTo>
                    <a:pt x="0" y="0"/>
                  </a:lnTo>
                  <a:cubicBezTo>
                    <a:pt x="85" y="527"/>
                    <a:pt x="268" y="1049"/>
                    <a:pt x="501" y="1541"/>
                  </a:cubicBezTo>
                  <a:cubicBezTo>
                    <a:pt x="688" y="1936"/>
                    <a:pt x="913" y="2339"/>
                    <a:pt x="906" y="2763"/>
                  </a:cubicBezTo>
                  <a:cubicBezTo>
                    <a:pt x="896" y="3417"/>
                    <a:pt x="434" y="3974"/>
                    <a:pt x="521" y="4628"/>
                  </a:cubicBezTo>
                  <a:cubicBezTo>
                    <a:pt x="587" y="5122"/>
                    <a:pt x="924" y="5531"/>
                    <a:pt x="1412" y="5723"/>
                  </a:cubicBezTo>
                  <a:cubicBezTo>
                    <a:pt x="2066" y="5981"/>
                    <a:pt x="2833" y="6138"/>
                    <a:pt x="3551" y="6185"/>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8B55E2D9-4CF2-40AF-A688-7E12271B003E}"/>
                </a:ext>
                <a:ext uri="{C183D7F6-B498-43B3-948B-1728B52AA6E4}">
                  <adec:decorative xmlns:adec="http://schemas.microsoft.com/office/drawing/2017/decorative" val="1"/>
                </a:ext>
              </a:extLst>
            </p:cNvPr>
            <p:cNvSpPr>
              <a:spLocks/>
            </p:cNvSpPr>
            <p:nvPr userDrawn="1"/>
          </p:nvSpPr>
          <p:spPr bwMode="auto">
            <a:xfrm>
              <a:off x="2713038" y="5727700"/>
              <a:ext cx="1939925" cy="1116013"/>
            </a:xfrm>
            <a:custGeom>
              <a:avLst/>
              <a:gdLst>
                <a:gd name="T0" fmla="*/ 0 w 5413"/>
                <a:gd name="T1" fmla="*/ 3116 h 3116"/>
                <a:gd name="T2" fmla="*/ 5413 w 5413"/>
                <a:gd name="T3" fmla="*/ 3116 h 3116"/>
                <a:gd name="T4" fmla="*/ 5319 w 5413"/>
                <a:gd name="T5" fmla="*/ 2854 h 3116"/>
                <a:gd name="T6" fmla="*/ 3830 w 5413"/>
                <a:gd name="T7" fmla="*/ 1511 h 3116"/>
                <a:gd name="T8" fmla="*/ 1541 w 5413"/>
                <a:gd name="T9" fmla="*/ 506 h 3116"/>
                <a:gd name="T10" fmla="*/ 0 w 5413"/>
                <a:gd name="T11" fmla="*/ 0 h 3116"/>
                <a:gd name="T12" fmla="*/ 0 w 5413"/>
                <a:gd name="T13" fmla="*/ 3116 h 3116"/>
              </a:gdLst>
              <a:ahLst/>
              <a:cxnLst>
                <a:cxn ang="0">
                  <a:pos x="T0" y="T1"/>
                </a:cxn>
                <a:cxn ang="0">
                  <a:pos x="T2" y="T3"/>
                </a:cxn>
                <a:cxn ang="0">
                  <a:pos x="T4" y="T5"/>
                </a:cxn>
                <a:cxn ang="0">
                  <a:pos x="T6" y="T7"/>
                </a:cxn>
                <a:cxn ang="0">
                  <a:pos x="T8" y="T9"/>
                </a:cxn>
                <a:cxn ang="0">
                  <a:pos x="T10" y="T11"/>
                </a:cxn>
                <a:cxn ang="0">
                  <a:pos x="T12" y="T13"/>
                </a:cxn>
              </a:cxnLst>
              <a:rect l="0" t="0" r="r" b="b"/>
              <a:pathLst>
                <a:path w="5413" h="3116">
                  <a:moveTo>
                    <a:pt x="0" y="3116"/>
                  </a:moveTo>
                  <a:lnTo>
                    <a:pt x="5413" y="3116"/>
                  </a:lnTo>
                  <a:cubicBezTo>
                    <a:pt x="5388" y="3028"/>
                    <a:pt x="5356" y="2940"/>
                    <a:pt x="5319" y="2854"/>
                  </a:cubicBezTo>
                  <a:cubicBezTo>
                    <a:pt x="5040" y="2214"/>
                    <a:pt x="4428" y="1817"/>
                    <a:pt x="3830" y="1511"/>
                  </a:cubicBezTo>
                  <a:cubicBezTo>
                    <a:pt x="3088" y="1131"/>
                    <a:pt x="2323" y="794"/>
                    <a:pt x="1541" y="506"/>
                  </a:cubicBezTo>
                  <a:cubicBezTo>
                    <a:pt x="1055" y="327"/>
                    <a:pt x="532" y="128"/>
                    <a:pt x="0" y="0"/>
                  </a:cubicBezTo>
                  <a:lnTo>
                    <a:pt x="0" y="3116"/>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21969086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Kuvatekstillinen kuva vasen 3">
    <p:bg>
      <p:bgPr>
        <a:solidFill>
          <a:srgbClr val="253746"/>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53CD720-05FC-4438-BA64-E40196BAA53D}"/>
              </a:ext>
              <a:ext uri="{C183D7F6-B498-43B3-948B-1728B52AA6E4}">
                <adec:decorative xmlns:adec="http://schemas.microsoft.com/office/drawing/2017/decorative" val="1"/>
              </a:ext>
            </a:extLst>
          </p:cNvPr>
          <p:cNvGrpSpPr/>
          <p:nvPr userDrawn="1"/>
        </p:nvGrpSpPr>
        <p:grpSpPr>
          <a:xfrm>
            <a:off x="5435337" y="0"/>
            <a:ext cx="6765925" cy="6858000"/>
            <a:chOff x="2713038" y="14288"/>
            <a:chExt cx="6765925" cy="6829425"/>
          </a:xfrm>
        </p:grpSpPr>
        <p:sp>
          <p:nvSpPr>
            <p:cNvPr id="12" name="Freeform 5">
              <a:extLst>
                <a:ext uri="{FF2B5EF4-FFF2-40B4-BE49-F238E27FC236}">
                  <a16:creationId xmlns:a16="http://schemas.microsoft.com/office/drawing/2014/main" id="{49CD8354-9E3C-4AE6-BA7F-B5CA96795724}"/>
                </a:ext>
                <a:ext uri="{C183D7F6-B498-43B3-948B-1728B52AA6E4}">
                  <adec:decorative xmlns:adec="http://schemas.microsoft.com/office/drawing/2017/decorative" val="1"/>
                </a:ext>
              </a:extLst>
            </p:cNvPr>
            <p:cNvSpPr>
              <a:spLocks/>
            </p:cNvSpPr>
            <p:nvPr userDrawn="1"/>
          </p:nvSpPr>
          <p:spPr bwMode="auto">
            <a:xfrm>
              <a:off x="8205788" y="14288"/>
              <a:ext cx="1273175" cy="2217738"/>
            </a:xfrm>
            <a:custGeom>
              <a:avLst/>
              <a:gdLst>
                <a:gd name="T0" fmla="*/ 3551 w 3551"/>
                <a:gd name="T1" fmla="*/ 6185 h 6185"/>
                <a:gd name="T2" fmla="*/ 3551 w 3551"/>
                <a:gd name="T3" fmla="*/ 0 h 6185"/>
                <a:gd name="T4" fmla="*/ 0 w 3551"/>
                <a:gd name="T5" fmla="*/ 0 h 6185"/>
                <a:gd name="T6" fmla="*/ 501 w 3551"/>
                <a:gd name="T7" fmla="*/ 1541 h 6185"/>
                <a:gd name="T8" fmla="*/ 906 w 3551"/>
                <a:gd name="T9" fmla="*/ 2763 h 6185"/>
                <a:gd name="T10" fmla="*/ 521 w 3551"/>
                <a:gd name="T11" fmla="*/ 4628 h 6185"/>
                <a:gd name="T12" fmla="*/ 1412 w 3551"/>
                <a:gd name="T13" fmla="*/ 5723 h 6185"/>
                <a:gd name="T14" fmla="*/ 3551 w 3551"/>
                <a:gd name="T15" fmla="*/ 6185 h 6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1" h="6185">
                  <a:moveTo>
                    <a:pt x="3551" y="6185"/>
                  </a:moveTo>
                  <a:lnTo>
                    <a:pt x="3551" y="0"/>
                  </a:lnTo>
                  <a:lnTo>
                    <a:pt x="0" y="0"/>
                  </a:lnTo>
                  <a:cubicBezTo>
                    <a:pt x="85" y="527"/>
                    <a:pt x="268" y="1049"/>
                    <a:pt x="501" y="1541"/>
                  </a:cubicBezTo>
                  <a:cubicBezTo>
                    <a:pt x="688" y="1936"/>
                    <a:pt x="913" y="2339"/>
                    <a:pt x="906" y="2763"/>
                  </a:cubicBezTo>
                  <a:cubicBezTo>
                    <a:pt x="896" y="3417"/>
                    <a:pt x="434" y="3974"/>
                    <a:pt x="521" y="4628"/>
                  </a:cubicBezTo>
                  <a:cubicBezTo>
                    <a:pt x="587" y="5122"/>
                    <a:pt x="924" y="5531"/>
                    <a:pt x="1412" y="5723"/>
                  </a:cubicBezTo>
                  <a:cubicBezTo>
                    <a:pt x="2066" y="5981"/>
                    <a:pt x="2833" y="6138"/>
                    <a:pt x="3551" y="6185"/>
                  </a:cubicBez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8B55E2D9-4CF2-40AF-A688-7E12271B003E}"/>
                </a:ext>
                <a:ext uri="{C183D7F6-B498-43B3-948B-1728B52AA6E4}">
                  <adec:decorative xmlns:adec="http://schemas.microsoft.com/office/drawing/2017/decorative" val="1"/>
                </a:ext>
              </a:extLst>
            </p:cNvPr>
            <p:cNvSpPr>
              <a:spLocks/>
            </p:cNvSpPr>
            <p:nvPr userDrawn="1"/>
          </p:nvSpPr>
          <p:spPr bwMode="auto">
            <a:xfrm>
              <a:off x="2713038" y="5727700"/>
              <a:ext cx="1939925" cy="1116013"/>
            </a:xfrm>
            <a:custGeom>
              <a:avLst/>
              <a:gdLst>
                <a:gd name="T0" fmla="*/ 0 w 5413"/>
                <a:gd name="T1" fmla="*/ 3116 h 3116"/>
                <a:gd name="T2" fmla="*/ 5413 w 5413"/>
                <a:gd name="T3" fmla="*/ 3116 h 3116"/>
                <a:gd name="T4" fmla="*/ 5319 w 5413"/>
                <a:gd name="T5" fmla="*/ 2854 h 3116"/>
                <a:gd name="T6" fmla="*/ 3830 w 5413"/>
                <a:gd name="T7" fmla="*/ 1511 h 3116"/>
                <a:gd name="T8" fmla="*/ 1541 w 5413"/>
                <a:gd name="T9" fmla="*/ 506 h 3116"/>
                <a:gd name="T10" fmla="*/ 0 w 5413"/>
                <a:gd name="T11" fmla="*/ 0 h 3116"/>
                <a:gd name="T12" fmla="*/ 0 w 5413"/>
                <a:gd name="T13" fmla="*/ 3116 h 3116"/>
              </a:gdLst>
              <a:ahLst/>
              <a:cxnLst>
                <a:cxn ang="0">
                  <a:pos x="T0" y="T1"/>
                </a:cxn>
                <a:cxn ang="0">
                  <a:pos x="T2" y="T3"/>
                </a:cxn>
                <a:cxn ang="0">
                  <a:pos x="T4" y="T5"/>
                </a:cxn>
                <a:cxn ang="0">
                  <a:pos x="T6" y="T7"/>
                </a:cxn>
                <a:cxn ang="0">
                  <a:pos x="T8" y="T9"/>
                </a:cxn>
                <a:cxn ang="0">
                  <a:pos x="T10" y="T11"/>
                </a:cxn>
                <a:cxn ang="0">
                  <a:pos x="T12" y="T13"/>
                </a:cxn>
              </a:cxnLst>
              <a:rect l="0" t="0" r="r" b="b"/>
              <a:pathLst>
                <a:path w="5413" h="3116">
                  <a:moveTo>
                    <a:pt x="0" y="3116"/>
                  </a:moveTo>
                  <a:lnTo>
                    <a:pt x="5413" y="3116"/>
                  </a:lnTo>
                  <a:cubicBezTo>
                    <a:pt x="5388" y="3028"/>
                    <a:pt x="5356" y="2940"/>
                    <a:pt x="5319" y="2854"/>
                  </a:cubicBezTo>
                  <a:cubicBezTo>
                    <a:pt x="5040" y="2214"/>
                    <a:pt x="4428" y="1817"/>
                    <a:pt x="3830" y="1511"/>
                  </a:cubicBezTo>
                  <a:cubicBezTo>
                    <a:pt x="3088" y="1131"/>
                    <a:pt x="2323" y="794"/>
                    <a:pt x="1541" y="506"/>
                  </a:cubicBezTo>
                  <a:cubicBezTo>
                    <a:pt x="1055" y="327"/>
                    <a:pt x="532" y="128"/>
                    <a:pt x="0" y="0"/>
                  </a:cubicBezTo>
                  <a:lnTo>
                    <a:pt x="0" y="3116"/>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5946483" y="833569"/>
            <a:ext cx="5333601" cy="1197308"/>
          </a:xfrm>
        </p:spPr>
        <p:txBody>
          <a:bodyPr/>
          <a:lstStyle>
            <a:lvl1pPr>
              <a:lnSpc>
                <a:spcPct val="95000"/>
              </a:lnSpc>
              <a:defRPr sz="3000">
                <a:solidFill>
                  <a:schemeClr val="bg1"/>
                </a:solidFill>
              </a:defRPr>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5943999" y="2041236"/>
            <a:ext cx="5333601" cy="3981564"/>
          </a:xfr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7ACE52D7-1F93-4D3B-B89F-E50F52213094}"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0" y="0"/>
            <a:ext cx="5434149"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spTree>
    <p:extLst>
      <p:ext uri="{BB962C8B-B14F-4D97-AF65-F5344CB8AC3E}">
        <p14:creationId xmlns:p14="http://schemas.microsoft.com/office/powerpoint/2010/main" val="457876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Kuvatekstillinen kuva vasen 4">
    <p:bg>
      <p:bgPr>
        <a:solidFill>
          <a:srgbClr val="ECC7CD"/>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53CD720-05FC-4438-BA64-E40196BAA53D}"/>
              </a:ext>
              <a:ext uri="{C183D7F6-B498-43B3-948B-1728B52AA6E4}">
                <adec:decorative xmlns:adec="http://schemas.microsoft.com/office/drawing/2017/decorative" val="1"/>
              </a:ext>
            </a:extLst>
          </p:cNvPr>
          <p:cNvGrpSpPr/>
          <p:nvPr userDrawn="1"/>
        </p:nvGrpSpPr>
        <p:grpSpPr>
          <a:xfrm>
            <a:off x="5435337" y="0"/>
            <a:ext cx="6765925" cy="6858000"/>
            <a:chOff x="2713038" y="14288"/>
            <a:chExt cx="6765925" cy="6829425"/>
          </a:xfrm>
        </p:grpSpPr>
        <p:sp>
          <p:nvSpPr>
            <p:cNvPr id="12" name="Freeform 5">
              <a:extLst>
                <a:ext uri="{FF2B5EF4-FFF2-40B4-BE49-F238E27FC236}">
                  <a16:creationId xmlns:a16="http://schemas.microsoft.com/office/drawing/2014/main" id="{49CD8354-9E3C-4AE6-BA7F-B5CA96795724}"/>
                </a:ext>
                <a:ext uri="{C183D7F6-B498-43B3-948B-1728B52AA6E4}">
                  <adec:decorative xmlns:adec="http://schemas.microsoft.com/office/drawing/2017/decorative" val="1"/>
                </a:ext>
              </a:extLst>
            </p:cNvPr>
            <p:cNvSpPr>
              <a:spLocks/>
            </p:cNvSpPr>
            <p:nvPr userDrawn="1"/>
          </p:nvSpPr>
          <p:spPr bwMode="auto">
            <a:xfrm>
              <a:off x="8205788" y="14288"/>
              <a:ext cx="1273175" cy="2217738"/>
            </a:xfrm>
            <a:custGeom>
              <a:avLst/>
              <a:gdLst>
                <a:gd name="T0" fmla="*/ 3551 w 3551"/>
                <a:gd name="T1" fmla="*/ 6185 h 6185"/>
                <a:gd name="T2" fmla="*/ 3551 w 3551"/>
                <a:gd name="T3" fmla="*/ 0 h 6185"/>
                <a:gd name="T4" fmla="*/ 0 w 3551"/>
                <a:gd name="T5" fmla="*/ 0 h 6185"/>
                <a:gd name="T6" fmla="*/ 501 w 3551"/>
                <a:gd name="T7" fmla="*/ 1541 h 6185"/>
                <a:gd name="T8" fmla="*/ 906 w 3551"/>
                <a:gd name="T9" fmla="*/ 2763 h 6185"/>
                <a:gd name="T10" fmla="*/ 521 w 3551"/>
                <a:gd name="T11" fmla="*/ 4628 h 6185"/>
                <a:gd name="T12" fmla="*/ 1412 w 3551"/>
                <a:gd name="T13" fmla="*/ 5723 h 6185"/>
                <a:gd name="T14" fmla="*/ 3551 w 3551"/>
                <a:gd name="T15" fmla="*/ 6185 h 6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1" h="6185">
                  <a:moveTo>
                    <a:pt x="3551" y="6185"/>
                  </a:moveTo>
                  <a:lnTo>
                    <a:pt x="3551" y="0"/>
                  </a:lnTo>
                  <a:lnTo>
                    <a:pt x="0" y="0"/>
                  </a:lnTo>
                  <a:cubicBezTo>
                    <a:pt x="85" y="527"/>
                    <a:pt x="268" y="1049"/>
                    <a:pt x="501" y="1541"/>
                  </a:cubicBezTo>
                  <a:cubicBezTo>
                    <a:pt x="688" y="1936"/>
                    <a:pt x="913" y="2339"/>
                    <a:pt x="906" y="2763"/>
                  </a:cubicBezTo>
                  <a:cubicBezTo>
                    <a:pt x="896" y="3417"/>
                    <a:pt x="434" y="3974"/>
                    <a:pt x="521" y="4628"/>
                  </a:cubicBezTo>
                  <a:cubicBezTo>
                    <a:pt x="587" y="5122"/>
                    <a:pt x="924" y="5531"/>
                    <a:pt x="1412" y="5723"/>
                  </a:cubicBezTo>
                  <a:cubicBezTo>
                    <a:pt x="2066" y="5981"/>
                    <a:pt x="2833" y="6138"/>
                    <a:pt x="3551" y="6185"/>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8B55E2D9-4CF2-40AF-A688-7E12271B003E}"/>
                </a:ext>
                <a:ext uri="{C183D7F6-B498-43B3-948B-1728B52AA6E4}">
                  <adec:decorative xmlns:adec="http://schemas.microsoft.com/office/drawing/2017/decorative" val="1"/>
                </a:ext>
              </a:extLst>
            </p:cNvPr>
            <p:cNvSpPr>
              <a:spLocks/>
            </p:cNvSpPr>
            <p:nvPr userDrawn="1"/>
          </p:nvSpPr>
          <p:spPr bwMode="auto">
            <a:xfrm>
              <a:off x="2713038" y="5727700"/>
              <a:ext cx="1939925" cy="1116013"/>
            </a:xfrm>
            <a:custGeom>
              <a:avLst/>
              <a:gdLst>
                <a:gd name="T0" fmla="*/ 0 w 5413"/>
                <a:gd name="T1" fmla="*/ 3116 h 3116"/>
                <a:gd name="T2" fmla="*/ 5413 w 5413"/>
                <a:gd name="T3" fmla="*/ 3116 h 3116"/>
                <a:gd name="T4" fmla="*/ 5319 w 5413"/>
                <a:gd name="T5" fmla="*/ 2854 h 3116"/>
                <a:gd name="T6" fmla="*/ 3830 w 5413"/>
                <a:gd name="T7" fmla="*/ 1511 h 3116"/>
                <a:gd name="T8" fmla="*/ 1541 w 5413"/>
                <a:gd name="T9" fmla="*/ 506 h 3116"/>
                <a:gd name="T10" fmla="*/ 0 w 5413"/>
                <a:gd name="T11" fmla="*/ 0 h 3116"/>
                <a:gd name="T12" fmla="*/ 0 w 5413"/>
                <a:gd name="T13" fmla="*/ 3116 h 3116"/>
              </a:gdLst>
              <a:ahLst/>
              <a:cxnLst>
                <a:cxn ang="0">
                  <a:pos x="T0" y="T1"/>
                </a:cxn>
                <a:cxn ang="0">
                  <a:pos x="T2" y="T3"/>
                </a:cxn>
                <a:cxn ang="0">
                  <a:pos x="T4" y="T5"/>
                </a:cxn>
                <a:cxn ang="0">
                  <a:pos x="T6" y="T7"/>
                </a:cxn>
                <a:cxn ang="0">
                  <a:pos x="T8" y="T9"/>
                </a:cxn>
                <a:cxn ang="0">
                  <a:pos x="T10" y="T11"/>
                </a:cxn>
                <a:cxn ang="0">
                  <a:pos x="T12" y="T13"/>
                </a:cxn>
              </a:cxnLst>
              <a:rect l="0" t="0" r="r" b="b"/>
              <a:pathLst>
                <a:path w="5413" h="3116">
                  <a:moveTo>
                    <a:pt x="0" y="3116"/>
                  </a:moveTo>
                  <a:lnTo>
                    <a:pt x="5413" y="3116"/>
                  </a:lnTo>
                  <a:cubicBezTo>
                    <a:pt x="5388" y="3028"/>
                    <a:pt x="5356" y="2940"/>
                    <a:pt x="5319" y="2854"/>
                  </a:cubicBezTo>
                  <a:cubicBezTo>
                    <a:pt x="5040" y="2214"/>
                    <a:pt x="4428" y="1817"/>
                    <a:pt x="3830" y="1511"/>
                  </a:cubicBezTo>
                  <a:cubicBezTo>
                    <a:pt x="3088" y="1131"/>
                    <a:pt x="2323" y="794"/>
                    <a:pt x="1541" y="506"/>
                  </a:cubicBezTo>
                  <a:cubicBezTo>
                    <a:pt x="1055" y="327"/>
                    <a:pt x="532" y="128"/>
                    <a:pt x="0" y="0"/>
                  </a:cubicBezTo>
                  <a:lnTo>
                    <a:pt x="0" y="3116"/>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5946483" y="833569"/>
            <a:ext cx="5333601" cy="1197308"/>
          </a:xfrm>
        </p:spPr>
        <p:txBody>
          <a:bodyPr/>
          <a:lstStyle>
            <a:lvl1pPr>
              <a:lnSpc>
                <a:spcPct val="95000"/>
              </a:lnSpc>
              <a:defRPr sz="3000">
                <a:solidFill>
                  <a:schemeClr val="tx2"/>
                </a:solidFill>
              </a:defRPr>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5943999" y="2041236"/>
            <a:ext cx="5333601" cy="3981564"/>
          </a:xfr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400">
                <a:solidFill>
                  <a:schemeClr val="tx2"/>
                </a:solidFill>
              </a:defRPr>
            </a:lvl4pPr>
            <a:lvl5pPr>
              <a:defRPr sz="1400">
                <a:solidFill>
                  <a:schemeClr val="tx2"/>
                </a:solidFill>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tx2"/>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tx2"/>
                </a:solidFill>
              </a:defRPr>
            </a:lvl1pPr>
          </a:lstStyle>
          <a:p>
            <a:fld id="{BC3BA0B7-FD4B-4796-82A1-7EE7AD1082E7}"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0" y="0"/>
            <a:ext cx="5434149"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spTree>
    <p:extLst>
      <p:ext uri="{BB962C8B-B14F-4D97-AF65-F5344CB8AC3E}">
        <p14:creationId xmlns:p14="http://schemas.microsoft.com/office/powerpoint/2010/main" val="402406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Otsikkodia 3">
    <p:bg>
      <p:bgPr>
        <a:solidFill>
          <a:srgbClr val="253746"/>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311AE5C-AA57-4332-BC10-364D1F8729A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0" name="Freeform 5">
              <a:extLst>
                <a:ext uri="{FF2B5EF4-FFF2-40B4-BE49-F238E27FC236}">
                  <a16:creationId xmlns:a16="http://schemas.microsoft.com/office/drawing/2014/main" id="{7DA039C1-FC8A-4206-BD8C-D65974F503C7}"/>
                </a:ext>
                <a:ext uri="{C183D7F6-B498-43B3-948B-1728B52AA6E4}">
                  <adec:decorative xmlns:adec="http://schemas.microsoft.com/office/drawing/2017/decorative" val="1"/>
                </a:ext>
              </a:extLst>
            </p:cNvPr>
            <p:cNvSpPr>
              <a:spLocks/>
            </p:cNvSpPr>
            <p:nvPr userDrawn="1"/>
          </p:nvSpPr>
          <p:spPr bwMode="auto">
            <a:xfrm>
              <a:off x="28576" y="14288"/>
              <a:ext cx="8997950" cy="6435725"/>
            </a:xfrm>
            <a:custGeom>
              <a:avLst/>
              <a:gdLst>
                <a:gd name="T0" fmla="*/ 0 w 25113"/>
                <a:gd name="T1" fmla="*/ 17951 h 17951"/>
                <a:gd name="T2" fmla="*/ 5738 w 25113"/>
                <a:gd name="T3" fmla="*/ 16624 h 17951"/>
                <a:gd name="T4" fmla="*/ 10582 w 25113"/>
                <a:gd name="T5" fmla="*/ 15518 h 17951"/>
                <a:gd name="T6" fmla="*/ 17606 w 25113"/>
                <a:gd name="T7" fmla="*/ 17688 h 17951"/>
                <a:gd name="T8" fmla="*/ 22143 w 25113"/>
                <a:gd name="T9" fmla="*/ 14672 h 17951"/>
                <a:gd name="T10" fmla="*/ 24981 w 25113"/>
                <a:gd name="T11" fmla="*/ 4354 h 17951"/>
                <a:gd name="T12" fmla="*/ 24993 w 25113"/>
                <a:gd name="T13" fmla="*/ 0 h 17951"/>
                <a:gd name="T14" fmla="*/ 0 w 25113"/>
                <a:gd name="T15" fmla="*/ 0 h 17951"/>
                <a:gd name="T16" fmla="*/ 0 w 25113"/>
                <a:gd name="T17" fmla="*/ 17951 h 17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13" h="17951">
                  <a:moveTo>
                    <a:pt x="0" y="17951"/>
                  </a:moveTo>
                  <a:cubicBezTo>
                    <a:pt x="1933" y="17787"/>
                    <a:pt x="3879" y="17296"/>
                    <a:pt x="5738" y="16624"/>
                  </a:cubicBezTo>
                  <a:cubicBezTo>
                    <a:pt x="7324" y="16050"/>
                    <a:pt x="8955" y="15335"/>
                    <a:pt x="10582" y="15518"/>
                  </a:cubicBezTo>
                  <a:cubicBezTo>
                    <a:pt x="13093" y="15801"/>
                    <a:pt x="15059" y="17781"/>
                    <a:pt x="17606" y="17688"/>
                  </a:cubicBezTo>
                  <a:cubicBezTo>
                    <a:pt x="19528" y="17619"/>
                    <a:pt x="21225" y="16473"/>
                    <a:pt x="22143" y="14672"/>
                  </a:cubicBezTo>
                  <a:cubicBezTo>
                    <a:pt x="23724" y="11572"/>
                    <a:pt x="24738" y="7693"/>
                    <a:pt x="24981" y="4354"/>
                  </a:cubicBezTo>
                  <a:cubicBezTo>
                    <a:pt x="25065" y="3205"/>
                    <a:pt x="25113" y="1609"/>
                    <a:pt x="24993" y="0"/>
                  </a:cubicBezTo>
                  <a:lnTo>
                    <a:pt x="0" y="0"/>
                  </a:lnTo>
                  <a:lnTo>
                    <a:pt x="0" y="17951"/>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4890C3B4-77D6-40C8-91D8-5F6644F03E20}"/>
                </a:ext>
                <a:ext uri="{C183D7F6-B498-43B3-948B-1728B52AA6E4}">
                  <adec:decorative xmlns:adec="http://schemas.microsoft.com/office/drawing/2017/decorative" val="1"/>
                </a:ext>
              </a:extLst>
            </p:cNvPr>
            <p:cNvSpPr>
              <a:spLocks/>
            </p:cNvSpPr>
            <p:nvPr userDrawn="1"/>
          </p:nvSpPr>
          <p:spPr bwMode="auto">
            <a:xfrm>
              <a:off x="8997951" y="1555750"/>
              <a:ext cx="3165475" cy="5287963"/>
            </a:xfrm>
            <a:custGeom>
              <a:avLst/>
              <a:gdLst>
                <a:gd name="T0" fmla="*/ 529 w 8837"/>
                <a:gd name="T1" fmla="*/ 9177 h 14750"/>
                <a:gd name="T2" fmla="*/ 214 w 8837"/>
                <a:gd name="T3" fmla="*/ 6462 h 14750"/>
                <a:gd name="T4" fmla="*/ 1067 w 8837"/>
                <a:gd name="T5" fmla="*/ 4012 h 14750"/>
                <a:gd name="T6" fmla="*/ 3716 w 8837"/>
                <a:gd name="T7" fmla="*/ 4078 h 14750"/>
                <a:gd name="T8" fmla="*/ 3895 w 8837"/>
                <a:gd name="T9" fmla="*/ 9308 h 14750"/>
                <a:gd name="T10" fmla="*/ 6541 w 8837"/>
                <a:gd name="T11" fmla="*/ 9481 h 14750"/>
                <a:gd name="T12" fmla="*/ 7496 w 8837"/>
                <a:gd name="T13" fmla="*/ 6771 h 14750"/>
                <a:gd name="T14" fmla="*/ 8837 w 8837"/>
                <a:gd name="T15" fmla="*/ 0 h 14750"/>
                <a:gd name="T16" fmla="*/ 8837 w 8837"/>
                <a:gd name="T17" fmla="*/ 14750 h 14750"/>
                <a:gd name="T18" fmla="*/ 114 w 8837"/>
                <a:gd name="T19" fmla="*/ 14750 h 14750"/>
                <a:gd name="T20" fmla="*/ 108 w 8837"/>
                <a:gd name="T21" fmla="*/ 13634 h 14750"/>
                <a:gd name="T22" fmla="*/ 529 w 8837"/>
                <a:gd name="T23" fmla="*/ 9177 h 14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37" h="14750">
                  <a:moveTo>
                    <a:pt x="529" y="9177"/>
                  </a:moveTo>
                  <a:cubicBezTo>
                    <a:pt x="442" y="8270"/>
                    <a:pt x="228" y="7368"/>
                    <a:pt x="214" y="6462"/>
                  </a:cubicBezTo>
                  <a:cubicBezTo>
                    <a:pt x="201" y="5554"/>
                    <a:pt x="422" y="4603"/>
                    <a:pt x="1067" y="4012"/>
                  </a:cubicBezTo>
                  <a:cubicBezTo>
                    <a:pt x="1712" y="3420"/>
                    <a:pt x="3096" y="3392"/>
                    <a:pt x="3716" y="4078"/>
                  </a:cubicBezTo>
                  <a:cubicBezTo>
                    <a:pt x="4967" y="5461"/>
                    <a:pt x="2778" y="7812"/>
                    <a:pt x="3895" y="9308"/>
                  </a:cubicBezTo>
                  <a:cubicBezTo>
                    <a:pt x="4508" y="10130"/>
                    <a:pt x="5810" y="10120"/>
                    <a:pt x="6541" y="9481"/>
                  </a:cubicBezTo>
                  <a:cubicBezTo>
                    <a:pt x="7271" y="8841"/>
                    <a:pt x="7576" y="7779"/>
                    <a:pt x="7496" y="6771"/>
                  </a:cubicBezTo>
                  <a:cubicBezTo>
                    <a:pt x="7164" y="2579"/>
                    <a:pt x="7753" y="957"/>
                    <a:pt x="8837" y="0"/>
                  </a:cubicBezTo>
                  <a:lnTo>
                    <a:pt x="8837" y="14750"/>
                  </a:lnTo>
                  <a:lnTo>
                    <a:pt x="114" y="14750"/>
                  </a:lnTo>
                  <a:cubicBezTo>
                    <a:pt x="12" y="14418"/>
                    <a:pt x="0" y="14044"/>
                    <a:pt x="108" y="13634"/>
                  </a:cubicBezTo>
                  <a:cubicBezTo>
                    <a:pt x="536" y="12010"/>
                    <a:pt x="698" y="10952"/>
                    <a:pt x="529" y="9177"/>
                  </a:cubicBez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6935057" cy="2979507"/>
          </a:xfrm>
        </p:spPr>
        <p:txBody>
          <a:bodyPr anchor="t" anchorCtr="0"/>
          <a:lstStyle>
            <a:lvl1pPr algn="l">
              <a:lnSpc>
                <a:spcPct val="95000"/>
              </a:lnSpc>
              <a:defRPr sz="6500">
                <a:solidFill>
                  <a:schemeClr val="tx2"/>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6935057"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bg1"/>
                </a:solidFill>
              </a:defRPr>
            </a:lvl1pPr>
          </a:lstStyle>
          <a:p>
            <a:fld id="{221B4716-86FA-41DD-B7B6-247140DD57EF}" type="datetime1">
              <a:rPr lang="fi-FI" smtClean="0"/>
              <a:t>16.5.2024</a:t>
            </a:fld>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10451037" y="273402"/>
            <a:ext cx="1463452" cy="456168"/>
          </a:xfrm>
          <a:prstGeom prst="rect">
            <a:avLst/>
          </a:prstGeom>
        </p:spPr>
      </p:pic>
    </p:spTree>
    <p:extLst>
      <p:ext uri="{BB962C8B-B14F-4D97-AF65-F5344CB8AC3E}">
        <p14:creationId xmlns:p14="http://schemas.microsoft.com/office/powerpoint/2010/main" val="36487444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Kuva muoto">
    <p:bg>
      <p:bgPr>
        <a:solidFill>
          <a:srgbClr val="D9DAD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21B9A318-B5BC-4EF0-8D63-4C08EB33C6A0}"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2349785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Kuva muoto 2">
    <p:bg>
      <p:bgPr>
        <a:solidFill>
          <a:srgbClr val="ECC7CD"/>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834EBD4E-7936-4C1C-99C7-49C647895C25}"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6882366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Kuva muoto 3">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45F6D5EC-31D0-4E4D-A74A-934D2A10ACC4}"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1314770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Kuva muoto 4">
    <p:bg>
      <p:bgPr>
        <a:solidFill>
          <a:srgbClr val="E0C09F"/>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FA5642DC-A3DF-490E-BF8E-B67F0DDAC4DD}"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7755491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uva muoto 5">
    <p:bg>
      <p:bgPr>
        <a:solidFill>
          <a:srgbClr val="C66E4E"/>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8DD25C64-A283-46BC-8D25-053573875597}"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2447286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uva muoto 6">
    <p:bg>
      <p:bgPr>
        <a:solidFill>
          <a:srgbClr val="253746"/>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solidFill>
                  <a:srgbClr val="E0C09F"/>
                </a:solidFill>
              </a:defRPr>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solidFill>
                  <a:srgbClr val="E0C09F"/>
                </a:solidFill>
              </a:defRPr>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solidFill>
                  <a:srgbClr val="E0C09F"/>
                </a:solidFill>
              </a:defRPr>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231BFAA6-BD5B-45F8-8DA1-A1F57815D522}"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4524929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uva muoto 7">
    <p:bg>
      <p:bgPr>
        <a:solidFill>
          <a:srgbClr val="2C523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solidFill>
                  <a:srgbClr val="E0C09F"/>
                </a:solidFill>
              </a:defRPr>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solidFill>
                  <a:srgbClr val="E0C09F"/>
                </a:solidFill>
              </a:defRPr>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solidFill>
                  <a:srgbClr val="E0C09F"/>
                </a:solidFill>
              </a:defRPr>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9FD8E590-8045-4F3A-8C99-669A633C0C3F}"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33877522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uva muoto vasen">
    <p:bg>
      <p:bgPr>
        <a:solidFill>
          <a:srgbClr val="D9DAD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5F141A23-3256-4F01-8F6E-08766DFCA825}"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4346530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Kuva muoto vasen 2">
    <p:bg>
      <p:bgPr>
        <a:solidFill>
          <a:srgbClr val="ECC7CD"/>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BC9AEEF7-CD66-46BE-A385-2449806D3C60}"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7090927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Kuva muoto vasen 3">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5666923E-3C23-4BDF-AA5D-B6F3050E742F}"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4054416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tsikkodia kuvalla">
    <p:bg>
      <p:bgPr>
        <a:solidFill>
          <a:srgbClr val="E0C09F"/>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chemeClr val="tx2"/>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tx2"/>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tx2"/>
                </a:solidFill>
              </a:defRPr>
            </a:lvl1pPr>
          </a:lstStyle>
          <a:p>
            <a:fld id="{B16D17D7-E9F7-4D00-BB6E-42BD790DB0B5}" type="datetime1">
              <a:rPr lang="fi-FI" smtClean="0"/>
              <a:t>16.5.2024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a:t>Lisää kuva napsauttamalla kuvaketta</a:t>
            </a:r>
            <a:endParaRPr lang="fi-FI" dirty="0"/>
          </a:p>
        </p:txBody>
      </p:sp>
    </p:spTree>
    <p:extLst>
      <p:ext uri="{BB962C8B-B14F-4D97-AF65-F5344CB8AC3E}">
        <p14:creationId xmlns:p14="http://schemas.microsoft.com/office/powerpoint/2010/main" val="21131796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Kuva muoto vasen 4">
    <p:bg>
      <p:bgPr>
        <a:solidFill>
          <a:srgbClr val="E0C09F"/>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C449D3A9-0529-49DB-9C31-BB8990E35D6C}"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6196033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Kuva muoto vasen 5">
    <p:bg>
      <p:bgPr>
        <a:solidFill>
          <a:srgbClr val="C66E4E"/>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3DD5D9ED-96AC-46DE-8DE2-4C9C820F6AB5}"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243957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uva muoto vasen 6">
    <p:bg>
      <p:bgPr>
        <a:solidFill>
          <a:srgbClr val="253746"/>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solidFill>
                  <a:srgbClr val="E0C09F"/>
                </a:solidFill>
              </a:defRPr>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solidFill>
                  <a:srgbClr val="E0C09F"/>
                </a:solidFill>
              </a:defRPr>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47D24029-ECBD-44AB-A55C-5DD4B34FD758}"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20087583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uva muoto vasen 7">
    <p:bg>
      <p:bgPr>
        <a:solidFill>
          <a:srgbClr val="2C523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solidFill>
                  <a:srgbClr val="E0C09F"/>
                </a:solidFill>
              </a:defRPr>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solidFill>
                  <a:srgbClr val="E0C09F"/>
                </a:solidFill>
              </a:defRPr>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9A028633-6103-4861-8FCD-2B2415AADEB7}"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25392092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sto kuvalla">
    <p:bg>
      <p:bgPr>
        <a:solidFill>
          <a:srgbClr val="D9DAD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38E710D3-EFB8-49CE-806A-438313BD972A}"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3951643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sto kuvalla 2">
    <p:bg>
      <p:bgPr>
        <a:solidFill>
          <a:srgbClr val="ECC7CD"/>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56C2A712-E533-4CB3-84C2-D5D348623EB3}"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41335465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sto kuvalla 3">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C906DC02-3892-4D81-B93F-5EAB433AA0E4}"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2734702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sto kuvalla 4">
    <p:bg>
      <p:bgPr>
        <a:solidFill>
          <a:srgbClr val="E0C09F"/>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22417AA7-CD36-4174-A593-825B66333A5A}"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962866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sto kuvalla 5">
    <p:bg>
      <p:bgPr>
        <a:solidFill>
          <a:srgbClr val="C66E4E"/>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1E9D9F25-71DF-4A89-8846-09D038062D09}"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4329832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sto kuvalla 6">
    <p:bg>
      <p:bgPr>
        <a:solidFill>
          <a:srgbClr val="253746"/>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rgbClr val="E0C09F"/>
                </a:solidFill>
              </a:defRPr>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82209763-8ACA-4179-B5C5-79DC51628916}"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AB5077A1-D8AA-414A-AC0B-0C5211DD1BD7}"/>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2219141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tsikkodia kuvalla 2">
    <p:bg>
      <p:bgPr>
        <a:solidFill>
          <a:srgbClr val="2C523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rgbClr val="E0C09F"/>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rgbClr val="E0C09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rgbClr val="E0C09F"/>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rgbClr val="E0C09F"/>
                </a:solidFill>
              </a:defRPr>
            </a:lvl1pPr>
          </a:lstStyle>
          <a:p>
            <a:fld id="{F8901E5F-E743-4563-BE5B-8B4115EC5E81}" type="datetime1">
              <a:rPr lang="fi-FI" smtClean="0"/>
              <a:t>16.5.2024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rgbClr val="E0C09F"/>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a:t>Lisää kuva napsauttamalla kuvaketta</a:t>
            </a:r>
            <a:endParaRPr lang="fi-FI" dirty="0"/>
          </a:p>
        </p:txBody>
      </p:sp>
    </p:spTree>
    <p:extLst>
      <p:ext uri="{BB962C8B-B14F-4D97-AF65-F5344CB8AC3E}">
        <p14:creationId xmlns:p14="http://schemas.microsoft.com/office/powerpoint/2010/main" val="20285186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sto kuvalla 7">
    <p:bg>
      <p:bgPr>
        <a:solidFill>
          <a:srgbClr val="2C523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rgbClr val="E0C09F"/>
                </a:solidFill>
              </a:defRPr>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FF1CD424-9626-4121-A061-5A00DC2AC969}"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8EA35F40-FF2B-48E3-8F69-FDBD96983841}"/>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428917086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sto">
    <p:bg>
      <p:bgPr>
        <a:solidFill>
          <a:srgbClr val="253746"/>
        </a:solidFill>
        <a:effectLst/>
      </p:bgPr>
    </p:bg>
    <p:spTree>
      <p:nvGrpSpPr>
        <p:cNvPr id="1" name=""/>
        <p:cNvGrpSpPr/>
        <p:nvPr/>
      </p:nvGrpSpPr>
      <p:grpSpPr>
        <a:xfrm>
          <a:off x="0" y="0"/>
          <a:ext cx="0" cy="0"/>
          <a:chOff x="0" y="0"/>
          <a:chExt cx="0" cy="0"/>
        </a:xfrm>
      </p:grpSpPr>
      <p:grpSp>
        <p:nvGrpSpPr>
          <p:cNvPr id="15" name="Ryhmä 14">
            <a:extLst>
              <a:ext uri="{FF2B5EF4-FFF2-40B4-BE49-F238E27FC236}">
                <a16:creationId xmlns:a16="http://schemas.microsoft.com/office/drawing/2014/main" id="{BF6EA660-5006-46A3-8EC0-D3617F284B7A}"/>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6" name="Freeform 5">
              <a:extLst>
                <a:ext uri="{FF2B5EF4-FFF2-40B4-BE49-F238E27FC236}">
                  <a16:creationId xmlns:a16="http://schemas.microsoft.com/office/drawing/2014/main" id="{8E25E7DA-A74F-489A-9ED6-52B8F9B27B90}"/>
                </a:ext>
                <a:ext uri="{C183D7F6-B498-43B3-948B-1728B52AA6E4}">
                  <adec:decorative xmlns:adec="http://schemas.microsoft.com/office/drawing/2017/decorative" val="1"/>
                </a:ext>
              </a:extLst>
            </p:cNvPr>
            <p:cNvSpPr>
              <a:spLocks/>
            </p:cNvSpPr>
            <p:nvPr userDrawn="1"/>
          </p:nvSpPr>
          <p:spPr bwMode="auto">
            <a:xfrm>
              <a:off x="28576" y="14288"/>
              <a:ext cx="3897313" cy="5041900"/>
            </a:xfrm>
            <a:custGeom>
              <a:avLst/>
              <a:gdLst>
                <a:gd name="T0" fmla="*/ 0 w 10879"/>
                <a:gd name="T1" fmla="*/ 14063 h 14063"/>
                <a:gd name="T2" fmla="*/ 1570 w 10879"/>
                <a:gd name="T3" fmla="*/ 13638 h 14063"/>
                <a:gd name="T4" fmla="*/ 4474 w 10879"/>
                <a:gd name="T5" fmla="*/ 11362 h 14063"/>
                <a:gd name="T6" fmla="*/ 7043 w 10879"/>
                <a:gd name="T7" fmla="*/ 8109 h 14063"/>
                <a:gd name="T8" fmla="*/ 9438 w 10879"/>
                <a:gd name="T9" fmla="*/ 4958 h 14063"/>
                <a:gd name="T10" fmla="*/ 10783 w 10879"/>
                <a:gd name="T11" fmla="*/ 1924 h 14063"/>
                <a:gd name="T12" fmla="*/ 10497 w 10879"/>
                <a:gd name="T13" fmla="*/ 0 h 14063"/>
                <a:gd name="T14" fmla="*/ 0 w 10879"/>
                <a:gd name="T15" fmla="*/ 0 h 14063"/>
                <a:gd name="T16" fmla="*/ 0 w 10879"/>
                <a:gd name="T17" fmla="*/ 14063 h 14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79" h="14063">
                  <a:moveTo>
                    <a:pt x="0" y="14063"/>
                  </a:moveTo>
                  <a:cubicBezTo>
                    <a:pt x="527" y="13984"/>
                    <a:pt x="1052" y="13847"/>
                    <a:pt x="1570" y="13638"/>
                  </a:cubicBezTo>
                  <a:cubicBezTo>
                    <a:pt x="2802" y="13138"/>
                    <a:pt x="3716" y="12263"/>
                    <a:pt x="4474" y="11362"/>
                  </a:cubicBezTo>
                  <a:cubicBezTo>
                    <a:pt x="5370" y="10296"/>
                    <a:pt x="6192" y="9194"/>
                    <a:pt x="7043" y="8109"/>
                  </a:cubicBezTo>
                  <a:cubicBezTo>
                    <a:pt x="7861" y="7068"/>
                    <a:pt x="8715" y="6034"/>
                    <a:pt x="9438" y="4958"/>
                  </a:cubicBezTo>
                  <a:cubicBezTo>
                    <a:pt x="10087" y="3993"/>
                    <a:pt x="10638" y="2960"/>
                    <a:pt x="10783" y="1924"/>
                  </a:cubicBezTo>
                  <a:cubicBezTo>
                    <a:pt x="10879" y="1235"/>
                    <a:pt x="10774" y="588"/>
                    <a:pt x="10497" y="0"/>
                  </a:cubicBezTo>
                  <a:lnTo>
                    <a:pt x="0" y="0"/>
                  </a:lnTo>
                  <a:lnTo>
                    <a:pt x="0" y="14063"/>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7" name="Freeform 6">
              <a:extLst>
                <a:ext uri="{FF2B5EF4-FFF2-40B4-BE49-F238E27FC236}">
                  <a16:creationId xmlns:a16="http://schemas.microsoft.com/office/drawing/2014/main" id="{1FEB9921-8E2F-4285-95E9-BE40D2C343E8}"/>
                </a:ext>
                <a:ext uri="{C183D7F6-B498-43B3-948B-1728B52AA6E4}">
                  <adec:decorative xmlns:adec="http://schemas.microsoft.com/office/drawing/2017/decorative" val="1"/>
                </a:ext>
              </a:extLst>
            </p:cNvPr>
            <p:cNvSpPr>
              <a:spLocks/>
            </p:cNvSpPr>
            <p:nvPr userDrawn="1"/>
          </p:nvSpPr>
          <p:spPr bwMode="auto">
            <a:xfrm>
              <a:off x="28576" y="2152650"/>
              <a:ext cx="8375650" cy="4691063"/>
            </a:xfrm>
            <a:custGeom>
              <a:avLst/>
              <a:gdLst>
                <a:gd name="T0" fmla="*/ 0 w 23378"/>
                <a:gd name="T1" fmla="*/ 10102 h 13085"/>
                <a:gd name="T2" fmla="*/ 2346 w 23378"/>
                <a:gd name="T3" fmla="*/ 10423 h 13085"/>
                <a:gd name="T4" fmla="*/ 4271 w 23378"/>
                <a:gd name="T5" fmla="*/ 9844 h 13085"/>
                <a:gd name="T6" fmla="*/ 0 w 23378"/>
                <a:gd name="T7" fmla="*/ 5136 h 13085"/>
                <a:gd name="T8" fmla="*/ 0 w 23378"/>
                <a:gd name="T9" fmla="*/ 308 h 13085"/>
                <a:gd name="T10" fmla="*/ 4275 w 23378"/>
                <a:gd name="T11" fmla="*/ 1399 h 13085"/>
                <a:gd name="T12" fmla="*/ 11097 w 23378"/>
                <a:gd name="T13" fmla="*/ 8334 h 13085"/>
                <a:gd name="T14" fmla="*/ 12477 w 23378"/>
                <a:gd name="T15" fmla="*/ 8476 h 13085"/>
                <a:gd name="T16" fmla="*/ 12918 w 23378"/>
                <a:gd name="T17" fmla="*/ 6738 h 13085"/>
                <a:gd name="T18" fmla="*/ 11527 w 23378"/>
                <a:gd name="T19" fmla="*/ 5089 h 13085"/>
                <a:gd name="T20" fmla="*/ 10476 w 23378"/>
                <a:gd name="T21" fmla="*/ 3455 h 13085"/>
                <a:gd name="T22" fmla="*/ 13077 w 23378"/>
                <a:gd name="T23" fmla="*/ 1593 h 13085"/>
                <a:gd name="T24" fmla="*/ 20963 w 23378"/>
                <a:gd name="T25" fmla="*/ 10618 h 13085"/>
                <a:gd name="T26" fmla="*/ 23378 w 23378"/>
                <a:gd name="T27" fmla="*/ 13085 h 13085"/>
                <a:gd name="T28" fmla="*/ 0 w 23378"/>
                <a:gd name="T29" fmla="*/ 13085 h 13085"/>
                <a:gd name="T30" fmla="*/ 0 w 23378"/>
                <a:gd name="T31" fmla="*/ 10102 h 13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378" h="13085">
                  <a:moveTo>
                    <a:pt x="0" y="10102"/>
                  </a:moveTo>
                  <a:cubicBezTo>
                    <a:pt x="764" y="10317"/>
                    <a:pt x="1548" y="10436"/>
                    <a:pt x="2346" y="10423"/>
                  </a:cubicBezTo>
                  <a:cubicBezTo>
                    <a:pt x="3273" y="10409"/>
                    <a:pt x="3876" y="10681"/>
                    <a:pt x="4271" y="9844"/>
                  </a:cubicBezTo>
                  <a:cubicBezTo>
                    <a:pt x="4693" y="8951"/>
                    <a:pt x="1611" y="6384"/>
                    <a:pt x="0" y="5136"/>
                  </a:cubicBezTo>
                  <a:lnTo>
                    <a:pt x="0" y="308"/>
                  </a:lnTo>
                  <a:cubicBezTo>
                    <a:pt x="1266" y="0"/>
                    <a:pt x="2890" y="240"/>
                    <a:pt x="4275" y="1399"/>
                  </a:cubicBezTo>
                  <a:cubicBezTo>
                    <a:pt x="7214" y="3861"/>
                    <a:pt x="8120" y="6978"/>
                    <a:pt x="11097" y="8334"/>
                  </a:cubicBezTo>
                  <a:cubicBezTo>
                    <a:pt x="11532" y="8532"/>
                    <a:pt x="12045" y="8682"/>
                    <a:pt x="12477" y="8476"/>
                  </a:cubicBezTo>
                  <a:cubicBezTo>
                    <a:pt x="13076" y="8191"/>
                    <a:pt x="13195" y="7341"/>
                    <a:pt x="12918" y="6738"/>
                  </a:cubicBezTo>
                  <a:cubicBezTo>
                    <a:pt x="12642" y="6135"/>
                    <a:pt x="12021" y="5531"/>
                    <a:pt x="11527" y="5089"/>
                  </a:cubicBezTo>
                  <a:cubicBezTo>
                    <a:pt x="11033" y="4647"/>
                    <a:pt x="10548" y="4114"/>
                    <a:pt x="10476" y="3455"/>
                  </a:cubicBezTo>
                  <a:cubicBezTo>
                    <a:pt x="10339" y="2210"/>
                    <a:pt x="11847" y="1357"/>
                    <a:pt x="13077" y="1593"/>
                  </a:cubicBezTo>
                  <a:cubicBezTo>
                    <a:pt x="16548" y="2260"/>
                    <a:pt x="15248" y="9204"/>
                    <a:pt x="20963" y="10618"/>
                  </a:cubicBezTo>
                  <a:cubicBezTo>
                    <a:pt x="22208" y="10926"/>
                    <a:pt x="23344" y="11889"/>
                    <a:pt x="23378" y="13085"/>
                  </a:cubicBezTo>
                  <a:lnTo>
                    <a:pt x="0" y="13085"/>
                  </a:lnTo>
                  <a:lnTo>
                    <a:pt x="0" y="10102"/>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7">
              <a:extLst>
                <a:ext uri="{FF2B5EF4-FFF2-40B4-BE49-F238E27FC236}">
                  <a16:creationId xmlns:a16="http://schemas.microsoft.com/office/drawing/2014/main" id="{F38779B5-DE9F-481E-A8E5-4707FA5BEA94}"/>
                </a:ext>
                <a:ext uri="{C183D7F6-B498-43B3-948B-1728B52AA6E4}">
                  <adec:decorative xmlns:adec="http://schemas.microsoft.com/office/drawing/2017/decorative" val="1"/>
                </a:ext>
              </a:extLst>
            </p:cNvPr>
            <p:cNvSpPr>
              <a:spLocks/>
            </p:cNvSpPr>
            <p:nvPr userDrawn="1"/>
          </p:nvSpPr>
          <p:spPr bwMode="auto">
            <a:xfrm>
              <a:off x="7204076" y="1890713"/>
              <a:ext cx="4959350" cy="4953000"/>
            </a:xfrm>
            <a:custGeom>
              <a:avLst/>
              <a:gdLst>
                <a:gd name="T0" fmla="*/ 13842 w 13842"/>
                <a:gd name="T1" fmla="*/ 0 h 13817"/>
                <a:gd name="T2" fmla="*/ 10388 w 13842"/>
                <a:gd name="T3" fmla="*/ 3120 h 13817"/>
                <a:gd name="T4" fmla="*/ 7539 w 13842"/>
                <a:gd name="T5" fmla="*/ 5695 h 13817"/>
                <a:gd name="T6" fmla="*/ 1982 w 13842"/>
                <a:gd name="T7" fmla="*/ 6884 h 13817"/>
                <a:gd name="T8" fmla="*/ 61 w 13842"/>
                <a:gd name="T9" fmla="*/ 10632 h 13817"/>
                <a:gd name="T10" fmla="*/ 462 w 13842"/>
                <a:gd name="T11" fmla="*/ 13817 h 13817"/>
                <a:gd name="T12" fmla="*/ 13842 w 13842"/>
                <a:gd name="T13" fmla="*/ 13817 h 13817"/>
                <a:gd name="T14" fmla="*/ 13842 w 13842"/>
                <a:gd name="T15" fmla="*/ 0 h 138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42" h="13817">
                  <a:moveTo>
                    <a:pt x="13842" y="0"/>
                  </a:moveTo>
                  <a:cubicBezTo>
                    <a:pt x="12567" y="850"/>
                    <a:pt x="11411" y="1938"/>
                    <a:pt x="10388" y="3120"/>
                  </a:cubicBezTo>
                  <a:cubicBezTo>
                    <a:pt x="9535" y="4105"/>
                    <a:pt x="8705" y="5204"/>
                    <a:pt x="7539" y="5695"/>
                  </a:cubicBezTo>
                  <a:cubicBezTo>
                    <a:pt x="5738" y="6453"/>
                    <a:pt x="3664" y="5860"/>
                    <a:pt x="1982" y="6884"/>
                  </a:cubicBezTo>
                  <a:cubicBezTo>
                    <a:pt x="711" y="7658"/>
                    <a:pt x="0" y="9071"/>
                    <a:pt x="61" y="10632"/>
                  </a:cubicBezTo>
                  <a:cubicBezTo>
                    <a:pt x="101" y="11666"/>
                    <a:pt x="242" y="12746"/>
                    <a:pt x="462" y="13817"/>
                  </a:cubicBezTo>
                  <a:lnTo>
                    <a:pt x="13842" y="13817"/>
                  </a:lnTo>
                  <a:lnTo>
                    <a:pt x="13842" y="0"/>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8">
              <a:extLst>
                <a:ext uri="{FF2B5EF4-FFF2-40B4-BE49-F238E27FC236}">
                  <a16:creationId xmlns:a16="http://schemas.microsoft.com/office/drawing/2014/main" id="{F29748ED-3862-40CA-AD98-9E3F31125BD1}"/>
                </a:ext>
                <a:ext uri="{C183D7F6-B498-43B3-948B-1728B52AA6E4}">
                  <adec:decorative xmlns:adec="http://schemas.microsoft.com/office/drawing/2017/decorative" val="1"/>
                </a:ext>
              </a:extLst>
            </p:cNvPr>
            <p:cNvSpPr>
              <a:spLocks/>
            </p:cNvSpPr>
            <p:nvPr userDrawn="1"/>
          </p:nvSpPr>
          <p:spPr bwMode="auto">
            <a:xfrm>
              <a:off x="5843588" y="14288"/>
              <a:ext cx="6319838" cy="3157538"/>
            </a:xfrm>
            <a:custGeom>
              <a:avLst/>
              <a:gdLst>
                <a:gd name="T0" fmla="*/ 5165 w 17641"/>
                <a:gd name="T1" fmla="*/ 4990 h 8807"/>
                <a:gd name="T2" fmla="*/ 2299 w 17641"/>
                <a:gd name="T3" fmla="*/ 4032 h 8807"/>
                <a:gd name="T4" fmla="*/ 199 w 17641"/>
                <a:gd name="T5" fmla="*/ 1978 h 8807"/>
                <a:gd name="T6" fmla="*/ 510 w 17641"/>
                <a:gd name="T7" fmla="*/ 0 h 8807"/>
                <a:gd name="T8" fmla="*/ 3676 w 17641"/>
                <a:gd name="T9" fmla="*/ 0 h 8807"/>
                <a:gd name="T10" fmla="*/ 6735 w 17641"/>
                <a:gd name="T11" fmla="*/ 1526 h 8807"/>
                <a:gd name="T12" fmla="*/ 8082 w 17641"/>
                <a:gd name="T13" fmla="*/ 0 h 8807"/>
                <a:gd name="T14" fmla="*/ 17641 w 17641"/>
                <a:gd name="T15" fmla="*/ 0 h 8807"/>
                <a:gd name="T16" fmla="*/ 17641 w 17641"/>
                <a:gd name="T17" fmla="*/ 2601 h 8807"/>
                <a:gd name="T18" fmla="*/ 13420 w 17641"/>
                <a:gd name="T19" fmla="*/ 6121 h 8807"/>
                <a:gd name="T20" fmla="*/ 9469 w 17641"/>
                <a:gd name="T21" fmla="*/ 7543 h 8807"/>
                <a:gd name="T22" fmla="*/ 5165 w 17641"/>
                <a:gd name="T23" fmla="*/ 4990 h 8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41" h="8807">
                  <a:moveTo>
                    <a:pt x="5165" y="4990"/>
                  </a:moveTo>
                  <a:cubicBezTo>
                    <a:pt x="4216" y="4650"/>
                    <a:pt x="3217" y="4448"/>
                    <a:pt x="2299" y="4032"/>
                  </a:cubicBezTo>
                  <a:cubicBezTo>
                    <a:pt x="1381" y="3616"/>
                    <a:pt x="518" y="2933"/>
                    <a:pt x="199" y="1978"/>
                  </a:cubicBezTo>
                  <a:cubicBezTo>
                    <a:pt x="0" y="1382"/>
                    <a:pt x="144" y="591"/>
                    <a:pt x="510" y="0"/>
                  </a:cubicBezTo>
                  <a:lnTo>
                    <a:pt x="3676" y="0"/>
                  </a:lnTo>
                  <a:cubicBezTo>
                    <a:pt x="4646" y="784"/>
                    <a:pt x="5600" y="1790"/>
                    <a:pt x="6735" y="1526"/>
                  </a:cubicBezTo>
                  <a:cubicBezTo>
                    <a:pt x="7446" y="1361"/>
                    <a:pt x="7926" y="721"/>
                    <a:pt x="8082" y="0"/>
                  </a:cubicBezTo>
                  <a:lnTo>
                    <a:pt x="17641" y="0"/>
                  </a:lnTo>
                  <a:lnTo>
                    <a:pt x="17641" y="2601"/>
                  </a:lnTo>
                  <a:cubicBezTo>
                    <a:pt x="15970" y="3108"/>
                    <a:pt x="14368" y="4001"/>
                    <a:pt x="13420" y="6121"/>
                  </a:cubicBezTo>
                  <a:cubicBezTo>
                    <a:pt x="12733" y="7657"/>
                    <a:pt x="10974" y="8807"/>
                    <a:pt x="9469" y="7543"/>
                  </a:cubicBezTo>
                  <a:cubicBezTo>
                    <a:pt x="8018" y="6325"/>
                    <a:pt x="7024" y="5654"/>
                    <a:pt x="5165" y="4990"/>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9">
              <a:extLst>
                <a:ext uri="{FF2B5EF4-FFF2-40B4-BE49-F238E27FC236}">
                  <a16:creationId xmlns:a16="http://schemas.microsoft.com/office/drawing/2014/main" id="{C7AE9DC9-EE86-4A33-A063-52C5F361383D}"/>
                </a:ext>
                <a:ext uri="{C183D7F6-B498-43B3-948B-1728B52AA6E4}">
                  <adec:decorative xmlns:adec="http://schemas.microsoft.com/office/drawing/2017/decorative" val="1"/>
                </a:ext>
              </a:extLst>
            </p:cNvPr>
            <p:cNvSpPr>
              <a:spLocks/>
            </p:cNvSpPr>
            <p:nvPr userDrawn="1"/>
          </p:nvSpPr>
          <p:spPr bwMode="auto">
            <a:xfrm>
              <a:off x="4179888" y="14288"/>
              <a:ext cx="7983538" cy="2303463"/>
            </a:xfrm>
            <a:custGeom>
              <a:avLst/>
              <a:gdLst>
                <a:gd name="T0" fmla="*/ 0 w 22283"/>
                <a:gd name="T1" fmla="*/ 0 h 6426"/>
                <a:gd name="T2" fmla="*/ 1439 w 22283"/>
                <a:gd name="T3" fmla="*/ 1831 h 6426"/>
                <a:gd name="T4" fmla="*/ 7593 w 22283"/>
                <a:gd name="T5" fmla="*/ 6195 h 6426"/>
                <a:gd name="T6" fmla="*/ 13141 w 22283"/>
                <a:gd name="T7" fmla="*/ 3736 h 6426"/>
                <a:gd name="T8" fmla="*/ 19254 w 22283"/>
                <a:gd name="T9" fmla="*/ 2430 h 6426"/>
                <a:gd name="T10" fmla="*/ 22283 w 22283"/>
                <a:gd name="T11" fmla="*/ 1566 h 6426"/>
                <a:gd name="T12" fmla="*/ 22283 w 22283"/>
                <a:gd name="T13" fmla="*/ 0 h 6426"/>
                <a:gd name="T14" fmla="*/ 0 w 22283"/>
                <a:gd name="T15" fmla="*/ 0 h 6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83" h="6426">
                  <a:moveTo>
                    <a:pt x="0" y="0"/>
                  </a:moveTo>
                  <a:cubicBezTo>
                    <a:pt x="460" y="657"/>
                    <a:pt x="945" y="1274"/>
                    <a:pt x="1439" y="1831"/>
                  </a:cubicBezTo>
                  <a:cubicBezTo>
                    <a:pt x="2779" y="3341"/>
                    <a:pt x="5489" y="5987"/>
                    <a:pt x="7593" y="6195"/>
                  </a:cubicBezTo>
                  <a:cubicBezTo>
                    <a:pt x="9914" y="6426"/>
                    <a:pt x="11476" y="4913"/>
                    <a:pt x="13141" y="3736"/>
                  </a:cubicBezTo>
                  <a:cubicBezTo>
                    <a:pt x="15342" y="2181"/>
                    <a:pt x="16779" y="2102"/>
                    <a:pt x="19254" y="2430"/>
                  </a:cubicBezTo>
                  <a:cubicBezTo>
                    <a:pt x="20220" y="2557"/>
                    <a:pt x="21355" y="2204"/>
                    <a:pt x="22283" y="1566"/>
                  </a:cubicBezTo>
                  <a:lnTo>
                    <a:pt x="22283" y="0"/>
                  </a:lnTo>
                  <a:lnTo>
                    <a:pt x="0" y="0"/>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chemeClr val="bg1"/>
                </a:solidFill>
              </a:defRPr>
            </a:lvl1pPr>
          </a:lstStyle>
          <a:p>
            <a:r>
              <a:rPr lang="fi-FI"/>
              <a:t>Muokkaa ots. perustyyl. napsautt.</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849DBD5C-AE26-407F-9D8D-3A9AF67D5740}"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6118B178-BC09-4607-9988-D4444BF5DBC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173250164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sto 2">
    <p:bg>
      <p:bgPr>
        <a:solidFill>
          <a:srgbClr val="F6F3E5"/>
        </a:solidFill>
        <a:effectLst/>
      </p:bgPr>
    </p:bg>
    <p:spTree>
      <p:nvGrpSpPr>
        <p:cNvPr id="1" name=""/>
        <p:cNvGrpSpPr/>
        <p:nvPr/>
      </p:nvGrpSpPr>
      <p:grpSpPr>
        <a:xfrm>
          <a:off x="0" y="0"/>
          <a:ext cx="0" cy="0"/>
          <a:chOff x="0" y="0"/>
          <a:chExt cx="0" cy="0"/>
        </a:xfrm>
      </p:grpSpPr>
      <p:grpSp>
        <p:nvGrpSpPr>
          <p:cNvPr id="15" name="Ryhmä 14">
            <a:extLst>
              <a:ext uri="{FF2B5EF4-FFF2-40B4-BE49-F238E27FC236}">
                <a16:creationId xmlns:a16="http://schemas.microsoft.com/office/drawing/2014/main" id="{BF6EA660-5006-46A3-8EC0-D3617F284B7A}"/>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6" name="Freeform 5">
              <a:extLst>
                <a:ext uri="{FF2B5EF4-FFF2-40B4-BE49-F238E27FC236}">
                  <a16:creationId xmlns:a16="http://schemas.microsoft.com/office/drawing/2014/main" id="{8E25E7DA-A74F-489A-9ED6-52B8F9B27B90}"/>
                </a:ext>
                <a:ext uri="{C183D7F6-B498-43B3-948B-1728B52AA6E4}">
                  <adec:decorative xmlns:adec="http://schemas.microsoft.com/office/drawing/2017/decorative" val="1"/>
                </a:ext>
              </a:extLst>
            </p:cNvPr>
            <p:cNvSpPr>
              <a:spLocks/>
            </p:cNvSpPr>
            <p:nvPr userDrawn="1"/>
          </p:nvSpPr>
          <p:spPr bwMode="auto">
            <a:xfrm>
              <a:off x="28576" y="14288"/>
              <a:ext cx="3897313" cy="5041900"/>
            </a:xfrm>
            <a:custGeom>
              <a:avLst/>
              <a:gdLst>
                <a:gd name="T0" fmla="*/ 0 w 10879"/>
                <a:gd name="T1" fmla="*/ 14063 h 14063"/>
                <a:gd name="T2" fmla="*/ 1570 w 10879"/>
                <a:gd name="T3" fmla="*/ 13638 h 14063"/>
                <a:gd name="T4" fmla="*/ 4474 w 10879"/>
                <a:gd name="T5" fmla="*/ 11362 h 14063"/>
                <a:gd name="T6" fmla="*/ 7043 w 10879"/>
                <a:gd name="T7" fmla="*/ 8109 h 14063"/>
                <a:gd name="T8" fmla="*/ 9438 w 10879"/>
                <a:gd name="T9" fmla="*/ 4958 h 14063"/>
                <a:gd name="T10" fmla="*/ 10783 w 10879"/>
                <a:gd name="T11" fmla="*/ 1924 h 14063"/>
                <a:gd name="T12" fmla="*/ 10497 w 10879"/>
                <a:gd name="T13" fmla="*/ 0 h 14063"/>
                <a:gd name="T14" fmla="*/ 0 w 10879"/>
                <a:gd name="T15" fmla="*/ 0 h 14063"/>
                <a:gd name="T16" fmla="*/ 0 w 10879"/>
                <a:gd name="T17" fmla="*/ 14063 h 14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79" h="14063">
                  <a:moveTo>
                    <a:pt x="0" y="14063"/>
                  </a:moveTo>
                  <a:cubicBezTo>
                    <a:pt x="527" y="13984"/>
                    <a:pt x="1052" y="13847"/>
                    <a:pt x="1570" y="13638"/>
                  </a:cubicBezTo>
                  <a:cubicBezTo>
                    <a:pt x="2802" y="13138"/>
                    <a:pt x="3716" y="12263"/>
                    <a:pt x="4474" y="11362"/>
                  </a:cubicBezTo>
                  <a:cubicBezTo>
                    <a:pt x="5370" y="10296"/>
                    <a:pt x="6192" y="9194"/>
                    <a:pt x="7043" y="8109"/>
                  </a:cubicBezTo>
                  <a:cubicBezTo>
                    <a:pt x="7861" y="7068"/>
                    <a:pt x="8715" y="6034"/>
                    <a:pt x="9438" y="4958"/>
                  </a:cubicBezTo>
                  <a:cubicBezTo>
                    <a:pt x="10087" y="3993"/>
                    <a:pt x="10638" y="2960"/>
                    <a:pt x="10783" y="1924"/>
                  </a:cubicBezTo>
                  <a:cubicBezTo>
                    <a:pt x="10879" y="1235"/>
                    <a:pt x="10774" y="588"/>
                    <a:pt x="10497" y="0"/>
                  </a:cubicBezTo>
                  <a:lnTo>
                    <a:pt x="0" y="0"/>
                  </a:lnTo>
                  <a:lnTo>
                    <a:pt x="0" y="14063"/>
                  </a:lnTo>
                  <a:close/>
                </a:path>
              </a:pathLst>
            </a:custGeom>
            <a:solidFill>
              <a:srgbClr val="ECC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7" name="Freeform 6">
              <a:extLst>
                <a:ext uri="{FF2B5EF4-FFF2-40B4-BE49-F238E27FC236}">
                  <a16:creationId xmlns:a16="http://schemas.microsoft.com/office/drawing/2014/main" id="{1FEB9921-8E2F-4285-95E9-BE40D2C343E8}"/>
                </a:ext>
                <a:ext uri="{C183D7F6-B498-43B3-948B-1728B52AA6E4}">
                  <adec:decorative xmlns:adec="http://schemas.microsoft.com/office/drawing/2017/decorative" val="1"/>
                </a:ext>
              </a:extLst>
            </p:cNvPr>
            <p:cNvSpPr>
              <a:spLocks/>
            </p:cNvSpPr>
            <p:nvPr userDrawn="1"/>
          </p:nvSpPr>
          <p:spPr bwMode="auto">
            <a:xfrm>
              <a:off x="28576" y="2152650"/>
              <a:ext cx="8375650" cy="4691063"/>
            </a:xfrm>
            <a:custGeom>
              <a:avLst/>
              <a:gdLst>
                <a:gd name="T0" fmla="*/ 0 w 23378"/>
                <a:gd name="T1" fmla="*/ 10102 h 13085"/>
                <a:gd name="T2" fmla="*/ 2346 w 23378"/>
                <a:gd name="T3" fmla="*/ 10423 h 13085"/>
                <a:gd name="T4" fmla="*/ 4271 w 23378"/>
                <a:gd name="T5" fmla="*/ 9844 h 13085"/>
                <a:gd name="T6" fmla="*/ 0 w 23378"/>
                <a:gd name="T7" fmla="*/ 5136 h 13085"/>
                <a:gd name="T8" fmla="*/ 0 w 23378"/>
                <a:gd name="T9" fmla="*/ 308 h 13085"/>
                <a:gd name="T10" fmla="*/ 4275 w 23378"/>
                <a:gd name="T11" fmla="*/ 1399 h 13085"/>
                <a:gd name="T12" fmla="*/ 11097 w 23378"/>
                <a:gd name="T13" fmla="*/ 8334 h 13085"/>
                <a:gd name="T14" fmla="*/ 12477 w 23378"/>
                <a:gd name="T15" fmla="*/ 8476 h 13085"/>
                <a:gd name="T16" fmla="*/ 12918 w 23378"/>
                <a:gd name="T17" fmla="*/ 6738 h 13085"/>
                <a:gd name="T18" fmla="*/ 11527 w 23378"/>
                <a:gd name="T19" fmla="*/ 5089 h 13085"/>
                <a:gd name="T20" fmla="*/ 10476 w 23378"/>
                <a:gd name="T21" fmla="*/ 3455 h 13085"/>
                <a:gd name="T22" fmla="*/ 13077 w 23378"/>
                <a:gd name="T23" fmla="*/ 1593 h 13085"/>
                <a:gd name="T24" fmla="*/ 20963 w 23378"/>
                <a:gd name="T25" fmla="*/ 10618 h 13085"/>
                <a:gd name="T26" fmla="*/ 23378 w 23378"/>
                <a:gd name="T27" fmla="*/ 13085 h 13085"/>
                <a:gd name="T28" fmla="*/ 0 w 23378"/>
                <a:gd name="T29" fmla="*/ 13085 h 13085"/>
                <a:gd name="T30" fmla="*/ 0 w 23378"/>
                <a:gd name="T31" fmla="*/ 10102 h 13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378" h="13085">
                  <a:moveTo>
                    <a:pt x="0" y="10102"/>
                  </a:moveTo>
                  <a:cubicBezTo>
                    <a:pt x="764" y="10317"/>
                    <a:pt x="1548" y="10436"/>
                    <a:pt x="2346" y="10423"/>
                  </a:cubicBezTo>
                  <a:cubicBezTo>
                    <a:pt x="3273" y="10409"/>
                    <a:pt x="3876" y="10681"/>
                    <a:pt x="4271" y="9844"/>
                  </a:cubicBezTo>
                  <a:cubicBezTo>
                    <a:pt x="4693" y="8951"/>
                    <a:pt x="1611" y="6384"/>
                    <a:pt x="0" y="5136"/>
                  </a:cubicBezTo>
                  <a:lnTo>
                    <a:pt x="0" y="308"/>
                  </a:lnTo>
                  <a:cubicBezTo>
                    <a:pt x="1266" y="0"/>
                    <a:pt x="2890" y="240"/>
                    <a:pt x="4275" y="1399"/>
                  </a:cubicBezTo>
                  <a:cubicBezTo>
                    <a:pt x="7214" y="3861"/>
                    <a:pt x="8120" y="6978"/>
                    <a:pt x="11097" y="8334"/>
                  </a:cubicBezTo>
                  <a:cubicBezTo>
                    <a:pt x="11532" y="8532"/>
                    <a:pt x="12045" y="8682"/>
                    <a:pt x="12477" y="8476"/>
                  </a:cubicBezTo>
                  <a:cubicBezTo>
                    <a:pt x="13076" y="8191"/>
                    <a:pt x="13195" y="7341"/>
                    <a:pt x="12918" y="6738"/>
                  </a:cubicBezTo>
                  <a:cubicBezTo>
                    <a:pt x="12642" y="6135"/>
                    <a:pt x="12021" y="5531"/>
                    <a:pt x="11527" y="5089"/>
                  </a:cubicBezTo>
                  <a:cubicBezTo>
                    <a:pt x="11033" y="4647"/>
                    <a:pt x="10548" y="4114"/>
                    <a:pt x="10476" y="3455"/>
                  </a:cubicBezTo>
                  <a:cubicBezTo>
                    <a:pt x="10339" y="2210"/>
                    <a:pt x="11847" y="1357"/>
                    <a:pt x="13077" y="1593"/>
                  </a:cubicBezTo>
                  <a:cubicBezTo>
                    <a:pt x="16548" y="2260"/>
                    <a:pt x="15248" y="9204"/>
                    <a:pt x="20963" y="10618"/>
                  </a:cubicBezTo>
                  <a:cubicBezTo>
                    <a:pt x="22208" y="10926"/>
                    <a:pt x="23344" y="11889"/>
                    <a:pt x="23378" y="13085"/>
                  </a:cubicBezTo>
                  <a:lnTo>
                    <a:pt x="0" y="13085"/>
                  </a:lnTo>
                  <a:lnTo>
                    <a:pt x="0" y="10102"/>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7">
              <a:extLst>
                <a:ext uri="{FF2B5EF4-FFF2-40B4-BE49-F238E27FC236}">
                  <a16:creationId xmlns:a16="http://schemas.microsoft.com/office/drawing/2014/main" id="{F38779B5-DE9F-481E-A8E5-4707FA5BEA94}"/>
                </a:ext>
                <a:ext uri="{C183D7F6-B498-43B3-948B-1728B52AA6E4}">
                  <adec:decorative xmlns:adec="http://schemas.microsoft.com/office/drawing/2017/decorative" val="1"/>
                </a:ext>
              </a:extLst>
            </p:cNvPr>
            <p:cNvSpPr>
              <a:spLocks/>
            </p:cNvSpPr>
            <p:nvPr userDrawn="1"/>
          </p:nvSpPr>
          <p:spPr bwMode="auto">
            <a:xfrm>
              <a:off x="7204076" y="1890713"/>
              <a:ext cx="4959350" cy="4953000"/>
            </a:xfrm>
            <a:custGeom>
              <a:avLst/>
              <a:gdLst>
                <a:gd name="T0" fmla="*/ 13842 w 13842"/>
                <a:gd name="T1" fmla="*/ 0 h 13817"/>
                <a:gd name="T2" fmla="*/ 10388 w 13842"/>
                <a:gd name="T3" fmla="*/ 3120 h 13817"/>
                <a:gd name="T4" fmla="*/ 7539 w 13842"/>
                <a:gd name="T5" fmla="*/ 5695 h 13817"/>
                <a:gd name="T6" fmla="*/ 1982 w 13842"/>
                <a:gd name="T7" fmla="*/ 6884 h 13817"/>
                <a:gd name="T8" fmla="*/ 61 w 13842"/>
                <a:gd name="T9" fmla="*/ 10632 h 13817"/>
                <a:gd name="T10" fmla="*/ 462 w 13842"/>
                <a:gd name="T11" fmla="*/ 13817 h 13817"/>
                <a:gd name="T12" fmla="*/ 13842 w 13842"/>
                <a:gd name="T13" fmla="*/ 13817 h 13817"/>
                <a:gd name="T14" fmla="*/ 13842 w 13842"/>
                <a:gd name="T15" fmla="*/ 0 h 138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42" h="13817">
                  <a:moveTo>
                    <a:pt x="13842" y="0"/>
                  </a:moveTo>
                  <a:cubicBezTo>
                    <a:pt x="12567" y="850"/>
                    <a:pt x="11411" y="1938"/>
                    <a:pt x="10388" y="3120"/>
                  </a:cubicBezTo>
                  <a:cubicBezTo>
                    <a:pt x="9535" y="4105"/>
                    <a:pt x="8705" y="5204"/>
                    <a:pt x="7539" y="5695"/>
                  </a:cubicBezTo>
                  <a:cubicBezTo>
                    <a:pt x="5738" y="6453"/>
                    <a:pt x="3664" y="5860"/>
                    <a:pt x="1982" y="6884"/>
                  </a:cubicBezTo>
                  <a:cubicBezTo>
                    <a:pt x="711" y="7658"/>
                    <a:pt x="0" y="9071"/>
                    <a:pt x="61" y="10632"/>
                  </a:cubicBezTo>
                  <a:cubicBezTo>
                    <a:pt x="101" y="11666"/>
                    <a:pt x="242" y="12746"/>
                    <a:pt x="462" y="13817"/>
                  </a:cubicBezTo>
                  <a:lnTo>
                    <a:pt x="13842" y="13817"/>
                  </a:lnTo>
                  <a:lnTo>
                    <a:pt x="13842" y="0"/>
                  </a:lnTo>
                  <a:close/>
                </a:path>
              </a:pathLst>
            </a:custGeom>
            <a:solidFill>
              <a:srgbClr val="D9DA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8">
              <a:extLst>
                <a:ext uri="{FF2B5EF4-FFF2-40B4-BE49-F238E27FC236}">
                  <a16:creationId xmlns:a16="http://schemas.microsoft.com/office/drawing/2014/main" id="{F29748ED-3862-40CA-AD98-9E3F31125BD1}"/>
                </a:ext>
                <a:ext uri="{C183D7F6-B498-43B3-948B-1728B52AA6E4}">
                  <adec:decorative xmlns:adec="http://schemas.microsoft.com/office/drawing/2017/decorative" val="1"/>
                </a:ext>
              </a:extLst>
            </p:cNvPr>
            <p:cNvSpPr>
              <a:spLocks/>
            </p:cNvSpPr>
            <p:nvPr userDrawn="1"/>
          </p:nvSpPr>
          <p:spPr bwMode="auto">
            <a:xfrm>
              <a:off x="5843588" y="14288"/>
              <a:ext cx="6319838" cy="3157538"/>
            </a:xfrm>
            <a:custGeom>
              <a:avLst/>
              <a:gdLst>
                <a:gd name="T0" fmla="*/ 5165 w 17641"/>
                <a:gd name="T1" fmla="*/ 4990 h 8807"/>
                <a:gd name="T2" fmla="*/ 2299 w 17641"/>
                <a:gd name="T3" fmla="*/ 4032 h 8807"/>
                <a:gd name="T4" fmla="*/ 199 w 17641"/>
                <a:gd name="T5" fmla="*/ 1978 h 8807"/>
                <a:gd name="T6" fmla="*/ 510 w 17641"/>
                <a:gd name="T7" fmla="*/ 0 h 8807"/>
                <a:gd name="T8" fmla="*/ 3676 w 17641"/>
                <a:gd name="T9" fmla="*/ 0 h 8807"/>
                <a:gd name="T10" fmla="*/ 6735 w 17641"/>
                <a:gd name="T11" fmla="*/ 1526 h 8807"/>
                <a:gd name="T12" fmla="*/ 8082 w 17641"/>
                <a:gd name="T13" fmla="*/ 0 h 8807"/>
                <a:gd name="T14" fmla="*/ 17641 w 17641"/>
                <a:gd name="T15" fmla="*/ 0 h 8807"/>
                <a:gd name="T16" fmla="*/ 17641 w 17641"/>
                <a:gd name="T17" fmla="*/ 2601 h 8807"/>
                <a:gd name="T18" fmla="*/ 13420 w 17641"/>
                <a:gd name="T19" fmla="*/ 6121 h 8807"/>
                <a:gd name="T20" fmla="*/ 9469 w 17641"/>
                <a:gd name="T21" fmla="*/ 7543 h 8807"/>
                <a:gd name="T22" fmla="*/ 5165 w 17641"/>
                <a:gd name="T23" fmla="*/ 4990 h 8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41" h="8807">
                  <a:moveTo>
                    <a:pt x="5165" y="4990"/>
                  </a:moveTo>
                  <a:cubicBezTo>
                    <a:pt x="4216" y="4650"/>
                    <a:pt x="3217" y="4448"/>
                    <a:pt x="2299" y="4032"/>
                  </a:cubicBezTo>
                  <a:cubicBezTo>
                    <a:pt x="1381" y="3616"/>
                    <a:pt x="518" y="2933"/>
                    <a:pt x="199" y="1978"/>
                  </a:cubicBezTo>
                  <a:cubicBezTo>
                    <a:pt x="0" y="1382"/>
                    <a:pt x="144" y="591"/>
                    <a:pt x="510" y="0"/>
                  </a:cubicBezTo>
                  <a:lnTo>
                    <a:pt x="3676" y="0"/>
                  </a:lnTo>
                  <a:cubicBezTo>
                    <a:pt x="4646" y="784"/>
                    <a:pt x="5600" y="1790"/>
                    <a:pt x="6735" y="1526"/>
                  </a:cubicBezTo>
                  <a:cubicBezTo>
                    <a:pt x="7446" y="1361"/>
                    <a:pt x="7926" y="721"/>
                    <a:pt x="8082" y="0"/>
                  </a:cubicBezTo>
                  <a:lnTo>
                    <a:pt x="17641" y="0"/>
                  </a:lnTo>
                  <a:lnTo>
                    <a:pt x="17641" y="2601"/>
                  </a:lnTo>
                  <a:cubicBezTo>
                    <a:pt x="15970" y="3108"/>
                    <a:pt x="14368" y="4001"/>
                    <a:pt x="13420" y="6121"/>
                  </a:cubicBezTo>
                  <a:cubicBezTo>
                    <a:pt x="12733" y="7657"/>
                    <a:pt x="10974" y="8807"/>
                    <a:pt x="9469" y="7543"/>
                  </a:cubicBezTo>
                  <a:cubicBezTo>
                    <a:pt x="8018" y="6325"/>
                    <a:pt x="7024" y="5654"/>
                    <a:pt x="5165" y="4990"/>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9">
              <a:extLst>
                <a:ext uri="{FF2B5EF4-FFF2-40B4-BE49-F238E27FC236}">
                  <a16:creationId xmlns:a16="http://schemas.microsoft.com/office/drawing/2014/main" id="{C7AE9DC9-EE86-4A33-A063-52C5F361383D}"/>
                </a:ext>
                <a:ext uri="{C183D7F6-B498-43B3-948B-1728B52AA6E4}">
                  <adec:decorative xmlns:adec="http://schemas.microsoft.com/office/drawing/2017/decorative" val="1"/>
                </a:ext>
              </a:extLst>
            </p:cNvPr>
            <p:cNvSpPr>
              <a:spLocks/>
            </p:cNvSpPr>
            <p:nvPr userDrawn="1"/>
          </p:nvSpPr>
          <p:spPr bwMode="auto">
            <a:xfrm>
              <a:off x="4179888" y="14288"/>
              <a:ext cx="7983538" cy="2303463"/>
            </a:xfrm>
            <a:custGeom>
              <a:avLst/>
              <a:gdLst>
                <a:gd name="T0" fmla="*/ 0 w 22283"/>
                <a:gd name="T1" fmla="*/ 0 h 6426"/>
                <a:gd name="T2" fmla="*/ 1439 w 22283"/>
                <a:gd name="T3" fmla="*/ 1831 h 6426"/>
                <a:gd name="T4" fmla="*/ 7593 w 22283"/>
                <a:gd name="T5" fmla="*/ 6195 h 6426"/>
                <a:gd name="T6" fmla="*/ 13141 w 22283"/>
                <a:gd name="T7" fmla="*/ 3736 h 6426"/>
                <a:gd name="T8" fmla="*/ 19254 w 22283"/>
                <a:gd name="T9" fmla="*/ 2430 h 6426"/>
                <a:gd name="T10" fmla="*/ 22283 w 22283"/>
                <a:gd name="T11" fmla="*/ 1566 h 6426"/>
                <a:gd name="T12" fmla="*/ 22283 w 22283"/>
                <a:gd name="T13" fmla="*/ 0 h 6426"/>
                <a:gd name="T14" fmla="*/ 0 w 22283"/>
                <a:gd name="T15" fmla="*/ 0 h 6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83" h="6426">
                  <a:moveTo>
                    <a:pt x="0" y="0"/>
                  </a:moveTo>
                  <a:cubicBezTo>
                    <a:pt x="460" y="657"/>
                    <a:pt x="945" y="1274"/>
                    <a:pt x="1439" y="1831"/>
                  </a:cubicBezTo>
                  <a:cubicBezTo>
                    <a:pt x="2779" y="3341"/>
                    <a:pt x="5489" y="5987"/>
                    <a:pt x="7593" y="6195"/>
                  </a:cubicBezTo>
                  <a:cubicBezTo>
                    <a:pt x="9914" y="6426"/>
                    <a:pt x="11476" y="4913"/>
                    <a:pt x="13141" y="3736"/>
                  </a:cubicBezTo>
                  <a:cubicBezTo>
                    <a:pt x="15342" y="2181"/>
                    <a:pt x="16779" y="2102"/>
                    <a:pt x="19254" y="2430"/>
                  </a:cubicBezTo>
                  <a:cubicBezTo>
                    <a:pt x="20220" y="2557"/>
                    <a:pt x="21355" y="2204"/>
                    <a:pt x="22283" y="1566"/>
                  </a:cubicBezTo>
                  <a:lnTo>
                    <a:pt x="22283" y="0"/>
                  </a:lnTo>
                  <a:lnTo>
                    <a:pt x="0" y="0"/>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chemeClr val="tx2"/>
                </a:solidFill>
              </a:defRPr>
            </a:lvl1pPr>
          </a:lstStyle>
          <a:p>
            <a:r>
              <a:rPr lang="fi-FI"/>
              <a:t>Muokkaa ots. perustyyl. napsautt.</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0ADAF3AF-98A9-4F02-AD8B-D8E1DDAB440C}"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6" name="Kuva 15">
            <a:extLst>
              <a:ext uri="{FF2B5EF4-FFF2-40B4-BE49-F238E27FC236}">
                <a16:creationId xmlns:a16="http://schemas.microsoft.com/office/drawing/2014/main" id="{EB3FFB57-B176-4D74-B604-3C803FFC82E6}"/>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9002819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sto 3">
    <p:bg>
      <p:bgPr>
        <a:solidFill>
          <a:srgbClr val="2C5234"/>
        </a:solidFill>
        <a:effectLst/>
      </p:bgPr>
    </p:bg>
    <p:spTree>
      <p:nvGrpSpPr>
        <p:cNvPr id="1" name=""/>
        <p:cNvGrpSpPr/>
        <p:nvPr/>
      </p:nvGrpSpPr>
      <p:grpSpPr>
        <a:xfrm>
          <a:off x="0" y="0"/>
          <a:ext cx="0" cy="0"/>
          <a:chOff x="0" y="0"/>
          <a:chExt cx="0" cy="0"/>
        </a:xfrm>
      </p:grpSpPr>
      <p:grpSp>
        <p:nvGrpSpPr>
          <p:cNvPr id="15" name="Ryhmä 14">
            <a:extLst>
              <a:ext uri="{FF2B5EF4-FFF2-40B4-BE49-F238E27FC236}">
                <a16:creationId xmlns:a16="http://schemas.microsoft.com/office/drawing/2014/main" id="{BF6EA660-5006-46A3-8EC0-D3617F284B7A}"/>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6" name="Freeform 5">
              <a:extLst>
                <a:ext uri="{FF2B5EF4-FFF2-40B4-BE49-F238E27FC236}">
                  <a16:creationId xmlns:a16="http://schemas.microsoft.com/office/drawing/2014/main" id="{8E25E7DA-A74F-489A-9ED6-52B8F9B27B90}"/>
                </a:ext>
                <a:ext uri="{C183D7F6-B498-43B3-948B-1728B52AA6E4}">
                  <adec:decorative xmlns:adec="http://schemas.microsoft.com/office/drawing/2017/decorative" val="1"/>
                </a:ext>
              </a:extLst>
            </p:cNvPr>
            <p:cNvSpPr>
              <a:spLocks/>
            </p:cNvSpPr>
            <p:nvPr userDrawn="1"/>
          </p:nvSpPr>
          <p:spPr bwMode="auto">
            <a:xfrm>
              <a:off x="28576" y="14288"/>
              <a:ext cx="3897313" cy="5041900"/>
            </a:xfrm>
            <a:custGeom>
              <a:avLst/>
              <a:gdLst>
                <a:gd name="T0" fmla="*/ 0 w 10879"/>
                <a:gd name="T1" fmla="*/ 14063 h 14063"/>
                <a:gd name="T2" fmla="*/ 1570 w 10879"/>
                <a:gd name="T3" fmla="*/ 13638 h 14063"/>
                <a:gd name="T4" fmla="*/ 4474 w 10879"/>
                <a:gd name="T5" fmla="*/ 11362 h 14063"/>
                <a:gd name="T6" fmla="*/ 7043 w 10879"/>
                <a:gd name="T7" fmla="*/ 8109 h 14063"/>
                <a:gd name="T8" fmla="*/ 9438 w 10879"/>
                <a:gd name="T9" fmla="*/ 4958 h 14063"/>
                <a:gd name="T10" fmla="*/ 10783 w 10879"/>
                <a:gd name="T11" fmla="*/ 1924 h 14063"/>
                <a:gd name="T12" fmla="*/ 10497 w 10879"/>
                <a:gd name="T13" fmla="*/ 0 h 14063"/>
                <a:gd name="T14" fmla="*/ 0 w 10879"/>
                <a:gd name="T15" fmla="*/ 0 h 14063"/>
                <a:gd name="T16" fmla="*/ 0 w 10879"/>
                <a:gd name="T17" fmla="*/ 14063 h 14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79" h="14063">
                  <a:moveTo>
                    <a:pt x="0" y="14063"/>
                  </a:moveTo>
                  <a:cubicBezTo>
                    <a:pt x="527" y="13984"/>
                    <a:pt x="1052" y="13847"/>
                    <a:pt x="1570" y="13638"/>
                  </a:cubicBezTo>
                  <a:cubicBezTo>
                    <a:pt x="2802" y="13138"/>
                    <a:pt x="3716" y="12263"/>
                    <a:pt x="4474" y="11362"/>
                  </a:cubicBezTo>
                  <a:cubicBezTo>
                    <a:pt x="5370" y="10296"/>
                    <a:pt x="6192" y="9194"/>
                    <a:pt x="7043" y="8109"/>
                  </a:cubicBezTo>
                  <a:cubicBezTo>
                    <a:pt x="7861" y="7068"/>
                    <a:pt x="8715" y="6034"/>
                    <a:pt x="9438" y="4958"/>
                  </a:cubicBezTo>
                  <a:cubicBezTo>
                    <a:pt x="10087" y="3993"/>
                    <a:pt x="10638" y="2960"/>
                    <a:pt x="10783" y="1924"/>
                  </a:cubicBezTo>
                  <a:cubicBezTo>
                    <a:pt x="10879" y="1235"/>
                    <a:pt x="10774" y="588"/>
                    <a:pt x="10497" y="0"/>
                  </a:cubicBezTo>
                  <a:lnTo>
                    <a:pt x="0" y="0"/>
                  </a:lnTo>
                  <a:lnTo>
                    <a:pt x="0" y="14063"/>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7" name="Freeform 6">
              <a:extLst>
                <a:ext uri="{FF2B5EF4-FFF2-40B4-BE49-F238E27FC236}">
                  <a16:creationId xmlns:a16="http://schemas.microsoft.com/office/drawing/2014/main" id="{1FEB9921-8E2F-4285-95E9-BE40D2C343E8}"/>
                </a:ext>
                <a:ext uri="{C183D7F6-B498-43B3-948B-1728B52AA6E4}">
                  <adec:decorative xmlns:adec="http://schemas.microsoft.com/office/drawing/2017/decorative" val="1"/>
                </a:ext>
              </a:extLst>
            </p:cNvPr>
            <p:cNvSpPr>
              <a:spLocks/>
            </p:cNvSpPr>
            <p:nvPr userDrawn="1"/>
          </p:nvSpPr>
          <p:spPr bwMode="auto">
            <a:xfrm>
              <a:off x="28576" y="2152650"/>
              <a:ext cx="8375650" cy="4691063"/>
            </a:xfrm>
            <a:custGeom>
              <a:avLst/>
              <a:gdLst>
                <a:gd name="T0" fmla="*/ 0 w 23378"/>
                <a:gd name="T1" fmla="*/ 10102 h 13085"/>
                <a:gd name="T2" fmla="*/ 2346 w 23378"/>
                <a:gd name="T3" fmla="*/ 10423 h 13085"/>
                <a:gd name="T4" fmla="*/ 4271 w 23378"/>
                <a:gd name="T5" fmla="*/ 9844 h 13085"/>
                <a:gd name="T6" fmla="*/ 0 w 23378"/>
                <a:gd name="T7" fmla="*/ 5136 h 13085"/>
                <a:gd name="T8" fmla="*/ 0 w 23378"/>
                <a:gd name="T9" fmla="*/ 308 h 13085"/>
                <a:gd name="T10" fmla="*/ 4275 w 23378"/>
                <a:gd name="T11" fmla="*/ 1399 h 13085"/>
                <a:gd name="T12" fmla="*/ 11097 w 23378"/>
                <a:gd name="T13" fmla="*/ 8334 h 13085"/>
                <a:gd name="T14" fmla="*/ 12477 w 23378"/>
                <a:gd name="T15" fmla="*/ 8476 h 13085"/>
                <a:gd name="T16" fmla="*/ 12918 w 23378"/>
                <a:gd name="T17" fmla="*/ 6738 h 13085"/>
                <a:gd name="T18" fmla="*/ 11527 w 23378"/>
                <a:gd name="T19" fmla="*/ 5089 h 13085"/>
                <a:gd name="T20" fmla="*/ 10476 w 23378"/>
                <a:gd name="T21" fmla="*/ 3455 h 13085"/>
                <a:gd name="T22" fmla="*/ 13077 w 23378"/>
                <a:gd name="T23" fmla="*/ 1593 h 13085"/>
                <a:gd name="T24" fmla="*/ 20963 w 23378"/>
                <a:gd name="T25" fmla="*/ 10618 h 13085"/>
                <a:gd name="T26" fmla="*/ 23378 w 23378"/>
                <a:gd name="T27" fmla="*/ 13085 h 13085"/>
                <a:gd name="T28" fmla="*/ 0 w 23378"/>
                <a:gd name="T29" fmla="*/ 13085 h 13085"/>
                <a:gd name="T30" fmla="*/ 0 w 23378"/>
                <a:gd name="T31" fmla="*/ 10102 h 13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378" h="13085">
                  <a:moveTo>
                    <a:pt x="0" y="10102"/>
                  </a:moveTo>
                  <a:cubicBezTo>
                    <a:pt x="764" y="10317"/>
                    <a:pt x="1548" y="10436"/>
                    <a:pt x="2346" y="10423"/>
                  </a:cubicBezTo>
                  <a:cubicBezTo>
                    <a:pt x="3273" y="10409"/>
                    <a:pt x="3876" y="10681"/>
                    <a:pt x="4271" y="9844"/>
                  </a:cubicBezTo>
                  <a:cubicBezTo>
                    <a:pt x="4693" y="8951"/>
                    <a:pt x="1611" y="6384"/>
                    <a:pt x="0" y="5136"/>
                  </a:cubicBezTo>
                  <a:lnTo>
                    <a:pt x="0" y="308"/>
                  </a:lnTo>
                  <a:cubicBezTo>
                    <a:pt x="1266" y="0"/>
                    <a:pt x="2890" y="240"/>
                    <a:pt x="4275" y="1399"/>
                  </a:cubicBezTo>
                  <a:cubicBezTo>
                    <a:pt x="7214" y="3861"/>
                    <a:pt x="8120" y="6978"/>
                    <a:pt x="11097" y="8334"/>
                  </a:cubicBezTo>
                  <a:cubicBezTo>
                    <a:pt x="11532" y="8532"/>
                    <a:pt x="12045" y="8682"/>
                    <a:pt x="12477" y="8476"/>
                  </a:cubicBezTo>
                  <a:cubicBezTo>
                    <a:pt x="13076" y="8191"/>
                    <a:pt x="13195" y="7341"/>
                    <a:pt x="12918" y="6738"/>
                  </a:cubicBezTo>
                  <a:cubicBezTo>
                    <a:pt x="12642" y="6135"/>
                    <a:pt x="12021" y="5531"/>
                    <a:pt x="11527" y="5089"/>
                  </a:cubicBezTo>
                  <a:cubicBezTo>
                    <a:pt x="11033" y="4647"/>
                    <a:pt x="10548" y="4114"/>
                    <a:pt x="10476" y="3455"/>
                  </a:cubicBezTo>
                  <a:cubicBezTo>
                    <a:pt x="10339" y="2210"/>
                    <a:pt x="11847" y="1357"/>
                    <a:pt x="13077" y="1593"/>
                  </a:cubicBezTo>
                  <a:cubicBezTo>
                    <a:pt x="16548" y="2260"/>
                    <a:pt x="15248" y="9204"/>
                    <a:pt x="20963" y="10618"/>
                  </a:cubicBezTo>
                  <a:cubicBezTo>
                    <a:pt x="22208" y="10926"/>
                    <a:pt x="23344" y="11889"/>
                    <a:pt x="23378" y="13085"/>
                  </a:cubicBezTo>
                  <a:lnTo>
                    <a:pt x="0" y="13085"/>
                  </a:lnTo>
                  <a:lnTo>
                    <a:pt x="0" y="10102"/>
                  </a:ln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7">
              <a:extLst>
                <a:ext uri="{FF2B5EF4-FFF2-40B4-BE49-F238E27FC236}">
                  <a16:creationId xmlns:a16="http://schemas.microsoft.com/office/drawing/2014/main" id="{F38779B5-DE9F-481E-A8E5-4707FA5BEA94}"/>
                </a:ext>
                <a:ext uri="{C183D7F6-B498-43B3-948B-1728B52AA6E4}">
                  <adec:decorative xmlns:adec="http://schemas.microsoft.com/office/drawing/2017/decorative" val="1"/>
                </a:ext>
              </a:extLst>
            </p:cNvPr>
            <p:cNvSpPr>
              <a:spLocks/>
            </p:cNvSpPr>
            <p:nvPr userDrawn="1"/>
          </p:nvSpPr>
          <p:spPr bwMode="auto">
            <a:xfrm>
              <a:off x="7204076" y="1890713"/>
              <a:ext cx="4959350" cy="4953000"/>
            </a:xfrm>
            <a:custGeom>
              <a:avLst/>
              <a:gdLst>
                <a:gd name="T0" fmla="*/ 13842 w 13842"/>
                <a:gd name="T1" fmla="*/ 0 h 13817"/>
                <a:gd name="T2" fmla="*/ 10388 w 13842"/>
                <a:gd name="T3" fmla="*/ 3120 h 13817"/>
                <a:gd name="T4" fmla="*/ 7539 w 13842"/>
                <a:gd name="T5" fmla="*/ 5695 h 13817"/>
                <a:gd name="T6" fmla="*/ 1982 w 13842"/>
                <a:gd name="T7" fmla="*/ 6884 h 13817"/>
                <a:gd name="T8" fmla="*/ 61 w 13842"/>
                <a:gd name="T9" fmla="*/ 10632 h 13817"/>
                <a:gd name="T10" fmla="*/ 462 w 13842"/>
                <a:gd name="T11" fmla="*/ 13817 h 13817"/>
                <a:gd name="T12" fmla="*/ 13842 w 13842"/>
                <a:gd name="T13" fmla="*/ 13817 h 13817"/>
                <a:gd name="T14" fmla="*/ 13842 w 13842"/>
                <a:gd name="T15" fmla="*/ 0 h 138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42" h="13817">
                  <a:moveTo>
                    <a:pt x="13842" y="0"/>
                  </a:moveTo>
                  <a:cubicBezTo>
                    <a:pt x="12567" y="850"/>
                    <a:pt x="11411" y="1938"/>
                    <a:pt x="10388" y="3120"/>
                  </a:cubicBezTo>
                  <a:cubicBezTo>
                    <a:pt x="9535" y="4105"/>
                    <a:pt x="8705" y="5204"/>
                    <a:pt x="7539" y="5695"/>
                  </a:cubicBezTo>
                  <a:cubicBezTo>
                    <a:pt x="5738" y="6453"/>
                    <a:pt x="3664" y="5860"/>
                    <a:pt x="1982" y="6884"/>
                  </a:cubicBezTo>
                  <a:cubicBezTo>
                    <a:pt x="711" y="7658"/>
                    <a:pt x="0" y="9071"/>
                    <a:pt x="61" y="10632"/>
                  </a:cubicBezTo>
                  <a:cubicBezTo>
                    <a:pt x="101" y="11666"/>
                    <a:pt x="242" y="12746"/>
                    <a:pt x="462" y="13817"/>
                  </a:cubicBezTo>
                  <a:lnTo>
                    <a:pt x="13842" y="13817"/>
                  </a:lnTo>
                  <a:lnTo>
                    <a:pt x="13842" y="0"/>
                  </a:ln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8">
              <a:extLst>
                <a:ext uri="{FF2B5EF4-FFF2-40B4-BE49-F238E27FC236}">
                  <a16:creationId xmlns:a16="http://schemas.microsoft.com/office/drawing/2014/main" id="{F29748ED-3862-40CA-AD98-9E3F31125BD1}"/>
                </a:ext>
                <a:ext uri="{C183D7F6-B498-43B3-948B-1728B52AA6E4}">
                  <adec:decorative xmlns:adec="http://schemas.microsoft.com/office/drawing/2017/decorative" val="1"/>
                </a:ext>
              </a:extLst>
            </p:cNvPr>
            <p:cNvSpPr>
              <a:spLocks/>
            </p:cNvSpPr>
            <p:nvPr userDrawn="1"/>
          </p:nvSpPr>
          <p:spPr bwMode="auto">
            <a:xfrm>
              <a:off x="5843588" y="14288"/>
              <a:ext cx="6319838" cy="3157538"/>
            </a:xfrm>
            <a:custGeom>
              <a:avLst/>
              <a:gdLst>
                <a:gd name="T0" fmla="*/ 5165 w 17641"/>
                <a:gd name="T1" fmla="*/ 4990 h 8807"/>
                <a:gd name="T2" fmla="*/ 2299 w 17641"/>
                <a:gd name="T3" fmla="*/ 4032 h 8807"/>
                <a:gd name="T4" fmla="*/ 199 w 17641"/>
                <a:gd name="T5" fmla="*/ 1978 h 8807"/>
                <a:gd name="T6" fmla="*/ 510 w 17641"/>
                <a:gd name="T7" fmla="*/ 0 h 8807"/>
                <a:gd name="T8" fmla="*/ 3676 w 17641"/>
                <a:gd name="T9" fmla="*/ 0 h 8807"/>
                <a:gd name="T10" fmla="*/ 6735 w 17641"/>
                <a:gd name="T11" fmla="*/ 1526 h 8807"/>
                <a:gd name="T12" fmla="*/ 8082 w 17641"/>
                <a:gd name="T13" fmla="*/ 0 h 8807"/>
                <a:gd name="T14" fmla="*/ 17641 w 17641"/>
                <a:gd name="T15" fmla="*/ 0 h 8807"/>
                <a:gd name="T16" fmla="*/ 17641 w 17641"/>
                <a:gd name="T17" fmla="*/ 2601 h 8807"/>
                <a:gd name="T18" fmla="*/ 13420 w 17641"/>
                <a:gd name="T19" fmla="*/ 6121 h 8807"/>
                <a:gd name="T20" fmla="*/ 9469 w 17641"/>
                <a:gd name="T21" fmla="*/ 7543 h 8807"/>
                <a:gd name="T22" fmla="*/ 5165 w 17641"/>
                <a:gd name="T23" fmla="*/ 4990 h 8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41" h="8807">
                  <a:moveTo>
                    <a:pt x="5165" y="4990"/>
                  </a:moveTo>
                  <a:cubicBezTo>
                    <a:pt x="4216" y="4650"/>
                    <a:pt x="3217" y="4448"/>
                    <a:pt x="2299" y="4032"/>
                  </a:cubicBezTo>
                  <a:cubicBezTo>
                    <a:pt x="1381" y="3616"/>
                    <a:pt x="518" y="2933"/>
                    <a:pt x="199" y="1978"/>
                  </a:cubicBezTo>
                  <a:cubicBezTo>
                    <a:pt x="0" y="1382"/>
                    <a:pt x="144" y="591"/>
                    <a:pt x="510" y="0"/>
                  </a:cubicBezTo>
                  <a:lnTo>
                    <a:pt x="3676" y="0"/>
                  </a:lnTo>
                  <a:cubicBezTo>
                    <a:pt x="4646" y="784"/>
                    <a:pt x="5600" y="1790"/>
                    <a:pt x="6735" y="1526"/>
                  </a:cubicBezTo>
                  <a:cubicBezTo>
                    <a:pt x="7446" y="1361"/>
                    <a:pt x="7926" y="721"/>
                    <a:pt x="8082" y="0"/>
                  </a:cubicBezTo>
                  <a:lnTo>
                    <a:pt x="17641" y="0"/>
                  </a:lnTo>
                  <a:lnTo>
                    <a:pt x="17641" y="2601"/>
                  </a:lnTo>
                  <a:cubicBezTo>
                    <a:pt x="15970" y="3108"/>
                    <a:pt x="14368" y="4001"/>
                    <a:pt x="13420" y="6121"/>
                  </a:cubicBezTo>
                  <a:cubicBezTo>
                    <a:pt x="12733" y="7657"/>
                    <a:pt x="10974" y="8807"/>
                    <a:pt x="9469" y="7543"/>
                  </a:cubicBezTo>
                  <a:cubicBezTo>
                    <a:pt x="8018" y="6325"/>
                    <a:pt x="7024" y="5654"/>
                    <a:pt x="5165" y="4990"/>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9">
              <a:extLst>
                <a:ext uri="{FF2B5EF4-FFF2-40B4-BE49-F238E27FC236}">
                  <a16:creationId xmlns:a16="http://schemas.microsoft.com/office/drawing/2014/main" id="{C7AE9DC9-EE86-4A33-A063-52C5F361383D}"/>
                </a:ext>
                <a:ext uri="{C183D7F6-B498-43B3-948B-1728B52AA6E4}">
                  <adec:decorative xmlns:adec="http://schemas.microsoft.com/office/drawing/2017/decorative" val="1"/>
                </a:ext>
              </a:extLst>
            </p:cNvPr>
            <p:cNvSpPr>
              <a:spLocks/>
            </p:cNvSpPr>
            <p:nvPr userDrawn="1"/>
          </p:nvSpPr>
          <p:spPr bwMode="auto">
            <a:xfrm>
              <a:off x="4179888" y="14288"/>
              <a:ext cx="7983538" cy="2303463"/>
            </a:xfrm>
            <a:custGeom>
              <a:avLst/>
              <a:gdLst>
                <a:gd name="T0" fmla="*/ 0 w 22283"/>
                <a:gd name="T1" fmla="*/ 0 h 6426"/>
                <a:gd name="T2" fmla="*/ 1439 w 22283"/>
                <a:gd name="T3" fmla="*/ 1831 h 6426"/>
                <a:gd name="T4" fmla="*/ 7593 w 22283"/>
                <a:gd name="T5" fmla="*/ 6195 h 6426"/>
                <a:gd name="T6" fmla="*/ 13141 w 22283"/>
                <a:gd name="T7" fmla="*/ 3736 h 6426"/>
                <a:gd name="T8" fmla="*/ 19254 w 22283"/>
                <a:gd name="T9" fmla="*/ 2430 h 6426"/>
                <a:gd name="T10" fmla="*/ 22283 w 22283"/>
                <a:gd name="T11" fmla="*/ 1566 h 6426"/>
                <a:gd name="T12" fmla="*/ 22283 w 22283"/>
                <a:gd name="T13" fmla="*/ 0 h 6426"/>
                <a:gd name="T14" fmla="*/ 0 w 22283"/>
                <a:gd name="T15" fmla="*/ 0 h 6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83" h="6426">
                  <a:moveTo>
                    <a:pt x="0" y="0"/>
                  </a:moveTo>
                  <a:cubicBezTo>
                    <a:pt x="460" y="657"/>
                    <a:pt x="945" y="1274"/>
                    <a:pt x="1439" y="1831"/>
                  </a:cubicBezTo>
                  <a:cubicBezTo>
                    <a:pt x="2779" y="3341"/>
                    <a:pt x="5489" y="5987"/>
                    <a:pt x="7593" y="6195"/>
                  </a:cubicBezTo>
                  <a:cubicBezTo>
                    <a:pt x="9914" y="6426"/>
                    <a:pt x="11476" y="4913"/>
                    <a:pt x="13141" y="3736"/>
                  </a:cubicBezTo>
                  <a:cubicBezTo>
                    <a:pt x="15342" y="2181"/>
                    <a:pt x="16779" y="2102"/>
                    <a:pt x="19254" y="2430"/>
                  </a:cubicBezTo>
                  <a:cubicBezTo>
                    <a:pt x="20220" y="2557"/>
                    <a:pt x="21355" y="2204"/>
                    <a:pt x="22283" y="1566"/>
                  </a:cubicBezTo>
                  <a:lnTo>
                    <a:pt x="22283" y="0"/>
                  </a:lnTo>
                  <a:lnTo>
                    <a:pt x="0" y="0"/>
                  </a:lnTo>
                  <a:close/>
                </a:path>
              </a:pathLst>
            </a:custGeom>
            <a:solidFill>
              <a:srgbClr val="8F99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chemeClr val="bg1"/>
                </a:solidFill>
              </a:defRPr>
            </a:lvl1pPr>
          </a:lstStyle>
          <a:p>
            <a:r>
              <a:rPr lang="fi-FI"/>
              <a:t>Muokkaa ots. perustyyl. napsautt.</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A2E0A90B-6EF6-41B9-87DE-D6FCF08AD2DC}" type="datetime1">
              <a:rPr lang="fi-FI" smtClean="0"/>
              <a:t>16.5.2024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6118B178-BC09-4607-9988-D4444BF5DBC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49816131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Osan ylätunniste">
    <p:bg>
      <p:bgPr>
        <a:solidFill>
          <a:srgbClr val="F6F3E5"/>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tx2"/>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p>
            <a:fld id="{A6B90C6C-4BDB-453C-ABB3-B0E9E3ED4A09}" type="datetime1">
              <a:rPr lang="fi-FI" smtClean="0"/>
              <a:t>16.5.2024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1302736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Osan ylätunniste 2">
    <p:bg>
      <p:bgPr>
        <a:solidFill>
          <a:srgbClr val="E0C09F"/>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BF9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F6F3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F6F3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tx2"/>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p>
            <a:fld id="{F50CB4F9-3F74-4C4E-B78D-D4FC0E0B50DE}" type="datetime1">
              <a:rPr lang="fi-FI" smtClean="0"/>
              <a:t>16.5.2024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0053704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Osan ylätunniste 3">
    <p:bg>
      <p:bgPr>
        <a:solidFill>
          <a:srgbClr val="236192"/>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a:solidFill>
            <a:srgbClr val="236192"/>
          </a:solidFill>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bg1"/>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lvl1pPr>
              <a:defRPr>
                <a:solidFill>
                  <a:schemeClr val="bg1"/>
                </a:solidFill>
              </a:defRPr>
            </a:lvl1pPr>
          </a:lstStyle>
          <a:p>
            <a:fld id="{8A338BC5-287A-4121-ADC2-9C0F5EBE080B}" type="datetime1">
              <a:rPr lang="fi-FI" smtClean="0"/>
              <a:t>16.5.2024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45735269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Osan ylätunniste 4">
    <p:bg>
      <p:bgPr>
        <a:solidFill>
          <a:srgbClr val="253746"/>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a:solidFill>
            <a:srgbClr val="236192"/>
          </a:solidFill>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bg1"/>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lvl1pPr>
              <a:defRPr>
                <a:solidFill>
                  <a:schemeClr val="bg1"/>
                </a:solidFill>
              </a:defRPr>
            </a:lvl1pPr>
          </a:lstStyle>
          <a:p>
            <a:fld id="{F7D1A549-1C85-42E6-A8B0-F662ADAEFF05}" type="datetime1">
              <a:rPr lang="fi-FI" smtClean="0"/>
              <a:t>16.5.2024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060884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Osan ylätunniste 5">
    <p:bg>
      <p:bgPr>
        <a:solidFill>
          <a:srgbClr val="253746"/>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a:solidFill>
            <a:srgbClr val="236192"/>
          </a:solidFill>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bg1"/>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lvl1pPr>
              <a:defRPr>
                <a:solidFill>
                  <a:schemeClr val="bg1"/>
                </a:solidFill>
              </a:defRPr>
            </a:lvl1pPr>
          </a:lstStyle>
          <a:p>
            <a:fld id="{4D8B85F0-2AB8-467E-B2B5-2F7B26F603B8}" type="datetime1">
              <a:rPr lang="fi-FI" smtClean="0"/>
              <a:t>16.5.2024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68853422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Osan ylätunniste 6">
    <p:bg>
      <p:bgPr>
        <a:solidFill>
          <a:srgbClr val="ECC7CD"/>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tx2"/>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p>
            <a:fld id="{EBA05674-0731-4441-A72C-BF042317643D}" type="datetime1">
              <a:rPr lang="fi-FI" smtClean="0"/>
              <a:t>16.5.2024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4151973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tsikkodia kuvalla 3">
    <p:bg>
      <p:bgPr>
        <a:solidFill>
          <a:srgbClr val="253746"/>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rgbClr val="E0C09F"/>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rgbClr val="E0C09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rgbClr val="E0C09F"/>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rgbClr val="E0C09F"/>
                </a:solidFill>
              </a:defRPr>
            </a:lvl1pPr>
          </a:lstStyle>
          <a:p>
            <a:fld id="{791D6DF2-00A9-46A5-84F1-CF845F543CE3}" type="datetime1">
              <a:rPr lang="fi-FI" smtClean="0"/>
              <a:t>16.5.2024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rgbClr val="E0C09F"/>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a:t>Lisää kuva napsauttamalla kuvaketta</a:t>
            </a:r>
            <a:endParaRPr lang="fi-FI" dirty="0"/>
          </a:p>
        </p:txBody>
      </p:sp>
    </p:spTree>
    <p:extLst>
      <p:ext uri="{BB962C8B-B14F-4D97-AF65-F5344CB8AC3E}">
        <p14:creationId xmlns:p14="http://schemas.microsoft.com/office/powerpoint/2010/main" val="5402342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tsikkodia kuvalla 4">
    <p:bg>
      <p:bgPr>
        <a:solidFill>
          <a:srgbClr val="FFB25B"/>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chemeClr val="tx2"/>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tx2"/>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tx2"/>
                </a:solidFill>
              </a:defRPr>
            </a:lvl1pPr>
          </a:lstStyle>
          <a:p>
            <a:fld id="{EF66433E-C569-479F-8885-634A554EBEDF}" type="datetime1">
              <a:rPr lang="fi-FI" smtClean="0"/>
              <a:t>16.5.2024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a:t>Lisää kuva napsauttamalla kuvaketta</a:t>
            </a:r>
            <a:endParaRPr lang="fi-FI" dirty="0"/>
          </a:p>
        </p:txBody>
      </p:sp>
    </p:spTree>
    <p:extLst>
      <p:ext uri="{BB962C8B-B14F-4D97-AF65-F5344CB8AC3E}">
        <p14:creationId xmlns:p14="http://schemas.microsoft.com/office/powerpoint/2010/main" val="4031993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tsikkodia kuvalla 5">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chemeClr val="tx2"/>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tx2"/>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tx2"/>
                </a:solidFill>
              </a:defRPr>
            </a:lvl1pPr>
          </a:lstStyle>
          <a:p>
            <a:fld id="{2324BAB4-7A50-4285-A8AF-2E76234A09B7}" type="datetime1">
              <a:rPr lang="fi-FI" smtClean="0"/>
              <a:t>16.5.2024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a:t>Lisää kuva napsauttamalla kuvaketta</a:t>
            </a:r>
            <a:endParaRPr lang="fi-FI" dirty="0"/>
          </a:p>
        </p:txBody>
      </p:sp>
    </p:spTree>
    <p:extLst>
      <p:ext uri="{BB962C8B-B14F-4D97-AF65-F5344CB8AC3E}">
        <p14:creationId xmlns:p14="http://schemas.microsoft.com/office/powerpoint/2010/main" val="2168246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Logo">
    <p:bg>
      <p:bgPr>
        <a:solidFill>
          <a:srgbClr val="253746"/>
        </a:solidFill>
        <a:effectLst/>
      </p:bgPr>
    </p:bg>
    <p:spTree>
      <p:nvGrpSpPr>
        <p:cNvPr id="1" name=""/>
        <p:cNvGrpSpPr/>
        <p:nvPr/>
      </p:nvGrpSpPr>
      <p:grpSpPr>
        <a:xfrm>
          <a:off x="0" y="0"/>
          <a:ext cx="0" cy="0"/>
          <a:chOff x="0" y="0"/>
          <a:chExt cx="0" cy="0"/>
        </a:xfrm>
      </p:grpSpPr>
      <p:grpSp>
        <p:nvGrpSpPr>
          <p:cNvPr id="18" name="Ryhmä 17">
            <a:extLst>
              <a:ext uri="{FF2B5EF4-FFF2-40B4-BE49-F238E27FC236}">
                <a16:creationId xmlns:a16="http://schemas.microsoft.com/office/drawing/2014/main" id="{EF0C7F69-67FB-4466-89F3-B0AD00AEFE5E}"/>
              </a:ext>
              <a:ext uri="{C183D7F6-B498-43B3-948B-1728B52AA6E4}">
                <adec:decorative xmlns:adec="http://schemas.microsoft.com/office/drawing/2017/decorative" val="1"/>
              </a:ext>
            </a:extLst>
          </p:cNvPr>
          <p:cNvGrpSpPr>
            <a:grpSpLocks noChangeAspect="1"/>
          </p:cNvGrpSpPr>
          <p:nvPr userDrawn="1"/>
        </p:nvGrpSpPr>
        <p:grpSpPr>
          <a:xfrm>
            <a:off x="0" y="0"/>
            <a:ext cx="12193200" cy="6862264"/>
            <a:chOff x="28576" y="14288"/>
            <a:chExt cx="12134850" cy="6829425"/>
          </a:xfrm>
        </p:grpSpPr>
        <p:sp>
          <p:nvSpPr>
            <p:cNvPr id="15" name="Freeform 5">
              <a:extLst>
                <a:ext uri="{FF2B5EF4-FFF2-40B4-BE49-F238E27FC236}">
                  <a16:creationId xmlns:a16="http://schemas.microsoft.com/office/drawing/2014/main" id="{C34792C5-13ED-4754-B07E-752F3FE4F3C1}"/>
                </a:ext>
              </a:extLst>
            </p:cNvPr>
            <p:cNvSpPr>
              <a:spLocks/>
            </p:cNvSpPr>
            <p:nvPr userDrawn="1"/>
          </p:nvSpPr>
          <p:spPr bwMode="auto">
            <a:xfrm>
              <a:off x="8713788" y="14288"/>
              <a:ext cx="3449638" cy="3195638"/>
            </a:xfrm>
            <a:custGeom>
              <a:avLst/>
              <a:gdLst>
                <a:gd name="T0" fmla="*/ 9630 w 9630"/>
                <a:gd name="T1" fmla="*/ 8173 h 8914"/>
                <a:gd name="T2" fmla="*/ 9061 w 9630"/>
                <a:gd name="T3" fmla="*/ 5919 h 8914"/>
                <a:gd name="T4" fmla="*/ 7449 w 9630"/>
                <a:gd name="T5" fmla="*/ 3154 h 8914"/>
                <a:gd name="T6" fmla="*/ 6545 w 9630"/>
                <a:gd name="T7" fmla="*/ 2774 h 8914"/>
                <a:gd name="T8" fmla="*/ 6753 w 9630"/>
                <a:gd name="T9" fmla="*/ 6469 h 8914"/>
                <a:gd name="T10" fmla="*/ 3878 w 9630"/>
                <a:gd name="T11" fmla="*/ 6168 h 8914"/>
                <a:gd name="T12" fmla="*/ 3514 w 9630"/>
                <a:gd name="T13" fmla="*/ 1207 h 8914"/>
                <a:gd name="T14" fmla="*/ 3042 w 9630"/>
                <a:gd name="T15" fmla="*/ 710 h 8914"/>
                <a:gd name="T16" fmla="*/ 2328 w 9630"/>
                <a:gd name="T17" fmla="*/ 1269 h 8914"/>
                <a:gd name="T18" fmla="*/ 2328 w 9630"/>
                <a:gd name="T19" fmla="*/ 2375 h 8914"/>
                <a:gd name="T20" fmla="*/ 2206 w 9630"/>
                <a:gd name="T21" fmla="*/ 3367 h 8914"/>
                <a:gd name="T22" fmla="*/ 644 w 9630"/>
                <a:gd name="T23" fmla="*/ 3286 h 8914"/>
                <a:gd name="T24" fmla="*/ 983 w 9630"/>
                <a:gd name="T25" fmla="*/ 0 h 8914"/>
                <a:gd name="T26" fmla="*/ 9630 w 9630"/>
                <a:gd name="T27" fmla="*/ 0 h 8914"/>
                <a:gd name="T28" fmla="*/ 9630 w 9630"/>
                <a:gd name="T29" fmla="*/ 8173 h 8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30" h="8914">
                  <a:moveTo>
                    <a:pt x="9630" y="8173"/>
                  </a:moveTo>
                  <a:cubicBezTo>
                    <a:pt x="9434" y="7424"/>
                    <a:pt x="9281" y="6660"/>
                    <a:pt x="9061" y="5919"/>
                  </a:cubicBezTo>
                  <a:cubicBezTo>
                    <a:pt x="8747" y="4868"/>
                    <a:pt x="8270" y="3830"/>
                    <a:pt x="7449" y="3154"/>
                  </a:cubicBezTo>
                  <a:cubicBezTo>
                    <a:pt x="7097" y="2865"/>
                    <a:pt x="6957" y="2563"/>
                    <a:pt x="6545" y="2774"/>
                  </a:cubicBezTo>
                  <a:cubicBezTo>
                    <a:pt x="6024" y="3040"/>
                    <a:pt x="6602" y="5814"/>
                    <a:pt x="6753" y="6469"/>
                  </a:cubicBezTo>
                  <a:cubicBezTo>
                    <a:pt x="7320" y="8914"/>
                    <a:pt x="4279" y="8559"/>
                    <a:pt x="3878" y="6168"/>
                  </a:cubicBezTo>
                  <a:cubicBezTo>
                    <a:pt x="3555" y="4242"/>
                    <a:pt x="4200" y="2701"/>
                    <a:pt x="3514" y="1207"/>
                  </a:cubicBezTo>
                  <a:cubicBezTo>
                    <a:pt x="3413" y="989"/>
                    <a:pt x="3269" y="765"/>
                    <a:pt x="3042" y="710"/>
                  </a:cubicBezTo>
                  <a:cubicBezTo>
                    <a:pt x="2728" y="635"/>
                    <a:pt x="2415" y="938"/>
                    <a:pt x="2328" y="1269"/>
                  </a:cubicBezTo>
                  <a:cubicBezTo>
                    <a:pt x="2241" y="1599"/>
                    <a:pt x="2283" y="2039"/>
                    <a:pt x="2328" y="2375"/>
                  </a:cubicBezTo>
                  <a:cubicBezTo>
                    <a:pt x="2374" y="2710"/>
                    <a:pt x="2387" y="3079"/>
                    <a:pt x="2206" y="3367"/>
                  </a:cubicBezTo>
                  <a:cubicBezTo>
                    <a:pt x="1864" y="3911"/>
                    <a:pt x="1030" y="3773"/>
                    <a:pt x="644" y="3286"/>
                  </a:cubicBezTo>
                  <a:cubicBezTo>
                    <a:pt x="0" y="2474"/>
                    <a:pt x="675" y="1310"/>
                    <a:pt x="983" y="0"/>
                  </a:cubicBezTo>
                  <a:lnTo>
                    <a:pt x="9630" y="0"/>
                  </a:lnTo>
                  <a:lnTo>
                    <a:pt x="9630" y="81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6">
              <a:extLst>
                <a:ext uri="{FF2B5EF4-FFF2-40B4-BE49-F238E27FC236}">
                  <a16:creationId xmlns:a16="http://schemas.microsoft.com/office/drawing/2014/main" id="{57D3DC12-2AB8-442E-A2B3-B20C49742CE4}"/>
                </a:ext>
              </a:extLst>
            </p:cNvPr>
            <p:cNvSpPr>
              <a:spLocks/>
            </p:cNvSpPr>
            <p:nvPr userDrawn="1"/>
          </p:nvSpPr>
          <p:spPr bwMode="auto">
            <a:xfrm>
              <a:off x="28576" y="3703638"/>
              <a:ext cx="2260600" cy="3140075"/>
            </a:xfrm>
            <a:custGeom>
              <a:avLst/>
              <a:gdLst>
                <a:gd name="T0" fmla="*/ 5817 w 6311"/>
                <a:gd name="T1" fmla="*/ 8760 h 8760"/>
                <a:gd name="T2" fmla="*/ 6135 w 6311"/>
                <a:gd name="T3" fmla="*/ 6444 h 8760"/>
                <a:gd name="T4" fmla="*/ 3976 w 6311"/>
                <a:gd name="T5" fmla="*/ 4315 h 8760"/>
                <a:gd name="T6" fmla="*/ 2249 w 6311"/>
                <a:gd name="T7" fmla="*/ 1713 h 8760"/>
                <a:gd name="T8" fmla="*/ 0 w 6311"/>
                <a:gd name="T9" fmla="*/ 65 h 8760"/>
                <a:gd name="T10" fmla="*/ 0 w 6311"/>
                <a:gd name="T11" fmla="*/ 8760 h 8760"/>
                <a:gd name="T12" fmla="*/ 5817 w 6311"/>
                <a:gd name="T13" fmla="*/ 8760 h 8760"/>
              </a:gdLst>
              <a:ahLst/>
              <a:cxnLst>
                <a:cxn ang="0">
                  <a:pos x="T0" y="T1"/>
                </a:cxn>
                <a:cxn ang="0">
                  <a:pos x="T2" y="T3"/>
                </a:cxn>
                <a:cxn ang="0">
                  <a:pos x="T4" y="T5"/>
                </a:cxn>
                <a:cxn ang="0">
                  <a:pos x="T6" y="T7"/>
                </a:cxn>
                <a:cxn ang="0">
                  <a:pos x="T8" y="T9"/>
                </a:cxn>
                <a:cxn ang="0">
                  <a:pos x="T10" y="T11"/>
                </a:cxn>
                <a:cxn ang="0">
                  <a:pos x="T12" y="T13"/>
                </a:cxn>
              </a:cxnLst>
              <a:rect l="0" t="0" r="r" b="b"/>
              <a:pathLst>
                <a:path w="6311" h="8760">
                  <a:moveTo>
                    <a:pt x="5817" y="8760"/>
                  </a:moveTo>
                  <a:cubicBezTo>
                    <a:pt x="6107" y="7955"/>
                    <a:pt x="6311" y="7064"/>
                    <a:pt x="6135" y="6444"/>
                  </a:cubicBezTo>
                  <a:cubicBezTo>
                    <a:pt x="5817" y="5323"/>
                    <a:pt x="4828" y="4874"/>
                    <a:pt x="3976" y="4315"/>
                  </a:cubicBezTo>
                  <a:cubicBezTo>
                    <a:pt x="2850" y="3577"/>
                    <a:pt x="2550" y="2923"/>
                    <a:pt x="2249" y="1713"/>
                  </a:cubicBezTo>
                  <a:cubicBezTo>
                    <a:pt x="2032" y="839"/>
                    <a:pt x="946" y="0"/>
                    <a:pt x="0" y="65"/>
                  </a:cubicBezTo>
                  <a:lnTo>
                    <a:pt x="0" y="8760"/>
                  </a:lnTo>
                  <a:lnTo>
                    <a:pt x="5817" y="8760"/>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 name="Freeform 7">
              <a:extLst>
                <a:ext uri="{FF2B5EF4-FFF2-40B4-BE49-F238E27FC236}">
                  <a16:creationId xmlns:a16="http://schemas.microsoft.com/office/drawing/2014/main" id="{11C0F6C0-C73C-4038-9828-480298458403}"/>
                </a:ext>
              </a:extLst>
            </p:cNvPr>
            <p:cNvSpPr>
              <a:spLocks/>
            </p:cNvSpPr>
            <p:nvPr userDrawn="1"/>
          </p:nvSpPr>
          <p:spPr bwMode="auto">
            <a:xfrm>
              <a:off x="8939213" y="4800600"/>
              <a:ext cx="3224213" cy="2043113"/>
            </a:xfrm>
            <a:custGeom>
              <a:avLst/>
              <a:gdLst>
                <a:gd name="T0" fmla="*/ 9001 w 9001"/>
                <a:gd name="T1" fmla="*/ 351 h 5698"/>
                <a:gd name="T2" fmla="*/ 4492 w 9001"/>
                <a:gd name="T3" fmla="*/ 730 h 5698"/>
                <a:gd name="T4" fmla="*/ 2761 w 9001"/>
                <a:gd name="T5" fmla="*/ 1486 h 5698"/>
                <a:gd name="T6" fmla="*/ 196 w 9001"/>
                <a:gd name="T7" fmla="*/ 4004 h 5698"/>
                <a:gd name="T8" fmla="*/ 94 w 9001"/>
                <a:gd name="T9" fmla="*/ 5698 h 5698"/>
                <a:gd name="T10" fmla="*/ 9001 w 9001"/>
                <a:gd name="T11" fmla="*/ 5698 h 5698"/>
                <a:gd name="T12" fmla="*/ 9001 w 9001"/>
                <a:gd name="T13" fmla="*/ 351 h 5698"/>
              </a:gdLst>
              <a:ahLst/>
              <a:cxnLst>
                <a:cxn ang="0">
                  <a:pos x="T0" y="T1"/>
                </a:cxn>
                <a:cxn ang="0">
                  <a:pos x="T2" y="T3"/>
                </a:cxn>
                <a:cxn ang="0">
                  <a:pos x="T4" y="T5"/>
                </a:cxn>
                <a:cxn ang="0">
                  <a:pos x="T6" y="T7"/>
                </a:cxn>
                <a:cxn ang="0">
                  <a:pos x="T8" y="T9"/>
                </a:cxn>
                <a:cxn ang="0">
                  <a:pos x="T10" y="T11"/>
                </a:cxn>
                <a:cxn ang="0">
                  <a:pos x="T12" y="T13"/>
                </a:cxn>
              </a:cxnLst>
              <a:rect l="0" t="0" r="r" b="b"/>
              <a:pathLst>
                <a:path w="9001" h="5698">
                  <a:moveTo>
                    <a:pt x="9001" y="351"/>
                  </a:moveTo>
                  <a:cubicBezTo>
                    <a:pt x="7468" y="0"/>
                    <a:pt x="5988" y="196"/>
                    <a:pt x="4492" y="730"/>
                  </a:cubicBezTo>
                  <a:cubicBezTo>
                    <a:pt x="3897" y="942"/>
                    <a:pt x="3319" y="1196"/>
                    <a:pt x="2761" y="1486"/>
                  </a:cubicBezTo>
                  <a:cubicBezTo>
                    <a:pt x="1712" y="2031"/>
                    <a:pt x="622" y="2783"/>
                    <a:pt x="196" y="4004"/>
                  </a:cubicBezTo>
                  <a:cubicBezTo>
                    <a:pt x="3" y="4557"/>
                    <a:pt x="0" y="5132"/>
                    <a:pt x="94" y="5698"/>
                  </a:cubicBezTo>
                  <a:lnTo>
                    <a:pt x="9001" y="5698"/>
                  </a:lnTo>
                  <a:lnTo>
                    <a:pt x="9001" y="351"/>
                  </a:ln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4" name="Päivämäärän paikkamerkki 3">
            <a:extLst>
              <a:ext uri="{FF2B5EF4-FFF2-40B4-BE49-F238E27FC236}">
                <a16:creationId xmlns:a16="http://schemas.microsoft.com/office/drawing/2014/main" id="{DBD3988B-505C-4A43-9233-C39AB400D668}"/>
              </a:ext>
            </a:extLst>
          </p:cNvPr>
          <p:cNvSpPr>
            <a:spLocks noGrp="1"/>
          </p:cNvSpPr>
          <p:nvPr>
            <p:ph type="dt" sz="half" idx="10"/>
          </p:nvPr>
        </p:nvSpPr>
        <p:spPr>
          <a:xfrm>
            <a:off x="280081" y="229365"/>
            <a:ext cx="1026205" cy="204481"/>
          </a:xfrm>
        </p:spPr>
        <p:txBody>
          <a:bodyPr/>
          <a:lstStyle>
            <a:lvl1pPr algn="l">
              <a:defRPr>
                <a:solidFill>
                  <a:schemeClr val="accent2"/>
                </a:solidFill>
              </a:defRPr>
            </a:lvl1pPr>
          </a:lstStyle>
          <a:p>
            <a:fld id="{2A7E3B0E-B251-407B-8636-10AD5910FED4}" type="datetime1">
              <a:rPr lang="fi-FI" smtClean="0"/>
              <a:t>16.5.2024</a:t>
            </a:fld>
            <a:endParaRPr lang="fi-FI" dirty="0"/>
          </a:p>
        </p:txBody>
      </p:sp>
      <p:pic>
        <p:nvPicPr>
          <p:cNvPr id="11" name="Kuva 10">
            <a:extLst>
              <a:ext uri="{FF2B5EF4-FFF2-40B4-BE49-F238E27FC236}">
                <a16:creationId xmlns:a16="http://schemas.microsoft.com/office/drawing/2014/main" id="{1A39CC0E-82E0-4C8B-92E1-CE7DE6254A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97183" y="2351314"/>
            <a:ext cx="7197634" cy="2155371"/>
          </a:xfrm>
          <a:prstGeom prst="rect">
            <a:avLst/>
          </a:prstGeom>
        </p:spPr>
      </p:pic>
    </p:spTree>
    <p:extLst>
      <p:ext uri="{BB962C8B-B14F-4D97-AF65-F5344CB8AC3E}">
        <p14:creationId xmlns:p14="http://schemas.microsoft.com/office/powerpoint/2010/main" val="875307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29" Type="http://schemas.openxmlformats.org/officeDocument/2006/relationships/slideLayout" Target="../slideLayouts/slideLayout50.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5" Type="http://schemas.openxmlformats.org/officeDocument/2006/relationships/slideLayout" Target="../slideLayouts/slideLayout55.xml"/><Relationship Id="rId10" Type="http://schemas.openxmlformats.org/officeDocument/2006/relationships/theme" Target="../theme/theme4.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8023607-0185-43C9-8AB2-3682FEDF06AD}"/>
              </a:ext>
            </a:extLst>
          </p:cNvPr>
          <p:cNvSpPr>
            <a:spLocks noGrp="1"/>
          </p:cNvSpPr>
          <p:nvPr>
            <p:ph type="title"/>
          </p:nvPr>
        </p:nvSpPr>
        <p:spPr>
          <a:xfrm>
            <a:off x="894192" y="833569"/>
            <a:ext cx="10406984" cy="1197308"/>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5F0C40F8-E30F-493A-92C0-FFE1C218FCD0}"/>
              </a:ext>
            </a:extLst>
          </p:cNvPr>
          <p:cNvSpPr>
            <a:spLocks noGrp="1"/>
          </p:cNvSpPr>
          <p:nvPr>
            <p:ph type="body" idx="1"/>
          </p:nvPr>
        </p:nvSpPr>
        <p:spPr>
          <a:xfrm>
            <a:off x="894192" y="2308734"/>
            <a:ext cx="10406984" cy="3715698"/>
          </a:xfrm>
          <a:prstGeom prst="rect">
            <a:avLst/>
          </a:prstGeom>
        </p:spPr>
        <p:txBody>
          <a:bodyPr vert="horz" lIns="0" tIns="0" rIns="0" bIns="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5" name="Alatunnisteen paikkamerkki 4">
            <a:extLst>
              <a:ext uri="{FF2B5EF4-FFF2-40B4-BE49-F238E27FC236}">
                <a16:creationId xmlns:a16="http://schemas.microsoft.com/office/drawing/2014/main" id="{368F52E8-369F-456C-A740-16246612D5E4}"/>
              </a:ext>
            </a:extLst>
          </p:cNvPr>
          <p:cNvSpPr>
            <a:spLocks noGrp="1"/>
          </p:cNvSpPr>
          <p:nvPr>
            <p:ph type="ftr" sz="quarter" idx="3"/>
          </p:nvPr>
        </p:nvSpPr>
        <p:spPr>
          <a:xfrm>
            <a:off x="6821055" y="6426058"/>
            <a:ext cx="4048558" cy="204481"/>
          </a:xfrm>
          <a:prstGeom prst="rect">
            <a:avLst/>
          </a:prstGeom>
        </p:spPr>
        <p:txBody>
          <a:bodyPr vert="horz" lIns="0" tIns="0" rIns="0" bIns="0" rtlCol="0" anchor="ctr">
            <a:noAutofit/>
          </a:bodyPr>
          <a:lstStyle>
            <a:lvl1pPr algn="ctr">
              <a:defRPr sz="800">
                <a:solidFill>
                  <a:schemeClr val="tx2"/>
                </a:solidFill>
              </a:defRPr>
            </a:lvl1pPr>
          </a:lstStyle>
          <a:p>
            <a:pPr algn="r"/>
            <a:r>
              <a:rPr lang="fi-FI"/>
              <a:t>Esityksen nimi</a:t>
            </a:r>
            <a:endParaRPr lang="fi-FI" dirty="0"/>
          </a:p>
        </p:txBody>
      </p:sp>
      <p:sp>
        <p:nvSpPr>
          <p:cNvPr id="4" name="Päivämäärän paikkamerkki 3">
            <a:extLst>
              <a:ext uri="{FF2B5EF4-FFF2-40B4-BE49-F238E27FC236}">
                <a16:creationId xmlns:a16="http://schemas.microsoft.com/office/drawing/2014/main" id="{28FECAB6-C41E-4355-8815-8CAE1D6A3AF9}"/>
              </a:ext>
            </a:extLst>
          </p:cNvPr>
          <p:cNvSpPr>
            <a:spLocks noGrp="1"/>
          </p:cNvSpPr>
          <p:nvPr>
            <p:ph type="dt" sz="half" idx="2"/>
          </p:nvPr>
        </p:nvSpPr>
        <p:spPr>
          <a:xfrm>
            <a:off x="10885488" y="6426058"/>
            <a:ext cx="741215" cy="204481"/>
          </a:xfrm>
          <a:prstGeom prst="rect">
            <a:avLst/>
          </a:prstGeom>
        </p:spPr>
        <p:txBody>
          <a:bodyPr vert="horz" lIns="0" tIns="0" rIns="0" bIns="0" rtlCol="0" anchor="ctr">
            <a:noAutofit/>
          </a:bodyPr>
          <a:lstStyle>
            <a:lvl1pPr algn="ctr">
              <a:defRPr sz="800">
                <a:solidFill>
                  <a:schemeClr val="tx2"/>
                </a:solidFill>
              </a:defRPr>
            </a:lvl1pPr>
          </a:lstStyle>
          <a:p>
            <a:fld id="{6C92F02F-BB91-4F5D-9986-38A851A58566}" type="datetime1">
              <a:rPr lang="fi-FI" smtClean="0"/>
              <a:t>16.5.2024</a:t>
            </a:fld>
            <a:endParaRPr lang="fi-FI" dirty="0"/>
          </a:p>
        </p:txBody>
      </p:sp>
      <p:sp>
        <p:nvSpPr>
          <p:cNvPr id="6" name="Dian numeron paikkamerkki 5">
            <a:extLst>
              <a:ext uri="{FF2B5EF4-FFF2-40B4-BE49-F238E27FC236}">
                <a16:creationId xmlns:a16="http://schemas.microsoft.com/office/drawing/2014/main" id="{EE79737B-6D60-4D97-8229-8CAA42848EA9}"/>
              </a:ext>
            </a:extLst>
          </p:cNvPr>
          <p:cNvSpPr>
            <a:spLocks noGrp="1"/>
          </p:cNvSpPr>
          <p:nvPr>
            <p:ph type="sldNum" sz="quarter" idx="4"/>
          </p:nvPr>
        </p:nvSpPr>
        <p:spPr>
          <a:xfrm>
            <a:off x="11645899" y="6426058"/>
            <a:ext cx="433389" cy="204481"/>
          </a:xfrm>
          <a:prstGeom prst="rect">
            <a:avLst/>
          </a:prstGeom>
        </p:spPr>
        <p:txBody>
          <a:bodyPr vert="horz" lIns="0" tIns="0" rIns="0" bIns="0" rtlCol="0" anchor="ctr">
            <a:noAutofit/>
          </a:bodyPr>
          <a:lstStyle>
            <a:lvl1pPr algn="ctr">
              <a:defRPr sz="800">
                <a:solidFill>
                  <a:schemeClr val="tx2"/>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2159992812"/>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69" r:id="rId3"/>
    <p:sldLayoutId id="2147483659" r:id="rId4"/>
    <p:sldLayoutId id="2147483670" r:id="rId5"/>
    <p:sldLayoutId id="2147483671" r:id="rId6"/>
    <p:sldLayoutId id="2147483672" r:id="rId7"/>
    <p:sldLayoutId id="2147483673" r:id="rId8"/>
    <p:sldLayoutId id="2147483658" r:id="rId9"/>
  </p:sldLayoutIdLst>
  <p:hf hdr="0" ftr="0"/>
  <p:txStyles>
    <p:title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p:titleStyle>
    <p:bodyStyle>
      <a:lvl1pPr marL="180975" indent="-180975" algn="l" defTabSz="914400" rtl="0" eaLnBrk="1" latinLnBrk="0" hangingPunct="1">
        <a:lnSpc>
          <a:spcPct val="100000"/>
        </a:lnSpc>
        <a:spcBef>
          <a:spcPts val="800"/>
        </a:spcBef>
        <a:buFont typeface="Arial" panose="020B0604020202020204" pitchFamily="34" charset="0"/>
        <a:buChar char="•"/>
        <a:defRPr sz="2000" kern="1200" spc="-20" baseline="0">
          <a:solidFill>
            <a:schemeClr val="tx2"/>
          </a:solidFill>
          <a:latin typeface="+mn-lt"/>
          <a:ea typeface="+mn-ea"/>
          <a:cs typeface="+mn-cs"/>
        </a:defRPr>
      </a:lvl1pPr>
      <a:lvl2pPr marL="357188" indent="-176213" algn="l" defTabSz="914400" rtl="0" eaLnBrk="1" latinLnBrk="0" hangingPunct="1">
        <a:lnSpc>
          <a:spcPct val="100000"/>
        </a:lnSpc>
        <a:spcBef>
          <a:spcPts val="800"/>
        </a:spcBef>
        <a:buFont typeface="Arial" panose="020B0604020202020204" pitchFamily="34" charset="0"/>
        <a:buChar char="•"/>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8023607-0185-43C9-8AB2-3682FEDF06AD}"/>
              </a:ext>
            </a:extLst>
          </p:cNvPr>
          <p:cNvSpPr>
            <a:spLocks noGrp="1"/>
          </p:cNvSpPr>
          <p:nvPr>
            <p:ph type="title"/>
          </p:nvPr>
        </p:nvSpPr>
        <p:spPr>
          <a:xfrm>
            <a:off x="894192" y="833569"/>
            <a:ext cx="10406984" cy="1197308"/>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5F0C40F8-E30F-493A-92C0-FFE1C218FCD0}"/>
              </a:ext>
            </a:extLst>
          </p:cNvPr>
          <p:cNvSpPr>
            <a:spLocks noGrp="1"/>
          </p:cNvSpPr>
          <p:nvPr>
            <p:ph type="body" idx="1"/>
          </p:nvPr>
        </p:nvSpPr>
        <p:spPr>
          <a:xfrm>
            <a:off x="894192" y="2308734"/>
            <a:ext cx="10406984" cy="3715698"/>
          </a:xfrm>
          <a:prstGeom prst="rect">
            <a:avLst/>
          </a:prstGeom>
        </p:spPr>
        <p:txBody>
          <a:bodyPr vert="horz" lIns="0" tIns="0" rIns="0" bIns="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5" name="Alatunnisteen paikkamerkki 4">
            <a:extLst>
              <a:ext uri="{FF2B5EF4-FFF2-40B4-BE49-F238E27FC236}">
                <a16:creationId xmlns:a16="http://schemas.microsoft.com/office/drawing/2014/main" id="{368F52E8-369F-456C-A740-16246612D5E4}"/>
              </a:ext>
            </a:extLst>
          </p:cNvPr>
          <p:cNvSpPr>
            <a:spLocks noGrp="1"/>
          </p:cNvSpPr>
          <p:nvPr>
            <p:ph type="ftr" sz="quarter" idx="3"/>
          </p:nvPr>
        </p:nvSpPr>
        <p:spPr>
          <a:xfrm>
            <a:off x="6821055" y="6426058"/>
            <a:ext cx="4048558" cy="204481"/>
          </a:xfrm>
          <a:prstGeom prst="rect">
            <a:avLst/>
          </a:prstGeom>
        </p:spPr>
        <p:txBody>
          <a:bodyPr vert="horz" lIns="0" tIns="0" rIns="0" bIns="0" rtlCol="0" anchor="ctr">
            <a:noAutofit/>
          </a:bodyPr>
          <a:lstStyle>
            <a:lvl1pPr algn="ctr">
              <a:defRPr sz="800">
                <a:solidFill>
                  <a:schemeClr val="tx2"/>
                </a:solidFill>
              </a:defRPr>
            </a:lvl1pPr>
          </a:lstStyle>
          <a:p>
            <a:pPr algn="r"/>
            <a:r>
              <a:rPr lang="fi-FI"/>
              <a:t>Esityksen nimi</a:t>
            </a:r>
            <a:endParaRPr lang="fi-FI" dirty="0"/>
          </a:p>
        </p:txBody>
      </p:sp>
      <p:sp>
        <p:nvSpPr>
          <p:cNvPr id="4" name="Päivämäärän paikkamerkki 3">
            <a:extLst>
              <a:ext uri="{FF2B5EF4-FFF2-40B4-BE49-F238E27FC236}">
                <a16:creationId xmlns:a16="http://schemas.microsoft.com/office/drawing/2014/main" id="{28FECAB6-C41E-4355-8815-8CAE1D6A3AF9}"/>
              </a:ext>
            </a:extLst>
          </p:cNvPr>
          <p:cNvSpPr>
            <a:spLocks noGrp="1"/>
          </p:cNvSpPr>
          <p:nvPr>
            <p:ph type="dt" sz="half" idx="2"/>
          </p:nvPr>
        </p:nvSpPr>
        <p:spPr>
          <a:xfrm>
            <a:off x="10885488" y="6426058"/>
            <a:ext cx="741215" cy="204481"/>
          </a:xfrm>
          <a:prstGeom prst="rect">
            <a:avLst/>
          </a:prstGeom>
        </p:spPr>
        <p:txBody>
          <a:bodyPr vert="horz" lIns="0" tIns="0" rIns="0" bIns="0" rtlCol="0" anchor="ctr">
            <a:noAutofit/>
          </a:bodyPr>
          <a:lstStyle>
            <a:lvl1pPr algn="ctr">
              <a:defRPr sz="800">
                <a:solidFill>
                  <a:schemeClr val="tx2"/>
                </a:solidFill>
              </a:defRPr>
            </a:lvl1pPr>
          </a:lstStyle>
          <a:p>
            <a:fld id="{3F0C5D76-F752-4F95-BA63-C3B7D9AE33C8}" type="datetime1">
              <a:rPr lang="fi-FI" smtClean="0"/>
              <a:t>16.5.2024</a:t>
            </a:fld>
            <a:endParaRPr lang="fi-FI" dirty="0"/>
          </a:p>
        </p:txBody>
      </p:sp>
      <p:sp>
        <p:nvSpPr>
          <p:cNvPr id="6" name="Dian numeron paikkamerkki 5">
            <a:extLst>
              <a:ext uri="{FF2B5EF4-FFF2-40B4-BE49-F238E27FC236}">
                <a16:creationId xmlns:a16="http://schemas.microsoft.com/office/drawing/2014/main" id="{EE79737B-6D60-4D97-8229-8CAA42848EA9}"/>
              </a:ext>
            </a:extLst>
          </p:cNvPr>
          <p:cNvSpPr>
            <a:spLocks noGrp="1"/>
          </p:cNvSpPr>
          <p:nvPr>
            <p:ph type="sldNum" sz="quarter" idx="4"/>
          </p:nvPr>
        </p:nvSpPr>
        <p:spPr>
          <a:xfrm>
            <a:off x="11645899" y="6426058"/>
            <a:ext cx="433389" cy="204481"/>
          </a:xfrm>
          <a:prstGeom prst="rect">
            <a:avLst/>
          </a:prstGeom>
        </p:spPr>
        <p:txBody>
          <a:bodyPr vert="horz" lIns="0" tIns="0" rIns="0" bIns="0" rtlCol="0" anchor="ctr">
            <a:noAutofit/>
          </a:bodyPr>
          <a:lstStyle>
            <a:lvl1pPr algn="ctr">
              <a:defRPr sz="800">
                <a:solidFill>
                  <a:schemeClr val="tx2"/>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3240885133"/>
      </p:ext>
    </p:extLst>
  </p:cSld>
  <p:clrMap bg1="lt1" tx1="dk1" bg2="lt2" tx2="dk2" accent1="accent1" accent2="accent2" accent3="accent3" accent4="accent4" accent5="accent5" accent6="accent6" hlink="hlink" folHlink="folHlink"/>
  <p:sldLayoutIdLst>
    <p:sldLayoutId id="2147483650" r:id="rId1"/>
    <p:sldLayoutId id="2147483682" r:id="rId2"/>
    <p:sldLayoutId id="2147483684" r:id="rId3"/>
    <p:sldLayoutId id="2147483683" r:id="rId4"/>
    <p:sldLayoutId id="2147483652" r:id="rId5"/>
    <p:sldLayoutId id="2147483660" r:id="rId6"/>
    <p:sldLayoutId id="2147483680" r:id="rId7"/>
    <p:sldLayoutId id="2147483681" r:id="rId8"/>
    <p:sldLayoutId id="2147483654" r:id="rId9"/>
    <p:sldLayoutId id="2147483655" r:id="rId10"/>
    <p:sldLayoutId id="2147483666" r:id="rId11"/>
    <p:sldLayoutId id="2147483713" r:id="rId12"/>
  </p:sldLayoutIdLst>
  <p:hf hdr="0" ftr="0"/>
  <p:txStyles>
    <p:title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p:titleStyle>
    <p:bodyStyle>
      <a:lvl1pPr marL="180975" indent="-180975" algn="l" defTabSz="914400" rtl="0" eaLnBrk="1" latinLnBrk="0" hangingPunct="1">
        <a:lnSpc>
          <a:spcPct val="100000"/>
        </a:lnSpc>
        <a:spcBef>
          <a:spcPts val="800"/>
        </a:spcBef>
        <a:buFont typeface="Arial" panose="020B0604020202020204" pitchFamily="34" charset="0"/>
        <a:buChar char="•"/>
        <a:defRPr sz="2000" kern="1200" spc="-20" baseline="0">
          <a:solidFill>
            <a:schemeClr val="tx2"/>
          </a:solidFill>
          <a:latin typeface="+mn-lt"/>
          <a:ea typeface="+mn-ea"/>
          <a:cs typeface="+mn-cs"/>
        </a:defRPr>
      </a:lvl1pPr>
      <a:lvl2pPr marL="357188" indent="-176213" algn="l" defTabSz="914400" rtl="0" eaLnBrk="1" latinLnBrk="0" hangingPunct="1">
        <a:lnSpc>
          <a:spcPct val="100000"/>
        </a:lnSpc>
        <a:spcBef>
          <a:spcPts val="800"/>
        </a:spcBef>
        <a:buFont typeface="Arial" panose="020B0604020202020204" pitchFamily="34" charset="0"/>
        <a:buChar char="•"/>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8023607-0185-43C9-8AB2-3682FEDF06AD}"/>
              </a:ext>
            </a:extLst>
          </p:cNvPr>
          <p:cNvSpPr>
            <a:spLocks noGrp="1"/>
          </p:cNvSpPr>
          <p:nvPr>
            <p:ph type="title"/>
          </p:nvPr>
        </p:nvSpPr>
        <p:spPr>
          <a:xfrm>
            <a:off x="894192" y="833569"/>
            <a:ext cx="10406984" cy="1197308"/>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5F0C40F8-E30F-493A-92C0-FFE1C218FCD0}"/>
              </a:ext>
            </a:extLst>
          </p:cNvPr>
          <p:cNvSpPr>
            <a:spLocks noGrp="1"/>
          </p:cNvSpPr>
          <p:nvPr>
            <p:ph type="body" idx="1"/>
          </p:nvPr>
        </p:nvSpPr>
        <p:spPr>
          <a:xfrm>
            <a:off x="894192" y="2308734"/>
            <a:ext cx="10406984" cy="3715698"/>
          </a:xfrm>
          <a:prstGeom prst="rect">
            <a:avLst/>
          </a:prstGeom>
        </p:spPr>
        <p:txBody>
          <a:bodyPr vert="horz" lIns="0" tIns="0" rIns="0" bIns="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5" name="Alatunnisteen paikkamerkki 4">
            <a:extLst>
              <a:ext uri="{FF2B5EF4-FFF2-40B4-BE49-F238E27FC236}">
                <a16:creationId xmlns:a16="http://schemas.microsoft.com/office/drawing/2014/main" id="{368F52E8-369F-456C-A740-16246612D5E4}"/>
              </a:ext>
            </a:extLst>
          </p:cNvPr>
          <p:cNvSpPr>
            <a:spLocks noGrp="1"/>
          </p:cNvSpPr>
          <p:nvPr>
            <p:ph type="ftr" sz="quarter" idx="3"/>
          </p:nvPr>
        </p:nvSpPr>
        <p:spPr>
          <a:xfrm>
            <a:off x="6821055" y="6426058"/>
            <a:ext cx="4048558" cy="204481"/>
          </a:xfrm>
          <a:prstGeom prst="rect">
            <a:avLst/>
          </a:prstGeom>
        </p:spPr>
        <p:txBody>
          <a:bodyPr vert="horz" lIns="0" tIns="0" rIns="0" bIns="0" rtlCol="0" anchor="ctr">
            <a:noAutofit/>
          </a:bodyPr>
          <a:lstStyle>
            <a:lvl1pPr algn="ctr">
              <a:defRPr sz="800">
                <a:solidFill>
                  <a:schemeClr val="tx2"/>
                </a:solidFill>
              </a:defRPr>
            </a:lvl1pPr>
          </a:lstStyle>
          <a:p>
            <a:pPr algn="r"/>
            <a:r>
              <a:rPr lang="fi-FI"/>
              <a:t>Esityksen nimi</a:t>
            </a:r>
            <a:endParaRPr lang="fi-FI" dirty="0"/>
          </a:p>
        </p:txBody>
      </p:sp>
      <p:sp>
        <p:nvSpPr>
          <p:cNvPr id="4" name="Päivämäärän paikkamerkki 3">
            <a:extLst>
              <a:ext uri="{FF2B5EF4-FFF2-40B4-BE49-F238E27FC236}">
                <a16:creationId xmlns:a16="http://schemas.microsoft.com/office/drawing/2014/main" id="{28FECAB6-C41E-4355-8815-8CAE1D6A3AF9}"/>
              </a:ext>
            </a:extLst>
          </p:cNvPr>
          <p:cNvSpPr>
            <a:spLocks noGrp="1"/>
          </p:cNvSpPr>
          <p:nvPr>
            <p:ph type="dt" sz="half" idx="2"/>
          </p:nvPr>
        </p:nvSpPr>
        <p:spPr>
          <a:xfrm>
            <a:off x="10885488" y="6426058"/>
            <a:ext cx="741215" cy="204481"/>
          </a:xfrm>
          <a:prstGeom prst="rect">
            <a:avLst/>
          </a:prstGeom>
        </p:spPr>
        <p:txBody>
          <a:bodyPr vert="horz" lIns="0" tIns="0" rIns="0" bIns="0" rtlCol="0" anchor="ctr">
            <a:noAutofit/>
          </a:bodyPr>
          <a:lstStyle>
            <a:lvl1pPr algn="ctr">
              <a:defRPr sz="800">
                <a:solidFill>
                  <a:schemeClr val="tx2"/>
                </a:solidFill>
              </a:defRPr>
            </a:lvl1pPr>
          </a:lstStyle>
          <a:p>
            <a:fld id="{46DEC1E8-9372-441F-8A25-8647F0D9BBF1}" type="datetime1">
              <a:rPr lang="fi-FI" smtClean="0"/>
              <a:t>16.5.2024</a:t>
            </a:fld>
            <a:endParaRPr lang="fi-FI" dirty="0"/>
          </a:p>
        </p:txBody>
      </p:sp>
      <p:sp>
        <p:nvSpPr>
          <p:cNvPr id="6" name="Dian numeron paikkamerkki 5">
            <a:extLst>
              <a:ext uri="{FF2B5EF4-FFF2-40B4-BE49-F238E27FC236}">
                <a16:creationId xmlns:a16="http://schemas.microsoft.com/office/drawing/2014/main" id="{EE79737B-6D60-4D97-8229-8CAA42848EA9}"/>
              </a:ext>
            </a:extLst>
          </p:cNvPr>
          <p:cNvSpPr>
            <a:spLocks noGrp="1"/>
          </p:cNvSpPr>
          <p:nvPr>
            <p:ph type="sldNum" sz="quarter" idx="4"/>
          </p:nvPr>
        </p:nvSpPr>
        <p:spPr>
          <a:xfrm>
            <a:off x="11645899" y="6426058"/>
            <a:ext cx="433389" cy="204481"/>
          </a:xfrm>
          <a:prstGeom prst="rect">
            <a:avLst/>
          </a:prstGeom>
        </p:spPr>
        <p:txBody>
          <a:bodyPr vert="horz" lIns="0" tIns="0" rIns="0" bIns="0" rtlCol="0" anchor="ctr">
            <a:noAutofit/>
          </a:bodyPr>
          <a:lstStyle>
            <a:lvl1pPr algn="ctr">
              <a:defRPr sz="800">
                <a:solidFill>
                  <a:schemeClr val="tx2"/>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1038912502"/>
      </p:ext>
    </p:extLst>
  </p:cSld>
  <p:clrMap bg1="lt1" tx1="dk1" bg2="lt2" tx2="dk2" accent1="accent1" accent2="accent2" accent3="accent3" accent4="accent4" accent5="accent5" accent6="accent6" hlink="hlink" folHlink="folHlink"/>
  <p:sldLayoutIdLst>
    <p:sldLayoutId id="2147483686" r:id="rId1"/>
    <p:sldLayoutId id="2147483661" r:id="rId2"/>
    <p:sldLayoutId id="2147483685" r:id="rId3"/>
    <p:sldLayoutId id="2147483687" r:id="rId4"/>
    <p:sldLayoutId id="2147483690" r:id="rId5"/>
    <p:sldLayoutId id="2147483662" r:id="rId6"/>
    <p:sldLayoutId id="2147483688" r:id="rId7"/>
    <p:sldLayoutId id="2147483689" r:id="rId8"/>
    <p:sldLayoutId id="2147483664" r:id="rId9"/>
    <p:sldLayoutId id="2147483691" r:id="rId10"/>
    <p:sldLayoutId id="2147483692" r:id="rId11"/>
    <p:sldLayoutId id="2147483693" r:id="rId12"/>
    <p:sldLayoutId id="2147483694" r:id="rId13"/>
    <p:sldLayoutId id="2147483695" r:id="rId14"/>
    <p:sldLayoutId id="2147483696" r:id="rId15"/>
    <p:sldLayoutId id="2147483663" r:id="rId16"/>
    <p:sldLayoutId id="2147483697" r:id="rId17"/>
    <p:sldLayoutId id="2147483698" r:id="rId18"/>
    <p:sldLayoutId id="2147483699" r:id="rId19"/>
    <p:sldLayoutId id="2147483700" r:id="rId20"/>
    <p:sldLayoutId id="2147483701" r:id="rId21"/>
    <p:sldLayoutId id="2147483702" r:id="rId22"/>
    <p:sldLayoutId id="2147483665" r:id="rId23"/>
    <p:sldLayoutId id="2147483706" r:id="rId24"/>
    <p:sldLayoutId id="2147483707" r:id="rId25"/>
    <p:sldLayoutId id="2147483708" r:id="rId26"/>
    <p:sldLayoutId id="2147483709" r:id="rId27"/>
    <p:sldLayoutId id="2147483711" r:id="rId28"/>
    <p:sldLayoutId id="2147483712" r:id="rId29"/>
  </p:sldLayoutIdLst>
  <p:hf hdr="0" ftr="0"/>
  <p:txStyles>
    <p:title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p:titleStyle>
    <p:bodyStyle>
      <a:lvl1pPr marL="180975" indent="-180975" algn="l" defTabSz="914400" rtl="0" eaLnBrk="1" latinLnBrk="0" hangingPunct="1">
        <a:lnSpc>
          <a:spcPct val="100000"/>
        </a:lnSpc>
        <a:spcBef>
          <a:spcPts val="800"/>
        </a:spcBef>
        <a:buFont typeface="Arial" panose="020B0604020202020204" pitchFamily="34" charset="0"/>
        <a:buChar char="•"/>
        <a:defRPr sz="2000" kern="1200" spc="-20" baseline="0">
          <a:solidFill>
            <a:schemeClr val="tx2"/>
          </a:solidFill>
          <a:latin typeface="+mn-lt"/>
          <a:ea typeface="+mn-ea"/>
          <a:cs typeface="+mn-cs"/>
        </a:defRPr>
      </a:lvl1pPr>
      <a:lvl2pPr marL="357188" indent="-176213" algn="l" defTabSz="914400" rtl="0" eaLnBrk="1" latinLnBrk="0" hangingPunct="1">
        <a:lnSpc>
          <a:spcPct val="100000"/>
        </a:lnSpc>
        <a:spcBef>
          <a:spcPts val="800"/>
        </a:spcBef>
        <a:buFont typeface="Arial" panose="020B0604020202020204" pitchFamily="34" charset="0"/>
        <a:buChar char="•"/>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8023607-0185-43C9-8AB2-3682FEDF06AD}"/>
              </a:ext>
            </a:extLst>
          </p:cNvPr>
          <p:cNvSpPr>
            <a:spLocks noGrp="1"/>
          </p:cNvSpPr>
          <p:nvPr>
            <p:ph type="title"/>
          </p:nvPr>
        </p:nvSpPr>
        <p:spPr>
          <a:xfrm>
            <a:off x="894192" y="833569"/>
            <a:ext cx="10406984" cy="1197308"/>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5F0C40F8-E30F-493A-92C0-FFE1C218FCD0}"/>
              </a:ext>
            </a:extLst>
          </p:cNvPr>
          <p:cNvSpPr>
            <a:spLocks noGrp="1"/>
          </p:cNvSpPr>
          <p:nvPr>
            <p:ph type="body" idx="1"/>
          </p:nvPr>
        </p:nvSpPr>
        <p:spPr>
          <a:xfrm>
            <a:off x="894192" y="2308734"/>
            <a:ext cx="10406984" cy="3715698"/>
          </a:xfrm>
          <a:prstGeom prst="rect">
            <a:avLst/>
          </a:prstGeom>
        </p:spPr>
        <p:txBody>
          <a:bodyPr vert="horz" lIns="0" tIns="0" rIns="0" bIns="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5" name="Alatunnisteen paikkamerkki 4">
            <a:extLst>
              <a:ext uri="{FF2B5EF4-FFF2-40B4-BE49-F238E27FC236}">
                <a16:creationId xmlns:a16="http://schemas.microsoft.com/office/drawing/2014/main" id="{368F52E8-369F-456C-A740-16246612D5E4}"/>
              </a:ext>
            </a:extLst>
          </p:cNvPr>
          <p:cNvSpPr>
            <a:spLocks noGrp="1"/>
          </p:cNvSpPr>
          <p:nvPr>
            <p:ph type="ftr" sz="quarter" idx="3"/>
          </p:nvPr>
        </p:nvSpPr>
        <p:spPr>
          <a:xfrm>
            <a:off x="6821055" y="6426058"/>
            <a:ext cx="4048558" cy="204481"/>
          </a:xfrm>
          <a:prstGeom prst="rect">
            <a:avLst/>
          </a:prstGeom>
        </p:spPr>
        <p:txBody>
          <a:bodyPr vert="horz" lIns="0" tIns="0" rIns="0" bIns="0" rtlCol="0" anchor="ctr">
            <a:noAutofit/>
          </a:bodyPr>
          <a:lstStyle>
            <a:lvl1pPr algn="ctr">
              <a:defRPr sz="800">
                <a:solidFill>
                  <a:schemeClr val="tx2"/>
                </a:solidFill>
              </a:defRPr>
            </a:lvl1pPr>
          </a:lstStyle>
          <a:p>
            <a:pPr algn="r"/>
            <a:r>
              <a:rPr lang="fi-FI"/>
              <a:t>Esityksen nimi</a:t>
            </a:r>
            <a:endParaRPr lang="fi-FI" dirty="0"/>
          </a:p>
        </p:txBody>
      </p:sp>
      <p:sp>
        <p:nvSpPr>
          <p:cNvPr id="4" name="Päivämäärän paikkamerkki 3">
            <a:extLst>
              <a:ext uri="{FF2B5EF4-FFF2-40B4-BE49-F238E27FC236}">
                <a16:creationId xmlns:a16="http://schemas.microsoft.com/office/drawing/2014/main" id="{28FECAB6-C41E-4355-8815-8CAE1D6A3AF9}"/>
              </a:ext>
            </a:extLst>
          </p:cNvPr>
          <p:cNvSpPr>
            <a:spLocks noGrp="1"/>
          </p:cNvSpPr>
          <p:nvPr>
            <p:ph type="dt" sz="half" idx="2"/>
          </p:nvPr>
        </p:nvSpPr>
        <p:spPr>
          <a:xfrm>
            <a:off x="10885488" y="6426058"/>
            <a:ext cx="741215" cy="204481"/>
          </a:xfrm>
          <a:prstGeom prst="rect">
            <a:avLst/>
          </a:prstGeom>
        </p:spPr>
        <p:txBody>
          <a:bodyPr vert="horz" lIns="0" tIns="0" rIns="0" bIns="0" rtlCol="0" anchor="ctr">
            <a:noAutofit/>
          </a:bodyPr>
          <a:lstStyle>
            <a:lvl1pPr algn="ctr">
              <a:defRPr sz="800">
                <a:solidFill>
                  <a:schemeClr val="tx2"/>
                </a:solidFill>
              </a:defRPr>
            </a:lvl1pPr>
          </a:lstStyle>
          <a:p>
            <a:fld id="{090824B3-8E52-45C6-B36B-800297486258}" type="datetime1">
              <a:rPr lang="fi-FI" smtClean="0"/>
              <a:t>16.5.2024</a:t>
            </a:fld>
            <a:endParaRPr lang="fi-FI" dirty="0"/>
          </a:p>
        </p:txBody>
      </p:sp>
      <p:sp>
        <p:nvSpPr>
          <p:cNvPr id="6" name="Dian numeron paikkamerkki 5">
            <a:extLst>
              <a:ext uri="{FF2B5EF4-FFF2-40B4-BE49-F238E27FC236}">
                <a16:creationId xmlns:a16="http://schemas.microsoft.com/office/drawing/2014/main" id="{EE79737B-6D60-4D97-8229-8CAA42848EA9}"/>
              </a:ext>
            </a:extLst>
          </p:cNvPr>
          <p:cNvSpPr>
            <a:spLocks noGrp="1"/>
          </p:cNvSpPr>
          <p:nvPr>
            <p:ph type="sldNum" sz="quarter" idx="4"/>
          </p:nvPr>
        </p:nvSpPr>
        <p:spPr>
          <a:xfrm>
            <a:off x="11645899" y="6426058"/>
            <a:ext cx="433389" cy="204481"/>
          </a:xfrm>
          <a:prstGeom prst="rect">
            <a:avLst/>
          </a:prstGeom>
        </p:spPr>
        <p:txBody>
          <a:bodyPr vert="horz" lIns="0" tIns="0" rIns="0" bIns="0" rtlCol="0" anchor="ctr">
            <a:noAutofit/>
          </a:bodyPr>
          <a:lstStyle>
            <a:lvl1pPr algn="ctr">
              <a:defRPr sz="800">
                <a:solidFill>
                  <a:schemeClr val="tx2"/>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284845629"/>
      </p:ext>
    </p:extLst>
  </p:cSld>
  <p:clrMap bg1="lt1" tx1="dk1" bg2="lt2" tx2="dk2" accent1="accent1" accent2="accent2" accent3="accent3" accent4="accent4" accent5="accent5" accent6="accent6" hlink="hlink" folHlink="folHlink"/>
  <p:sldLayoutIdLst>
    <p:sldLayoutId id="2147483703" r:id="rId1"/>
    <p:sldLayoutId id="2147483714" r:id="rId2"/>
    <p:sldLayoutId id="2147483715" r:id="rId3"/>
    <p:sldLayoutId id="2147483651" r:id="rId4"/>
    <p:sldLayoutId id="2147483674" r:id="rId5"/>
    <p:sldLayoutId id="2147483675" r:id="rId6"/>
    <p:sldLayoutId id="2147483676" r:id="rId7"/>
    <p:sldLayoutId id="2147483678" r:id="rId8"/>
    <p:sldLayoutId id="2147483679" r:id="rId9"/>
  </p:sldLayoutIdLst>
  <p:hf hdr="0" ftr="0"/>
  <p:txStyles>
    <p:title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p:titleStyle>
    <p:bodyStyle>
      <a:lvl1pPr marL="180975" indent="-180975" algn="l" defTabSz="914400" rtl="0" eaLnBrk="1" latinLnBrk="0" hangingPunct="1">
        <a:lnSpc>
          <a:spcPct val="100000"/>
        </a:lnSpc>
        <a:spcBef>
          <a:spcPts val="800"/>
        </a:spcBef>
        <a:buFont typeface="Arial" panose="020B0604020202020204" pitchFamily="34" charset="0"/>
        <a:buChar char="•"/>
        <a:defRPr sz="2000" kern="1200" spc="-20" baseline="0">
          <a:solidFill>
            <a:schemeClr val="tx2"/>
          </a:solidFill>
          <a:latin typeface="+mn-lt"/>
          <a:ea typeface="+mn-ea"/>
          <a:cs typeface="+mn-cs"/>
        </a:defRPr>
      </a:lvl1pPr>
      <a:lvl2pPr marL="357188" indent="-176213" algn="l" defTabSz="914400" rtl="0" eaLnBrk="1" latinLnBrk="0" hangingPunct="1">
        <a:lnSpc>
          <a:spcPct val="100000"/>
        </a:lnSpc>
        <a:spcBef>
          <a:spcPts val="800"/>
        </a:spcBef>
        <a:buFont typeface="Arial" panose="020B0604020202020204" pitchFamily="34" charset="0"/>
        <a:buChar char="•"/>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EEBB3A80-760B-4942-B0C4-CCF6F7E7F7D6}"/>
              </a:ext>
            </a:extLst>
          </p:cNvPr>
          <p:cNvSpPr>
            <a:spLocks noGrp="1"/>
          </p:cNvSpPr>
          <p:nvPr>
            <p:ph type="ctrTitle"/>
          </p:nvPr>
        </p:nvSpPr>
        <p:spPr>
          <a:xfrm>
            <a:off x="718670" y="1039331"/>
            <a:ext cx="10537425" cy="2979507"/>
          </a:xfrm>
        </p:spPr>
        <p:txBody>
          <a:bodyPr/>
          <a:lstStyle/>
          <a:p>
            <a:r>
              <a:rPr lang="fi-FI" dirty="0"/>
              <a:t>Kedot</a:t>
            </a:r>
            <a:br>
              <a:rPr lang="fi-FI" dirty="0"/>
            </a:br>
            <a:r>
              <a:rPr lang="fi-FI" sz="2400" dirty="0"/>
              <a:t>Koulutus luonnonsuojelulain 64 §:n suojelluista luontotyypeistä 16.5.2024</a:t>
            </a:r>
          </a:p>
        </p:txBody>
      </p:sp>
      <p:sp>
        <p:nvSpPr>
          <p:cNvPr id="3" name="Alaotsikko 2">
            <a:extLst>
              <a:ext uri="{FF2B5EF4-FFF2-40B4-BE49-F238E27FC236}">
                <a16:creationId xmlns:a16="http://schemas.microsoft.com/office/drawing/2014/main" id="{E8A847C2-E55B-4DB3-AC08-29B448E91A9A}"/>
              </a:ext>
            </a:extLst>
          </p:cNvPr>
          <p:cNvSpPr>
            <a:spLocks noGrp="1"/>
          </p:cNvSpPr>
          <p:nvPr>
            <p:ph type="subTitle" idx="1"/>
          </p:nvPr>
        </p:nvSpPr>
        <p:spPr>
          <a:xfrm>
            <a:off x="1080268" y="4839533"/>
            <a:ext cx="6935057" cy="1249419"/>
          </a:xfrm>
        </p:spPr>
        <p:txBody>
          <a:bodyPr/>
          <a:lstStyle/>
          <a:p>
            <a:r>
              <a:rPr lang="fi-FI" dirty="0"/>
              <a:t>Martina Reinikainen</a:t>
            </a:r>
          </a:p>
          <a:p>
            <a:r>
              <a:rPr lang="fi-FI" dirty="0"/>
              <a:t>Erityisasiantuntija, Ympäristöministeriö / Luontoympäristöosasto /</a:t>
            </a:r>
          </a:p>
          <a:p>
            <a:r>
              <a:rPr lang="fi-FI" dirty="0"/>
              <a:t>Luonnonsuojelu- ja luonnonhoitoyksikkö</a:t>
            </a:r>
          </a:p>
          <a:p>
            <a:endParaRPr lang="fi-FI" dirty="0"/>
          </a:p>
        </p:txBody>
      </p:sp>
      <p:sp>
        <p:nvSpPr>
          <p:cNvPr id="4" name="Päivämäärän paikkamerkki 3">
            <a:extLst>
              <a:ext uri="{FF2B5EF4-FFF2-40B4-BE49-F238E27FC236}">
                <a16:creationId xmlns:a16="http://schemas.microsoft.com/office/drawing/2014/main" id="{4406AF15-7D87-4EA1-8E96-18EF465D9B93}"/>
              </a:ext>
            </a:extLst>
          </p:cNvPr>
          <p:cNvSpPr>
            <a:spLocks noGrp="1"/>
          </p:cNvSpPr>
          <p:nvPr>
            <p:ph type="dt" sz="half" idx="10"/>
          </p:nvPr>
        </p:nvSpPr>
        <p:spPr/>
        <p:txBody>
          <a:bodyPr/>
          <a:lstStyle/>
          <a:p>
            <a:fld id="{3FEA26A7-7B13-408A-98A5-0AA9F8D9A213}" type="datetime1">
              <a:rPr lang="fi-FI" smtClean="0"/>
              <a:t>16.5.2024</a:t>
            </a:fld>
            <a:endParaRPr lang="fi-FI" dirty="0"/>
          </a:p>
        </p:txBody>
      </p:sp>
      <p:sp>
        <p:nvSpPr>
          <p:cNvPr id="6" name="Dian numeron paikkamerkki 5">
            <a:extLst>
              <a:ext uri="{FF2B5EF4-FFF2-40B4-BE49-F238E27FC236}">
                <a16:creationId xmlns:a16="http://schemas.microsoft.com/office/drawing/2014/main" id="{39D64EC4-9471-4A1A-860F-71F90CC66C9E}"/>
              </a:ext>
            </a:extLst>
          </p:cNvPr>
          <p:cNvSpPr>
            <a:spLocks noGrp="1"/>
          </p:cNvSpPr>
          <p:nvPr>
            <p:ph type="sldNum" sz="quarter" idx="12"/>
          </p:nvPr>
        </p:nvSpPr>
        <p:spPr/>
        <p:txBody>
          <a:bodyPr/>
          <a:lstStyle/>
          <a:p>
            <a:fld id="{91E53C16-2649-4D48-AFD3-9E32AB86C978}" type="slidenum">
              <a:rPr lang="fi-FI" smtClean="0"/>
              <a:pPr/>
              <a:t>1</a:t>
            </a:fld>
            <a:endParaRPr lang="fi-FI" dirty="0"/>
          </a:p>
        </p:txBody>
      </p:sp>
    </p:spTree>
    <p:extLst>
      <p:ext uri="{BB962C8B-B14F-4D97-AF65-F5344CB8AC3E}">
        <p14:creationId xmlns:p14="http://schemas.microsoft.com/office/powerpoint/2010/main" val="11016252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480767" y="989814"/>
            <a:ext cx="11312165" cy="5868186"/>
          </a:xfrm>
        </p:spPr>
        <p:txBody>
          <a:bodyPr/>
          <a:lstStyle/>
          <a:p>
            <a:pPr fontAlgn="base"/>
            <a:r>
              <a:rPr lang="fi-FI" dirty="0"/>
              <a:t>Ketoja on koko maassa, mutta selvästi eniten lounaisessa Suomessa (kuva KE1). Perinteisen maankäytön tuloksena syntyneitä ketoja arvioitiin vuonna 2018 julkaistun luontotyyppien uhanalaisuusarvioinnin yhteydessä olevan jäljellä noin 700 ha.  </a:t>
            </a:r>
          </a:p>
          <a:p>
            <a:pPr fontAlgn="base"/>
            <a:endParaRPr lang="fi-FI" dirty="0"/>
          </a:p>
          <a:p>
            <a:pPr fontAlgn="base"/>
            <a:r>
              <a:rPr lang="fi-FI" dirty="0"/>
              <a:t>Perinnebiotooppien päivitysinventointien loppuraportissa ketojen määräksi on laskettu vain noin 340 ha. Kaikkia perinnebiotooppialueita ei kuitenkaan ole kuvioitu tarkasti luontotyypeittäin, joten ketojen pinta-alat ovat todellisuudessa tätä suurempia. Eniten ketoja on raportin mukaan Varsinais-Suomessa (95 ha), Lapissa (46 ha) ja Pohjois-Pohjanmaalla (34 ha). Muissa maakunnissa ketojen inventoitu pinta-ala on alle 20 ha kussakin, useimmissa alle 10 ha. </a:t>
            </a:r>
          </a:p>
          <a:p>
            <a:pPr fontAlgn="base"/>
            <a:endParaRPr lang="fi-FI" dirty="0"/>
          </a:p>
          <a:p>
            <a:pPr fontAlgn="base"/>
            <a:r>
              <a:rPr lang="fi-FI" dirty="0"/>
              <a:t>Luontaisesti avoimena pysyviä, pääasiassa ulkosaariston saarilla tavattavia Itämeren </a:t>
            </a:r>
            <a:r>
              <a:rPr lang="fi-FI" dirty="0" err="1"/>
              <a:t>epilitoraaliketoja</a:t>
            </a:r>
            <a:r>
              <a:rPr lang="fi-FI" dirty="0"/>
              <a:t> esiintyy Suomenlahdella ja Pohjanlahdella Merenkurkun eteläpuolella. Luontotyypin kokonaispinta-alaksi arvioitiin luontotyyppien uhanalaisuusarvioinnin yhteydessä 200–300 ha. </a:t>
            </a:r>
          </a:p>
          <a:p>
            <a:pPr algn="just" rtl="0" fontAlgn="base"/>
            <a:endParaRPr lang="fi-FI" b="0" i="0" dirty="0">
              <a:solidFill>
                <a:srgbClr val="000000"/>
              </a:solidFill>
              <a:effectLst/>
              <a:latin typeface="Segoe UI" panose="020B0502040204020203" pitchFamily="34" charset="0"/>
            </a:endParaRPr>
          </a:p>
          <a:p>
            <a:endParaRPr lang="fi-FI" dirty="0"/>
          </a:p>
        </p:txBody>
      </p:sp>
      <p:sp>
        <p:nvSpPr>
          <p:cNvPr id="4" name="Päivämäärän paikkamerkki 3"/>
          <p:cNvSpPr>
            <a:spLocks noGrp="1"/>
          </p:cNvSpPr>
          <p:nvPr>
            <p:ph type="dt" sz="half" idx="10"/>
          </p:nvPr>
        </p:nvSpPr>
        <p:spPr/>
        <p:txBody>
          <a:bodyPr/>
          <a:lstStyle/>
          <a:p>
            <a:fld id="{7EEE63CA-3BBE-43DD-ADEF-D0577A787475}" type="datetime1">
              <a:rPr lang="fi-FI" smtClean="0"/>
              <a:t>16.5.2024</a:t>
            </a:fld>
            <a:endParaRPr lang="fi-FI" dirty="0"/>
          </a:p>
        </p:txBody>
      </p:sp>
      <p:sp>
        <p:nvSpPr>
          <p:cNvPr id="5" name="Dian numeron paikkamerkki 4"/>
          <p:cNvSpPr>
            <a:spLocks noGrp="1"/>
          </p:cNvSpPr>
          <p:nvPr>
            <p:ph type="sldNum" sz="quarter" idx="12"/>
          </p:nvPr>
        </p:nvSpPr>
        <p:spPr/>
        <p:txBody>
          <a:bodyPr/>
          <a:lstStyle/>
          <a:p>
            <a:fld id="{91E53C16-2649-4D48-AFD3-9E32AB86C978}" type="slidenum">
              <a:rPr lang="fi-FI" smtClean="0"/>
              <a:pPr/>
              <a:t>10</a:t>
            </a:fld>
            <a:endParaRPr lang="fi-FI" dirty="0"/>
          </a:p>
        </p:txBody>
      </p:sp>
      <p:sp>
        <p:nvSpPr>
          <p:cNvPr id="8" name="Otsikko 2">
            <a:extLst>
              <a:ext uri="{FF2B5EF4-FFF2-40B4-BE49-F238E27FC236}">
                <a16:creationId xmlns:a16="http://schemas.microsoft.com/office/drawing/2014/main" id="{3E8798EA-A90A-5EEF-9BCE-2728106D5CE8}"/>
              </a:ext>
            </a:extLst>
          </p:cNvPr>
          <p:cNvSpPr>
            <a:spLocks noGrp="1"/>
          </p:cNvSpPr>
          <p:nvPr>
            <p:ph type="title"/>
          </p:nvPr>
        </p:nvSpPr>
        <p:spPr>
          <a:xfrm>
            <a:off x="480767" y="227461"/>
            <a:ext cx="10407650" cy="1196975"/>
          </a:xfrm>
        </p:spPr>
        <p:txBody>
          <a:bodyPr/>
          <a:lstStyle/>
          <a:p>
            <a:r>
              <a:rPr lang="fi-FI" dirty="0"/>
              <a:t>Levinneisyys </a:t>
            </a:r>
            <a:br>
              <a:rPr lang="fi-FI" sz="2200" dirty="0"/>
            </a:br>
            <a:br>
              <a:rPr lang="fi-FI" sz="2000" dirty="0"/>
            </a:br>
            <a:br>
              <a:rPr lang="fi-FI" sz="2000" dirty="0"/>
            </a:br>
            <a:endParaRPr lang="fi-FI" sz="2000" dirty="0"/>
          </a:p>
        </p:txBody>
      </p:sp>
    </p:spTree>
    <p:extLst>
      <p:ext uri="{BB962C8B-B14F-4D97-AF65-F5344CB8AC3E}">
        <p14:creationId xmlns:p14="http://schemas.microsoft.com/office/powerpoint/2010/main" val="999145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a:extLst>
              <a:ext uri="{FF2B5EF4-FFF2-40B4-BE49-F238E27FC236}">
                <a16:creationId xmlns:a16="http://schemas.microsoft.com/office/drawing/2014/main" id="{6404EA0A-3B08-05F6-0398-1D3DF7C4D4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3426" y="0"/>
            <a:ext cx="4951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Otsikko 1">
            <a:extLst>
              <a:ext uri="{FF2B5EF4-FFF2-40B4-BE49-F238E27FC236}">
                <a16:creationId xmlns:a16="http://schemas.microsoft.com/office/drawing/2014/main" id="{06156547-2710-3F5D-DE12-8C5ABA66CAC1}"/>
              </a:ext>
            </a:extLst>
          </p:cNvPr>
          <p:cNvSpPr>
            <a:spLocks noGrp="1"/>
          </p:cNvSpPr>
          <p:nvPr>
            <p:ph type="title"/>
          </p:nvPr>
        </p:nvSpPr>
        <p:spPr>
          <a:xfrm>
            <a:off x="849111" y="284846"/>
            <a:ext cx="5381568" cy="1197308"/>
          </a:xfrm>
        </p:spPr>
        <p:txBody>
          <a:bodyPr/>
          <a:lstStyle/>
          <a:p>
            <a:r>
              <a:rPr lang="fi-FI" dirty="0"/>
              <a:t>Esiintymiskartta ja vihjeaineisto </a:t>
            </a:r>
          </a:p>
        </p:txBody>
      </p:sp>
      <p:sp>
        <p:nvSpPr>
          <p:cNvPr id="3" name="Sisällön paikkamerkki 2">
            <a:extLst>
              <a:ext uri="{FF2B5EF4-FFF2-40B4-BE49-F238E27FC236}">
                <a16:creationId xmlns:a16="http://schemas.microsoft.com/office/drawing/2014/main" id="{DA574F9A-7FBA-DF0F-4F87-BF855661E6A9}"/>
              </a:ext>
            </a:extLst>
          </p:cNvPr>
          <p:cNvSpPr>
            <a:spLocks noGrp="1"/>
          </p:cNvSpPr>
          <p:nvPr>
            <p:ph idx="1"/>
          </p:nvPr>
        </p:nvSpPr>
        <p:spPr>
          <a:xfrm>
            <a:off x="755969" y="1890184"/>
            <a:ext cx="3039855" cy="4535874"/>
          </a:xfrm>
        </p:spPr>
        <p:txBody>
          <a:bodyPr/>
          <a:lstStyle/>
          <a:p>
            <a:r>
              <a:rPr lang="fi-FI" dirty="0"/>
              <a:t>Ketojen esiintymiskartta ja vihjeaineisto on koottu rajauspäätöksellä suojelluista LSL-katajaketokohteista (LTA) sekä </a:t>
            </a:r>
            <a:r>
              <a:rPr lang="fi-FI" dirty="0" err="1"/>
              <a:t>Sakti</a:t>
            </a:r>
            <a:r>
              <a:rPr lang="fi-FI" dirty="0"/>
              <a:t>-järjestelmään tallennetuista luontotyyppi- tai perinnebiotooppi-inventointien tiedoista.</a:t>
            </a:r>
          </a:p>
        </p:txBody>
      </p:sp>
      <p:sp>
        <p:nvSpPr>
          <p:cNvPr id="4" name="Päivämäärän paikkamerkki 3">
            <a:extLst>
              <a:ext uri="{FF2B5EF4-FFF2-40B4-BE49-F238E27FC236}">
                <a16:creationId xmlns:a16="http://schemas.microsoft.com/office/drawing/2014/main" id="{B2041A82-74B3-4D10-3FF0-DABE9BA16931}"/>
              </a:ext>
            </a:extLst>
          </p:cNvPr>
          <p:cNvSpPr>
            <a:spLocks noGrp="1"/>
          </p:cNvSpPr>
          <p:nvPr>
            <p:ph type="dt" sz="half" idx="10"/>
          </p:nvPr>
        </p:nvSpPr>
        <p:spPr/>
        <p:txBody>
          <a:bodyPr/>
          <a:lstStyle/>
          <a:p>
            <a:fld id="{7EEE63CA-3BBE-43DD-ADEF-D0577A787475}" type="datetime1">
              <a:rPr lang="fi-FI" smtClean="0"/>
              <a:t>16.5.2024</a:t>
            </a:fld>
            <a:endParaRPr lang="fi-FI" dirty="0"/>
          </a:p>
        </p:txBody>
      </p:sp>
      <p:sp>
        <p:nvSpPr>
          <p:cNvPr id="5" name="Dian numeron paikkamerkki 4">
            <a:extLst>
              <a:ext uri="{FF2B5EF4-FFF2-40B4-BE49-F238E27FC236}">
                <a16:creationId xmlns:a16="http://schemas.microsoft.com/office/drawing/2014/main" id="{CBF4B297-8F3D-4EE2-B724-41232E325919}"/>
              </a:ext>
            </a:extLst>
          </p:cNvPr>
          <p:cNvSpPr>
            <a:spLocks noGrp="1"/>
          </p:cNvSpPr>
          <p:nvPr>
            <p:ph type="sldNum" sz="quarter" idx="12"/>
          </p:nvPr>
        </p:nvSpPr>
        <p:spPr/>
        <p:txBody>
          <a:bodyPr/>
          <a:lstStyle/>
          <a:p>
            <a:fld id="{91E53C16-2649-4D48-AFD3-9E32AB86C978}" type="slidenum">
              <a:rPr lang="fi-FI" smtClean="0"/>
              <a:pPr/>
              <a:t>11</a:t>
            </a:fld>
            <a:endParaRPr lang="fi-FI" dirty="0"/>
          </a:p>
        </p:txBody>
      </p:sp>
    </p:spTree>
    <p:extLst>
      <p:ext uri="{BB962C8B-B14F-4D97-AF65-F5344CB8AC3E}">
        <p14:creationId xmlns:p14="http://schemas.microsoft.com/office/powerpoint/2010/main" val="3074451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5B1353BF-C1AB-8649-5388-A42F5257A5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9965" y="135984"/>
            <a:ext cx="7056000" cy="5292000"/>
          </a:xfrm>
          <a:prstGeom prst="rect">
            <a:avLst/>
          </a:prstGeom>
          <a:noFill/>
          <a:extLst>
            <a:ext uri="{909E8E84-426E-40DD-AFC4-6F175D3DCCD1}">
              <a14:hiddenFill xmlns:a14="http://schemas.microsoft.com/office/drawing/2010/main">
                <a:solidFill>
                  <a:srgbClr val="FFFFFF"/>
                </a:solidFill>
              </a14:hiddenFill>
            </a:ext>
          </a:extLst>
        </p:spPr>
      </p:pic>
      <p:sp>
        <p:nvSpPr>
          <p:cNvPr id="2" name="Otsikko 1">
            <a:extLst>
              <a:ext uri="{FF2B5EF4-FFF2-40B4-BE49-F238E27FC236}">
                <a16:creationId xmlns:a16="http://schemas.microsoft.com/office/drawing/2014/main" id="{6FAC3EC3-AA38-E37B-AD68-A2A7F593A601}"/>
              </a:ext>
            </a:extLst>
          </p:cNvPr>
          <p:cNvSpPr>
            <a:spLocks noGrp="1"/>
          </p:cNvSpPr>
          <p:nvPr>
            <p:ph type="title"/>
          </p:nvPr>
        </p:nvSpPr>
        <p:spPr>
          <a:xfrm>
            <a:off x="206035" y="135984"/>
            <a:ext cx="10406984" cy="1197308"/>
          </a:xfrm>
        </p:spPr>
        <p:txBody>
          <a:bodyPr/>
          <a:lstStyle/>
          <a:p>
            <a:r>
              <a:rPr lang="fi-FI" dirty="0"/>
              <a:t>Sijainti</a:t>
            </a:r>
          </a:p>
        </p:txBody>
      </p:sp>
      <p:sp>
        <p:nvSpPr>
          <p:cNvPr id="3" name="Sisällön paikkamerkki 2">
            <a:extLst>
              <a:ext uri="{FF2B5EF4-FFF2-40B4-BE49-F238E27FC236}">
                <a16:creationId xmlns:a16="http://schemas.microsoft.com/office/drawing/2014/main" id="{9922E8A7-D696-5567-2F48-33D023D88916}"/>
              </a:ext>
            </a:extLst>
          </p:cNvPr>
          <p:cNvSpPr>
            <a:spLocks noGrp="1"/>
          </p:cNvSpPr>
          <p:nvPr>
            <p:ph idx="1"/>
          </p:nvPr>
        </p:nvSpPr>
        <p:spPr>
          <a:xfrm>
            <a:off x="110308" y="734638"/>
            <a:ext cx="3426548" cy="6123361"/>
          </a:xfrm>
        </p:spPr>
        <p:txBody>
          <a:bodyPr/>
          <a:lstStyle/>
          <a:p>
            <a:r>
              <a:rPr lang="fi-FI" dirty="0"/>
              <a:t>Perinteisen maankäytön vaikutuksesta syntyneitä ketoja esiintyy usein mäkien aurinkoisilla rinteillä kylien tuntumassa tai peltosaarekkeiden etelä- ja lounaisreunoilla. Lounais-Suomessa ja Hämeessä ketoja on tyypillisesti rautakautisilla asuinpaikoilla. Myös kyläteiden varsilla ja Lapin perinteisillä asuinkentillä on ketoja, samoin hakamaiden ja metsälaitumien kuivissa ja avoimissa osissa.</a:t>
            </a:r>
          </a:p>
        </p:txBody>
      </p:sp>
      <p:sp>
        <p:nvSpPr>
          <p:cNvPr id="4" name="Päivämäärän paikkamerkki 3">
            <a:extLst>
              <a:ext uri="{FF2B5EF4-FFF2-40B4-BE49-F238E27FC236}">
                <a16:creationId xmlns:a16="http://schemas.microsoft.com/office/drawing/2014/main" id="{C01EBC2A-5028-AA25-277A-32613613D871}"/>
              </a:ext>
            </a:extLst>
          </p:cNvPr>
          <p:cNvSpPr>
            <a:spLocks noGrp="1"/>
          </p:cNvSpPr>
          <p:nvPr>
            <p:ph type="dt" sz="half" idx="10"/>
          </p:nvPr>
        </p:nvSpPr>
        <p:spPr/>
        <p:txBody>
          <a:bodyPr/>
          <a:lstStyle/>
          <a:p>
            <a:fld id="{7EEE63CA-3BBE-43DD-ADEF-D0577A787475}" type="datetime1">
              <a:rPr lang="fi-FI" smtClean="0"/>
              <a:t>16.5.2024</a:t>
            </a:fld>
            <a:endParaRPr lang="fi-FI" dirty="0"/>
          </a:p>
        </p:txBody>
      </p:sp>
      <p:sp>
        <p:nvSpPr>
          <p:cNvPr id="5" name="Dian numeron paikkamerkki 4">
            <a:extLst>
              <a:ext uri="{FF2B5EF4-FFF2-40B4-BE49-F238E27FC236}">
                <a16:creationId xmlns:a16="http://schemas.microsoft.com/office/drawing/2014/main" id="{8277B67D-3D59-1D1D-6B9D-BD4BFFE4B808}"/>
              </a:ext>
            </a:extLst>
          </p:cNvPr>
          <p:cNvSpPr>
            <a:spLocks noGrp="1"/>
          </p:cNvSpPr>
          <p:nvPr>
            <p:ph type="sldNum" sz="quarter" idx="12"/>
          </p:nvPr>
        </p:nvSpPr>
        <p:spPr/>
        <p:txBody>
          <a:bodyPr/>
          <a:lstStyle/>
          <a:p>
            <a:fld id="{91E53C16-2649-4D48-AFD3-9E32AB86C978}" type="slidenum">
              <a:rPr lang="fi-FI" smtClean="0"/>
              <a:pPr/>
              <a:t>12</a:t>
            </a:fld>
            <a:endParaRPr lang="fi-FI" dirty="0"/>
          </a:p>
        </p:txBody>
      </p:sp>
      <p:sp>
        <p:nvSpPr>
          <p:cNvPr id="8" name="Tekstiruutu 7">
            <a:extLst>
              <a:ext uri="{FF2B5EF4-FFF2-40B4-BE49-F238E27FC236}">
                <a16:creationId xmlns:a16="http://schemas.microsoft.com/office/drawing/2014/main" id="{FA25F276-0F63-87D6-8C3B-CA4F2453CF7B}"/>
              </a:ext>
            </a:extLst>
          </p:cNvPr>
          <p:cNvSpPr txBox="1"/>
          <p:nvPr/>
        </p:nvSpPr>
        <p:spPr>
          <a:xfrm>
            <a:off x="11689382" y="1333292"/>
            <a:ext cx="323165" cy="1361911"/>
          </a:xfrm>
          <a:prstGeom prst="rect">
            <a:avLst/>
          </a:prstGeom>
          <a:noFill/>
        </p:spPr>
        <p:txBody>
          <a:bodyPr vert="vert" wrap="none" rtlCol="0">
            <a:spAutoFit/>
          </a:bodyPr>
          <a:lstStyle/>
          <a:p>
            <a:r>
              <a:rPr lang="fi-FI" sz="900" dirty="0">
                <a:solidFill>
                  <a:schemeClr val="bg1"/>
                </a:solidFill>
              </a:rPr>
              <a:t>Kuva: Ritva Kemppainen</a:t>
            </a:r>
          </a:p>
        </p:txBody>
      </p:sp>
    </p:spTree>
    <p:extLst>
      <p:ext uri="{BB962C8B-B14F-4D97-AF65-F5344CB8AC3E}">
        <p14:creationId xmlns:p14="http://schemas.microsoft.com/office/powerpoint/2010/main" val="11743100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CE01CE37-F63B-40B7-9B35-2E753EFBBD36}"/>
              </a:ext>
            </a:extLst>
          </p:cNvPr>
          <p:cNvSpPr>
            <a:spLocks noGrp="1"/>
          </p:cNvSpPr>
          <p:nvPr>
            <p:ph type="title"/>
          </p:nvPr>
        </p:nvSpPr>
        <p:spPr>
          <a:xfrm>
            <a:off x="829915" y="0"/>
            <a:ext cx="10406984" cy="1197308"/>
          </a:xfrm>
        </p:spPr>
        <p:txBody>
          <a:bodyPr/>
          <a:lstStyle/>
          <a:p>
            <a:br>
              <a:rPr lang="fi-FI" dirty="0"/>
            </a:br>
            <a:br>
              <a:rPr lang="fi-FI" dirty="0"/>
            </a:br>
            <a:endParaRPr lang="fi-FI" dirty="0"/>
          </a:p>
        </p:txBody>
      </p:sp>
      <p:sp>
        <p:nvSpPr>
          <p:cNvPr id="3" name="Sisällön paikkamerkki 2">
            <a:extLst>
              <a:ext uri="{FF2B5EF4-FFF2-40B4-BE49-F238E27FC236}">
                <a16:creationId xmlns:a16="http://schemas.microsoft.com/office/drawing/2014/main" id="{3984AE33-F1A6-4215-B43E-5186D6DE6B3B}"/>
              </a:ext>
            </a:extLst>
          </p:cNvPr>
          <p:cNvSpPr>
            <a:spLocks noGrp="1"/>
          </p:cNvSpPr>
          <p:nvPr>
            <p:ph idx="1"/>
          </p:nvPr>
        </p:nvSpPr>
        <p:spPr>
          <a:xfrm>
            <a:off x="0" y="1687502"/>
            <a:ext cx="7456602" cy="5916055"/>
          </a:xfrm>
        </p:spPr>
        <p:txBody>
          <a:bodyPr/>
          <a:lstStyle/>
          <a:p>
            <a:r>
              <a:rPr lang="fi-FI" dirty="0">
                <a:solidFill>
                  <a:schemeClr val="tx1"/>
                </a:solidFill>
              </a:rPr>
              <a:t>Tärkeiden esiintymien arvioinnissa tulee huomioida luontotyypin levinneisyys, alueellinen yleisyys sekä kytkeytyvyys. Levinneisyysalueen reunamilla edustavuudeltaan heikotkin esiintymät ovat tärkeitä luontotyypin säilymisen ja leviämisen kannalta.  </a:t>
            </a:r>
          </a:p>
          <a:p>
            <a:endParaRPr lang="fi-FI" dirty="0">
              <a:solidFill>
                <a:schemeClr val="tx1"/>
              </a:solidFill>
            </a:endParaRPr>
          </a:p>
          <a:p>
            <a:r>
              <a:rPr lang="fi-FI" dirty="0">
                <a:solidFill>
                  <a:schemeClr val="tx1"/>
                </a:solidFill>
              </a:rPr>
              <a:t>Alueilla, joilla tiedossa olevia luontotyyppiesiintymiä on runsaasti, esiintymän tärkeyttä nostavat edustavuus, ketojen harvinaisten alatyyppien (kuten pienruohoketojen ja kangasketojen) esiintyminen, lajiston monimuotoisuus, uhanalainen lajisto sekä kedon pitkä hoitohistoria. </a:t>
            </a:r>
          </a:p>
        </p:txBody>
      </p:sp>
      <p:sp>
        <p:nvSpPr>
          <p:cNvPr id="4" name="Päivämäärän paikkamerkki 3">
            <a:extLst>
              <a:ext uri="{FF2B5EF4-FFF2-40B4-BE49-F238E27FC236}">
                <a16:creationId xmlns:a16="http://schemas.microsoft.com/office/drawing/2014/main" id="{F564870A-E1FE-4859-BC49-4287F5EA65D9}"/>
              </a:ext>
            </a:extLst>
          </p:cNvPr>
          <p:cNvSpPr>
            <a:spLocks noGrp="1"/>
          </p:cNvSpPr>
          <p:nvPr>
            <p:ph type="dt" sz="half" idx="10"/>
          </p:nvPr>
        </p:nvSpPr>
        <p:spPr/>
        <p:txBody>
          <a:bodyPr/>
          <a:lstStyle/>
          <a:p>
            <a:fld id="{1DE15E9D-1224-49DC-9E9D-C7A6BCABDDF7}" type="datetime1">
              <a:rPr lang="fi-FI" smtClean="0"/>
              <a:t>16.5.2024</a:t>
            </a:fld>
            <a:endParaRPr lang="fi-FI" dirty="0"/>
          </a:p>
        </p:txBody>
      </p:sp>
      <p:sp>
        <p:nvSpPr>
          <p:cNvPr id="6" name="Dian numeron paikkamerkki 5">
            <a:extLst>
              <a:ext uri="{FF2B5EF4-FFF2-40B4-BE49-F238E27FC236}">
                <a16:creationId xmlns:a16="http://schemas.microsoft.com/office/drawing/2014/main" id="{8599F70E-8DD2-40DA-9D49-2C9587472076}"/>
              </a:ext>
            </a:extLst>
          </p:cNvPr>
          <p:cNvSpPr>
            <a:spLocks noGrp="1"/>
          </p:cNvSpPr>
          <p:nvPr>
            <p:ph type="sldNum" sz="quarter" idx="12"/>
          </p:nvPr>
        </p:nvSpPr>
        <p:spPr/>
        <p:txBody>
          <a:bodyPr/>
          <a:lstStyle/>
          <a:p>
            <a:fld id="{91E53C16-2649-4D48-AFD3-9E32AB86C978}" type="slidenum">
              <a:rPr lang="fi-FI" smtClean="0"/>
              <a:pPr/>
              <a:t>13</a:t>
            </a:fld>
            <a:endParaRPr lang="fi-FI" dirty="0"/>
          </a:p>
        </p:txBody>
      </p:sp>
      <p:sp>
        <p:nvSpPr>
          <p:cNvPr id="8" name="Otsikko 1">
            <a:extLst>
              <a:ext uri="{FF2B5EF4-FFF2-40B4-BE49-F238E27FC236}">
                <a16:creationId xmlns:a16="http://schemas.microsoft.com/office/drawing/2014/main" id="{E3B84201-5638-BBB2-E45C-108693595E7C}"/>
              </a:ext>
            </a:extLst>
          </p:cNvPr>
          <p:cNvSpPr txBox="1">
            <a:spLocks/>
          </p:cNvSpPr>
          <p:nvPr/>
        </p:nvSpPr>
        <p:spPr>
          <a:xfrm>
            <a:off x="206035" y="135984"/>
            <a:ext cx="10406984" cy="119730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a:lstStyle>
          <a:p>
            <a:r>
              <a:rPr lang="fi-FI" dirty="0"/>
              <a:t>SUOJELUTASON KANNALTA TÄRKEIDEN ESIINTYMIEN TUNNISTAMINEN </a:t>
            </a:r>
          </a:p>
          <a:p>
            <a:endParaRPr lang="fi-FI" dirty="0"/>
          </a:p>
        </p:txBody>
      </p:sp>
    </p:spTree>
    <p:extLst>
      <p:ext uri="{BB962C8B-B14F-4D97-AF65-F5344CB8AC3E}">
        <p14:creationId xmlns:p14="http://schemas.microsoft.com/office/powerpoint/2010/main" val="15099057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äivämäärän paikkamerkki 3"/>
          <p:cNvSpPr>
            <a:spLocks noGrp="1"/>
          </p:cNvSpPr>
          <p:nvPr>
            <p:ph type="dt" sz="half" idx="10"/>
          </p:nvPr>
        </p:nvSpPr>
        <p:spPr/>
        <p:txBody>
          <a:bodyPr/>
          <a:lstStyle/>
          <a:p>
            <a:fld id="{7EEE63CA-3BBE-43DD-ADEF-D0577A787475}" type="datetime1">
              <a:rPr lang="fi-FI" smtClean="0"/>
              <a:t>16.5.2024</a:t>
            </a:fld>
            <a:endParaRPr lang="fi-FI" dirty="0"/>
          </a:p>
        </p:txBody>
      </p:sp>
      <p:sp>
        <p:nvSpPr>
          <p:cNvPr id="5" name="Dian numeron paikkamerkki 4"/>
          <p:cNvSpPr>
            <a:spLocks noGrp="1"/>
          </p:cNvSpPr>
          <p:nvPr>
            <p:ph type="sldNum" sz="quarter" idx="12"/>
          </p:nvPr>
        </p:nvSpPr>
        <p:spPr/>
        <p:txBody>
          <a:bodyPr/>
          <a:lstStyle/>
          <a:p>
            <a:fld id="{91E53C16-2649-4D48-AFD3-9E32AB86C978}" type="slidenum">
              <a:rPr lang="fi-FI" smtClean="0"/>
              <a:pPr/>
              <a:t>14</a:t>
            </a:fld>
            <a:endParaRPr lang="fi-FI" dirty="0"/>
          </a:p>
        </p:txBody>
      </p:sp>
      <p:sp>
        <p:nvSpPr>
          <p:cNvPr id="7" name="AutoShape 4" descr="https://euc-powerpoint.officeapps.live.com/pods/GetClipboardImage.ashx?Id=0cb6c831-8542-46d5-af88-c7abae5acaa9&amp;DC=PSE1&amp;pkey=aa47ba26-b0d6-430b-a37e-5dda06348196&amp;wdwaccluster=PSE1"/>
          <p:cNvSpPr>
            <a:spLocks noGrp="1" noChangeAspect="1" noChangeArrowheads="1"/>
          </p:cNvSpPr>
          <p:nvPr>
            <p:ph idx="1"/>
          </p:nvPr>
        </p:nvSpPr>
        <p:spPr bwMode="auto">
          <a:xfrm>
            <a:off x="6252013" y="0"/>
            <a:ext cx="5939987" cy="800631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just" rtl="0" fontAlgn="base"/>
            <a:r>
              <a:rPr lang="fi-FI" dirty="0"/>
              <a:t>Kohde rajataan pääosin ketokasvillisuuden mukaan, mutta kokonaisuuteen voi sisältyä myös korkeakasvuisemmaksi muuttunutta niittyä tai sammaloituneita osia, jotka voidaan hoitotoimin palauttaa kedoksi. Kedolle on voinut myös levitä pensaita tai puun taimia. Jos ketokasvillisuus on vielä säilynyt niiden alla, voidaan keto kunnostaa. Jos heikentyneet osat ovat edustavia ja palautettavissa, niiden peruskunnostus suunnitellaan ja toteutetaan osana rajauspäätösmenettelyä.  </a:t>
            </a:r>
          </a:p>
          <a:p>
            <a:pPr marL="0" indent="0" algn="just" rtl="0" fontAlgn="base">
              <a:buNone/>
            </a:pPr>
            <a:endParaRPr lang="fi-FI" dirty="0"/>
          </a:p>
          <a:p>
            <a:pPr algn="just" rtl="0" fontAlgn="base"/>
            <a:r>
              <a:rPr lang="fi-FI" dirty="0"/>
              <a:t>Sisämaan kedot rajautuvat yleensä kallioketojen ja tuoreiden niittyjen luontotyyppeihin tai metsiin, peltoihin ja muihin maatalousympäristöihin, pihoihin ja teihin. Saariston luontaiset </a:t>
            </a:r>
            <a:r>
              <a:rPr lang="fi-FI" dirty="0" err="1"/>
              <a:t>epilitoraalikedot</a:t>
            </a:r>
            <a:r>
              <a:rPr lang="fi-FI" dirty="0"/>
              <a:t> puolestaan rajautuvat yleensä meren puoleisilta osiltaan Itämeren kivikkoisiin niittyrantoihin, hiekkarantoihin tai merenrantaniittyihin. Yläosiltaan ne päättyvät usein kallion, nummen tai metsän rajalle. </a:t>
            </a:r>
          </a:p>
          <a:p>
            <a:pPr marL="0" indent="0" algn="just" rtl="0" fontAlgn="base">
              <a:buNone/>
            </a:pPr>
            <a:endParaRPr lang="fi-FI" dirty="0"/>
          </a:p>
          <a:p>
            <a:pPr marL="0" indent="0">
              <a:buNone/>
            </a:pPr>
            <a:endParaRPr lang="fi-FI" dirty="0"/>
          </a:p>
        </p:txBody>
      </p:sp>
      <p:sp>
        <p:nvSpPr>
          <p:cNvPr id="2" name="Otsikko 2">
            <a:extLst>
              <a:ext uri="{FF2B5EF4-FFF2-40B4-BE49-F238E27FC236}">
                <a16:creationId xmlns:a16="http://schemas.microsoft.com/office/drawing/2014/main" id="{D272A020-8362-2D3C-8880-0CC6099E3A0A}"/>
              </a:ext>
            </a:extLst>
          </p:cNvPr>
          <p:cNvSpPr>
            <a:spLocks noGrp="1"/>
          </p:cNvSpPr>
          <p:nvPr>
            <p:ph type="title"/>
          </p:nvPr>
        </p:nvSpPr>
        <p:spPr>
          <a:xfrm>
            <a:off x="197486" y="116958"/>
            <a:ext cx="10407650" cy="512885"/>
          </a:xfrm>
        </p:spPr>
        <p:txBody>
          <a:bodyPr/>
          <a:lstStyle/>
          <a:p>
            <a:r>
              <a:rPr lang="fi-FI" dirty="0"/>
              <a:t>Rajaus</a:t>
            </a:r>
            <a:br>
              <a:rPr lang="fi-FI" dirty="0"/>
            </a:br>
            <a:br>
              <a:rPr lang="fi-FI" sz="2200" dirty="0"/>
            </a:br>
            <a:br>
              <a:rPr lang="fi-FI" sz="2000" spc="-20" dirty="0">
                <a:latin typeface="+mn-lt"/>
                <a:ea typeface="+mn-ea"/>
                <a:cs typeface="+mn-cs"/>
              </a:rPr>
            </a:br>
            <a:br>
              <a:rPr lang="fi-FI" sz="2000" spc="-20" dirty="0">
                <a:latin typeface="+mn-lt"/>
                <a:ea typeface="+mn-ea"/>
                <a:cs typeface="+mn-cs"/>
              </a:rPr>
            </a:br>
            <a:br>
              <a:rPr lang="fi-FI" sz="2000" spc="-20" dirty="0">
                <a:latin typeface="+mn-lt"/>
                <a:ea typeface="+mn-ea"/>
                <a:cs typeface="+mn-cs"/>
              </a:rPr>
            </a:br>
            <a:endParaRPr lang="fi-FI" sz="2000" spc="-20" dirty="0">
              <a:latin typeface="+mn-lt"/>
              <a:ea typeface="+mn-ea"/>
              <a:cs typeface="+mn-cs"/>
            </a:endParaRPr>
          </a:p>
        </p:txBody>
      </p:sp>
      <p:pic>
        <p:nvPicPr>
          <p:cNvPr id="3" name="Picture 6">
            <a:extLst>
              <a:ext uri="{FF2B5EF4-FFF2-40B4-BE49-F238E27FC236}">
                <a16:creationId xmlns:a16="http://schemas.microsoft.com/office/drawing/2014/main" id="{A40B1453-EFE7-F891-5FF0-28134E9478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486" y="2781042"/>
            <a:ext cx="5941815" cy="3960000"/>
          </a:xfrm>
          <a:prstGeom prst="rect">
            <a:avLst/>
          </a:prstGeom>
          <a:noFill/>
          <a:extLst>
            <a:ext uri="{909E8E84-426E-40DD-AFC4-6F175D3DCCD1}">
              <a14:hiddenFill xmlns:a14="http://schemas.microsoft.com/office/drawing/2010/main">
                <a:solidFill>
                  <a:srgbClr val="FFFFFF"/>
                </a:solidFill>
              </a14:hiddenFill>
            </a:ext>
          </a:extLst>
        </p:spPr>
      </p:pic>
      <p:sp>
        <p:nvSpPr>
          <p:cNvPr id="6" name="Tekstiruutu 5">
            <a:extLst>
              <a:ext uri="{FF2B5EF4-FFF2-40B4-BE49-F238E27FC236}">
                <a16:creationId xmlns:a16="http://schemas.microsoft.com/office/drawing/2014/main" id="{CFA9C0F1-04E3-1E77-C372-228AC86520AD}"/>
              </a:ext>
            </a:extLst>
          </p:cNvPr>
          <p:cNvSpPr txBox="1"/>
          <p:nvPr/>
        </p:nvSpPr>
        <p:spPr>
          <a:xfrm>
            <a:off x="5816136" y="5333099"/>
            <a:ext cx="323165" cy="1195199"/>
          </a:xfrm>
          <a:prstGeom prst="rect">
            <a:avLst/>
          </a:prstGeom>
          <a:noFill/>
        </p:spPr>
        <p:txBody>
          <a:bodyPr vert="vert" wrap="none" rtlCol="0">
            <a:spAutoFit/>
          </a:bodyPr>
          <a:lstStyle/>
          <a:p>
            <a:r>
              <a:rPr lang="fi-FI" sz="900" dirty="0">
                <a:solidFill>
                  <a:schemeClr val="bg1"/>
                </a:solidFill>
              </a:rPr>
              <a:t>Kuva: Maija Mussaari</a:t>
            </a:r>
          </a:p>
        </p:txBody>
      </p:sp>
    </p:spTree>
    <p:extLst>
      <p:ext uri="{BB962C8B-B14F-4D97-AF65-F5344CB8AC3E}">
        <p14:creationId xmlns:p14="http://schemas.microsoft.com/office/powerpoint/2010/main" val="26920518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äivämäärän paikkamerkki 3"/>
          <p:cNvSpPr>
            <a:spLocks noGrp="1"/>
          </p:cNvSpPr>
          <p:nvPr>
            <p:ph type="dt" sz="half" idx="10"/>
          </p:nvPr>
        </p:nvSpPr>
        <p:spPr/>
        <p:txBody>
          <a:bodyPr/>
          <a:lstStyle/>
          <a:p>
            <a:fld id="{7EEE63CA-3BBE-43DD-ADEF-D0577A787475}" type="datetime1">
              <a:rPr lang="fi-FI" smtClean="0"/>
              <a:t>16.5.2024</a:t>
            </a:fld>
            <a:endParaRPr lang="fi-FI" dirty="0"/>
          </a:p>
        </p:txBody>
      </p:sp>
      <p:sp>
        <p:nvSpPr>
          <p:cNvPr id="5" name="Dian numeron paikkamerkki 4"/>
          <p:cNvSpPr>
            <a:spLocks noGrp="1"/>
          </p:cNvSpPr>
          <p:nvPr>
            <p:ph type="sldNum" sz="quarter" idx="12"/>
          </p:nvPr>
        </p:nvSpPr>
        <p:spPr/>
        <p:txBody>
          <a:bodyPr/>
          <a:lstStyle/>
          <a:p>
            <a:fld id="{91E53C16-2649-4D48-AFD3-9E32AB86C978}" type="slidenum">
              <a:rPr lang="fi-FI" smtClean="0"/>
              <a:pPr/>
              <a:t>15</a:t>
            </a:fld>
            <a:endParaRPr lang="fi-FI" dirty="0"/>
          </a:p>
        </p:txBody>
      </p:sp>
      <p:sp>
        <p:nvSpPr>
          <p:cNvPr id="7" name="AutoShape 4" descr="https://euc-powerpoint.officeapps.live.com/pods/GetClipboardImage.ashx?Id=0cb6c831-8542-46d5-af88-c7abae5acaa9&amp;DC=PSE1&amp;pkey=aa47ba26-b0d6-430b-a37e-5dda06348196&amp;wdwaccluster=PSE1"/>
          <p:cNvSpPr>
            <a:spLocks noGrp="1" noChangeAspect="1" noChangeArrowheads="1"/>
          </p:cNvSpPr>
          <p:nvPr>
            <p:ph idx="1"/>
          </p:nvPr>
        </p:nvSpPr>
        <p:spPr bwMode="auto">
          <a:xfrm>
            <a:off x="291002" y="733646"/>
            <a:ext cx="9948151" cy="800631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indent="0" algn="just" rtl="0" fontAlgn="base">
              <a:buNone/>
            </a:pPr>
            <a:endParaRPr lang="fi-FI" dirty="0"/>
          </a:p>
          <a:p>
            <a:pPr algn="just" rtl="0" fontAlgn="base"/>
            <a:r>
              <a:rPr lang="fi-FI" b="1" dirty="0"/>
              <a:t>Kalliokedot eivät sisälly tässä tarkoitettuihin ketoihin, jotka on määritelty hiekka-, sora- tai moreenimaalla esiintyviksi</a:t>
            </a:r>
            <a:r>
              <a:rPr lang="fi-FI" dirty="0"/>
              <a:t>. Kedot voivat kuitenkin rajautua kallioon ja niillä voi esiintyä pienialaisia kalliopaljastumia. Rajaus tuoreisiin niittyihin on vähittäisempi, koska </a:t>
            </a:r>
            <a:r>
              <a:rPr lang="fi-FI" dirty="0" err="1"/>
              <a:t>umpeenkasvavat</a:t>
            </a:r>
            <a:r>
              <a:rPr lang="fi-FI" dirty="0"/>
              <a:t> kedot alkavat muistuttaa tuoreita niittyjä. Ne ovat kuitenkin hoitotoimin palautettavissa kedoiksi, ja tällaisia ketojen osia voidaan sisällyttää luontotyypin rajaukseen osana ekologista kokonaisuutta. </a:t>
            </a:r>
          </a:p>
          <a:p>
            <a:pPr marL="0" indent="0" algn="just" rtl="0" fontAlgn="base">
              <a:buNone/>
            </a:pPr>
            <a:endParaRPr lang="fi-FI" dirty="0"/>
          </a:p>
          <a:p>
            <a:pPr algn="just" rtl="0" fontAlgn="base"/>
            <a:r>
              <a:rPr lang="fi-FI" dirty="0"/>
              <a:t>Kedot voivat sijaita samoilla alueilla esimerkiksi merenrantaniittyjen tai hiekkarantojen kanssa. Jos samalla alueella esiintyy useampaa luonnonsuojelulain 64 §:n luontotyyppiä, niille tehdään yhteinen suojellun luontotyypin rajauspäätös. Eri luontotyypit kuvioidaan ja tallennetaan omiksi kuvioikseen. Näin paikkatietoaineistoista ja rajauspäätöksestä käy ilmi, että kyseessä on useamman luontotyypin rajauspäätös ja eri luontotyyppien pinta-alat voidaan tilastoida.  Luontotyyppirajauksen nimessä ja kuvauksessa tuodaan esiin molemmat luontotyypit. </a:t>
            </a:r>
          </a:p>
          <a:p>
            <a:pPr marL="0" indent="0">
              <a:buNone/>
            </a:pPr>
            <a:endParaRPr lang="fi-FI" dirty="0"/>
          </a:p>
        </p:txBody>
      </p:sp>
      <p:sp>
        <p:nvSpPr>
          <p:cNvPr id="2" name="Otsikko 2">
            <a:extLst>
              <a:ext uri="{FF2B5EF4-FFF2-40B4-BE49-F238E27FC236}">
                <a16:creationId xmlns:a16="http://schemas.microsoft.com/office/drawing/2014/main" id="{D272A020-8362-2D3C-8880-0CC6099E3A0A}"/>
              </a:ext>
            </a:extLst>
          </p:cNvPr>
          <p:cNvSpPr>
            <a:spLocks noGrp="1"/>
          </p:cNvSpPr>
          <p:nvPr>
            <p:ph type="title"/>
          </p:nvPr>
        </p:nvSpPr>
        <p:spPr>
          <a:xfrm>
            <a:off x="112712" y="100244"/>
            <a:ext cx="10407650" cy="512885"/>
          </a:xfrm>
        </p:spPr>
        <p:txBody>
          <a:bodyPr/>
          <a:lstStyle/>
          <a:p>
            <a:r>
              <a:rPr lang="fi-FI" dirty="0"/>
              <a:t>Rajaus</a:t>
            </a:r>
            <a:br>
              <a:rPr lang="fi-FI" dirty="0"/>
            </a:br>
            <a:br>
              <a:rPr lang="fi-FI" sz="2200" dirty="0"/>
            </a:br>
            <a:br>
              <a:rPr lang="fi-FI" sz="2000" spc="-20" dirty="0">
                <a:latin typeface="+mn-lt"/>
                <a:ea typeface="+mn-ea"/>
                <a:cs typeface="+mn-cs"/>
              </a:rPr>
            </a:br>
            <a:br>
              <a:rPr lang="fi-FI" sz="2000" spc="-20" dirty="0">
                <a:latin typeface="+mn-lt"/>
                <a:ea typeface="+mn-ea"/>
                <a:cs typeface="+mn-cs"/>
              </a:rPr>
            </a:br>
            <a:br>
              <a:rPr lang="fi-FI" sz="2000" spc="-20" dirty="0">
                <a:latin typeface="+mn-lt"/>
                <a:ea typeface="+mn-ea"/>
                <a:cs typeface="+mn-cs"/>
              </a:rPr>
            </a:br>
            <a:endParaRPr lang="fi-FI" sz="2000" spc="-20" dirty="0">
              <a:latin typeface="+mn-lt"/>
              <a:ea typeface="+mn-ea"/>
              <a:cs typeface="+mn-cs"/>
            </a:endParaRPr>
          </a:p>
        </p:txBody>
      </p:sp>
    </p:spTree>
    <p:extLst>
      <p:ext uri="{BB962C8B-B14F-4D97-AF65-F5344CB8AC3E}">
        <p14:creationId xmlns:p14="http://schemas.microsoft.com/office/powerpoint/2010/main" val="30365397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E86D9F04-6113-964E-0896-8AF4E8111910}"/>
              </a:ext>
            </a:extLst>
          </p:cNvPr>
          <p:cNvSpPr>
            <a:spLocks noGrp="1"/>
          </p:cNvSpPr>
          <p:nvPr>
            <p:ph type="title"/>
          </p:nvPr>
        </p:nvSpPr>
        <p:spPr>
          <a:xfrm>
            <a:off x="242834" y="329016"/>
            <a:ext cx="10406984" cy="1197308"/>
          </a:xfrm>
        </p:spPr>
        <p:txBody>
          <a:bodyPr/>
          <a:lstStyle/>
          <a:p>
            <a:r>
              <a:rPr lang="fi-FI" dirty="0"/>
              <a:t>Luontotyyppiä heikentävät ja parantavat toimet</a:t>
            </a:r>
          </a:p>
        </p:txBody>
      </p:sp>
      <p:sp>
        <p:nvSpPr>
          <p:cNvPr id="3" name="Sisällön paikkamerkki 2">
            <a:extLst>
              <a:ext uri="{FF2B5EF4-FFF2-40B4-BE49-F238E27FC236}">
                <a16:creationId xmlns:a16="http://schemas.microsoft.com/office/drawing/2014/main" id="{E76E9B82-E015-6459-9A05-B84E4AF16C9C}"/>
              </a:ext>
            </a:extLst>
          </p:cNvPr>
          <p:cNvSpPr>
            <a:spLocks noGrp="1"/>
          </p:cNvSpPr>
          <p:nvPr>
            <p:ph idx="1"/>
          </p:nvPr>
        </p:nvSpPr>
        <p:spPr>
          <a:xfrm>
            <a:off x="112712" y="1935127"/>
            <a:ext cx="11960571" cy="4922873"/>
          </a:xfrm>
        </p:spPr>
        <p:txBody>
          <a:bodyPr/>
          <a:lstStyle/>
          <a:p>
            <a:r>
              <a:rPr lang="fi-FI" dirty="0"/>
              <a:t>Kedoilla rakentaminen, maaperän muokkaaminen ja metsittäminen heikentävät luontotyypin tilaa. Umpeenkasvaneita alueita on tarpeen raivata, kulottaa tai muutoin </a:t>
            </a:r>
            <a:r>
              <a:rPr lang="fi-FI" dirty="0" err="1"/>
              <a:t>peruskunnostaa</a:t>
            </a:r>
            <a:r>
              <a:rPr lang="fi-FI" dirty="0"/>
              <a:t>.  </a:t>
            </a:r>
          </a:p>
          <a:p>
            <a:endParaRPr lang="fi-FI" dirty="0"/>
          </a:p>
          <a:p>
            <a:r>
              <a:rPr lang="fi-FI" dirty="0"/>
              <a:t>Ketojen tarvitsema kunnostus ja jatkuva hoito tulee aina huomioida rajauspäätösprosessissa. Hoitotoimia tulee suunnitella ja neuvotella niiden toteuttamisesta maanomistajan kanssa osana rajauspäätösmenettelyä. Luonnonhoidollisia toimia tehdään ELY-keskuksen ohjauksen mukaan ja niihin voi saada tukea tai avustusta. Muinaisjäännösalueilla hoidosta on tarpeen sopia museoviranomaisten kanssa. </a:t>
            </a:r>
          </a:p>
          <a:p>
            <a:pPr marL="0" indent="0">
              <a:buNone/>
            </a:pPr>
            <a:endParaRPr lang="fi-FI" dirty="0"/>
          </a:p>
          <a:p>
            <a:r>
              <a:rPr lang="fi-FI" dirty="0"/>
              <a:t>Perinteisen maankäytön synnyttämien tai laajentamien ketojen tilan parantaminen ja hyvän tilan ylläpito edellyttävät niittämistä tai laiduntamista (KE). </a:t>
            </a:r>
            <a:r>
              <a:rPr lang="fi-FI" dirty="0" err="1"/>
              <a:t>Niitos</a:t>
            </a:r>
            <a:r>
              <a:rPr lang="fi-FI" dirty="0"/>
              <a:t> tulee korjata alueelta pois, eikä laidunnus saa olla rehevöittävää. Rehevöitymisen estämiseksi kedot on tarpeen pitää erillään nurmilaitumista ja välttää lisäruokintaa.   </a:t>
            </a:r>
          </a:p>
          <a:p>
            <a:endParaRPr lang="fi-FI" dirty="0"/>
          </a:p>
          <a:p>
            <a:r>
              <a:rPr lang="fi-FI" dirty="0"/>
              <a:t> </a:t>
            </a:r>
          </a:p>
        </p:txBody>
      </p:sp>
      <p:sp>
        <p:nvSpPr>
          <p:cNvPr id="4" name="Päivämäärän paikkamerkki 3">
            <a:extLst>
              <a:ext uri="{FF2B5EF4-FFF2-40B4-BE49-F238E27FC236}">
                <a16:creationId xmlns:a16="http://schemas.microsoft.com/office/drawing/2014/main" id="{00C142FF-697C-9BE9-8BC4-A9795536FD9E}"/>
              </a:ext>
            </a:extLst>
          </p:cNvPr>
          <p:cNvSpPr>
            <a:spLocks noGrp="1"/>
          </p:cNvSpPr>
          <p:nvPr>
            <p:ph type="dt" sz="half" idx="10"/>
          </p:nvPr>
        </p:nvSpPr>
        <p:spPr/>
        <p:txBody>
          <a:bodyPr/>
          <a:lstStyle/>
          <a:p>
            <a:fld id="{7EEE63CA-3BBE-43DD-ADEF-D0577A787475}" type="datetime1">
              <a:rPr lang="fi-FI" smtClean="0"/>
              <a:t>16.5.2024</a:t>
            </a:fld>
            <a:endParaRPr lang="fi-FI" dirty="0"/>
          </a:p>
        </p:txBody>
      </p:sp>
      <p:sp>
        <p:nvSpPr>
          <p:cNvPr id="5" name="Dian numeron paikkamerkki 4">
            <a:extLst>
              <a:ext uri="{FF2B5EF4-FFF2-40B4-BE49-F238E27FC236}">
                <a16:creationId xmlns:a16="http://schemas.microsoft.com/office/drawing/2014/main" id="{F8F3FAA0-5634-1031-2FDE-DBA1F8435952}"/>
              </a:ext>
            </a:extLst>
          </p:cNvPr>
          <p:cNvSpPr>
            <a:spLocks noGrp="1"/>
          </p:cNvSpPr>
          <p:nvPr>
            <p:ph type="sldNum" sz="quarter" idx="12"/>
          </p:nvPr>
        </p:nvSpPr>
        <p:spPr/>
        <p:txBody>
          <a:bodyPr/>
          <a:lstStyle/>
          <a:p>
            <a:fld id="{91E53C16-2649-4D48-AFD3-9E32AB86C978}" type="slidenum">
              <a:rPr lang="fi-FI" smtClean="0"/>
              <a:pPr/>
              <a:t>16</a:t>
            </a:fld>
            <a:endParaRPr lang="fi-FI" dirty="0"/>
          </a:p>
        </p:txBody>
      </p:sp>
    </p:spTree>
    <p:extLst>
      <p:ext uri="{BB962C8B-B14F-4D97-AF65-F5344CB8AC3E}">
        <p14:creationId xmlns:p14="http://schemas.microsoft.com/office/powerpoint/2010/main" val="18539427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a:extLst>
              <a:ext uri="{FF2B5EF4-FFF2-40B4-BE49-F238E27FC236}">
                <a16:creationId xmlns:a16="http://schemas.microsoft.com/office/drawing/2014/main" id="{E76E9B82-E015-6459-9A05-B84E4AF16C9C}"/>
              </a:ext>
            </a:extLst>
          </p:cNvPr>
          <p:cNvSpPr>
            <a:spLocks noGrp="1"/>
          </p:cNvSpPr>
          <p:nvPr>
            <p:ph idx="1"/>
          </p:nvPr>
        </p:nvSpPr>
        <p:spPr>
          <a:xfrm>
            <a:off x="414779" y="414672"/>
            <a:ext cx="9756743" cy="4922873"/>
          </a:xfrm>
        </p:spPr>
        <p:txBody>
          <a:bodyPr/>
          <a:lstStyle/>
          <a:p>
            <a:r>
              <a:rPr lang="fi-FI" dirty="0"/>
              <a:t>Jos keto on osa laajempaa perinnebiotooppikokonaisuutta, laidunnus on pyrittävä järjestämään koko alueelle. Laaja avoin ja valoisa ympäristö edistää kedolle sopivan pienilmaston säilymistä. Laajempi alue myös mahdollistaa laidunlohkot, joiden käytön vuorottelulla voidaan pitää yllä pölyttäjille tärkeiden ravintokasvien kukintaa. Kuivaa ja matalakasvuista ketoa ei ole tarpeen laiduntaa tai niittää joka vuosi. </a:t>
            </a:r>
          </a:p>
          <a:p>
            <a:pPr marL="0" indent="0">
              <a:buNone/>
            </a:pPr>
            <a:endParaRPr lang="fi-FI" dirty="0"/>
          </a:p>
          <a:p>
            <a:r>
              <a:rPr lang="fi-FI" dirty="0"/>
              <a:t>Pohjoisimmassa Lapissa ketojen umpeenkasvu on muuta maata hitaampaa, ja porolaidunnus hidastaa umpeenkasvua. </a:t>
            </a:r>
          </a:p>
          <a:p>
            <a:endParaRPr lang="fi-FI" dirty="0"/>
          </a:p>
          <a:p>
            <a:r>
              <a:rPr lang="fi-FI" dirty="0"/>
              <a:t>Ketojen lajisto palautuu kosteita ja ravinteisia niittytyyppejä helpommin. Esimerkiksi hiekkaisille pelloille saattaa kasvaa kedoille tyypillistä lajistoa suhteellisen nopeasti muokkauksen ja lannoituksen päätyttyä. </a:t>
            </a:r>
          </a:p>
        </p:txBody>
      </p:sp>
      <p:sp>
        <p:nvSpPr>
          <p:cNvPr id="4" name="Päivämäärän paikkamerkki 3">
            <a:extLst>
              <a:ext uri="{FF2B5EF4-FFF2-40B4-BE49-F238E27FC236}">
                <a16:creationId xmlns:a16="http://schemas.microsoft.com/office/drawing/2014/main" id="{00C142FF-697C-9BE9-8BC4-A9795536FD9E}"/>
              </a:ext>
            </a:extLst>
          </p:cNvPr>
          <p:cNvSpPr>
            <a:spLocks noGrp="1"/>
          </p:cNvSpPr>
          <p:nvPr>
            <p:ph type="dt" sz="half" idx="10"/>
          </p:nvPr>
        </p:nvSpPr>
        <p:spPr/>
        <p:txBody>
          <a:bodyPr/>
          <a:lstStyle/>
          <a:p>
            <a:fld id="{7EEE63CA-3BBE-43DD-ADEF-D0577A787475}" type="datetime1">
              <a:rPr lang="fi-FI" smtClean="0"/>
              <a:t>16.5.2024</a:t>
            </a:fld>
            <a:endParaRPr lang="fi-FI" dirty="0"/>
          </a:p>
        </p:txBody>
      </p:sp>
      <p:sp>
        <p:nvSpPr>
          <p:cNvPr id="5" name="Dian numeron paikkamerkki 4">
            <a:extLst>
              <a:ext uri="{FF2B5EF4-FFF2-40B4-BE49-F238E27FC236}">
                <a16:creationId xmlns:a16="http://schemas.microsoft.com/office/drawing/2014/main" id="{F8F3FAA0-5634-1031-2FDE-DBA1F8435952}"/>
              </a:ext>
            </a:extLst>
          </p:cNvPr>
          <p:cNvSpPr>
            <a:spLocks noGrp="1"/>
          </p:cNvSpPr>
          <p:nvPr>
            <p:ph type="sldNum" sz="quarter" idx="12"/>
          </p:nvPr>
        </p:nvSpPr>
        <p:spPr/>
        <p:txBody>
          <a:bodyPr/>
          <a:lstStyle/>
          <a:p>
            <a:fld id="{91E53C16-2649-4D48-AFD3-9E32AB86C978}" type="slidenum">
              <a:rPr lang="fi-FI" smtClean="0"/>
              <a:pPr/>
              <a:t>17</a:t>
            </a:fld>
            <a:endParaRPr lang="fi-FI" dirty="0"/>
          </a:p>
        </p:txBody>
      </p:sp>
    </p:spTree>
    <p:extLst>
      <p:ext uri="{BB962C8B-B14F-4D97-AF65-F5344CB8AC3E}">
        <p14:creationId xmlns:p14="http://schemas.microsoft.com/office/powerpoint/2010/main" val="2282300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ulukko 10">
            <a:extLst>
              <a:ext uri="{FF2B5EF4-FFF2-40B4-BE49-F238E27FC236}">
                <a16:creationId xmlns:a16="http://schemas.microsoft.com/office/drawing/2014/main" id="{8622B139-6B5F-596E-19D6-022F556977F5}"/>
              </a:ext>
            </a:extLst>
          </p:cNvPr>
          <p:cNvGraphicFramePr>
            <a:graphicFrameLocks noGrp="1"/>
          </p:cNvGraphicFramePr>
          <p:nvPr/>
        </p:nvGraphicFramePr>
        <p:xfrm>
          <a:off x="0" y="0"/>
          <a:ext cx="12483148" cy="7175959"/>
        </p:xfrm>
        <a:graphic>
          <a:graphicData uri="http://schemas.openxmlformats.org/drawingml/2006/table">
            <a:tbl>
              <a:tblPr firstRow="1" bandRow="1">
                <a:tableStyleId>{93296810-A885-4BE3-A3E7-6D5BEEA58F35}</a:tableStyleId>
              </a:tblPr>
              <a:tblGrid>
                <a:gridCol w="2546668">
                  <a:extLst>
                    <a:ext uri="{9D8B030D-6E8A-4147-A177-3AD203B41FA5}">
                      <a16:colId xmlns:a16="http://schemas.microsoft.com/office/drawing/2014/main" val="2182298443"/>
                    </a:ext>
                  </a:extLst>
                </a:gridCol>
                <a:gridCol w="9936480">
                  <a:extLst>
                    <a:ext uri="{9D8B030D-6E8A-4147-A177-3AD203B41FA5}">
                      <a16:colId xmlns:a16="http://schemas.microsoft.com/office/drawing/2014/main" val="989057654"/>
                    </a:ext>
                  </a:extLst>
                </a:gridCol>
              </a:tblGrid>
              <a:tr h="467499">
                <a:tc gridSpan="2">
                  <a:txBody>
                    <a:bodyPr/>
                    <a:lstStyle/>
                    <a:p>
                      <a:r>
                        <a:rPr lang="fi-FI" dirty="0"/>
                        <a:t>Kedoilta kerättävät tiedot</a:t>
                      </a:r>
                    </a:p>
                  </a:txBody>
                  <a:tcPr/>
                </a:tc>
                <a:tc hMerge="1">
                  <a:txBody>
                    <a:bodyPr/>
                    <a:lstStyle/>
                    <a:p>
                      <a:endParaRPr lang="fi-FI"/>
                    </a:p>
                  </a:txBody>
                  <a:tcPr/>
                </a:tc>
                <a:extLst>
                  <a:ext uri="{0D108BD9-81ED-4DB2-BD59-A6C34878D82A}">
                    <a16:rowId xmlns:a16="http://schemas.microsoft.com/office/drawing/2014/main" val="702286277"/>
                  </a:ext>
                </a:extLst>
              </a:tr>
              <a:tr h="321066">
                <a:tc gridSpan="2">
                  <a:txBody>
                    <a:bodyPr/>
                    <a:lstStyle/>
                    <a:p>
                      <a:r>
                        <a:rPr lang="fi-FI" sz="1400" b="1" dirty="0" err="1"/>
                        <a:t>Saktin</a:t>
                      </a:r>
                      <a:r>
                        <a:rPr lang="fi-FI" sz="1400" b="1" dirty="0"/>
                        <a:t> biotooppikuvion tiedot</a:t>
                      </a:r>
                    </a:p>
                  </a:txBody>
                  <a:tcPr/>
                </a:tc>
                <a:tc hMerge="1">
                  <a:txBody>
                    <a:bodyPr/>
                    <a:lstStyle/>
                    <a:p>
                      <a:endParaRPr lang="fi-FI"/>
                    </a:p>
                  </a:txBody>
                  <a:tcPr/>
                </a:tc>
                <a:extLst>
                  <a:ext uri="{0D108BD9-81ED-4DB2-BD59-A6C34878D82A}">
                    <a16:rowId xmlns:a16="http://schemas.microsoft.com/office/drawing/2014/main" val="3494428883"/>
                  </a:ext>
                </a:extLst>
              </a:tr>
              <a:tr h="354245">
                <a:tc>
                  <a:txBody>
                    <a:bodyPr/>
                    <a:lstStyle/>
                    <a:p>
                      <a:r>
                        <a:rPr lang="fi-FI" sz="1400" b="0" dirty="0"/>
                        <a:t>Kuvioinnissa huomioitavaa</a:t>
                      </a:r>
                    </a:p>
                  </a:txBody>
                  <a:tcPr/>
                </a:tc>
                <a:tc>
                  <a:txBody>
                    <a:bodyPr/>
                    <a:lstStyle/>
                    <a:p>
                      <a:r>
                        <a:rPr lang="fi-FI" sz="1400" dirty="0"/>
                        <a:t>LSL-kedoista muodostetaan yksi kuvio LSL-luontotyyppirajauksen mukaisesti.</a:t>
                      </a:r>
                    </a:p>
                  </a:txBody>
                  <a:tcPr/>
                </a:tc>
                <a:extLst>
                  <a:ext uri="{0D108BD9-81ED-4DB2-BD59-A6C34878D82A}">
                    <a16:rowId xmlns:a16="http://schemas.microsoft.com/office/drawing/2014/main" val="2489464894"/>
                  </a:ext>
                </a:extLst>
              </a:tr>
              <a:tr h="354245">
                <a:tc>
                  <a:txBody>
                    <a:bodyPr/>
                    <a:lstStyle/>
                    <a:p>
                      <a:r>
                        <a:rPr lang="fi-FI" sz="1400" b="0" dirty="0"/>
                        <a:t>Pakolliset perustiedot</a:t>
                      </a:r>
                    </a:p>
                  </a:txBody>
                  <a:tcPr/>
                </a:tc>
                <a:tc>
                  <a:txBody>
                    <a:bodyPr/>
                    <a:lstStyle/>
                    <a:p>
                      <a:r>
                        <a:rPr lang="fi-FI" sz="1400" dirty="0"/>
                        <a:t>Pääryhmä, arvioija, arviointiajankohta, arviointitapa, inventointiluokka, hoitotarvearvio</a:t>
                      </a:r>
                    </a:p>
                  </a:txBody>
                  <a:tcPr/>
                </a:tc>
                <a:extLst>
                  <a:ext uri="{0D108BD9-81ED-4DB2-BD59-A6C34878D82A}">
                    <a16:rowId xmlns:a16="http://schemas.microsoft.com/office/drawing/2014/main" val="1328881912"/>
                  </a:ext>
                </a:extLst>
              </a:tr>
              <a:tr h="214299">
                <a:tc>
                  <a:txBody>
                    <a:bodyPr/>
                    <a:lstStyle/>
                    <a:p>
                      <a:r>
                        <a:rPr lang="fi-FI" sz="1400" b="0" dirty="0"/>
                        <a:t>Maalaji</a:t>
                      </a:r>
                    </a:p>
                  </a:txBody>
                  <a:tcPr/>
                </a:tc>
                <a:tc>
                  <a:txBody>
                    <a:bodyPr/>
                    <a:lstStyle/>
                    <a:p>
                      <a:pPr>
                        <a:tabLst>
                          <a:tab pos="822960" algn="l"/>
                          <a:tab pos="1645920" algn="l"/>
                          <a:tab pos="2468880" algn="l"/>
                          <a:tab pos="3291840" algn="l"/>
                          <a:tab pos="4114800" algn="l"/>
                          <a:tab pos="4937760" algn="l"/>
                        </a:tabLst>
                      </a:pPr>
                      <a:r>
                        <a:rPr lang="fi-FI" sz="1400" dirty="0">
                          <a:effectLst/>
                          <a:latin typeface="+mn-lt"/>
                          <a:ea typeface="Times New Roman" panose="02020603050405020304" pitchFamily="18" charset="0"/>
                          <a:cs typeface="Arial" panose="020B0604020202020204" pitchFamily="34" charset="0"/>
                        </a:rPr>
                        <a:t>Maalajin määrittäminen </a:t>
                      </a:r>
                      <a:r>
                        <a:rPr lang="fi-FI" sz="1400" b="1" dirty="0">
                          <a:effectLst/>
                          <a:latin typeface="+mn-lt"/>
                          <a:ea typeface="Times New Roman" panose="02020603050405020304" pitchFamily="18" charset="0"/>
                          <a:cs typeface="Arial" panose="020B0604020202020204" pitchFamily="34" charset="0"/>
                        </a:rPr>
                        <a:t>pakollinen</a:t>
                      </a:r>
                      <a:r>
                        <a:rPr lang="fi-FI" sz="1400" dirty="0">
                          <a:effectLst/>
                          <a:latin typeface="+mn-lt"/>
                          <a:ea typeface="Times New Roman" panose="02020603050405020304" pitchFamily="18" charset="0"/>
                          <a:cs typeface="Arial" panose="020B0604020202020204" pitchFamily="34" charset="0"/>
                        </a:rPr>
                        <a:t> kedoilla määrittelykriteerien vuoksi.</a:t>
                      </a:r>
                    </a:p>
                  </a:txBody>
                  <a:tcPr marL="68580" marR="68580" marT="0" marB="0"/>
                </a:tc>
                <a:extLst>
                  <a:ext uri="{0D108BD9-81ED-4DB2-BD59-A6C34878D82A}">
                    <a16:rowId xmlns:a16="http://schemas.microsoft.com/office/drawing/2014/main" val="317704775"/>
                  </a:ext>
                </a:extLst>
              </a:tr>
              <a:tr h="325550">
                <a:tc>
                  <a:txBody>
                    <a:bodyPr/>
                    <a:lstStyle/>
                    <a:p>
                      <a:r>
                        <a:rPr lang="fi-FI" sz="1400" dirty="0"/>
                        <a:t>Natura-luontotyyppi</a:t>
                      </a:r>
                    </a:p>
                  </a:txBody>
                  <a:tcPr/>
                </a:tc>
                <a:tc>
                  <a:txBody>
                    <a:bodyPr/>
                    <a:lstStyle/>
                    <a:p>
                      <a:pPr>
                        <a:tabLst>
                          <a:tab pos="822960" algn="l"/>
                          <a:tab pos="1645920" algn="l"/>
                          <a:tab pos="2468880" algn="l"/>
                          <a:tab pos="3291840" algn="l"/>
                          <a:tab pos="4114800" algn="l"/>
                          <a:tab pos="4937760" algn="l"/>
                        </a:tabLst>
                      </a:pPr>
                      <a:r>
                        <a:rPr lang="fi-FI" sz="1400" dirty="0">
                          <a:effectLst/>
                          <a:latin typeface="+mn-lt"/>
                          <a:ea typeface="Yu Mincho" panose="02020400000000000000" pitchFamily="18" charset="-128"/>
                          <a:cs typeface="Arial" panose="020B0604020202020204" pitchFamily="34" charset="0"/>
                        </a:rPr>
                        <a:t>Useimmiten Natura-luontotyyppiä runsaslajiset kuivat ja tuoreet niityt* (6270), voi olla myös kuivat niityt ja pensaikot kalkkipitoisella alustalla (tärkeät orkidea-alueet*) (6210), runsaslajiset jäkkiniityt* (6230) tai kuivat nummet (4030) </a:t>
                      </a:r>
                      <a:endParaRPr lang="fi-FI" sz="1400" dirty="0">
                        <a:effectLst/>
                        <a:latin typeface="+mn-lt"/>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131383786"/>
                  </a:ext>
                </a:extLst>
              </a:tr>
              <a:tr h="531403">
                <a:tc>
                  <a:txBody>
                    <a:bodyPr/>
                    <a:lstStyle/>
                    <a:p>
                      <a:r>
                        <a:rPr lang="fi-FI" sz="1400" dirty="0"/>
                        <a:t>Hoitotavoite,  Toimenpidelaji</a:t>
                      </a:r>
                    </a:p>
                  </a:txBody>
                  <a:tcPr/>
                </a:tc>
                <a:tc>
                  <a:txBody>
                    <a:bodyPr/>
                    <a:lstStyle/>
                    <a:p>
                      <a:r>
                        <a:rPr lang="fi-FI" sz="1400" dirty="0"/>
                        <a:t>Perinnebiotooppien tarkemmat tiedot tallennetaan perinnebiotooppien inventointiohjeen mukaisesti perinnebiotooppimoduuliin.</a:t>
                      </a:r>
                    </a:p>
                  </a:txBody>
                  <a:tcPr/>
                </a:tc>
                <a:extLst>
                  <a:ext uri="{0D108BD9-81ED-4DB2-BD59-A6C34878D82A}">
                    <a16:rowId xmlns:a16="http://schemas.microsoft.com/office/drawing/2014/main" val="2651725823"/>
                  </a:ext>
                </a:extLst>
              </a:tr>
              <a:tr h="350958">
                <a:tc>
                  <a:txBody>
                    <a:bodyPr/>
                    <a:lstStyle/>
                    <a:p>
                      <a:r>
                        <a:rPr lang="fi-FI" sz="1400" dirty="0" err="1"/>
                        <a:t>LuTU</a:t>
                      </a:r>
                      <a:r>
                        <a:rPr lang="fi-FI" sz="1400" dirty="0"/>
                        <a:t>-tyypit</a:t>
                      </a:r>
                    </a:p>
                  </a:txBody>
                  <a:tcPr/>
                </a:tc>
                <a:tc>
                  <a:txBody>
                    <a:bodyPr/>
                    <a:lstStyle/>
                    <a:p>
                      <a:r>
                        <a:rPr lang="fi-FI" sz="1400" b="0" kern="1200" dirty="0">
                          <a:solidFill>
                            <a:schemeClr val="dk1"/>
                          </a:solidFill>
                          <a:effectLst/>
                        </a:rPr>
                        <a:t>Itämeren </a:t>
                      </a:r>
                      <a:r>
                        <a:rPr lang="fi-FI" sz="1400" b="0" kern="1200" dirty="0" err="1">
                          <a:solidFill>
                            <a:schemeClr val="dk1"/>
                          </a:solidFill>
                          <a:effectLst/>
                        </a:rPr>
                        <a:t>epilitoraalikedot</a:t>
                      </a:r>
                      <a:r>
                        <a:rPr lang="fi-FI" sz="1400" b="0" kern="1200" dirty="0">
                          <a:solidFill>
                            <a:schemeClr val="dk1"/>
                          </a:solidFill>
                          <a:effectLst/>
                        </a:rPr>
                        <a:t> tai Kedot. Tyypittely voidaan tehdä tarkemmalla tasolla kirjaamalla kuviolle alatyypit ja niiden peittävyysprosentit.</a:t>
                      </a:r>
                    </a:p>
                  </a:txBody>
                  <a:tcPr/>
                </a:tc>
                <a:extLst>
                  <a:ext uri="{0D108BD9-81ED-4DB2-BD59-A6C34878D82A}">
                    <a16:rowId xmlns:a16="http://schemas.microsoft.com/office/drawing/2014/main" val="3065985193"/>
                  </a:ext>
                </a:extLst>
              </a:tr>
              <a:tr h="383113">
                <a:tc gridSpan="2">
                  <a:txBody>
                    <a:bodyPr/>
                    <a:lstStyle/>
                    <a:p>
                      <a:r>
                        <a:rPr lang="fi-FI" sz="1400" b="1" dirty="0"/>
                        <a:t>LSL-luontotyyppilomakkeen tiedot</a:t>
                      </a:r>
                    </a:p>
                  </a:txBody>
                  <a:tcPr/>
                </a:tc>
                <a:tc hMerge="1">
                  <a:txBody>
                    <a:bodyPr/>
                    <a:lstStyle/>
                    <a:p>
                      <a:endParaRPr lang="fi-FI"/>
                    </a:p>
                  </a:txBody>
                  <a:tcPr/>
                </a:tc>
                <a:extLst>
                  <a:ext uri="{0D108BD9-81ED-4DB2-BD59-A6C34878D82A}">
                    <a16:rowId xmlns:a16="http://schemas.microsoft.com/office/drawing/2014/main" val="1611311024"/>
                  </a:ext>
                </a:extLst>
              </a:tr>
              <a:tr h="350958">
                <a:tc>
                  <a:txBody>
                    <a:bodyPr/>
                    <a:lstStyle/>
                    <a:p>
                      <a:r>
                        <a:rPr lang="fi-FI" sz="1400" dirty="0"/>
                        <a:t>LSL-luontotyyppi</a:t>
                      </a:r>
                    </a:p>
                  </a:txBody>
                  <a:tcPr/>
                </a:tc>
                <a:tc>
                  <a:txBody>
                    <a:bodyPr/>
                    <a:lstStyle/>
                    <a:p>
                      <a:r>
                        <a:rPr lang="fi-FI" sz="1400" b="0" i="0" kern="1200" dirty="0">
                          <a:solidFill>
                            <a:schemeClr val="dk1"/>
                          </a:solidFill>
                          <a:effectLst/>
                          <a:latin typeface="+mn-lt"/>
                          <a:ea typeface="+mn-ea"/>
                          <a:cs typeface="+mn-cs"/>
                        </a:rPr>
                        <a:t>13, Kedot </a:t>
                      </a:r>
                      <a:r>
                        <a:rPr lang="fi-FI" sz="1400" b="0" kern="1200" dirty="0">
                          <a:solidFill>
                            <a:schemeClr val="dk1"/>
                          </a:solidFill>
                          <a:effectLst/>
                        </a:rPr>
                        <a:t>HUOM: VALITTAVA JOKAISELLE KUVIOLLE, jos kohde jaettu useampiin kuvioihin</a:t>
                      </a:r>
                      <a:endParaRPr lang="fi-FI" sz="1400" dirty="0"/>
                    </a:p>
                  </a:txBody>
                  <a:tcPr/>
                </a:tc>
                <a:extLst>
                  <a:ext uri="{0D108BD9-81ED-4DB2-BD59-A6C34878D82A}">
                    <a16:rowId xmlns:a16="http://schemas.microsoft.com/office/drawing/2014/main" val="1122158571"/>
                  </a:ext>
                </a:extLst>
              </a:tr>
              <a:tr h="3610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400" b="0" dirty="0">
                          <a:effectLst>
                            <a:outerShdw blurRad="38100" dist="38100" dir="2700000" algn="tl">
                              <a:srgbClr val="000000">
                                <a:alpha val="43137"/>
                              </a:srgbClr>
                            </a:outerShdw>
                          </a:effectLst>
                        </a:rPr>
                        <a:t>Määrittelykriteerit (0/1)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400" b="0" kern="1200" dirty="0">
                          <a:solidFill>
                            <a:schemeClr val="dk1"/>
                          </a:solidFill>
                          <a:effectLst>
                            <a:outerShdw blurRad="38100" dist="38100" dir="2700000" algn="tl">
                              <a:srgbClr val="000000">
                                <a:alpha val="43137"/>
                              </a:srgbClr>
                            </a:outerShdw>
                          </a:effectLst>
                        </a:rPr>
                        <a:t>1: On LSL-luontotyyppi HUOM: VALITTAVA JOKAISELLE KUVIOLLE, jos kohde jaettu useampiin kuvioihin</a:t>
                      </a:r>
                      <a:endParaRPr lang="fi-FI" sz="1400" b="0" dirty="0">
                        <a:effectLst>
                          <a:outerShdw blurRad="38100" dist="38100" dir="2700000" algn="tl">
                            <a:srgbClr val="000000">
                              <a:alpha val="43137"/>
                            </a:srgbClr>
                          </a:outerShdw>
                        </a:effectLst>
                      </a:endParaRPr>
                    </a:p>
                  </a:txBody>
                  <a:tcPr/>
                </a:tc>
                <a:extLst>
                  <a:ext uri="{0D108BD9-81ED-4DB2-BD59-A6C34878D82A}">
                    <a16:rowId xmlns:a16="http://schemas.microsoft.com/office/drawing/2014/main" val="3756659433"/>
                  </a:ext>
                </a:extLst>
              </a:tr>
              <a:tr h="5473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400" b="0" dirty="0">
                          <a:effectLst>
                            <a:outerShdw blurRad="38100" dist="38100" dir="2700000" algn="tl">
                              <a:srgbClr val="000000">
                                <a:alpha val="43137"/>
                              </a:srgbClr>
                            </a:outerShdw>
                          </a:effectLst>
                        </a:rPr>
                        <a:t>Määrittelykriteerit (sanallinen)</a:t>
                      </a:r>
                    </a:p>
                    <a:p>
                      <a:endParaRPr lang="fi-FI" sz="1400" b="0" dirty="0">
                        <a:effectLst>
                          <a:outerShdw blurRad="38100" dist="38100" dir="2700000" algn="tl">
                            <a:srgbClr val="000000">
                              <a:alpha val="43137"/>
                            </a:srgbClr>
                          </a:outerShdw>
                        </a:effectLst>
                      </a:endParaRPr>
                    </a:p>
                  </a:txBody>
                  <a:tcPr/>
                </a:tc>
                <a:tc>
                  <a:txBody>
                    <a:bodyPr/>
                    <a:lstStyle/>
                    <a:p>
                      <a:pPr rtl="0" fontAlgn="base"/>
                      <a:r>
                        <a:rPr lang="fi-FI" sz="1400" b="0" i="0" kern="1200" dirty="0">
                          <a:solidFill>
                            <a:schemeClr val="dk1"/>
                          </a:solidFill>
                          <a:effectLst>
                            <a:outerShdw blurRad="38100" dist="38100" dir="2700000" algn="tl">
                              <a:srgbClr val="000000">
                                <a:alpha val="43137"/>
                              </a:srgbClr>
                            </a:outerShdw>
                          </a:effectLst>
                          <a:latin typeface="+mn-lt"/>
                          <a:ea typeface="+mn-ea"/>
                          <a:cs typeface="+mn-cs"/>
                        </a:rPr>
                        <a:t>1) Kuvataan syntytapa (luontainen /perinteisen maankäytön muovaamana syntynyt) </a:t>
                      </a:r>
                    </a:p>
                    <a:p>
                      <a:pPr rtl="0" fontAlgn="base"/>
                      <a:r>
                        <a:rPr lang="fi-FI" sz="1400" b="0" i="0" kern="1200" dirty="0">
                          <a:solidFill>
                            <a:schemeClr val="dk1"/>
                          </a:solidFill>
                          <a:effectLst>
                            <a:outerShdw blurRad="38100" dist="38100" dir="2700000" algn="tl">
                              <a:srgbClr val="000000">
                                <a:alpha val="43137"/>
                              </a:srgbClr>
                            </a:outerShdw>
                          </a:effectLst>
                          <a:latin typeface="+mn-lt"/>
                          <a:ea typeface="+mn-ea"/>
                          <a:cs typeface="+mn-cs"/>
                        </a:rPr>
                        <a:t>2) Kuvataan kasvillisuus (pääosin puuton ja matalakasvuinen kuiva niitty) </a:t>
                      </a:r>
                    </a:p>
                    <a:p>
                      <a:pPr rtl="0" fontAlgn="base"/>
                      <a:r>
                        <a:rPr lang="fi-FI" sz="1400" b="0" i="0" kern="1200" dirty="0">
                          <a:solidFill>
                            <a:schemeClr val="dk1"/>
                          </a:solidFill>
                          <a:effectLst>
                            <a:outerShdw blurRad="38100" dist="38100" dir="2700000" algn="tl">
                              <a:srgbClr val="000000">
                                <a:alpha val="43137"/>
                              </a:srgbClr>
                            </a:outerShdw>
                          </a:effectLst>
                          <a:latin typeface="+mn-lt"/>
                          <a:ea typeface="+mn-ea"/>
                          <a:cs typeface="+mn-cs"/>
                        </a:rPr>
                        <a:t>3) Kuvataan maalaji (hiekka-, sora- tai moreenimaa) </a:t>
                      </a:r>
                    </a:p>
                  </a:txBody>
                  <a:tcPr/>
                </a:tc>
                <a:extLst>
                  <a:ext uri="{0D108BD9-81ED-4DB2-BD59-A6C34878D82A}">
                    <a16:rowId xmlns:a16="http://schemas.microsoft.com/office/drawing/2014/main" val="2118960027"/>
                  </a:ext>
                </a:extLst>
              </a:tr>
              <a:tr h="663255">
                <a:tc>
                  <a:txBody>
                    <a:bodyPr/>
                    <a:lstStyle/>
                    <a:p>
                      <a:r>
                        <a:rPr lang="fi-FI" sz="1400" b="0" i="0" kern="1200" dirty="0">
                          <a:solidFill>
                            <a:schemeClr val="dk1"/>
                          </a:solidFill>
                          <a:effectLst/>
                          <a:latin typeface="+mn-lt"/>
                          <a:ea typeface="+mn-ea"/>
                          <a:cs typeface="+mn-cs"/>
                        </a:rPr>
                        <a:t>Yleiskuvaus </a:t>
                      </a:r>
                      <a:endParaRPr lang="fi-FI" sz="1400" dirty="0"/>
                    </a:p>
                  </a:txBody>
                  <a:tcPr/>
                </a:tc>
                <a:tc>
                  <a:txBody>
                    <a:bodyPr/>
                    <a:lstStyle/>
                    <a:p>
                      <a:pPr>
                        <a:tabLst>
                          <a:tab pos="822960" algn="l"/>
                          <a:tab pos="1645920" algn="l"/>
                          <a:tab pos="2468880" algn="l"/>
                          <a:tab pos="3291840" algn="l"/>
                          <a:tab pos="4114800" algn="l"/>
                          <a:tab pos="4937760" algn="l"/>
                        </a:tabLst>
                      </a:pPr>
                      <a:r>
                        <a:rPr lang="fi-FI" sz="1400" dirty="0">
                          <a:effectLst/>
                          <a:latin typeface="+mn-lt"/>
                          <a:ea typeface="Yu Mincho" panose="02020400000000000000" pitchFamily="18" charset="-128"/>
                          <a:cs typeface="Arial" panose="020B0604020202020204" pitchFamily="34" charset="0"/>
                        </a:rPr>
                        <a:t>Kuvataan niiton, laidunnuksen tai muun käytön tilanne ja vaikutukset kedon tilaan. Kuvataan ketotyyppejä, tarvittaessa valtalajeilla, jos ei sovi tyypittelyyn. Uhanalaiset ja huomionarvoiset lajit. Jos kohde sisältää </a:t>
                      </a:r>
                      <a:r>
                        <a:rPr lang="fi-FI" sz="1400" dirty="0" err="1">
                          <a:effectLst/>
                          <a:latin typeface="+mn-lt"/>
                          <a:ea typeface="Yu Mincho" panose="02020400000000000000" pitchFamily="18" charset="-128"/>
                          <a:cs typeface="Arial" panose="020B0604020202020204" pitchFamily="34" charset="0"/>
                        </a:rPr>
                        <a:t>umpeenkasvavaa</a:t>
                      </a:r>
                      <a:r>
                        <a:rPr lang="fi-FI" sz="1400" dirty="0">
                          <a:effectLst/>
                          <a:latin typeface="+mn-lt"/>
                          <a:ea typeface="Yu Mincho" panose="02020400000000000000" pitchFamily="18" charset="-128"/>
                          <a:cs typeface="Arial" panose="020B0604020202020204" pitchFamily="34" charset="0"/>
                        </a:rPr>
                        <a:t> aluetta, kuvaus miten laajalti, mitä lajeja. </a:t>
                      </a:r>
                      <a:endParaRPr lang="fi-FI" sz="1600" dirty="0">
                        <a:effectLst/>
                        <a:latin typeface="+mn-lt"/>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349645766"/>
                  </a:ext>
                </a:extLst>
              </a:tr>
              <a:tr h="342987">
                <a:tc>
                  <a:txBody>
                    <a:bodyPr/>
                    <a:lstStyle/>
                    <a:p>
                      <a:r>
                        <a:rPr lang="fi-FI" sz="1400" b="0" i="0" kern="1200">
                          <a:solidFill>
                            <a:schemeClr val="dk1"/>
                          </a:solidFill>
                          <a:effectLst/>
                          <a:latin typeface="+mn-lt"/>
                          <a:ea typeface="+mn-ea"/>
                          <a:cs typeface="+mn-cs"/>
                        </a:rPr>
                        <a:t>Rajaus </a:t>
                      </a:r>
                      <a:endParaRPr lang="fi-FI" sz="1400" dirty="0"/>
                    </a:p>
                  </a:txBody>
                  <a:tcPr/>
                </a:tc>
                <a:tc>
                  <a:txBody>
                    <a:bodyPr/>
                    <a:lstStyle/>
                    <a:p>
                      <a:r>
                        <a:rPr lang="fi-FI" sz="1400" b="0" i="0" kern="1200" dirty="0">
                          <a:solidFill>
                            <a:schemeClr val="dk1"/>
                          </a:solidFill>
                          <a:effectLst/>
                          <a:latin typeface="+mn-lt"/>
                          <a:ea typeface="+mn-ea"/>
                          <a:cs typeface="+mn-cs"/>
                        </a:rPr>
                        <a:t>Perustellaan erityisesti korkeamman kasvillisuuden osa-alueet, jos niitä on mukana. </a:t>
                      </a:r>
                      <a:endParaRPr lang="fi-FI" sz="1400" dirty="0"/>
                    </a:p>
                  </a:txBody>
                  <a:tcPr/>
                </a:tc>
                <a:extLst>
                  <a:ext uri="{0D108BD9-81ED-4DB2-BD59-A6C34878D82A}">
                    <a16:rowId xmlns:a16="http://schemas.microsoft.com/office/drawing/2014/main" val="500913677"/>
                  </a:ext>
                </a:extLst>
              </a:tr>
              <a:tr h="342987">
                <a:tc>
                  <a:txBody>
                    <a:bodyPr/>
                    <a:lstStyle/>
                    <a:p>
                      <a:r>
                        <a:rPr lang="fi-FI" sz="1400" dirty="0"/>
                        <a:t>Luonnontilaisuus</a:t>
                      </a:r>
                    </a:p>
                  </a:txBody>
                  <a:tcPr/>
                </a:tc>
                <a:tc>
                  <a:txBody>
                    <a:bodyPr/>
                    <a:lstStyle/>
                    <a:p>
                      <a:pPr rtl="0" fontAlgn="base"/>
                      <a:r>
                        <a:rPr lang="fi-FI" sz="1400" b="0" i="0" kern="1200" dirty="0">
                          <a:solidFill>
                            <a:schemeClr val="dk1"/>
                          </a:solidFill>
                          <a:effectLst/>
                          <a:latin typeface="+mn-lt"/>
                          <a:ea typeface="+mn-ea"/>
                          <a:cs typeface="+mn-cs"/>
                        </a:rPr>
                        <a:t>1 = luonnontilainen tai 2 = luonnontilaiseen verrattava, luonnontilaltaan heikentynyt. </a:t>
                      </a:r>
                    </a:p>
                    <a:p>
                      <a:pPr rtl="0" fontAlgn="base"/>
                      <a:r>
                        <a:rPr lang="fi-FI" sz="1400" b="0" i="0" kern="1200" dirty="0">
                          <a:solidFill>
                            <a:schemeClr val="dk1"/>
                          </a:solidFill>
                          <a:effectLst/>
                          <a:latin typeface="+mn-lt"/>
                          <a:ea typeface="+mn-ea"/>
                          <a:cs typeface="+mn-cs"/>
                        </a:rPr>
                        <a:t>Perinteisen maankäytön seurauksena syntyneet kedot aina luonnontilaiseen verrattavia (2). </a:t>
                      </a:r>
                    </a:p>
                  </a:txBody>
                  <a:tcPr/>
                </a:tc>
                <a:extLst>
                  <a:ext uri="{0D108BD9-81ED-4DB2-BD59-A6C34878D82A}">
                    <a16:rowId xmlns:a16="http://schemas.microsoft.com/office/drawing/2014/main" val="3115566559"/>
                  </a:ext>
                </a:extLst>
              </a:tr>
              <a:tr h="546821">
                <a:tc>
                  <a:txBody>
                    <a:bodyPr/>
                    <a:lstStyle/>
                    <a:p>
                      <a:r>
                        <a:rPr lang="fi-FI" sz="1400" b="0" i="0" kern="1200" dirty="0">
                          <a:solidFill>
                            <a:schemeClr val="dk1"/>
                          </a:solidFill>
                          <a:effectLst/>
                          <a:latin typeface="+mn-lt"/>
                          <a:ea typeface="+mn-ea"/>
                          <a:cs typeface="+mn-cs"/>
                        </a:rPr>
                        <a:t>Käyttö ja uhat </a:t>
                      </a:r>
                      <a:endParaRPr lang="fi-FI"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400" b="0" i="0" kern="1200" dirty="0">
                          <a:solidFill>
                            <a:schemeClr val="dk1"/>
                          </a:solidFill>
                          <a:effectLst/>
                          <a:latin typeface="+mn-lt"/>
                          <a:ea typeface="+mn-ea"/>
                          <a:cs typeface="+mn-cs"/>
                        </a:rPr>
                        <a:t>Hoitotoimien tarve ja hoidon järjestämisen tilanne (mainitaan, jos voimassa /suunnitteilla LSL-tuki / ympäristösopimus). </a:t>
                      </a:r>
                      <a:endParaRPr lang="fi-FI" sz="1400" dirty="0"/>
                    </a:p>
                  </a:txBody>
                  <a:tcPr/>
                </a:tc>
                <a:extLst>
                  <a:ext uri="{0D108BD9-81ED-4DB2-BD59-A6C34878D82A}">
                    <a16:rowId xmlns:a16="http://schemas.microsoft.com/office/drawing/2014/main" val="2145931004"/>
                  </a:ext>
                </a:extLst>
              </a:tr>
            </a:tbl>
          </a:graphicData>
        </a:graphic>
      </p:graphicFrame>
    </p:spTree>
    <p:extLst>
      <p:ext uri="{BB962C8B-B14F-4D97-AF65-F5344CB8AC3E}">
        <p14:creationId xmlns:p14="http://schemas.microsoft.com/office/powerpoint/2010/main" val="672611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CE01CE37-F63B-40B7-9B35-2E753EFBBD36}"/>
              </a:ext>
            </a:extLst>
          </p:cNvPr>
          <p:cNvSpPr>
            <a:spLocks noGrp="1"/>
          </p:cNvSpPr>
          <p:nvPr>
            <p:ph type="title"/>
          </p:nvPr>
        </p:nvSpPr>
        <p:spPr>
          <a:xfrm>
            <a:off x="829915" y="0"/>
            <a:ext cx="10406984" cy="1197308"/>
          </a:xfrm>
        </p:spPr>
        <p:txBody>
          <a:bodyPr/>
          <a:lstStyle/>
          <a:p>
            <a:br>
              <a:rPr lang="fi-FI" dirty="0"/>
            </a:br>
            <a:br>
              <a:rPr lang="fi-FI" dirty="0"/>
            </a:br>
            <a:endParaRPr lang="fi-FI" dirty="0"/>
          </a:p>
        </p:txBody>
      </p:sp>
      <p:sp>
        <p:nvSpPr>
          <p:cNvPr id="3" name="Sisällön paikkamerkki 2">
            <a:extLst>
              <a:ext uri="{FF2B5EF4-FFF2-40B4-BE49-F238E27FC236}">
                <a16:creationId xmlns:a16="http://schemas.microsoft.com/office/drawing/2014/main" id="{3984AE33-F1A6-4215-B43E-5186D6DE6B3B}"/>
              </a:ext>
            </a:extLst>
          </p:cNvPr>
          <p:cNvSpPr>
            <a:spLocks noGrp="1"/>
          </p:cNvSpPr>
          <p:nvPr>
            <p:ph idx="1"/>
          </p:nvPr>
        </p:nvSpPr>
        <p:spPr>
          <a:xfrm>
            <a:off x="226243" y="659876"/>
            <a:ext cx="10205449" cy="6081166"/>
          </a:xfrm>
        </p:spPr>
        <p:txBody>
          <a:bodyPr/>
          <a:lstStyle/>
          <a:p>
            <a:r>
              <a:rPr lang="fi-FI" dirty="0">
                <a:solidFill>
                  <a:schemeClr val="tx1"/>
                </a:solidFill>
              </a:rPr>
              <a:t>Kedot ovat hiekka-, sora- ja moreenimaiden kuivia niittyjä, jotka ovat muokkaamattomia ja pääosin puuttomia ja matalakasvuisia. Pääosa niistä on perinnebiotooppeja, joille kuitenkin kuivina ja paahteisina ympäristöinä riittää suhteellisen lyhytkestoinen eikä välttämättä vuosittain toistuva laidunnus tai niitto. </a:t>
            </a:r>
          </a:p>
          <a:p>
            <a:r>
              <a:rPr lang="fi-FI" dirty="0">
                <a:solidFill>
                  <a:schemeClr val="tx1"/>
                </a:solidFill>
              </a:rPr>
              <a:t>Ketoja syntyy ja pysyy avoimina ja matalakasvuisina myös luontaisesti ulkosaariston olosuhteissa sekä manner-Suomessa muiden luontaisten syiden kuten kylmän pienilmaston tai epäsäännöllisten tulvien seurauksena. Manner-Suomen luontaisesti avoimet kedot ovat vielä heikosti tunnettuja. </a:t>
            </a:r>
          </a:p>
          <a:p>
            <a:r>
              <a:rPr lang="fi-FI" dirty="0">
                <a:solidFill>
                  <a:schemeClr val="tx1"/>
                </a:solidFill>
              </a:rPr>
              <a:t>Kedoista on luontotyyppien uhanalaisuusarvioinnissa 2018 erotettu kuusi alatyyppiä, joista viisi ensin mainittua edustaa pääasiassa perinnebiotooppeja ja viimeinen luontaisesti syntyneitä ketoja:  </a:t>
            </a:r>
          </a:p>
          <a:p>
            <a:pPr>
              <a:buFont typeface="Wingdings" panose="05000000000000000000" pitchFamily="2" charset="2"/>
              <a:buChar char="Ø"/>
            </a:pPr>
            <a:r>
              <a:rPr lang="fi-FI" dirty="0">
                <a:solidFill>
                  <a:schemeClr val="tx1"/>
                </a:solidFill>
              </a:rPr>
              <a:t> 	kalkkivaikutteiset pienruohokedot  </a:t>
            </a:r>
          </a:p>
          <a:p>
            <a:pPr>
              <a:buFont typeface="Wingdings" panose="05000000000000000000" pitchFamily="2" charset="2"/>
              <a:buChar char="Ø"/>
            </a:pPr>
            <a:r>
              <a:rPr lang="fi-FI" dirty="0">
                <a:solidFill>
                  <a:schemeClr val="tx1"/>
                </a:solidFill>
              </a:rPr>
              <a:t> 	karut pienruohokedot  </a:t>
            </a:r>
          </a:p>
          <a:p>
            <a:pPr>
              <a:buFont typeface="Wingdings" panose="05000000000000000000" pitchFamily="2" charset="2"/>
              <a:buChar char="Ø"/>
            </a:pPr>
            <a:r>
              <a:rPr lang="fi-FI" dirty="0">
                <a:solidFill>
                  <a:schemeClr val="tx1"/>
                </a:solidFill>
              </a:rPr>
              <a:t> 	kangaskedot </a:t>
            </a:r>
          </a:p>
          <a:p>
            <a:pPr>
              <a:buFont typeface="Wingdings" panose="05000000000000000000" pitchFamily="2" charset="2"/>
              <a:buChar char="Ø"/>
            </a:pPr>
            <a:r>
              <a:rPr lang="fi-FI" dirty="0">
                <a:solidFill>
                  <a:schemeClr val="tx1"/>
                </a:solidFill>
              </a:rPr>
              <a:t> 	mäkikaurakedot </a:t>
            </a:r>
          </a:p>
          <a:p>
            <a:pPr>
              <a:buFont typeface="Wingdings" panose="05000000000000000000" pitchFamily="2" charset="2"/>
              <a:buChar char="Ø"/>
            </a:pPr>
            <a:r>
              <a:rPr lang="fi-FI" dirty="0">
                <a:solidFill>
                  <a:schemeClr val="tx1"/>
                </a:solidFill>
              </a:rPr>
              <a:t> 	heinäkedot </a:t>
            </a:r>
          </a:p>
          <a:p>
            <a:pPr>
              <a:buFont typeface="Wingdings" panose="05000000000000000000" pitchFamily="2" charset="2"/>
              <a:buChar char="Ø"/>
            </a:pPr>
            <a:r>
              <a:rPr lang="fi-FI" dirty="0">
                <a:solidFill>
                  <a:schemeClr val="tx1"/>
                </a:solidFill>
              </a:rPr>
              <a:t> 	Itämeren </a:t>
            </a:r>
            <a:r>
              <a:rPr lang="fi-FI" dirty="0" err="1">
                <a:solidFill>
                  <a:schemeClr val="tx1"/>
                </a:solidFill>
              </a:rPr>
              <a:t>epilitoraalikedot</a:t>
            </a:r>
            <a:r>
              <a:rPr lang="fi-FI" dirty="0">
                <a:solidFill>
                  <a:schemeClr val="tx1"/>
                </a:solidFill>
              </a:rPr>
              <a:t> </a:t>
            </a:r>
          </a:p>
          <a:p>
            <a:endParaRPr lang="fi-FI" dirty="0">
              <a:solidFill>
                <a:schemeClr val="tx1"/>
              </a:solidFill>
            </a:endParaRPr>
          </a:p>
        </p:txBody>
      </p:sp>
      <p:sp>
        <p:nvSpPr>
          <p:cNvPr id="4" name="Päivämäärän paikkamerkki 3">
            <a:extLst>
              <a:ext uri="{FF2B5EF4-FFF2-40B4-BE49-F238E27FC236}">
                <a16:creationId xmlns:a16="http://schemas.microsoft.com/office/drawing/2014/main" id="{F564870A-E1FE-4859-BC49-4287F5EA65D9}"/>
              </a:ext>
            </a:extLst>
          </p:cNvPr>
          <p:cNvSpPr>
            <a:spLocks noGrp="1"/>
          </p:cNvSpPr>
          <p:nvPr>
            <p:ph type="dt" sz="half" idx="10"/>
          </p:nvPr>
        </p:nvSpPr>
        <p:spPr/>
        <p:txBody>
          <a:bodyPr/>
          <a:lstStyle/>
          <a:p>
            <a:fld id="{1DE15E9D-1224-49DC-9E9D-C7A6BCABDDF7}" type="datetime1">
              <a:rPr lang="fi-FI" smtClean="0"/>
              <a:t>16.5.2024</a:t>
            </a:fld>
            <a:endParaRPr lang="fi-FI" dirty="0"/>
          </a:p>
        </p:txBody>
      </p:sp>
      <p:sp>
        <p:nvSpPr>
          <p:cNvPr id="6" name="Dian numeron paikkamerkki 5">
            <a:extLst>
              <a:ext uri="{FF2B5EF4-FFF2-40B4-BE49-F238E27FC236}">
                <a16:creationId xmlns:a16="http://schemas.microsoft.com/office/drawing/2014/main" id="{8599F70E-8DD2-40DA-9D49-2C9587472076}"/>
              </a:ext>
            </a:extLst>
          </p:cNvPr>
          <p:cNvSpPr>
            <a:spLocks noGrp="1"/>
          </p:cNvSpPr>
          <p:nvPr>
            <p:ph type="sldNum" sz="quarter" idx="12"/>
          </p:nvPr>
        </p:nvSpPr>
        <p:spPr/>
        <p:txBody>
          <a:bodyPr/>
          <a:lstStyle/>
          <a:p>
            <a:fld id="{91E53C16-2649-4D48-AFD3-9E32AB86C978}" type="slidenum">
              <a:rPr lang="fi-FI" smtClean="0"/>
              <a:pPr/>
              <a:t>2</a:t>
            </a:fld>
            <a:endParaRPr lang="fi-FI" dirty="0"/>
          </a:p>
        </p:txBody>
      </p:sp>
    </p:spTree>
    <p:extLst>
      <p:ext uri="{BB962C8B-B14F-4D97-AF65-F5344CB8AC3E}">
        <p14:creationId xmlns:p14="http://schemas.microsoft.com/office/powerpoint/2010/main" val="37052966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CE01CE37-F63B-40B7-9B35-2E753EFBBD36}"/>
              </a:ext>
            </a:extLst>
          </p:cNvPr>
          <p:cNvSpPr>
            <a:spLocks noGrp="1"/>
          </p:cNvSpPr>
          <p:nvPr>
            <p:ph type="title"/>
          </p:nvPr>
        </p:nvSpPr>
        <p:spPr>
          <a:xfrm>
            <a:off x="829915" y="0"/>
            <a:ext cx="10406984" cy="1197308"/>
          </a:xfrm>
        </p:spPr>
        <p:txBody>
          <a:bodyPr/>
          <a:lstStyle/>
          <a:p>
            <a:br>
              <a:rPr lang="fi-FI" dirty="0"/>
            </a:br>
            <a:br>
              <a:rPr lang="fi-FI" dirty="0"/>
            </a:br>
            <a:endParaRPr lang="fi-FI" dirty="0"/>
          </a:p>
        </p:txBody>
      </p:sp>
      <p:sp>
        <p:nvSpPr>
          <p:cNvPr id="3" name="Sisällön paikkamerkki 2">
            <a:extLst>
              <a:ext uri="{FF2B5EF4-FFF2-40B4-BE49-F238E27FC236}">
                <a16:creationId xmlns:a16="http://schemas.microsoft.com/office/drawing/2014/main" id="{3984AE33-F1A6-4215-B43E-5186D6DE6B3B}"/>
              </a:ext>
            </a:extLst>
          </p:cNvPr>
          <p:cNvSpPr>
            <a:spLocks noGrp="1"/>
          </p:cNvSpPr>
          <p:nvPr>
            <p:ph idx="1"/>
          </p:nvPr>
        </p:nvSpPr>
        <p:spPr>
          <a:xfrm>
            <a:off x="24707" y="0"/>
            <a:ext cx="11809330" cy="7262037"/>
          </a:xfrm>
        </p:spPr>
        <p:txBody>
          <a:bodyPr/>
          <a:lstStyle/>
          <a:p>
            <a:pPr marL="0" indent="0">
              <a:buNone/>
            </a:pPr>
            <a:endParaRPr lang="fi-FI" dirty="0">
              <a:solidFill>
                <a:schemeClr val="tx1"/>
              </a:solidFill>
            </a:endParaRPr>
          </a:p>
          <a:p>
            <a:r>
              <a:rPr lang="fi-FI" dirty="0">
                <a:solidFill>
                  <a:schemeClr val="tx1"/>
                </a:solidFill>
              </a:rPr>
              <a:t>Lapin asuinkentät on suurelta osin luokiteltu tuoreiksi niityiksi, mutta myös etenkin kangaskedoiksi luokiteltavaa kasvillisuutta on niillä runsaasti. Asuinkentät ovat olleet perinteisessä poro- ja maatalouskäytössä, ja niiden kedot ovat syntyneet osittain myös tallausvaikutuksen ansiosta. </a:t>
            </a:r>
          </a:p>
          <a:p>
            <a:pPr marL="0" indent="0">
              <a:buNone/>
            </a:pPr>
            <a:endParaRPr lang="fi-FI" dirty="0">
              <a:solidFill>
                <a:schemeClr val="tx1"/>
              </a:solidFill>
            </a:endParaRPr>
          </a:p>
          <a:p>
            <a:r>
              <a:rPr lang="fi-FI" dirty="0">
                <a:solidFill>
                  <a:schemeClr val="tx1"/>
                </a:solidFill>
              </a:rPr>
              <a:t>Hoidon päättyessä tai muuttuessa rehevöittäväksi pienruohokedot muuttuvat usein heinäkedoiksi, myöhemmin tuoreiksi niityiksi. Kunnostuksen jälkeen pienruohot taas runsastuvat. Ketojen optimaalinen ekologinen tila on saavutettu, kun pienruohojen ja matalien heinien peittävyys on yli 60 % ja alue on puuton ja pensaaton lukuun ottamatta harvassa kasvavia katajia.  </a:t>
            </a:r>
          </a:p>
          <a:p>
            <a:endParaRPr lang="fi-FI" dirty="0">
              <a:solidFill>
                <a:schemeClr val="tx1"/>
              </a:solidFill>
            </a:endParaRPr>
          </a:p>
          <a:p>
            <a:r>
              <a:rPr lang="fi-FI" dirty="0">
                <a:solidFill>
                  <a:schemeClr val="tx1"/>
                </a:solidFill>
              </a:rPr>
              <a:t>Parhailla lounaisilla kedoilla kasvien lajimäärä saattaa olla yli 30 lajia neliömetrillä. Lajimäärä voi kuitenkin vaihdella vuosittain, sillä yksivuotisten lajien esiintyminen vaihtelee paljon alkukesän sääolojen mukaan. Kedot ovat kasvien lisäksi tärkeitä elinympäristöjä myös pölyttäjähyönteisille, kuten päiväperhosille, pistiäisille ja kovakuoriaisille sekä kuivien ympäristöjen harvinaisille sienille. </a:t>
            </a:r>
          </a:p>
          <a:p>
            <a:endParaRPr lang="fi-FI" dirty="0">
              <a:solidFill>
                <a:schemeClr val="tx1"/>
              </a:solidFill>
            </a:endParaRPr>
          </a:p>
          <a:p>
            <a:r>
              <a:rPr lang="fi-FI" dirty="0">
                <a:solidFill>
                  <a:schemeClr val="tx1"/>
                </a:solidFill>
              </a:rPr>
              <a:t>Kulttuurimaisemassa sijaitsevat kedot ovat tunnusmerkkejä pitkään jatkuneesta laidunkäytöstä. Kumpare- tai rinnesijaintinsa vuoksi ne erottuvat usein merkittävinä maisemaelementteinä. Kooltaan ne ovat varsin pieniä, useimmiten alle hehtaarin suuruisia. </a:t>
            </a:r>
          </a:p>
        </p:txBody>
      </p:sp>
      <p:sp>
        <p:nvSpPr>
          <p:cNvPr id="4" name="Päivämäärän paikkamerkki 3">
            <a:extLst>
              <a:ext uri="{FF2B5EF4-FFF2-40B4-BE49-F238E27FC236}">
                <a16:creationId xmlns:a16="http://schemas.microsoft.com/office/drawing/2014/main" id="{F564870A-E1FE-4859-BC49-4287F5EA65D9}"/>
              </a:ext>
            </a:extLst>
          </p:cNvPr>
          <p:cNvSpPr>
            <a:spLocks noGrp="1"/>
          </p:cNvSpPr>
          <p:nvPr>
            <p:ph type="dt" sz="half" idx="10"/>
          </p:nvPr>
        </p:nvSpPr>
        <p:spPr/>
        <p:txBody>
          <a:bodyPr/>
          <a:lstStyle/>
          <a:p>
            <a:fld id="{1DE15E9D-1224-49DC-9E9D-C7A6BCABDDF7}" type="datetime1">
              <a:rPr lang="fi-FI" smtClean="0"/>
              <a:t>16.5.2024</a:t>
            </a:fld>
            <a:endParaRPr lang="fi-FI" dirty="0"/>
          </a:p>
        </p:txBody>
      </p:sp>
      <p:sp>
        <p:nvSpPr>
          <p:cNvPr id="6" name="Dian numeron paikkamerkki 5">
            <a:extLst>
              <a:ext uri="{FF2B5EF4-FFF2-40B4-BE49-F238E27FC236}">
                <a16:creationId xmlns:a16="http://schemas.microsoft.com/office/drawing/2014/main" id="{8599F70E-8DD2-40DA-9D49-2C9587472076}"/>
              </a:ext>
            </a:extLst>
          </p:cNvPr>
          <p:cNvSpPr>
            <a:spLocks noGrp="1"/>
          </p:cNvSpPr>
          <p:nvPr>
            <p:ph type="sldNum" sz="quarter" idx="12"/>
          </p:nvPr>
        </p:nvSpPr>
        <p:spPr/>
        <p:txBody>
          <a:bodyPr/>
          <a:lstStyle/>
          <a:p>
            <a:fld id="{91E53C16-2649-4D48-AFD3-9E32AB86C978}" type="slidenum">
              <a:rPr lang="fi-FI" smtClean="0"/>
              <a:pPr/>
              <a:t>3</a:t>
            </a:fld>
            <a:endParaRPr lang="fi-FI" dirty="0"/>
          </a:p>
        </p:txBody>
      </p:sp>
    </p:spTree>
    <p:extLst>
      <p:ext uri="{BB962C8B-B14F-4D97-AF65-F5344CB8AC3E}">
        <p14:creationId xmlns:p14="http://schemas.microsoft.com/office/powerpoint/2010/main" val="35804187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137926" y="557872"/>
            <a:ext cx="11260176" cy="6172866"/>
          </a:xfrm>
        </p:spPr>
        <p:txBody>
          <a:bodyPr/>
          <a:lstStyle/>
          <a:p>
            <a:pPr marL="0" indent="0">
              <a:buNone/>
            </a:pPr>
            <a:r>
              <a:rPr lang="fi-FI" dirty="0"/>
              <a:t>ASETUS </a:t>
            </a:r>
          </a:p>
          <a:p>
            <a:pPr marL="0" indent="0">
              <a:buNone/>
            </a:pPr>
            <a:r>
              <a:rPr lang="fi-FI" dirty="0"/>
              <a:t>Luonnonsuojelulain 64 §:n 1 momentissa tarkoitetaan:  </a:t>
            </a:r>
          </a:p>
          <a:p>
            <a:pPr marL="0" indent="0">
              <a:buNone/>
            </a:pPr>
            <a:r>
              <a:rPr lang="fi-FI" dirty="0"/>
              <a:t>[…] </a:t>
            </a:r>
          </a:p>
          <a:p>
            <a:pPr marL="0" indent="0">
              <a:buNone/>
            </a:pPr>
            <a:r>
              <a:rPr lang="fi-FI" dirty="0"/>
              <a:t>7) kedolla aluetta, joka on </a:t>
            </a:r>
            <a:r>
              <a:rPr lang="fi-FI" b="1" dirty="0"/>
              <a:t>luontaisesti</a:t>
            </a:r>
            <a:r>
              <a:rPr lang="fi-FI" dirty="0"/>
              <a:t> tai </a:t>
            </a:r>
            <a:r>
              <a:rPr lang="fi-FI" b="1" dirty="0"/>
              <a:t>perinteisen maankäytön muovaamana </a:t>
            </a:r>
            <a:r>
              <a:rPr lang="fi-FI" dirty="0"/>
              <a:t>syntynyt, pääosin </a:t>
            </a:r>
            <a:r>
              <a:rPr lang="fi-FI" b="1" dirty="0"/>
              <a:t>puuton</a:t>
            </a:r>
            <a:r>
              <a:rPr lang="fi-FI" dirty="0"/>
              <a:t> ja </a:t>
            </a:r>
            <a:r>
              <a:rPr lang="fi-FI" b="1" dirty="0"/>
              <a:t>matalakasvuinen</a:t>
            </a:r>
            <a:r>
              <a:rPr lang="fi-FI" dirty="0"/>
              <a:t> kuiva niitty </a:t>
            </a:r>
            <a:r>
              <a:rPr lang="fi-FI" b="1" dirty="0"/>
              <a:t>hiekka-, sora- tai moreenimaalla</a:t>
            </a:r>
            <a:r>
              <a:rPr lang="fi-FI" dirty="0"/>
              <a:t>; </a:t>
            </a:r>
          </a:p>
          <a:p>
            <a:pPr marL="0" indent="0">
              <a:buNone/>
            </a:pPr>
            <a:endParaRPr lang="fi-FI" dirty="0"/>
          </a:p>
          <a:p>
            <a:pPr marL="0" indent="0">
              <a:buNone/>
            </a:pPr>
            <a:r>
              <a:rPr lang="fi-FI" dirty="0"/>
              <a:t>VANHA ASETUS </a:t>
            </a:r>
          </a:p>
          <a:p>
            <a:pPr marL="0" indent="0">
              <a:buNone/>
            </a:pPr>
            <a:r>
              <a:rPr lang="fi-FI" dirty="0"/>
              <a:t>Kumottu luonnonsuojeluasetus (160/1997): Katajaketoja, jotka ovat muokkaamattomia, puoliavoimia ja perinteisen maankäytön muovaamia tuoreita tai kuivia niittyjä. Alueella esiintyy katajaa maisemallisesti merkittävässä määrin ja katajien välissä on kallio- tai niittykasvillisuutta. </a:t>
            </a:r>
          </a:p>
          <a:p>
            <a:pPr marL="0" indent="0">
              <a:buNone/>
            </a:pPr>
            <a:endParaRPr lang="fi-FI" dirty="0"/>
          </a:p>
          <a:p>
            <a:pPr marL="0" indent="0">
              <a:buNone/>
            </a:pPr>
            <a:r>
              <a:rPr lang="fi-FI" dirty="0"/>
              <a:t>Hallituksen esitys laista (HE 76/2022 vp) </a:t>
            </a:r>
          </a:p>
          <a:p>
            <a:pPr marL="0" indent="0">
              <a:buNone/>
            </a:pPr>
            <a:r>
              <a:rPr lang="fi-FI" dirty="0"/>
              <a:t>Pykälässä tarkoitettujen suojeltujen luontotyyppien tarkemmat kuvaukset ovat seuraavat:   </a:t>
            </a:r>
          </a:p>
          <a:p>
            <a:pPr marL="0" indent="0">
              <a:buNone/>
            </a:pPr>
            <a:r>
              <a:rPr lang="fi-FI" dirty="0"/>
              <a:t>[…] </a:t>
            </a:r>
          </a:p>
          <a:p>
            <a:pPr marL="0" indent="0">
              <a:buNone/>
            </a:pPr>
            <a:r>
              <a:rPr lang="fi-FI" dirty="0"/>
              <a:t>7) kedot (voimassa olevassa laissa katajakedot), jotka ovat usein aurinkoisilla rinteillä sijaitsevia kuivia ja matalakasvuisia, pääosin puuttomia laidun- tai niittoniittyjä hiekka-, sora- ja moreenimailla. (s. 202) </a:t>
            </a:r>
          </a:p>
          <a:p>
            <a:pPr marL="0" indent="0">
              <a:buNone/>
            </a:pPr>
            <a:endParaRPr lang="fi-FI" dirty="0"/>
          </a:p>
        </p:txBody>
      </p:sp>
      <p:sp>
        <p:nvSpPr>
          <p:cNvPr id="4" name="Päivämäärän paikkamerkki 3"/>
          <p:cNvSpPr>
            <a:spLocks noGrp="1"/>
          </p:cNvSpPr>
          <p:nvPr>
            <p:ph type="dt" sz="half" idx="10"/>
          </p:nvPr>
        </p:nvSpPr>
        <p:spPr/>
        <p:txBody>
          <a:bodyPr/>
          <a:lstStyle/>
          <a:p>
            <a:fld id="{7EEE63CA-3BBE-43DD-ADEF-D0577A787475}" type="datetime1">
              <a:rPr lang="fi-FI" smtClean="0"/>
              <a:t>16.5.2024</a:t>
            </a:fld>
            <a:endParaRPr lang="fi-FI" dirty="0"/>
          </a:p>
        </p:txBody>
      </p:sp>
      <p:sp>
        <p:nvSpPr>
          <p:cNvPr id="5" name="Dian numeron paikkamerkki 4"/>
          <p:cNvSpPr>
            <a:spLocks noGrp="1"/>
          </p:cNvSpPr>
          <p:nvPr>
            <p:ph type="sldNum" sz="quarter" idx="12"/>
          </p:nvPr>
        </p:nvSpPr>
        <p:spPr/>
        <p:txBody>
          <a:bodyPr/>
          <a:lstStyle/>
          <a:p>
            <a:fld id="{91E53C16-2649-4D48-AFD3-9E32AB86C978}" type="slidenum">
              <a:rPr lang="fi-FI" smtClean="0"/>
              <a:pPr/>
              <a:t>4</a:t>
            </a:fld>
            <a:endParaRPr lang="fi-FI" dirty="0"/>
          </a:p>
        </p:txBody>
      </p:sp>
      <p:sp>
        <p:nvSpPr>
          <p:cNvPr id="8" name="Otsikko 2">
            <a:extLst>
              <a:ext uri="{FF2B5EF4-FFF2-40B4-BE49-F238E27FC236}">
                <a16:creationId xmlns:a16="http://schemas.microsoft.com/office/drawing/2014/main" id="{3E8798EA-A90A-5EEF-9BCE-2728106D5CE8}"/>
              </a:ext>
            </a:extLst>
          </p:cNvPr>
          <p:cNvSpPr>
            <a:spLocks noGrp="1"/>
          </p:cNvSpPr>
          <p:nvPr>
            <p:ph type="title"/>
          </p:nvPr>
        </p:nvSpPr>
        <p:spPr>
          <a:xfrm>
            <a:off x="0" y="0"/>
            <a:ext cx="10407650" cy="692870"/>
          </a:xfrm>
        </p:spPr>
        <p:txBody>
          <a:bodyPr/>
          <a:lstStyle/>
          <a:p>
            <a:r>
              <a:rPr lang="fi-FI" dirty="0"/>
              <a:t>Määritelmä</a:t>
            </a:r>
            <a:br>
              <a:rPr lang="fi-FI" sz="2000" dirty="0"/>
            </a:br>
            <a:br>
              <a:rPr lang="fi-FI" sz="2000" dirty="0"/>
            </a:br>
            <a:endParaRPr lang="fi-FI" sz="2000" dirty="0"/>
          </a:p>
        </p:txBody>
      </p:sp>
    </p:spTree>
    <p:extLst>
      <p:ext uri="{BB962C8B-B14F-4D97-AF65-F5344CB8AC3E}">
        <p14:creationId xmlns:p14="http://schemas.microsoft.com/office/powerpoint/2010/main" val="4117078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2DC8EB1-5D37-688C-2D61-D983CDAEF6A1}"/>
              </a:ext>
            </a:extLst>
          </p:cNvPr>
          <p:cNvSpPr>
            <a:spLocks noGrp="1"/>
          </p:cNvSpPr>
          <p:nvPr>
            <p:ph type="title"/>
          </p:nvPr>
        </p:nvSpPr>
        <p:spPr/>
        <p:txBody>
          <a:bodyPr/>
          <a:lstStyle/>
          <a:p>
            <a:r>
              <a:rPr lang="fi-FI" dirty="0"/>
              <a:t>Luonnonsuojeluasetuksen perustelumuistio  </a:t>
            </a:r>
            <a:br>
              <a:rPr lang="fi-FI" dirty="0"/>
            </a:br>
            <a:endParaRPr lang="fi-FI" dirty="0"/>
          </a:p>
        </p:txBody>
      </p:sp>
      <p:sp>
        <p:nvSpPr>
          <p:cNvPr id="3" name="Sisällön paikkamerkki 2">
            <a:extLst>
              <a:ext uri="{FF2B5EF4-FFF2-40B4-BE49-F238E27FC236}">
                <a16:creationId xmlns:a16="http://schemas.microsoft.com/office/drawing/2014/main" id="{4104AD45-5E0D-63C2-DE7D-92D5218EF835}"/>
              </a:ext>
            </a:extLst>
          </p:cNvPr>
          <p:cNvSpPr>
            <a:spLocks noGrp="1"/>
          </p:cNvSpPr>
          <p:nvPr>
            <p:ph idx="1"/>
          </p:nvPr>
        </p:nvSpPr>
        <p:spPr/>
        <p:txBody>
          <a:bodyPr/>
          <a:lstStyle/>
          <a:p>
            <a:endParaRPr lang="fi-FI" dirty="0"/>
          </a:p>
          <a:p>
            <a:r>
              <a:rPr lang="fi-FI" dirty="0"/>
              <a:t>Kedot ovat kuivia ja matalakasvuisia, pääosin puuttomia niittyjä hiekka-, sora- ja moreenimailla, usein aurinkoisilla rinteillä. Luontaisesti syntyneet taikka perinteisen maankäytön muovaamat kedot jaetaan viiteen alatyyppiin: kalkkivaikutteiset pienruohokedot, karut pienruohokedot, kangaskedot, mäkikaurakedot ja heinäkedot. Lisäksi ketoihin kuuluvat Itämeren ulkosaarten </a:t>
            </a:r>
            <a:r>
              <a:rPr lang="fi-FI" dirty="0" err="1"/>
              <a:t>epilitoraalikedot</a:t>
            </a:r>
            <a:r>
              <a:rPr lang="fi-FI" dirty="0"/>
              <a:t>, jotka säilyvät matalakasvuisina ilman hoitotoimia, mutta hyötyvät laidunnuksesta. Kokonaisuuteen voi sisältyä korkeakasvuisemmaksi muuttunutta niittyä, joka voidaan hoitotoimin palauttaa kedoksi. </a:t>
            </a:r>
          </a:p>
        </p:txBody>
      </p:sp>
      <p:sp>
        <p:nvSpPr>
          <p:cNvPr id="4" name="Päivämäärän paikkamerkki 3">
            <a:extLst>
              <a:ext uri="{FF2B5EF4-FFF2-40B4-BE49-F238E27FC236}">
                <a16:creationId xmlns:a16="http://schemas.microsoft.com/office/drawing/2014/main" id="{B58A37E7-D359-C010-911F-D22C1B573ED4}"/>
              </a:ext>
            </a:extLst>
          </p:cNvPr>
          <p:cNvSpPr>
            <a:spLocks noGrp="1"/>
          </p:cNvSpPr>
          <p:nvPr>
            <p:ph type="dt" sz="half" idx="10"/>
          </p:nvPr>
        </p:nvSpPr>
        <p:spPr/>
        <p:txBody>
          <a:bodyPr/>
          <a:lstStyle/>
          <a:p>
            <a:fld id="{7EEE63CA-3BBE-43DD-ADEF-D0577A787475}" type="datetime1">
              <a:rPr lang="fi-FI" smtClean="0"/>
              <a:t>16.5.2024</a:t>
            </a:fld>
            <a:endParaRPr lang="fi-FI" dirty="0"/>
          </a:p>
        </p:txBody>
      </p:sp>
      <p:sp>
        <p:nvSpPr>
          <p:cNvPr id="5" name="Dian numeron paikkamerkki 4">
            <a:extLst>
              <a:ext uri="{FF2B5EF4-FFF2-40B4-BE49-F238E27FC236}">
                <a16:creationId xmlns:a16="http://schemas.microsoft.com/office/drawing/2014/main" id="{26C4E182-33D1-67A8-5484-6D8C793E36B8}"/>
              </a:ext>
            </a:extLst>
          </p:cNvPr>
          <p:cNvSpPr>
            <a:spLocks noGrp="1"/>
          </p:cNvSpPr>
          <p:nvPr>
            <p:ph type="sldNum" sz="quarter" idx="12"/>
          </p:nvPr>
        </p:nvSpPr>
        <p:spPr/>
        <p:txBody>
          <a:bodyPr/>
          <a:lstStyle/>
          <a:p>
            <a:fld id="{91E53C16-2649-4D48-AFD3-9E32AB86C978}" type="slidenum">
              <a:rPr lang="fi-FI" smtClean="0"/>
              <a:pPr/>
              <a:t>5</a:t>
            </a:fld>
            <a:endParaRPr lang="fi-FI" dirty="0"/>
          </a:p>
        </p:txBody>
      </p:sp>
    </p:spTree>
    <p:extLst>
      <p:ext uri="{BB962C8B-B14F-4D97-AF65-F5344CB8AC3E}">
        <p14:creationId xmlns:p14="http://schemas.microsoft.com/office/powerpoint/2010/main" val="32538384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äivämäärän paikkamerkki 3"/>
          <p:cNvSpPr>
            <a:spLocks noGrp="1"/>
          </p:cNvSpPr>
          <p:nvPr>
            <p:ph type="dt" sz="half" idx="10"/>
          </p:nvPr>
        </p:nvSpPr>
        <p:spPr/>
        <p:txBody>
          <a:bodyPr/>
          <a:lstStyle/>
          <a:p>
            <a:fld id="{7EEE63CA-3BBE-43DD-ADEF-D0577A787475}" type="datetime1">
              <a:rPr lang="fi-FI" smtClean="0"/>
              <a:t>16.5.2024</a:t>
            </a:fld>
            <a:endParaRPr lang="fi-FI" dirty="0"/>
          </a:p>
        </p:txBody>
      </p:sp>
      <p:sp>
        <p:nvSpPr>
          <p:cNvPr id="5" name="Dian numeron paikkamerkki 4"/>
          <p:cNvSpPr>
            <a:spLocks noGrp="1"/>
          </p:cNvSpPr>
          <p:nvPr>
            <p:ph type="sldNum" sz="quarter" idx="12"/>
          </p:nvPr>
        </p:nvSpPr>
        <p:spPr/>
        <p:txBody>
          <a:bodyPr/>
          <a:lstStyle/>
          <a:p>
            <a:fld id="{91E53C16-2649-4D48-AFD3-9E32AB86C978}" type="slidenum">
              <a:rPr lang="fi-FI" smtClean="0"/>
              <a:pPr/>
              <a:t>6</a:t>
            </a:fld>
            <a:endParaRPr lang="fi-FI" dirty="0"/>
          </a:p>
        </p:txBody>
      </p:sp>
      <p:sp>
        <p:nvSpPr>
          <p:cNvPr id="7" name="AutoShape 4" descr="https://euc-powerpoint.officeapps.live.com/pods/GetClipboardImage.ashx?Id=0cb6c831-8542-46d5-af88-c7abae5acaa9&amp;DC=PSE1&amp;pkey=aa47ba26-b0d6-430b-a37e-5dda06348196&amp;wdwaccluster=PSE1"/>
          <p:cNvSpPr>
            <a:spLocks noGrp="1" noChangeAspect="1" noChangeArrowheads="1"/>
          </p:cNvSpPr>
          <p:nvPr>
            <p:ph idx="1"/>
          </p:nvPr>
        </p:nvSpPr>
        <p:spPr bwMode="auto">
          <a:xfrm>
            <a:off x="56356" y="1646660"/>
            <a:ext cx="12079288" cy="635119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indent="0" algn="just" rtl="0" fontAlgn="base">
              <a:buNone/>
            </a:pPr>
            <a:r>
              <a:rPr lang="fi-FI" b="1" dirty="0"/>
              <a:t>Lain edellyttämät määrittelykriteerit </a:t>
            </a:r>
          </a:p>
          <a:p>
            <a:pPr algn="just" rtl="0" fontAlgn="base">
              <a:buFont typeface="Arial" panose="020B0604020202020204" pitchFamily="34" charset="0"/>
              <a:buChar char="•"/>
            </a:pPr>
            <a:r>
              <a:rPr lang="fi-FI" dirty="0"/>
              <a:t>Luontaisesti tai perinteisen maankäytön muovaamana syntynyt </a:t>
            </a:r>
          </a:p>
          <a:p>
            <a:pPr algn="just" rtl="0" fontAlgn="base">
              <a:buFont typeface="Arial" panose="020B0604020202020204" pitchFamily="34" charset="0"/>
              <a:buChar char="•"/>
            </a:pPr>
            <a:r>
              <a:rPr lang="fi-FI" dirty="0"/>
              <a:t>Pääosin puuton ja matalakasvuinen kuiva niitty </a:t>
            </a:r>
          </a:p>
          <a:p>
            <a:pPr algn="just" rtl="0" fontAlgn="base">
              <a:buFont typeface="Arial" panose="020B0604020202020204" pitchFamily="34" charset="0"/>
              <a:buChar char="•"/>
            </a:pPr>
            <a:r>
              <a:rPr lang="fi-FI" dirty="0"/>
              <a:t>Hiekka-, sora- tai moreenimaalla </a:t>
            </a:r>
          </a:p>
          <a:p>
            <a:pPr marL="0" indent="0" algn="just" rtl="0" fontAlgn="base">
              <a:buNone/>
            </a:pPr>
            <a:endParaRPr lang="fi-FI" dirty="0"/>
          </a:p>
          <a:p>
            <a:pPr marL="0" indent="0" algn="just" rtl="0" fontAlgn="base">
              <a:buNone/>
            </a:pPr>
            <a:r>
              <a:rPr lang="fi-FI" b="1" dirty="0"/>
              <a:t>Muut ominaispiirteet/täydentävä </a:t>
            </a:r>
          </a:p>
          <a:p>
            <a:pPr algn="just" rtl="0" fontAlgn="base">
              <a:buFont typeface="Arial" panose="020B0604020202020204" pitchFamily="34" charset="0"/>
              <a:buChar char="•"/>
            </a:pPr>
            <a:r>
              <a:rPr lang="fi-FI" dirty="0"/>
              <a:t>Ruoho- tai heinävaltainen kasvillisuus, kangaskedoilla myös varpuja </a:t>
            </a:r>
          </a:p>
          <a:p>
            <a:pPr algn="just" rtl="0" fontAlgn="base">
              <a:buFont typeface="Arial" panose="020B0604020202020204" pitchFamily="34" charset="0"/>
              <a:buChar char="•"/>
            </a:pPr>
            <a:r>
              <a:rPr lang="fi-FI" dirty="0"/>
              <a:t>Kasvillisuus usein mosaiikkimaista </a:t>
            </a:r>
          </a:p>
          <a:p>
            <a:pPr marL="0" indent="0">
              <a:buNone/>
            </a:pPr>
            <a:endParaRPr lang="fi-FI" dirty="0"/>
          </a:p>
        </p:txBody>
      </p:sp>
      <p:sp>
        <p:nvSpPr>
          <p:cNvPr id="8" name="Tekstiruutu 7">
            <a:extLst>
              <a:ext uri="{FF2B5EF4-FFF2-40B4-BE49-F238E27FC236}">
                <a16:creationId xmlns:a16="http://schemas.microsoft.com/office/drawing/2014/main" id="{2F782993-4CF4-9D19-41F9-719B328030EE}"/>
              </a:ext>
            </a:extLst>
          </p:cNvPr>
          <p:cNvSpPr txBox="1"/>
          <p:nvPr/>
        </p:nvSpPr>
        <p:spPr>
          <a:xfrm>
            <a:off x="11465120" y="613129"/>
            <a:ext cx="323165" cy="1047723"/>
          </a:xfrm>
          <a:prstGeom prst="rect">
            <a:avLst/>
          </a:prstGeom>
          <a:noFill/>
        </p:spPr>
        <p:txBody>
          <a:bodyPr vert="vert" wrap="none" rtlCol="0">
            <a:spAutoFit/>
          </a:bodyPr>
          <a:lstStyle/>
          <a:p>
            <a:r>
              <a:rPr lang="fi-FI" sz="900" dirty="0">
                <a:solidFill>
                  <a:schemeClr val="bg1"/>
                </a:solidFill>
              </a:rPr>
              <a:t>Kuva: Terhi Ryttäri</a:t>
            </a:r>
          </a:p>
        </p:txBody>
      </p:sp>
      <p:sp>
        <p:nvSpPr>
          <p:cNvPr id="9" name="Otsikko 1">
            <a:extLst>
              <a:ext uri="{FF2B5EF4-FFF2-40B4-BE49-F238E27FC236}">
                <a16:creationId xmlns:a16="http://schemas.microsoft.com/office/drawing/2014/main" id="{8316FBA3-B1B7-312B-2E93-917E832244C6}"/>
              </a:ext>
            </a:extLst>
          </p:cNvPr>
          <p:cNvSpPr>
            <a:spLocks noGrp="1"/>
          </p:cNvSpPr>
          <p:nvPr>
            <p:ph type="title"/>
          </p:nvPr>
        </p:nvSpPr>
        <p:spPr>
          <a:xfrm>
            <a:off x="112712" y="306105"/>
            <a:ext cx="10406984" cy="1197308"/>
          </a:xfrm>
        </p:spPr>
        <p:txBody>
          <a:bodyPr/>
          <a:lstStyle/>
          <a:p>
            <a:r>
              <a:rPr lang="fi-FI" dirty="0"/>
              <a:t>Luontotyypin tunnistaminen</a:t>
            </a:r>
          </a:p>
        </p:txBody>
      </p:sp>
    </p:spTree>
    <p:extLst>
      <p:ext uri="{BB962C8B-B14F-4D97-AF65-F5344CB8AC3E}">
        <p14:creationId xmlns:p14="http://schemas.microsoft.com/office/powerpoint/2010/main" val="20286152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ECA3BA0B-F462-50B4-5471-875A182AB1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4000" y="189919"/>
            <a:ext cx="7488000" cy="5616000"/>
          </a:xfrm>
          <a:prstGeom prst="rect">
            <a:avLst/>
          </a:prstGeom>
          <a:noFill/>
          <a:extLst>
            <a:ext uri="{909E8E84-426E-40DD-AFC4-6F175D3DCCD1}">
              <a14:hiddenFill xmlns:a14="http://schemas.microsoft.com/office/drawing/2010/main">
                <a:solidFill>
                  <a:srgbClr val="FFFFFF"/>
                </a:solidFill>
              </a14:hiddenFill>
            </a:ext>
          </a:extLst>
        </p:spPr>
      </p:pic>
      <p:sp>
        <p:nvSpPr>
          <p:cNvPr id="4" name="Päivämäärän paikkamerkki 3"/>
          <p:cNvSpPr>
            <a:spLocks noGrp="1"/>
          </p:cNvSpPr>
          <p:nvPr>
            <p:ph type="dt" sz="half" idx="10"/>
          </p:nvPr>
        </p:nvSpPr>
        <p:spPr/>
        <p:txBody>
          <a:bodyPr/>
          <a:lstStyle/>
          <a:p>
            <a:fld id="{7EEE63CA-3BBE-43DD-ADEF-D0577A787475}" type="datetime1">
              <a:rPr lang="fi-FI" smtClean="0"/>
              <a:t>16.5.2024</a:t>
            </a:fld>
            <a:endParaRPr lang="fi-FI" dirty="0"/>
          </a:p>
        </p:txBody>
      </p:sp>
      <p:sp>
        <p:nvSpPr>
          <p:cNvPr id="5" name="Dian numeron paikkamerkki 4"/>
          <p:cNvSpPr>
            <a:spLocks noGrp="1"/>
          </p:cNvSpPr>
          <p:nvPr>
            <p:ph type="sldNum" sz="quarter" idx="12"/>
          </p:nvPr>
        </p:nvSpPr>
        <p:spPr/>
        <p:txBody>
          <a:bodyPr/>
          <a:lstStyle/>
          <a:p>
            <a:fld id="{91E53C16-2649-4D48-AFD3-9E32AB86C978}" type="slidenum">
              <a:rPr lang="fi-FI" smtClean="0"/>
              <a:pPr/>
              <a:t>7</a:t>
            </a:fld>
            <a:endParaRPr lang="fi-FI" dirty="0"/>
          </a:p>
        </p:txBody>
      </p:sp>
      <p:sp>
        <p:nvSpPr>
          <p:cNvPr id="7" name="AutoShape 4" descr="https://euc-powerpoint.officeapps.live.com/pods/GetClipboardImage.ashx?Id=0cb6c831-8542-46d5-af88-c7abae5acaa9&amp;DC=PSE1&amp;pkey=aa47ba26-b0d6-430b-a37e-5dda06348196&amp;wdwaccluster=PSE1"/>
          <p:cNvSpPr>
            <a:spLocks noGrp="1" noChangeAspect="1" noChangeArrowheads="1"/>
          </p:cNvSpPr>
          <p:nvPr>
            <p:ph idx="1"/>
          </p:nvPr>
        </p:nvSpPr>
        <p:spPr bwMode="auto">
          <a:xfrm>
            <a:off x="0" y="189919"/>
            <a:ext cx="4100660" cy="573011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indent="0">
              <a:buNone/>
            </a:pPr>
            <a:r>
              <a:rPr lang="fi-FI" dirty="0"/>
              <a:t>Heinäkedot ovat kedoista yleisimpiä ja niitä esiintyy koko maassa. Karut pienruohokedot (kuvassa) ovat kangasketojen ohella harvinaisimpia ketotyyppejä. Myös kalkkivaikutteisia pienruohoketoja on vähän, sillä niiden esiintyminen riippuu maa- ja kallioperän kalkkipitoisuudesta. Lisäksi edustavia, monilajisina säilyneitä mäkikauraketoja (aiemmalta nimeltään kuivat heinä- ja pienruohoniityt) on nykyisin enää vähän jäljellä. </a:t>
            </a:r>
          </a:p>
        </p:txBody>
      </p:sp>
      <p:sp>
        <p:nvSpPr>
          <p:cNvPr id="8" name="Tekstiruutu 7">
            <a:extLst>
              <a:ext uri="{FF2B5EF4-FFF2-40B4-BE49-F238E27FC236}">
                <a16:creationId xmlns:a16="http://schemas.microsoft.com/office/drawing/2014/main" id="{2F782993-4CF4-9D19-41F9-719B328030EE}"/>
              </a:ext>
            </a:extLst>
          </p:cNvPr>
          <p:cNvSpPr txBox="1"/>
          <p:nvPr/>
        </p:nvSpPr>
        <p:spPr>
          <a:xfrm>
            <a:off x="11465120" y="613129"/>
            <a:ext cx="323165" cy="1304203"/>
          </a:xfrm>
          <a:prstGeom prst="rect">
            <a:avLst/>
          </a:prstGeom>
          <a:noFill/>
        </p:spPr>
        <p:txBody>
          <a:bodyPr vert="vert" wrap="none" rtlCol="0">
            <a:spAutoFit/>
          </a:bodyPr>
          <a:lstStyle/>
          <a:p>
            <a:r>
              <a:rPr lang="fi-FI" sz="900" dirty="0">
                <a:solidFill>
                  <a:schemeClr val="bg1"/>
                </a:solidFill>
              </a:rPr>
              <a:t>Kuva: Hanna Hakamäki</a:t>
            </a:r>
          </a:p>
        </p:txBody>
      </p:sp>
    </p:spTree>
    <p:extLst>
      <p:ext uri="{BB962C8B-B14F-4D97-AF65-F5344CB8AC3E}">
        <p14:creationId xmlns:p14="http://schemas.microsoft.com/office/powerpoint/2010/main" val="22315615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CE01CE37-F63B-40B7-9B35-2E753EFBBD36}"/>
              </a:ext>
            </a:extLst>
          </p:cNvPr>
          <p:cNvSpPr>
            <a:spLocks noGrp="1"/>
          </p:cNvSpPr>
          <p:nvPr>
            <p:ph type="title"/>
          </p:nvPr>
        </p:nvSpPr>
        <p:spPr>
          <a:xfrm>
            <a:off x="10605" y="0"/>
            <a:ext cx="11226294" cy="882502"/>
          </a:xfrm>
        </p:spPr>
        <p:txBody>
          <a:bodyPr/>
          <a:lstStyle/>
          <a:p>
            <a:br>
              <a:rPr lang="fi-FI" dirty="0"/>
            </a:br>
            <a:br>
              <a:rPr lang="fi-FI" dirty="0"/>
            </a:br>
            <a:endParaRPr lang="fi-FI" dirty="0"/>
          </a:p>
        </p:txBody>
      </p:sp>
      <p:sp>
        <p:nvSpPr>
          <p:cNvPr id="3" name="Sisällön paikkamerkki 2">
            <a:extLst>
              <a:ext uri="{FF2B5EF4-FFF2-40B4-BE49-F238E27FC236}">
                <a16:creationId xmlns:a16="http://schemas.microsoft.com/office/drawing/2014/main" id="{3984AE33-F1A6-4215-B43E-5186D6DE6B3B}"/>
              </a:ext>
            </a:extLst>
          </p:cNvPr>
          <p:cNvSpPr>
            <a:spLocks noGrp="1"/>
          </p:cNvSpPr>
          <p:nvPr>
            <p:ph idx="1"/>
          </p:nvPr>
        </p:nvSpPr>
        <p:spPr>
          <a:xfrm>
            <a:off x="85179" y="659219"/>
            <a:ext cx="12011035" cy="6778967"/>
          </a:xfrm>
        </p:spPr>
        <p:txBody>
          <a:bodyPr/>
          <a:lstStyle/>
          <a:p>
            <a:pPr marL="0" indent="0">
              <a:buNone/>
            </a:pPr>
            <a:r>
              <a:rPr lang="fi-FI" dirty="0">
                <a:solidFill>
                  <a:schemeClr val="accent4">
                    <a:lumMod val="75000"/>
                  </a:schemeClr>
                </a:solidFill>
              </a:rPr>
              <a:t>Luonnontilainen</a:t>
            </a:r>
          </a:p>
          <a:p>
            <a:pPr algn="just" rtl="0" fontAlgn="base"/>
            <a:r>
              <a:rPr lang="fi-FI" dirty="0">
                <a:solidFill>
                  <a:schemeClr val="tx1"/>
                </a:solidFill>
              </a:rPr>
              <a:t>Keto on kehittynyt luontaisesti, ilman ihmisen aiheuttamia, kedon ominaispiirteitä heikentäviä tekijöitä   </a:t>
            </a:r>
          </a:p>
          <a:p>
            <a:pPr algn="just" rtl="0" fontAlgn="base">
              <a:buFont typeface="Arial" panose="020B0604020202020204" pitchFamily="34" charset="0"/>
              <a:buChar char="•"/>
            </a:pPr>
            <a:r>
              <a:rPr lang="fi-FI" dirty="0">
                <a:solidFill>
                  <a:schemeClr val="tx1"/>
                </a:solidFill>
              </a:rPr>
              <a:t>luontaisesti avoin  </a:t>
            </a:r>
          </a:p>
          <a:p>
            <a:pPr marL="0" indent="0">
              <a:buNone/>
            </a:pPr>
            <a:r>
              <a:rPr lang="fi-FI" dirty="0">
                <a:solidFill>
                  <a:schemeClr val="tx1"/>
                </a:solidFill>
              </a:rPr>
              <a:t>lannoittamaton. </a:t>
            </a:r>
          </a:p>
          <a:p>
            <a:pPr marL="0" indent="0">
              <a:buNone/>
            </a:pPr>
            <a:endParaRPr lang="fi-FI" dirty="0">
              <a:solidFill>
                <a:schemeClr val="tx1"/>
              </a:solidFill>
            </a:endParaRPr>
          </a:p>
          <a:p>
            <a:pPr marL="0" indent="0">
              <a:buNone/>
            </a:pPr>
            <a:r>
              <a:rPr lang="fi-FI" dirty="0">
                <a:solidFill>
                  <a:schemeClr val="accent4">
                    <a:lumMod val="75000"/>
                  </a:schemeClr>
                </a:solidFill>
              </a:rPr>
              <a:t>Ei luonnontilainen tai siihen verrattava </a:t>
            </a:r>
          </a:p>
          <a:p>
            <a:r>
              <a:rPr lang="fi-FI" dirty="0">
                <a:solidFill>
                  <a:schemeClr val="tx1"/>
                </a:solidFill>
              </a:rPr>
              <a:t>Kedon ominaispiirteet ovat olennaisesti muuttuneet  </a:t>
            </a:r>
          </a:p>
          <a:p>
            <a:r>
              <a:rPr lang="fi-FI" dirty="0">
                <a:solidFill>
                  <a:schemeClr val="tx1"/>
                </a:solidFill>
              </a:rPr>
              <a:t>voimakkaasti muokattu, lannoitettu tai rakennettu alue, jolla luontotypin ominaispiirteet eivät ole säilyneet </a:t>
            </a:r>
          </a:p>
          <a:p>
            <a:r>
              <a:rPr lang="fi-FI" dirty="0">
                <a:solidFill>
                  <a:schemeClr val="tx1"/>
                </a:solidFill>
              </a:rPr>
              <a:t>kasvillisuus pääosin korkeakasvuiseksi muuttunut, pensoittunut tai vieraslajien valtaama. </a:t>
            </a:r>
          </a:p>
          <a:p>
            <a:pPr algn="just" rtl="0" fontAlgn="base">
              <a:buFont typeface="Arial" panose="020B0604020202020204" pitchFamily="34" charset="0"/>
              <a:buChar char="•"/>
            </a:pPr>
            <a:endParaRPr lang="fi-FI" dirty="0">
              <a:solidFill>
                <a:schemeClr val="tx1"/>
              </a:solidFill>
            </a:endParaRPr>
          </a:p>
        </p:txBody>
      </p:sp>
      <p:sp>
        <p:nvSpPr>
          <p:cNvPr id="4" name="Päivämäärän paikkamerkki 3">
            <a:extLst>
              <a:ext uri="{FF2B5EF4-FFF2-40B4-BE49-F238E27FC236}">
                <a16:creationId xmlns:a16="http://schemas.microsoft.com/office/drawing/2014/main" id="{F564870A-E1FE-4859-BC49-4287F5EA65D9}"/>
              </a:ext>
            </a:extLst>
          </p:cNvPr>
          <p:cNvSpPr>
            <a:spLocks noGrp="1"/>
          </p:cNvSpPr>
          <p:nvPr>
            <p:ph type="dt" sz="half" idx="10"/>
          </p:nvPr>
        </p:nvSpPr>
        <p:spPr/>
        <p:txBody>
          <a:bodyPr/>
          <a:lstStyle/>
          <a:p>
            <a:fld id="{1DE15E9D-1224-49DC-9E9D-C7A6BCABDDF7}" type="datetime1">
              <a:rPr lang="fi-FI" smtClean="0"/>
              <a:t>16.5.2024</a:t>
            </a:fld>
            <a:endParaRPr lang="fi-FI" dirty="0"/>
          </a:p>
        </p:txBody>
      </p:sp>
      <p:sp>
        <p:nvSpPr>
          <p:cNvPr id="6" name="Dian numeron paikkamerkki 5">
            <a:extLst>
              <a:ext uri="{FF2B5EF4-FFF2-40B4-BE49-F238E27FC236}">
                <a16:creationId xmlns:a16="http://schemas.microsoft.com/office/drawing/2014/main" id="{8599F70E-8DD2-40DA-9D49-2C9587472076}"/>
              </a:ext>
            </a:extLst>
          </p:cNvPr>
          <p:cNvSpPr>
            <a:spLocks noGrp="1"/>
          </p:cNvSpPr>
          <p:nvPr>
            <p:ph type="sldNum" sz="quarter" idx="12"/>
          </p:nvPr>
        </p:nvSpPr>
        <p:spPr/>
        <p:txBody>
          <a:bodyPr/>
          <a:lstStyle/>
          <a:p>
            <a:fld id="{91E53C16-2649-4D48-AFD3-9E32AB86C978}" type="slidenum">
              <a:rPr lang="fi-FI" smtClean="0"/>
              <a:pPr/>
              <a:t>8</a:t>
            </a:fld>
            <a:endParaRPr lang="fi-FI" dirty="0"/>
          </a:p>
        </p:txBody>
      </p:sp>
      <p:sp>
        <p:nvSpPr>
          <p:cNvPr id="8" name="Otsikko 1">
            <a:extLst>
              <a:ext uri="{FF2B5EF4-FFF2-40B4-BE49-F238E27FC236}">
                <a16:creationId xmlns:a16="http://schemas.microsoft.com/office/drawing/2014/main" id="{E3B84201-5638-BBB2-E45C-108693595E7C}"/>
              </a:ext>
            </a:extLst>
          </p:cNvPr>
          <p:cNvSpPr txBox="1">
            <a:spLocks/>
          </p:cNvSpPr>
          <p:nvPr/>
        </p:nvSpPr>
        <p:spPr>
          <a:xfrm>
            <a:off x="206035" y="135984"/>
            <a:ext cx="10406984" cy="363746"/>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a:lstStyle>
          <a:p>
            <a:r>
              <a:rPr lang="fi-FI" dirty="0"/>
              <a:t>LUONNONTILAISUUS</a:t>
            </a:r>
            <a:r>
              <a:rPr lang="fi-FI" dirty="0">
                <a:solidFill>
                  <a:schemeClr val="bg1"/>
                </a:solidFill>
              </a:rPr>
              <a:t> </a:t>
            </a:r>
          </a:p>
          <a:p>
            <a:endParaRPr lang="fi-FI" dirty="0"/>
          </a:p>
        </p:txBody>
      </p:sp>
    </p:spTree>
    <p:extLst>
      <p:ext uri="{BB962C8B-B14F-4D97-AF65-F5344CB8AC3E}">
        <p14:creationId xmlns:p14="http://schemas.microsoft.com/office/powerpoint/2010/main" val="6220006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CE01CE37-F63B-40B7-9B35-2E753EFBBD36}"/>
              </a:ext>
            </a:extLst>
          </p:cNvPr>
          <p:cNvSpPr>
            <a:spLocks noGrp="1"/>
          </p:cNvSpPr>
          <p:nvPr>
            <p:ph type="title"/>
          </p:nvPr>
        </p:nvSpPr>
        <p:spPr>
          <a:xfrm>
            <a:off x="10605" y="0"/>
            <a:ext cx="11226294" cy="882502"/>
          </a:xfrm>
        </p:spPr>
        <p:txBody>
          <a:bodyPr/>
          <a:lstStyle/>
          <a:p>
            <a:br>
              <a:rPr lang="fi-FI" dirty="0"/>
            </a:br>
            <a:br>
              <a:rPr lang="fi-FI" dirty="0"/>
            </a:br>
            <a:endParaRPr lang="fi-FI" dirty="0"/>
          </a:p>
        </p:txBody>
      </p:sp>
      <p:sp>
        <p:nvSpPr>
          <p:cNvPr id="3" name="Sisällön paikkamerkki 2">
            <a:extLst>
              <a:ext uri="{FF2B5EF4-FFF2-40B4-BE49-F238E27FC236}">
                <a16:creationId xmlns:a16="http://schemas.microsoft.com/office/drawing/2014/main" id="{3984AE33-F1A6-4215-B43E-5186D6DE6B3B}"/>
              </a:ext>
            </a:extLst>
          </p:cNvPr>
          <p:cNvSpPr>
            <a:spLocks noGrp="1"/>
          </p:cNvSpPr>
          <p:nvPr>
            <p:ph idx="1"/>
          </p:nvPr>
        </p:nvSpPr>
        <p:spPr>
          <a:xfrm>
            <a:off x="112711" y="169025"/>
            <a:ext cx="5835701" cy="6778967"/>
          </a:xfrm>
        </p:spPr>
        <p:txBody>
          <a:bodyPr/>
          <a:lstStyle/>
          <a:p>
            <a:pPr marL="0" indent="0">
              <a:buNone/>
            </a:pPr>
            <a:r>
              <a:rPr lang="fi-FI" dirty="0">
                <a:solidFill>
                  <a:schemeClr val="accent4">
                    <a:lumMod val="75000"/>
                  </a:schemeClr>
                </a:solidFill>
              </a:rPr>
              <a:t>Luonnontilaiseen verrattava </a:t>
            </a:r>
          </a:p>
          <a:p>
            <a:r>
              <a:rPr lang="fi-FI" dirty="0">
                <a:solidFill>
                  <a:schemeClr val="tx1"/>
                </a:solidFill>
              </a:rPr>
              <a:t>Keto on kehittynyt perinteisten maankäyttömuotojen seurauksena tai luontaisesti; kedon ominaispiirteet eivät ole olennaisesti muuttuneet huolimatta mahdollisesta laidunnuksen tai niiton päättymisestä tai ihmisen aiheuttamista muista tekijöistä, jotka heikentävät kedon ominaispiirteitä  </a:t>
            </a:r>
          </a:p>
          <a:p>
            <a:r>
              <a:rPr lang="fi-FI" dirty="0">
                <a:solidFill>
                  <a:schemeClr val="tx1"/>
                </a:solidFill>
              </a:rPr>
              <a:t>laidunnettu tai niitetty keto, myös lievästi rehevöittävässä laidunkäytössä oleva </a:t>
            </a:r>
          </a:p>
          <a:p>
            <a:r>
              <a:rPr lang="fi-FI" dirty="0">
                <a:solidFill>
                  <a:schemeClr val="tx1"/>
                </a:solidFill>
              </a:rPr>
              <a:t>vanhoilla linnoitusalueilla sijaitsevat kedot </a:t>
            </a:r>
          </a:p>
          <a:p>
            <a:r>
              <a:rPr lang="fi-FI" dirty="0">
                <a:solidFill>
                  <a:schemeClr val="tx1"/>
                </a:solidFill>
              </a:rPr>
              <a:t>voimalinjojen alla sijaitsevat kedot, jos ne ovat syntyneet jo ennen voimalinjan raivaamista </a:t>
            </a:r>
          </a:p>
          <a:p>
            <a:r>
              <a:rPr lang="fi-FI" dirty="0">
                <a:solidFill>
                  <a:schemeClr val="tx1"/>
                </a:solidFill>
              </a:rPr>
              <a:t>muokattu tai lievästi lannoitettu alue, jolla toiminta ei ole olennaisesti muuttanut ominaispiirteitä, voi olla mukana osana laajempaa ketokokonaisuutta   </a:t>
            </a:r>
          </a:p>
          <a:p>
            <a:r>
              <a:rPr lang="fi-FI" dirty="0">
                <a:solidFill>
                  <a:schemeClr val="tx1"/>
                </a:solidFill>
              </a:rPr>
              <a:t>lievästi umpeenkasvanut, esim. katajan lisäksi muita pensaita, jotka eivät hallitsevia   </a:t>
            </a:r>
          </a:p>
          <a:p>
            <a:r>
              <a:rPr lang="fi-FI" dirty="0">
                <a:solidFill>
                  <a:schemeClr val="tx1"/>
                </a:solidFill>
              </a:rPr>
              <a:t>jonkin verran typensuosijakasveja tai vieraslajeja.</a:t>
            </a:r>
          </a:p>
          <a:p>
            <a:pPr marL="0" indent="0">
              <a:buNone/>
            </a:pPr>
            <a:endParaRPr lang="fi-FI" dirty="0">
              <a:solidFill>
                <a:schemeClr val="tx1"/>
              </a:solidFill>
            </a:endParaRPr>
          </a:p>
        </p:txBody>
      </p:sp>
      <p:sp>
        <p:nvSpPr>
          <p:cNvPr id="4" name="Päivämäärän paikkamerkki 3">
            <a:extLst>
              <a:ext uri="{FF2B5EF4-FFF2-40B4-BE49-F238E27FC236}">
                <a16:creationId xmlns:a16="http://schemas.microsoft.com/office/drawing/2014/main" id="{F564870A-E1FE-4859-BC49-4287F5EA65D9}"/>
              </a:ext>
            </a:extLst>
          </p:cNvPr>
          <p:cNvSpPr>
            <a:spLocks noGrp="1"/>
          </p:cNvSpPr>
          <p:nvPr>
            <p:ph type="dt" sz="half" idx="10"/>
          </p:nvPr>
        </p:nvSpPr>
        <p:spPr/>
        <p:txBody>
          <a:bodyPr/>
          <a:lstStyle/>
          <a:p>
            <a:fld id="{1DE15E9D-1224-49DC-9E9D-C7A6BCABDDF7}" type="datetime1">
              <a:rPr lang="fi-FI" smtClean="0"/>
              <a:t>16.5.2024</a:t>
            </a:fld>
            <a:endParaRPr lang="fi-FI" dirty="0"/>
          </a:p>
        </p:txBody>
      </p:sp>
      <p:sp>
        <p:nvSpPr>
          <p:cNvPr id="6" name="Dian numeron paikkamerkki 5">
            <a:extLst>
              <a:ext uri="{FF2B5EF4-FFF2-40B4-BE49-F238E27FC236}">
                <a16:creationId xmlns:a16="http://schemas.microsoft.com/office/drawing/2014/main" id="{8599F70E-8DD2-40DA-9D49-2C9587472076}"/>
              </a:ext>
            </a:extLst>
          </p:cNvPr>
          <p:cNvSpPr>
            <a:spLocks noGrp="1"/>
          </p:cNvSpPr>
          <p:nvPr>
            <p:ph type="sldNum" sz="quarter" idx="12"/>
          </p:nvPr>
        </p:nvSpPr>
        <p:spPr/>
        <p:txBody>
          <a:bodyPr/>
          <a:lstStyle/>
          <a:p>
            <a:fld id="{91E53C16-2649-4D48-AFD3-9E32AB86C978}" type="slidenum">
              <a:rPr lang="fi-FI" smtClean="0"/>
              <a:pPr/>
              <a:t>9</a:t>
            </a:fld>
            <a:endParaRPr lang="fi-FI" dirty="0"/>
          </a:p>
        </p:txBody>
      </p:sp>
      <p:pic>
        <p:nvPicPr>
          <p:cNvPr id="7" name="Kuva 6">
            <a:extLst>
              <a:ext uri="{FF2B5EF4-FFF2-40B4-BE49-F238E27FC236}">
                <a16:creationId xmlns:a16="http://schemas.microsoft.com/office/drawing/2014/main" id="{A900B6A1-852C-612D-CB29-0C4DD0884C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2000" y="0"/>
            <a:ext cx="6240000" cy="4680000"/>
          </a:xfrm>
          <a:prstGeom prst="rect">
            <a:avLst/>
          </a:prstGeom>
        </p:spPr>
      </p:pic>
      <p:sp>
        <p:nvSpPr>
          <p:cNvPr id="8" name="Tekstiruutu 7">
            <a:extLst>
              <a:ext uri="{FF2B5EF4-FFF2-40B4-BE49-F238E27FC236}">
                <a16:creationId xmlns:a16="http://schemas.microsoft.com/office/drawing/2014/main" id="{979D2B57-28A5-FBCD-7C3F-3D3E93213C60}"/>
              </a:ext>
            </a:extLst>
          </p:cNvPr>
          <p:cNvSpPr txBox="1"/>
          <p:nvPr/>
        </p:nvSpPr>
        <p:spPr>
          <a:xfrm>
            <a:off x="11868835" y="163074"/>
            <a:ext cx="323165" cy="1438855"/>
          </a:xfrm>
          <a:prstGeom prst="rect">
            <a:avLst/>
          </a:prstGeom>
          <a:noFill/>
        </p:spPr>
        <p:txBody>
          <a:bodyPr vert="vert" wrap="none" rtlCol="0">
            <a:spAutoFit/>
          </a:bodyPr>
          <a:lstStyle/>
          <a:p>
            <a:r>
              <a:rPr lang="fi-FI" sz="900" dirty="0">
                <a:solidFill>
                  <a:schemeClr val="bg1"/>
                </a:solidFill>
              </a:rPr>
              <a:t>Kuva: Martina Reinikainen</a:t>
            </a:r>
          </a:p>
        </p:txBody>
      </p:sp>
    </p:spTree>
    <p:extLst>
      <p:ext uri="{BB962C8B-B14F-4D97-AF65-F5344CB8AC3E}">
        <p14:creationId xmlns:p14="http://schemas.microsoft.com/office/powerpoint/2010/main" val="4041633686"/>
      </p:ext>
    </p:extLst>
  </p:cSld>
  <p:clrMapOvr>
    <a:masterClrMapping/>
  </p:clrMapOvr>
</p:sld>
</file>

<file path=ppt/theme/theme1.xml><?xml version="1.0" encoding="utf-8"?>
<a:theme xmlns:a="http://schemas.openxmlformats.org/drawingml/2006/main" name="YM - otsikkosivut">
  <a:themeElements>
    <a:clrScheme name="YM">
      <a:dk1>
        <a:sysClr val="windowText" lastClr="000000"/>
      </a:dk1>
      <a:lt1>
        <a:sysClr val="window" lastClr="FFFFFF"/>
      </a:lt1>
      <a:dk2>
        <a:srgbClr val="253746"/>
      </a:dk2>
      <a:lt2>
        <a:srgbClr val="F6F3E5"/>
      </a:lt2>
      <a:accent1>
        <a:srgbClr val="2C5234"/>
      </a:accent1>
      <a:accent2>
        <a:srgbClr val="E0C09F"/>
      </a:accent2>
      <a:accent3>
        <a:srgbClr val="C66E4E"/>
      </a:accent3>
      <a:accent4>
        <a:srgbClr val="FFB25B"/>
      </a:accent4>
      <a:accent5>
        <a:srgbClr val="ECC7CD"/>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000" dirty="0" err="1" smtClean="0"/>
        </a:defPPr>
      </a:lstStyle>
    </a:txDef>
  </a:objectDefaults>
  <a:extraClrSchemeLst/>
  <a:extLst>
    <a:ext uri="{05A4C25C-085E-4340-85A3-A5531E510DB2}">
      <thm15:themeFamily xmlns:thm15="http://schemas.microsoft.com/office/thememl/2012/main" name="YM_esitysmallipohja_v2020-04-01.potx" id="{CD71B8E6-676B-4CB9-8EED-AB45E7DF5046}" vid="{ECE959E4-A5A3-4673-90D8-0D14FE6E3A8C}"/>
    </a:ext>
  </a:extLst>
</a:theme>
</file>

<file path=ppt/theme/theme2.xml><?xml version="1.0" encoding="utf-8"?>
<a:theme xmlns:a="http://schemas.openxmlformats.org/drawingml/2006/main" name="YM - sisältösivut">
  <a:themeElements>
    <a:clrScheme name="YM">
      <a:dk1>
        <a:sysClr val="windowText" lastClr="000000"/>
      </a:dk1>
      <a:lt1>
        <a:sysClr val="window" lastClr="FFFFFF"/>
      </a:lt1>
      <a:dk2>
        <a:srgbClr val="253746"/>
      </a:dk2>
      <a:lt2>
        <a:srgbClr val="F6F3E5"/>
      </a:lt2>
      <a:accent1>
        <a:srgbClr val="2C5234"/>
      </a:accent1>
      <a:accent2>
        <a:srgbClr val="E0C09F"/>
      </a:accent2>
      <a:accent3>
        <a:srgbClr val="C66E4E"/>
      </a:accent3>
      <a:accent4>
        <a:srgbClr val="FFB25B"/>
      </a:accent4>
      <a:accent5>
        <a:srgbClr val="ECC7CD"/>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000" dirty="0" err="1" smtClean="0"/>
        </a:defPPr>
      </a:lstStyle>
    </a:txDef>
  </a:objectDefaults>
  <a:extraClrSchemeLst/>
  <a:extLst>
    <a:ext uri="{05A4C25C-085E-4340-85A3-A5531E510DB2}">
      <thm15:themeFamily xmlns:thm15="http://schemas.microsoft.com/office/thememl/2012/main" name="YM_esitysmallipohja_v2020-04-01.potx" id="{CD71B8E6-676B-4CB9-8EED-AB45E7DF5046}" vid="{ECD9BF32-8511-46CC-8743-3622BDABD454}"/>
    </a:ext>
  </a:extLst>
</a:theme>
</file>

<file path=ppt/theme/theme3.xml><?xml version="1.0" encoding="utf-8"?>
<a:theme xmlns:a="http://schemas.openxmlformats.org/drawingml/2006/main" name="YM - kuvalliset sisältösivut">
  <a:themeElements>
    <a:clrScheme name="YM">
      <a:dk1>
        <a:sysClr val="windowText" lastClr="000000"/>
      </a:dk1>
      <a:lt1>
        <a:sysClr val="window" lastClr="FFFFFF"/>
      </a:lt1>
      <a:dk2>
        <a:srgbClr val="253746"/>
      </a:dk2>
      <a:lt2>
        <a:srgbClr val="F6F3E5"/>
      </a:lt2>
      <a:accent1>
        <a:srgbClr val="2C5234"/>
      </a:accent1>
      <a:accent2>
        <a:srgbClr val="E0C09F"/>
      </a:accent2>
      <a:accent3>
        <a:srgbClr val="C66E4E"/>
      </a:accent3>
      <a:accent4>
        <a:srgbClr val="FFB25B"/>
      </a:accent4>
      <a:accent5>
        <a:srgbClr val="ECC7CD"/>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000" dirty="0" err="1" smtClean="0"/>
        </a:defPPr>
      </a:lstStyle>
    </a:txDef>
  </a:objectDefaults>
  <a:extraClrSchemeLst/>
  <a:extLst>
    <a:ext uri="{05A4C25C-085E-4340-85A3-A5531E510DB2}">
      <thm15:themeFamily xmlns:thm15="http://schemas.microsoft.com/office/thememl/2012/main" name="YM_esitysmallipohja_v2020-04-01.potx" id="{CD71B8E6-676B-4CB9-8EED-AB45E7DF5046}" vid="{4F5337FF-4956-468D-B7EE-32AC970AEE85}"/>
    </a:ext>
  </a:extLst>
</a:theme>
</file>

<file path=ppt/theme/theme4.xml><?xml version="1.0" encoding="utf-8"?>
<a:theme xmlns:a="http://schemas.openxmlformats.org/drawingml/2006/main" name="YM - nostot ja välisivut">
  <a:themeElements>
    <a:clrScheme name="YM">
      <a:dk1>
        <a:sysClr val="windowText" lastClr="000000"/>
      </a:dk1>
      <a:lt1>
        <a:sysClr val="window" lastClr="FFFFFF"/>
      </a:lt1>
      <a:dk2>
        <a:srgbClr val="253746"/>
      </a:dk2>
      <a:lt2>
        <a:srgbClr val="F6F3E5"/>
      </a:lt2>
      <a:accent1>
        <a:srgbClr val="2C5234"/>
      </a:accent1>
      <a:accent2>
        <a:srgbClr val="E0C09F"/>
      </a:accent2>
      <a:accent3>
        <a:srgbClr val="C66E4E"/>
      </a:accent3>
      <a:accent4>
        <a:srgbClr val="FFB25B"/>
      </a:accent4>
      <a:accent5>
        <a:srgbClr val="ECC7CD"/>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000" dirty="0" err="1" smtClean="0"/>
        </a:defPPr>
      </a:lstStyle>
    </a:txDef>
  </a:objectDefaults>
  <a:extraClrSchemeLst/>
  <a:extLst>
    <a:ext uri="{05A4C25C-085E-4340-85A3-A5531E510DB2}">
      <thm15:themeFamily xmlns:thm15="http://schemas.microsoft.com/office/thememl/2012/main" name="YM_esitysmallipohja_v2020-04-01.potx" id="{CD71B8E6-676B-4CB9-8EED-AB45E7DF5046}" vid="{E0024204-4227-4F51-9A10-89D4FD8CDEC4}"/>
    </a:ext>
  </a:extLst>
</a:theme>
</file>

<file path=ppt/theme/theme5.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Asiakirja" ma:contentTypeID="0x010100D276AD2246793247B22B5CFF3E82EE2D" ma:contentTypeVersion="14" ma:contentTypeDescription="Luo uusi asiakirja." ma:contentTypeScope="" ma:versionID="56b546640d30dcc3ba32e169ec991fe1">
  <xsd:schema xmlns:xsd="http://www.w3.org/2001/XMLSchema" xmlns:xs="http://www.w3.org/2001/XMLSchema" xmlns:p="http://schemas.microsoft.com/office/2006/metadata/properties" xmlns:ns2="ee979e14-fcd1-4170-9b78-5ef3fbf99893" xmlns:ns3="7ebb899a-9637-410d-b8d9-0b1e9bbc22ab" targetNamespace="http://schemas.microsoft.com/office/2006/metadata/properties" ma:root="true" ma:fieldsID="5af919335dff2798c0d0373912b56787" ns2:_="" ns3:_="">
    <xsd:import namespace="ee979e14-fcd1-4170-9b78-5ef3fbf99893"/>
    <xsd:import namespace="7ebb899a-9637-410d-b8d9-0b1e9bbc22a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SearchPropertie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979e14-fcd1-4170-9b78-5ef3fbf998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Kuvien tunnisteet" ma:readOnly="false" ma:fieldId="{5cf76f15-5ced-4ddc-b409-7134ff3c332f}" ma:taxonomyMulti="true" ma:sspId="4f74eb33-bc01-4b65-a333-7b16e5d3bc2c"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ebb899a-9637-410d-b8d9-0b1e9bbc22ab"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c84c83ae-90e1-4a04-998b-60305cd3d371}" ma:internalName="TaxCatchAll" ma:showField="CatchAllData" ma:web="7ebb899a-9637-410d-b8d9-0b1e9bbc22ab">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Jaettu"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Jakamisen tiedot"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e979e14-fcd1-4170-9b78-5ef3fbf99893">
      <Terms xmlns="http://schemas.microsoft.com/office/infopath/2007/PartnerControls"/>
    </lcf76f155ced4ddcb4097134ff3c332f>
    <TaxCatchAll xmlns="7ebb899a-9637-410d-b8d9-0b1e9bbc22ab" xsi:nil="true"/>
  </documentManagement>
</p:properties>
</file>

<file path=customXml/itemProps1.xml><?xml version="1.0" encoding="utf-8"?>
<ds:datastoreItem xmlns:ds="http://schemas.openxmlformats.org/officeDocument/2006/customXml" ds:itemID="{04E10679-3A63-4840-8A98-AF1521C5756C}">
  <ds:schemaRefs>
    <ds:schemaRef ds:uri="http://schemas.microsoft.com/sharepoint/v3/contenttype/forms"/>
  </ds:schemaRefs>
</ds:datastoreItem>
</file>

<file path=customXml/itemProps2.xml><?xml version="1.0" encoding="utf-8"?>
<ds:datastoreItem xmlns:ds="http://schemas.openxmlformats.org/officeDocument/2006/customXml" ds:itemID="{6D5E72A3-CB44-42E6-A851-61566712184F}"/>
</file>

<file path=customXml/itemProps3.xml><?xml version="1.0" encoding="utf-8"?>
<ds:datastoreItem xmlns:ds="http://schemas.openxmlformats.org/officeDocument/2006/customXml" ds:itemID="{3CB00CCC-B2A0-48EE-9799-D21A27835203}">
  <ds:schemaRefs>
    <ds:schemaRef ds:uri="http://schemas.microsoft.com/office/2006/metadata/properties"/>
    <ds:schemaRef ds:uri="http://schemas.microsoft.com/office/infopath/2007/PartnerControls"/>
    <ds:schemaRef ds:uri="ee979e14-fcd1-4170-9b78-5ef3fbf99893"/>
    <ds:schemaRef ds:uri="7ebb899a-9637-410d-b8d9-0b1e9bbc22ab"/>
  </ds:schemaRefs>
</ds:datastoreItem>
</file>

<file path=docProps/app.xml><?xml version="1.0" encoding="utf-8"?>
<Properties xmlns="http://schemas.openxmlformats.org/officeDocument/2006/extended-properties" xmlns:vt="http://schemas.openxmlformats.org/officeDocument/2006/docPropsVTypes">
  <Template>YM_esitysmallipohja_2020_ja_ohjeita</Template>
  <TotalTime>1651</TotalTime>
  <Words>1819</Words>
  <Application>Microsoft Office PowerPoint</Application>
  <PresentationFormat>Laajakuva</PresentationFormat>
  <Paragraphs>177</Paragraphs>
  <Slides>18</Slides>
  <Notes>0</Notes>
  <HiddenSlides>0</HiddenSlides>
  <MMClips>0</MMClips>
  <ScaleCrop>false</ScaleCrop>
  <HeadingPairs>
    <vt:vector size="4" baseType="variant">
      <vt:variant>
        <vt:lpstr>Teema</vt:lpstr>
      </vt:variant>
      <vt:variant>
        <vt:i4>4</vt:i4>
      </vt:variant>
      <vt:variant>
        <vt:lpstr>Dian otsikot</vt:lpstr>
      </vt:variant>
      <vt:variant>
        <vt:i4>18</vt:i4>
      </vt:variant>
    </vt:vector>
  </HeadingPairs>
  <TitlesOfParts>
    <vt:vector size="22" baseType="lpstr">
      <vt:lpstr>YM - otsikkosivut</vt:lpstr>
      <vt:lpstr>YM - sisältösivut</vt:lpstr>
      <vt:lpstr>YM - kuvalliset sisältösivut</vt:lpstr>
      <vt:lpstr>YM - nostot ja välisivut</vt:lpstr>
      <vt:lpstr>Kedot Koulutus luonnonsuojelulain 64 §:n suojelluista luontotyypeistä 16.5.2024</vt:lpstr>
      <vt:lpstr>  </vt:lpstr>
      <vt:lpstr>  </vt:lpstr>
      <vt:lpstr>Määritelmä  </vt:lpstr>
      <vt:lpstr>Luonnonsuojeluasetuksen perustelumuistio   </vt:lpstr>
      <vt:lpstr>Luontotyypin tunnistaminen</vt:lpstr>
      <vt:lpstr>PowerPoint-esitys</vt:lpstr>
      <vt:lpstr>  </vt:lpstr>
      <vt:lpstr>  </vt:lpstr>
      <vt:lpstr>Levinneisyys    </vt:lpstr>
      <vt:lpstr>Esiintymiskartta ja vihjeaineisto </vt:lpstr>
      <vt:lpstr>Sijainti</vt:lpstr>
      <vt:lpstr>  </vt:lpstr>
      <vt:lpstr>Rajaus     </vt:lpstr>
      <vt:lpstr>Rajaus     </vt:lpstr>
      <vt:lpstr>Luontotyyppiä heikentävät ja parantavat toimet</vt:lpstr>
      <vt:lpstr>PowerPoint-esitys</vt:lpstr>
      <vt:lpstr>PowerPoint-esitys</vt:lpstr>
    </vt:vector>
  </TitlesOfParts>
  <Company>Suomen valtion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Ympäristoministeriön tunnussivu</dc:title>
  <dc:creator>Reinikainen Martina (YM)</dc:creator>
  <cp:lastModifiedBy>Reinikainen Martina (YM)</cp:lastModifiedBy>
  <cp:revision>62</cp:revision>
  <dcterms:created xsi:type="dcterms:W3CDTF">2023-11-20T09:38:32Z</dcterms:created>
  <dcterms:modified xsi:type="dcterms:W3CDTF">2024-05-16T12:06:27Z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0x010100D276AD2246793247B22B5CFF3E82EE2D</vt:lpwstr>
  </property>
  <property fmtid="{D5CDD505-2E9C-101B-9397-08002B2CF9AE}" pid="3" name="MediaServiceImageTags">
    <vt:lpwstr/>
  </property>
</Properties>
</file>