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1.xml" ContentType="application/vnd.openxmlformats-officedocument.presentationml.notesSlide+xml"/>
  <Override PartName="/ppt/slideLayouts/slideLayout6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72" r:id="rId2"/>
    <p:sldId id="273" r:id="rId3"/>
    <p:sldId id="268" r:id="rId4"/>
    <p:sldId id="283" r:id="rId5"/>
    <p:sldId id="280" r:id="rId6"/>
    <p:sldId id="278" r:id="rId7"/>
    <p:sldId id="277" r:id="rId8"/>
    <p:sldId id="281" r:id="rId9"/>
    <p:sldId id="282" r:id="rId10"/>
    <p:sldId id="259" r:id="rId11"/>
    <p:sldId id="275" r:id="rId12"/>
    <p:sldId id="276" r:id="rId13"/>
    <p:sldId id="274" r:id="rId14"/>
    <p:sldId id="284" r:id="rId15"/>
  </p:sldIdLst>
  <p:sldSz cx="9144000" cy="6858000" type="screen4x3"/>
  <p:notesSz cx="6797675" cy="9928225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280" y="3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ustomXml" Target="../customXml/item2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ustomXml" Target="../customXml/item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lätunnisteen paikkamerkki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D15D1D-018D-4CB9-8154-86CAE191E15C}" type="datetimeFigureOut">
              <a:rPr lang="fi-FI" smtClean="0"/>
              <a:t>13.5.2024</a:t>
            </a:fld>
            <a:endParaRPr lang="fi-FI"/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5C5AFF-EBBA-4F76-AAC1-BD29DBA7D80C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038844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lätunnisteen paikkamerkki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5A6E1A-5CCF-4DEC-873B-EC5F66E2E4AA}" type="datetimeFigureOut">
              <a:rPr lang="fi-FI" smtClean="0"/>
              <a:t>13.5.2024</a:t>
            </a:fld>
            <a:endParaRPr lang="fi-FI"/>
          </a:p>
        </p:txBody>
      </p:sp>
      <p:sp>
        <p:nvSpPr>
          <p:cNvPr id="4" name="Dian kuvan paikkamerkki 3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/>
          </a:p>
        </p:txBody>
      </p:sp>
      <p:sp>
        <p:nvSpPr>
          <p:cNvPr id="5" name="Huomautusten paikkamerkki 4"/>
          <p:cNvSpPr>
            <a:spLocks noGrp="1"/>
          </p:cNvSpPr>
          <p:nvPr>
            <p:ph type="body" sz="quarter" idx="3"/>
          </p:nvPr>
        </p:nvSpPr>
        <p:spPr>
          <a:xfrm>
            <a:off x="679450" y="4778375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CD7C26-A3BD-431E-8BBD-52FE81DA1222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9610177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CD7C26-A3BD-431E-8BBD-52FE81DA1222}" type="slidenum">
              <a:rPr lang="fi-FI" smtClean="0"/>
              <a:t>13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444610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i-FI"/>
              <a:t>Muokkaa perustyyl. napsautt.</a:t>
            </a:r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C4D68-F36B-49D7-ABDA-C12921EF1418}" type="datetimeFigureOut">
              <a:rPr lang="fi-FI" smtClean="0"/>
              <a:t>13.5.2024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4EC71-85D6-40DB-9B33-0C32D6B518E7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7619377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Otsikko ja pystysuora 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perustyyl. napsautt.</a:t>
            </a:r>
          </a:p>
        </p:txBody>
      </p:sp>
      <p:sp>
        <p:nvSpPr>
          <p:cNvPr id="3" name="Pystysuoran tekstin paikkamerkki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C4D68-F36B-49D7-ABDA-C12921EF1418}" type="datetimeFigureOut">
              <a:rPr lang="fi-FI" smtClean="0"/>
              <a:t>13.5.2024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4EC71-85D6-40DB-9B33-0C32D6B518E7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0228539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Pystysuora otsikko ja 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ystysuora otsikko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i-FI"/>
              <a:t>Muokkaa perustyyl. napsautt.</a:t>
            </a:r>
          </a:p>
        </p:txBody>
      </p:sp>
      <p:sp>
        <p:nvSpPr>
          <p:cNvPr id="3" name="Pystysuoran tekstin paikkamerkki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C4D68-F36B-49D7-ABDA-C12921EF1418}" type="datetimeFigureOut">
              <a:rPr lang="fi-FI" smtClean="0"/>
              <a:t>13.5.2024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4EC71-85D6-40DB-9B33-0C32D6B518E7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5915364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C4D68-F36B-49D7-ABDA-C12921EF1418}" type="datetimeFigureOut">
              <a:rPr lang="fi-FI" smtClean="0"/>
              <a:t>13.5.2024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4EC71-85D6-40DB-9B33-0C32D6B518E7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6131212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Osan ylätunnis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C4D68-F36B-49D7-ABDA-C12921EF1418}" type="datetimeFigureOut">
              <a:rPr lang="fi-FI" smtClean="0"/>
              <a:t>13.5.2024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4EC71-85D6-40DB-9B33-0C32D6B518E7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547542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4" name="Sisällön paikkamerkk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5" name="Päivämäärän paikkamerkki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C4D68-F36B-49D7-ABDA-C12921EF1418}" type="datetimeFigureOut">
              <a:rPr lang="fi-FI" smtClean="0"/>
              <a:t>13.5.2024</a:t>
            </a:fld>
            <a:endParaRPr lang="fi-FI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4EC71-85D6-40DB-9B33-0C32D6B518E7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559552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tai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4" name="Sisällön paikkamerkk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5" name="Tekstin paikkamerkki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6" name="Sisällön paikkamerkk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7" name="Päivämäärän paikkamerkki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C4D68-F36B-49D7-ABDA-C12921EF1418}" type="datetimeFigureOut">
              <a:rPr lang="fi-FI" smtClean="0"/>
              <a:t>13.5.2024</a:t>
            </a:fld>
            <a:endParaRPr lang="fi-FI"/>
          </a:p>
        </p:txBody>
      </p:sp>
      <p:sp>
        <p:nvSpPr>
          <p:cNvPr id="8" name="Alatunnisteen paikkamerk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Dian numeron paikkamerkki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4EC71-85D6-40DB-9B33-0C32D6B518E7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6782486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Vain otsik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perustyyl. napsautt.</a:t>
            </a:r>
          </a:p>
        </p:txBody>
      </p:sp>
      <p:sp>
        <p:nvSpPr>
          <p:cNvPr id="3" name="Päivämäärän paikkamerkki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C4D68-F36B-49D7-ABDA-C12921EF1418}" type="datetimeFigureOut">
              <a:rPr lang="fi-FI" smtClean="0"/>
              <a:t>13.5.2024</a:t>
            </a:fld>
            <a:endParaRPr lang="fi-FI"/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4EC71-85D6-40DB-9B33-0C32D6B518E7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8801742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yhj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äivämäärän paikkamerkki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C4D68-F36B-49D7-ABDA-C12921EF1418}" type="datetimeFigureOut">
              <a:rPr lang="fi-FI" smtClean="0"/>
              <a:t>13.5.2024</a:t>
            </a:fld>
            <a:endParaRPr lang="fi-FI"/>
          </a:p>
        </p:txBody>
      </p:sp>
      <p:sp>
        <p:nvSpPr>
          <p:cNvPr id="3" name="Alatunnisteen paikkamerk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4EC71-85D6-40DB-9B33-0C32D6B518E7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2176174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4" name="Tekstin paikkamerkki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5" name="Päivämäärän paikkamerkki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C4D68-F36B-49D7-ABDA-C12921EF1418}" type="datetimeFigureOut">
              <a:rPr lang="fi-FI" smtClean="0"/>
              <a:t>13.5.2024</a:t>
            </a:fld>
            <a:endParaRPr lang="fi-FI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4EC71-85D6-40DB-9B33-0C32D6B518E7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0502690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tsikollinen ku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Kuvan paikkamerkki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i-FI"/>
          </a:p>
        </p:txBody>
      </p:sp>
      <p:sp>
        <p:nvSpPr>
          <p:cNvPr id="4" name="Tekstin paikkamerkki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5" name="Päivämäärän paikkamerkki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C4D68-F36B-49D7-ABDA-C12921EF1418}" type="datetimeFigureOut">
              <a:rPr lang="fi-FI" smtClean="0"/>
              <a:t>13.5.2024</a:t>
            </a:fld>
            <a:endParaRPr lang="fi-FI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4EC71-85D6-40DB-9B33-0C32D6B518E7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1521323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on paikkamerkki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i-FI"/>
              <a:t>Muokkaa perustyyl. napsautt.</a:t>
            </a:r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3C4D68-F36B-49D7-ABDA-C12921EF1418}" type="datetimeFigureOut">
              <a:rPr lang="fi-FI" smtClean="0"/>
              <a:t>13.5.2024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D4EC71-85D6-40DB-9B33-0C32D6B518E7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934086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482594E7-636A-430F-80E5-C52290A241A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 b="1" dirty="0"/>
              <a:t>Kalkkikalliot</a:t>
            </a:r>
          </a:p>
        </p:txBody>
      </p:sp>
      <p:sp>
        <p:nvSpPr>
          <p:cNvPr id="3" name="Alaotsikko 2">
            <a:extLst>
              <a:ext uri="{FF2B5EF4-FFF2-40B4-BE49-F238E27FC236}">
                <a16:creationId xmlns:a16="http://schemas.microsoft.com/office/drawing/2014/main" id="{350B7813-E819-4F26-B789-798EC542A12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i-FI" dirty="0"/>
              <a:t>Juha Pykälä, SYKE</a:t>
            </a:r>
          </a:p>
          <a:p>
            <a:r>
              <a:rPr lang="fi-FI" dirty="0"/>
              <a:t>16.5.2024</a:t>
            </a:r>
          </a:p>
        </p:txBody>
      </p:sp>
    </p:spTree>
    <p:extLst>
      <p:ext uri="{BB962C8B-B14F-4D97-AF65-F5344CB8AC3E}">
        <p14:creationId xmlns:p14="http://schemas.microsoft.com/office/powerpoint/2010/main" val="42241882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3200" b="1" dirty="0"/>
              <a:t>Luonnontilaisuuden luokittelu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sz="half" idx="1"/>
          </p:nvPr>
        </p:nvSpPr>
        <p:spPr>
          <a:xfrm>
            <a:off x="0" y="1124744"/>
            <a:ext cx="5432409" cy="5458618"/>
          </a:xfrm>
        </p:spPr>
        <p:txBody>
          <a:bodyPr>
            <a:normAutofit fontScale="47500" lnSpcReduction="20000"/>
          </a:bodyPr>
          <a:lstStyle/>
          <a:p>
            <a:r>
              <a:rPr lang="fi-FI" dirty="0"/>
              <a:t>Luonnontilainen</a:t>
            </a:r>
          </a:p>
          <a:p>
            <a:r>
              <a:rPr lang="fi-FI" dirty="0"/>
              <a:t>- kallio- ja maaperä on koskematon eikä kalliolle ole rakennettu</a:t>
            </a:r>
          </a:p>
          <a:p>
            <a:r>
              <a:rPr lang="fi-FI" dirty="0"/>
              <a:t>- kallio sijaitsee luontaisessa ympäristössä (esim. luontaisesti syntynyt metsä tai rakentamaton ranta-alue)</a:t>
            </a:r>
          </a:p>
          <a:p>
            <a:r>
              <a:rPr lang="fi-FI" dirty="0"/>
              <a:t>- kasvillisuus on kulumatonta</a:t>
            </a:r>
          </a:p>
          <a:p>
            <a:r>
              <a:rPr lang="fi-FI" dirty="0"/>
              <a:t>- kalliolla ei esiinny vieraslajeja</a:t>
            </a:r>
          </a:p>
          <a:p>
            <a:r>
              <a:rPr lang="fi-FI" dirty="0"/>
              <a:t>- monilajista kalkkikalliokasvillisuutta esiintyy edustavissa määrin</a:t>
            </a:r>
          </a:p>
          <a:p>
            <a:r>
              <a:rPr lang="fi-FI" dirty="0"/>
              <a:t>Luonnontilaiseen verrattava</a:t>
            </a:r>
          </a:p>
          <a:p>
            <a:r>
              <a:rPr lang="fi-FI" dirty="0"/>
              <a:t>- kalkkikalliota on aiemmin louhittu, mutta kalkkipitoisia kalliopintoja on edelleen jäljellä, ja niille on palautunut tyypillistä kalkkikalliokasvillisuutta</a:t>
            </a:r>
          </a:p>
          <a:p>
            <a:r>
              <a:rPr lang="fi-FI" dirty="0"/>
              <a:t>- kasvillisuus on paikoin kulunutta tai alueella esiintyy vähäisessä määrin vieraslajeja</a:t>
            </a:r>
          </a:p>
          <a:p>
            <a:r>
              <a:rPr lang="fi-FI" dirty="0"/>
              <a:t>- muuttunut lähiympäristö aiheuttaa muutospainetta kalkkikalliolle esimerkiksi typpikuormituksen, pienilmastomuutosten tai kiihtyneen umpeenkasvun muodossa, mutta kalkkikalliokasvillisuutta on edelleen jäljellä</a:t>
            </a:r>
          </a:p>
          <a:p>
            <a:r>
              <a:rPr lang="fi-FI" dirty="0"/>
              <a:t>Ei luonnontilainen tai siihen verrattava</a:t>
            </a:r>
          </a:p>
          <a:p>
            <a:r>
              <a:rPr lang="fi-FI" dirty="0"/>
              <a:t>- louhinnan päättymisestä on niin vähän aikaa, ettei kasvillisuus ole ehtinyt palautua tai louhinnan myötä kalkkipitoinen kivi on poistettu niin tarkasti, ettei louhospinnoille palautunut kasvillisuus ole kalkkivaikutteista</a:t>
            </a:r>
          </a:p>
          <a:p>
            <a:r>
              <a:rPr lang="fi-FI" dirty="0"/>
              <a:t>- kalkkikallio on peittynyt esimerkiksi rakentamisen tai maansiirtojen myötä</a:t>
            </a:r>
          </a:p>
          <a:p>
            <a:r>
              <a:rPr lang="fi-FI" dirty="0"/>
              <a:t>- kalkkikallion kasvillisuus muodostuu pääasiassa luontotyypille vieraista tai epätyypillisistä lajeista (esim. puutarhakarkulaiset ym. vieraslajit tai typensuosijat)</a:t>
            </a:r>
          </a:p>
          <a:p>
            <a:r>
              <a:rPr lang="fi-FI" dirty="0"/>
              <a:t>- kalkkikalliopinnat ovat umpeenkasvun myötä täysin peittyneet karikkeella ja muulla kuin kalkkikalliokasvillisuudella (esim. metsäsammalet) eikä kalkkia vaativaa kalliolajistoa ole säilynyt alueella</a:t>
            </a:r>
          </a:p>
          <a:p>
            <a:endParaRPr lang="fi-FI" dirty="0"/>
          </a:p>
        </p:txBody>
      </p:sp>
      <p:sp>
        <p:nvSpPr>
          <p:cNvPr id="7" name="Tekstiruutu 6">
            <a:extLst>
              <a:ext uri="{FF2B5EF4-FFF2-40B4-BE49-F238E27FC236}">
                <a16:creationId xmlns:a16="http://schemas.microsoft.com/office/drawing/2014/main" id="{93625352-901A-4710-174C-6603803B105D}"/>
              </a:ext>
            </a:extLst>
          </p:cNvPr>
          <p:cNvSpPr txBox="1"/>
          <p:nvPr/>
        </p:nvSpPr>
        <p:spPr>
          <a:xfrm>
            <a:off x="5508104" y="5301208"/>
            <a:ext cx="352839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/>
              <a:t>Maksakilpinen (</a:t>
            </a:r>
            <a:r>
              <a:rPr lang="fi-FI" dirty="0" err="1"/>
              <a:t>Placidium</a:t>
            </a:r>
            <a:r>
              <a:rPr lang="fi-FI" dirty="0"/>
              <a:t> </a:t>
            </a:r>
            <a:r>
              <a:rPr lang="fi-FI" dirty="0" err="1"/>
              <a:t>squamulosum</a:t>
            </a:r>
            <a:r>
              <a:rPr lang="fi-FI" dirty="0"/>
              <a:t>) (EN) kasvaa avoimilla kalkkimailla, yleensä louhoksissa tai sivukivialueilla. Lohja</a:t>
            </a:r>
          </a:p>
        </p:txBody>
      </p:sp>
      <p:pic>
        <p:nvPicPr>
          <p:cNvPr id="9" name="Sisällön paikkamerkki 8">
            <a:extLst>
              <a:ext uri="{FF2B5EF4-FFF2-40B4-BE49-F238E27FC236}">
                <a16:creationId xmlns:a16="http://schemas.microsoft.com/office/drawing/2014/main" id="{9A4B1D68-03B7-E1C1-D73A-91F31CD8FBF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133724" y="1590613"/>
            <a:ext cx="4147166" cy="3110374"/>
          </a:xfrm>
        </p:spPr>
      </p:pic>
    </p:spTree>
    <p:extLst>
      <p:ext uri="{BB962C8B-B14F-4D97-AF65-F5344CB8AC3E}">
        <p14:creationId xmlns:p14="http://schemas.microsoft.com/office/powerpoint/2010/main" val="3998375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3DEF7C20-67C6-0820-FC38-1657E25B99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3200" b="1" dirty="0"/>
              <a:t>Suojelutason kannalta tärkeiden esiintymien tunnistaminen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350AB41D-99F9-A82E-8EF9-60CF301AD23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114800" cy="4525963"/>
          </a:xfrm>
        </p:spPr>
        <p:txBody>
          <a:bodyPr>
            <a:normAutofit/>
          </a:bodyPr>
          <a:lstStyle/>
          <a:p>
            <a:r>
              <a:rPr lang="fi-FI" sz="2400" dirty="0"/>
              <a:t>Huomioidaan luontotyypin levinneisyys, alueellinen yleisyys, luonnontilaisuus, edustavuus ja uhanalainen lajisto</a:t>
            </a:r>
          </a:p>
          <a:p>
            <a:r>
              <a:rPr lang="fi-FI" sz="2400" dirty="0"/>
              <a:t>Luontotyypillä paljon uhanalaisia lajeja, joten kohteet, joilla uhanalaisia lajeja, ensisijaisia suojelutason kannalta</a:t>
            </a:r>
          </a:p>
          <a:p>
            <a:endParaRPr lang="fi-FI" sz="2400" dirty="0"/>
          </a:p>
        </p:txBody>
      </p:sp>
      <p:sp>
        <p:nvSpPr>
          <p:cNvPr id="7" name="Tekstiruutu 6">
            <a:extLst>
              <a:ext uri="{FF2B5EF4-FFF2-40B4-BE49-F238E27FC236}">
                <a16:creationId xmlns:a16="http://schemas.microsoft.com/office/drawing/2014/main" id="{46733819-A566-EB51-A2D7-7807E5F69F85}"/>
              </a:ext>
            </a:extLst>
          </p:cNvPr>
          <p:cNvSpPr txBox="1"/>
          <p:nvPr/>
        </p:nvSpPr>
        <p:spPr>
          <a:xfrm>
            <a:off x="5038394" y="5674616"/>
            <a:ext cx="3710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/>
              <a:t>Lajistoltaan vaatimaton kalkkikallio. Paltamo</a:t>
            </a:r>
          </a:p>
        </p:txBody>
      </p:sp>
      <p:pic>
        <p:nvPicPr>
          <p:cNvPr id="8" name="Sisällön paikkamerkki 7">
            <a:extLst>
              <a:ext uri="{FF2B5EF4-FFF2-40B4-BE49-F238E27FC236}">
                <a16:creationId xmlns:a16="http://schemas.microsoft.com/office/drawing/2014/main" id="{C5D3817F-E859-08E5-E4C1-DFE4E751EB0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836029" y="1885950"/>
            <a:ext cx="4114800" cy="3086100"/>
          </a:xfrm>
        </p:spPr>
      </p:pic>
    </p:spTree>
    <p:extLst>
      <p:ext uri="{BB962C8B-B14F-4D97-AF65-F5344CB8AC3E}">
        <p14:creationId xmlns:p14="http://schemas.microsoft.com/office/powerpoint/2010/main" val="28932413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295F321B-A86C-B576-E328-16A12F6282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7997635" cy="588889"/>
          </a:xfrm>
        </p:spPr>
        <p:txBody>
          <a:bodyPr>
            <a:normAutofit/>
          </a:bodyPr>
          <a:lstStyle/>
          <a:p>
            <a:r>
              <a:rPr lang="fi-FI" sz="3200" b="1" dirty="0"/>
              <a:t>Rajaus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EBBB2FA4-EE5A-90D6-16BA-F9558DEDF3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82382" y="1600200"/>
            <a:ext cx="4533634" cy="4853136"/>
          </a:xfrm>
        </p:spPr>
        <p:txBody>
          <a:bodyPr>
            <a:normAutofit fontScale="70000" lnSpcReduction="20000"/>
          </a:bodyPr>
          <a:lstStyle/>
          <a:p>
            <a:r>
              <a:rPr lang="fi-FI" dirty="0"/>
              <a:t>Ydinosa muodostuu kalliopaljastumasta, jolla kalkkikalliokasvillisuutta</a:t>
            </a:r>
          </a:p>
          <a:p>
            <a:r>
              <a:rPr lang="fi-FI" dirty="0"/>
              <a:t>Myös lohkareet ja sivukivialueet, kun ne kalkkikallion tai louhoksen välittömässä läheisyydessä</a:t>
            </a:r>
          </a:p>
          <a:p>
            <a:r>
              <a:rPr lang="fi-FI" dirty="0"/>
              <a:t>Selvästi erilliset kalkkisiirtolohkareet ja sivukivialueet ei sisällytetä luontotyyppirajaukseen</a:t>
            </a:r>
          </a:p>
          <a:p>
            <a:r>
              <a:rPr lang="fi-FI" dirty="0"/>
              <a:t>Usein kalkkikalliot vuorottelevat </a:t>
            </a:r>
            <a:r>
              <a:rPr lang="fi-FI" dirty="0" err="1"/>
              <a:t>mosaiiikkimaisesti</a:t>
            </a:r>
            <a:r>
              <a:rPr lang="fi-FI" dirty="0"/>
              <a:t> metsäisten painanteiden kanssa. Ne luetaan luonnonsuojelulain luontotyypiksi, jos kalkkikallioiden etäisyys toisistaan alle 50 metriä</a:t>
            </a:r>
          </a:p>
          <a:p>
            <a:r>
              <a:rPr lang="fi-FI" dirty="0"/>
              <a:t>Luontotyyppirajaukseen usein tarpeen sisällyttää kalkkikallion lähiympäristöä noin 20 metrin leveydeltä</a:t>
            </a:r>
          </a:p>
        </p:txBody>
      </p:sp>
      <p:sp>
        <p:nvSpPr>
          <p:cNvPr id="7" name="Tekstiruutu 6">
            <a:extLst>
              <a:ext uri="{FF2B5EF4-FFF2-40B4-BE49-F238E27FC236}">
                <a16:creationId xmlns:a16="http://schemas.microsoft.com/office/drawing/2014/main" id="{20EC3CCE-35EC-64ED-0450-ADFDE02C17D7}"/>
              </a:ext>
            </a:extLst>
          </p:cNvPr>
          <p:cNvSpPr txBox="1"/>
          <p:nvPr/>
        </p:nvSpPr>
        <p:spPr>
          <a:xfrm>
            <a:off x="4646878" y="5301208"/>
            <a:ext cx="43896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/>
              <a:t>Kalkkikallio voi koostua useista osista, jotka vuorottelevat mosaiikkimaisesti kangasmetsien/lehtojen kanssa. Kuusamo </a:t>
            </a:r>
          </a:p>
        </p:txBody>
      </p:sp>
      <p:pic>
        <p:nvPicPr>
          <p:cNvPr id="6" name="Sisällön paikkamerkki 5">
            <a:extLst>
              <a:ext uri="{FF2B5EF4-FFF2-40B4-BE49-F238E27FC236}">
                <a16:creationId xmlns:a16="http://schemas.microsoft.com/office/drawing/2014/main" id="{C7768101-DA32-B108-D840-73503237F2F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932566" y="1367057"/>
            <a:ext cx="4025798" cy="3018739"/>
          </a:xfrm>
        </p:spPr>
      </p:pic>
    </p:spTree>
    <p:extLst>
      <p:ext uri="{BB962C8B-B14F-4D97-AF65-F5344CB8AC3E}">
        <p14:creationId xmlns:p14="http://schemas.microsoft.com/office/powerpoint/2010/main" val="10046180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BF48197B-C2AB-62B5-8A4D-982BA1DB35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363272" cy="939993"/>
          </a:xfrm>
        </p:spPr>
        <p:txBody>
          <a:bodyPr>
            <a:noAutofit/>
          </a:bodyPr>
          <a:lstStyle/>
          <a:p>
            <a:r>
              <a:rPr lang="fi-FI" sz="3200" b="1" dirty="0"/>
              <a:t>Heikentävät ja parantavat toimet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136363D3-63EA-F01E-55F7-2FD40CD160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79512" y="1376526"/>
            <a:ext cx="5400600" cy="5206836"/>
          </a:xfrm>
        </p:spPr>
        <p:txBody>
          <a:bodyPr>
            <a:normAutofit/>
          </a:bodyPr>
          <a:lstStyle/>
          <a:p>
            <a:r>
              <a:rPr lang="fi-FI" sz="1800" dirty="0">
                <a:solidFill>
                  <a:srgbClr val="000000"/>
                </a:solidFill>
                <a:ea typeface="Times New Roman" panose="02020603050405020304" pitchFamily="18" charset="0"/>
              </a:rPr>
              <a:t>He</a:t>
            </a:r>
            <a:r>
              <a:rPr lang="fi-FI" sz="1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ikentäviä toimia ovat rakentaminen, kaikki kallioperään kajoava toiminta, kuten louhinta ja näytteenotto, maa- ja kallioperän peittäminen maa-aineksilla, hakkuutähteillä, kasvijätteillä tai muulla materiaalilla sekä kasvien ja muiden eliölajien keräily. Myös muu kalliota ja kasvillisuutta kuluttava toiminta, kuten maastoajo (ml. maastopyöräily) tai kalliokiipeily saattavat heikentää luontotyypin tilaa.</a:t>
            </a:r>
            <a:endParaRPr lang="fi-FI" sz="1800" dirty="0">
              <a:effectLst/>
              <a:ea typeface="Times New Roman" panose="02020603050405020304" pitchFamily="18" charset="0"/>
            </a:endParaRPr>
          </a:p>
          <a:p>
            <a:r>
              <a:rPr lang="fi-FI" sz="1800" dirty="0">
                <a:solidFill>
                  <a:srgbClr val="000000"/>
                </a:solidFill>
                <a:effectLst/>
                <a:ea typeface="Arial" panose="020B0604020202020204" pitchFamily="34" charset="0"/>
              </a:rPr>
              <a:t>Metsänkäsittely voi tilanteen mukaan heikentää tai parantaa luontotyypin tilaa, ja sitä tulee toteuttaa vain yhdessä ELY-keskuksen kanssa sovitun suunnitelman mukaisesti. Monesti hoitotoimena tarpeen alikasvoskuusten poisto. </a:t>
            </a:r>
          </a:p>
          <a:p>
            <a:r>
              <a:rPr lang="fi-FI" sz="1800" dirty="0">
                <a:solidFill>
                  <a:srgbClr val="000000"/>
                </a:solidFill>
              </a:rPr>
              <a:t>Laidunnus mahdollinen hoitotapa, mutta huolehdittava ettei karja rehevöitä kalkkikallioita siirtämällä ravinteita muualta kalkkikallioille.</a:t>
            </a:r>
            <a:endParaRPr lang="fi-FI" sz="1900" dirty="0"/>
          </a:p>
        </p:txBody>
      </p:sp>
      <p:sp>
        <p:nvSpPr>
          <p:cNvPr id="7" name="Tekstiruutu 6">
            <a:extLst>
              <a:ext uri="{FF2B5EF4-FFF2-40B4-BE49-F238E27FC236}">
                <a16:creationId xmlns:a16="http://schemas.microsoft.com/office/drawing/2014/main" id="{3E77AC6A-652E-9BE8-33CA-253A5684D07C}"/>
              </a:ext>
            </a:extLst>
          </p:cNvPr>
          <p:cNvSpPr txBox="1"/>
          <p:nvPr/>
        </p:nvSpPr>
        <p:spPr>
          <a:xfrm>
            <a:off x="5724128" y="5643368"/>
            <a:ext cx="298258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/>
              <a:t>Lohjan Pitkäniemen kalkkikallio kaupungin keskustan tuntumassa, useita uhanalaisia jäkäliä</a:t>
            </a:r>
          </a:p>
        </p:txBody>
      </p:sp>
      <p:pic>
        <p:nvPicPr>
          <p:cNvPr id="9" name="Sisällön paikkamerkki 8">
            <a:extLst>
              <a:ext uri="{FF2B5EF4-FFF2-40B4-BE49-F238E27FC236}">
                <a16:creationId xmlns:a16="http://schemas.microsoft.com/office/drawing/2014/main" id="{5B83C7E4-DBDD-855D-06D9-3F34DE378E3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004270" y="1695408"/>
            <a:ext cx="4525963" cy="3394472"/>
          </a:xfrm>
        </p:spPr>
      </p:pic>
    </p:spTree>
    <p:extLst>
      <p:ext uri="{BB962C8B-B14F-4D97-AF65-F5344CB8AC3E}">
        <p14:creationId xmlns:p14="http://schemas.microsoft.com/office/powerpoint/2010/main" val="7847751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uva 2">
            <a:extLst>
              <a:ext uri="{FF2B5EF4-FFF2-40B4-BE49-F238E27FC236}">
                <a16:creationId xmlns:a16="http://schemas.microsoft.com/office/drawing/2014/main" id="{BDEDAF66-247A-C58A-816A-223FA492B1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67" y="947391"/>
            <a:ext cx="9069066" cy="4963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7448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3200" b="1" dirty="0"/>
              <a:t>Määritelmä</a:t>
            </a:r>
            <a:endParaRPr lang="fi-FI" sz="3200" b="1" baseline="30000" dirty="0"/>
          </a:p>
        </p:txBody>
      </p:sp>
      <p:sp>
        <p:nvSpPr>
          <p:cNvPr id="3" name="Sisällön paikkamerkki 2"/>
          <p:cNvSpPr>
            <a:spLocks noGrp="1"/>
          </p:cNvSpPr>
          <p:nvPr>
            <p:ph sz="half" idx="1"/>
          </p:nvPr>
        </p:nvSpPr>
        <p:spPr>
          <a:xfrm>
            <a:off x="179512" y="1196752"/>
            <a:ext cx="4752528" cy="5256584"/>
          </a:xfrm>
        </p:spPr>
        <p:txBody>
          <a:bodyPr>
            <a:normAutofit/>
          </a:bodyPr>
          <a:lstStyle/>
          <a:p>
            <a:r>
              <a:rPr lang="fi-FI" dirty="0"/>
              <a:t>Asetus</a:t>
            </a:r>
          </a:p>
          <a:p>
            <a:r>
              <a:rPr lang="fi-FI" sz="1900" dirty="0">
                <a:solidFill>
                  <a:srgbClr val="000000"/>
                </a:solidFill>
                <a:effectLst/>
                <a:ea typeface="Arial" panose="020B0604020202020204" pitchFamily="34" charset="0"/>
              </a:rPr>
              <a:t>kalkkikalliolla aluetta, joka on osin tai kokonaan kalsiittisen kalkkikiven ja dolomiitin muodostama kalliopaljastuma, jolla esiintyy kalkkitummaraunioista, kalliorikkoa, ketokäenminttua, mäkimeiramia, seinäraunioista, kalkkikynsisammalta, kalkkipalmikkosammalta, kalkkikiertosammalta, kielikellosammalta, </a:t>
            </a:r>
            <a:r>
              <a:rPr lang="fi-FI" sz="1900" dirty="0" err="1">
                <a:solidFill>
                  <a:srgbClr val="000000"/>
                </a:solidFill>
                <a:effectLst/>
                <a:ea typeface="Arial" panose="020B0604020202020204" pitchFamily="34" charset="0"/>
              </a:rPr>
              <a:t>kalkkikahtaissammalta</a:t>
            </a:r>
            <a:r>
              <a:rPr lang="fi-FI" sz="1900" dirty="0">
                <a:solidFill>
                  <a:srgbClr val="000000"/>
                </a:solidFill>
                <a:effectLst/>
                <a:ea typeface="Arial" panose="020B0604020202020204" pitchFamily="34" charset="0"/>
              </a:rPr>
              <a:t>, kalkkikarvasammalta, kalkkikuoppajäkälää, kalkkirakojäkälää, kalvas-, kalkki-, viher- tai pullokansijäkälää, siro-, rusko- tai maksakilpisiä, kupu-, ruso- tai kalkkinuppujäkälää tai vastaavaa kalkinvaatija- ja kalkinsuosijalajistoa</a:t>
            </a:r>
            <a:endParaRPr lang="fi-FI" sz="1900" dirty="0"/>
          </a:p>
        </p:txBody>
      </p:sp>
      <p:pic>
        <p:nvPicPr>
          <p:cNvPr id="6" name="Sisällön paikkamerkki 5">
            <a:extLst>
              <a:ext uri="{FF2B5EF4-FFF2-40B4-BE49-F238E27FC236}">
                <a16:creationId xmlns:a16="http://schemas.microsoft.com/office/drawing/2014/main" id="{A359534A-26E4-3E02-4EF5-E7061ECEA2B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6102" y="1841103"/>
            <a:ext cx="3878386" cy="2908789"/>
          </a:xfrm>
        </p:spPr>
      </p:pic>
      <p:sp>
        <p:nvSpPr>
          <p:cNvPr id="7" name="Tekstiruutu 6">
            <a:extLst>
              <a:ext uri="{FF2B5EF4-FFF2-40B4-BE49-F238E27FC236}">
                <a16:creationId xmlns:a16="http://schemas.microsoft.com/office/drawing/2014/main" id="{1D510750-252B-2568-6208-E72290827E9F}"/>
              </a:ext>
            </a:extLst>
          </p:cNvPr>
          <p:cNvSpPr txBox="1"/>
          <p:nvPr/>
        </p:nvSpPr>
        <p:spPr>
          <a:xfrm>
            <a:off x="4932040" y="5229200"/>
            <a:ext cx="40324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/>
              <a:t>Seinäraunioinen (</a:t>
            </a:r>
            <a:r>
              <a:rPr lang="fi-FI" dirty="0" err="1"/>
              <a:t>Asplenium</a:t>
            </a:r>
            <a:r>
              <a:rPr lang="fi-FI" dirty="0"/>
              <a:t> </a:t>
            </a:r>
            <a:r>
              <a:rPr lang="fi-FI" dirty="0" err="1"/>
              <a:t>ruta-muraria</a:t>
            </a:r>
            <a:r>
              <a:rPr lang="fi-FI" dirty="0"/>
              <a:t>) (EN). Salo (Kisko)</a:t>
            </a:r>
          </a:p>
        </p:txBody>
      </p:sp>
    </p:spTree>
    <p:extLst>
      <p:ext uri="{BB962C8B-B14F-4D97-AF65-F5344CB8AC3E}">
        <p14:creationId xmlns:p14="http://schemas.microsoft.com/office/powerpoint/2010/main" val="25524735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842992" cy="1143000"/>
          </a:xfrm>
        </p:spPr>
        <p:txBody>
          <a:bodyPr>
            <a:normAutofit/>
          </a:bodyPr>
          <a:lstStyle/>
          <a:p>
            <a:r>
              <a:rPr lang="fi-FI" sz="3200" b="1" dirty="0"/>
              <a:t>Levinneisyys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sz="half" idx="1"/>
          </p:nvPr>
        </p:nvSpPr>
        <p:spPr>
          <a:xfrm>
            <a:off x="457200" y="1599407"/>
            <a:ext cx="4399940" cy="4853136"/>
          </a:xfrm>
        </p:spPr>
        <p:txBody>
          <a:bodyPr>
            <a:normAutofit fontScale="92500" lnSpcReduction="10000"/>
          </a:bodyPr>
          <a:lstStyle/>
          <a:p>
            <a:r>
              <a:rPr lang="fi-FI" dirty="0"/>
              <a:t>Kalkkikalliot liittyvät kalkkikiviesiintymiin, jotka Suomen kallioperässä hyvin harvinaisia (0,15%). Etelä-Suomi yleensä kalsiitti, Pohjois-Suomi dolomiitti.</a:t>
            </a:r>
          </a:p>
          <a:p>
            <a:r>
              <a:rPr lang="fi-FI" dirty="0"/>
              <a:t>Yleislevinneisyys lähes koko maa, mutta selvät keskittymät: lounaisrannikko, Pohjois-Savo, Lapin kolmio, Kuusamo-Salla, Enontekiö.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CF5828C6-EFBD-A5D7-FCD7-F43D9C778027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1384" y="476673"/>
            <a:ext cx="3326227" cy="5296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kstiruutu 6">
            <a:extLst>
              <a:ext uri="{FF2B5EF4-FFF2-40B4-BE49-F238E27FC236}">
                <a16:creationId xmlns:a16="http://schemas.microsoft.com/office/drawing/2014/main" id="{075C1CAA-4235-56D8-8E9F-F49985A1E5EB}"/>
              </a:ext>
            </a:extLst>
          </p:cNvPr>
          <p:cNvSpPr txBox="1"/>
          <p:nvPr/>
        </p:nvSpPr>
        <p:spPr>
          <a:xfrm>
            <a:off x="5062197" y="5773210"/>
            <a:ext cx="36246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Kalkkikalliot ja kalkkilouhokset (SYKE) sekä kalkinvaatijalajien havainnot vuoden 1990 jälkeen (Lajitietokeskus 2024). 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4700320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0DF2D2A1-2B7F-40C4-B517-4481F53B0D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3200" b="1" dirty="0"/>
              <a:t>Laajimmat kalkkikalliot Enontekiön tuntureilla ja niillä monia lajeja, joita ei muualla</a:t>
            </a:r>
          </a:p>
        </p:txBody>
      </p:sp>
      <p:pic>
        <p:nvPicPr>
          <p:cNvPr id="12" name="Sisällön paikkamerkki 11">
            <a:extLst>
              <a:ext uri="{FF2B5EF4-FFF2-40B4-BE49-F238E27FC236}">
                <a16:creationId xmlns:a16="http://schemas.microsoft.com/office/drawing/2014/main" id="{074AC0F9-BEB6-91B4-06FA-E809DC18DFB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2348706"/>
            <a:ext cx="4038600" cy="3028950"/>
          </a:xfrm>
        </p:spPr>
      </p:pic>
      <p:pic>
        <p:nvPicPr>
          <p:cNvPr id="10" name="Sisällön paikkamerkki 9">
            <a:extLst>
              <a:ext uri="{FF2B5EF4-FFF2-40B4-BE49-F238E27FC236}">
                <a16:creationId xmlns:a16="http://schemas.microsoft.com/office/drawing/2014/main" id="{19EF19FF-9D37-B421-5BB1-4F9D3F04774C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348706"/>
            <a:ext cx="4038600" cy="3028950"/>
          </a:xfrm>
        </p:spPr>
      </p:pic>
      <p:sp>
        <p:nvSpPr>
          <p:cNvPr id="13" name="Tekstiruutu 12">
            <a:extLst>
              <a:ext uri="{FF2B5EF4-FFF2-40B4-BE49-F238E27FC236}">
                <a16:creationId xmlns:a16="http://schemas.microsoft.com/office/drawing/2014/main" id="{6AAA70CE-A987-7ED7-11E6-1BC092EC5A56}"/>
              </a:ext>
            </a:extLst>
          </p:cNvPr>
          <p:cNvSpPr txBox="1"/>
          <p:nvPr/>
        </p:nvSpPr>
        <p:spPr>
          <a:xfrm>
            <a:off x="395536" y="5877272"/>
            <a:ext cx="4320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 err="1"/>
              <a:t>Toskalpahta</a:t>
            </a:r>
            <a:endParaRPr lang="fi-FI" dirty="0"/>
          </a:p>
        </p:txBody>
      </p:sp>
      <p:sp>
        <p:nvSpPr>
          <p:cNvPr id="14" name="Tekstiruutu 13">
            <a:extLst>
              <a:ext uri="{FF2B5EF4-FFF2-40B4-BE49-F238E27FC236}">
                <a16:creationId xmlns:a16="http://schemas.microsoft.com/office/drawing/2014/main" id="{27929BAB-E0F3-71D5-5558-8BA2DF9B3472}"/>
              </a:ext>
            </a:extLst>
          </p:cNvPr>
          <p:cNvSpPr txBox="1"/>
          <p:nvPr/>
        </p:nvSpPr>
        <p:spPr>
          <a:xfrm>
            <a:off x="4716016" y="5877272"/>
            <a:ext cx="40324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/>
              <a:t>Kuoppavahajäkälä (</a:t>
            </a:r>
            <a:r>
              <a:rPr lang="fi-FI" dirty="0" err="1"/>
              <a:t>Gyalecta</a:t>
            </a:r>
            <a:r>
              <a:rPr lang="fi-FI" dirty="0"/>
              <a:t> </a:t>
            </a:r>
            <a:r>
              <a:rPr lang="fi-FI" dirty="0" err="1"/>
              <a:t>foveolaris</a:t>
            </a:r>
            <a:r>
              <a:rPr lang="fi-FI" dirty="0"/>
              <a:t>) (VU). Saana</a:t>
            </a:r>
          </a:p>
        </p:txBody>
      </p:sp>
    </p:spTree>
    <p:extLst>
      <p:ext uri="{BB962C8B-B14F-4D97-AF65-F5344CB8AC3E}">
        <p14:creationId xmlns:p14="http://schemas.microsoft.com/office/powerpoint/2010/main" val="4473162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25CD1538-7D41-CB91-F40C-FB430C8E3A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3200" b="1" dirty="0"/>
              <a:t>Kalkkilouhokset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E8D4C56C-29F8-2F14-2896-329C611A51B3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fi-FI" dirty="0"/>
              <a:t>Kalkkikallioihin luetaan myös vanhat kalkkilouhokset, joille on palautunut kalkkikallioille tyypillistä kasvillisuutta.</a:t>
            </a:r>
          </a:p>
          <a:p>
            <a:r>
              <a:rPr lang="fi-FI" dirty="0"/>
              <a:t>Osa kalkkilajeista voi levitä nopeasti kalkkilouhoksiin, jos niissä jäljellä kalkkipintoja</a:t>
            </a:r>
          </a:p>
          <a:p>
            <a:endParaRPr lang="fi-FI" dirty="0"/>
          </a:p>
        </p:txBody>
      </p:sp>
      <p:pic>
        <p:nvPicPr>
          <p:cNvPr id="8" name="Sisällön paikkamerkki 7">
            <a:extLst>
              <a:ext uri="{FF2B5EF4-FFF2-40B4-BE49-F238E27FC236}">
                <a16:creationId xmlns:a16="http://schemas.microsoft.com/office/drawing/2014/main" id="{6D77ED8C-40E9-4F5A-E6E8-8E9175CB76F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1054" y="1600200"/>
            <a:ext cx="4038600" cy="3028950"/>
          </a:xfrm>
        </p:spPr>
      </p:pic>
      <p:sp>
        <p:nvSpPr>
          <p:cNvPr id="9" name="Tekstiruutu 8">
            <a:extLst>
              <a:ext uri="{FF2B5EF4-FFF2-40B4-BE49-F238E27FC236}">
                <a16:creationId xmlns:a16="http://schemas.microsoft.com/office/drawing/2014/main" id="{74DEF2AB-BD01-65FD-515F-E5F33FEC703B}"/>
              </a:ext>
            </a:extLst>
          </p:cNvPr>
          <p:cNvSpPr txBox="1"/>
          <p:nvPr/>
        </p:nvSpPr>
        <p:spPr>
          <a:xfrm>
            <a:off x="4648202" y="5373216"/>
            <a:ext cx="41002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/>
              <a:t>Nuorennäköinen kalkkilouhos, johon kuitenkin jo levinnyt harvinaisia kalkkilajeja. Tornio</a:t>
            </a:r>
          </a:p>
        </p:txBody>
      </p:sp>
    </p:spTree>
    <p:extLst>
      <p:ext uri="{BB962C8B-B14F-4D97-AF65-F5344CB8AC3E}">
        <p14:creationId xmlns:p14="http://schemas.microsoft.com/office/powerpoint/2010/main" val="6646266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CC7D8BC1-6306-9664-D862-6B4C20D626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085339" cy="1143000"/>
          </a:xfrm>
        </p:spPr>
        <p:txBody>
          <a:bodyPr>
            <a:normAutofit/>
          </a:bodyPr>
          <a:lstStyle/>
          <a:p>
            <a:r>
              <a:rPr lang="fi-FI" sz="3200" b="1" dirty="0"/>
              <a:t>Lajisto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714CBB9C-700A-F74B-B6A2-4472767391C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79512" y="1600200"/>
            <a:ext cx="4824536" cy="4525963"/>
          </a:xfrm>
        </p:spPr>
        <p:txBody>
          <a:bodyPr>
            <a:normAutofit/>
          </a:bodyPr>
          <a:lstStyle/>
          <a:p>
            <a:r>
              <a:rPr lang="fi-FI" dirty="0"/>
              <a:t>Kalkkikalliot ensisijainen tai ainoa elinympäristö yli 500 eliölajille (suurin osa jäkäliä ja sammalia). Näistä vuoden 2019 uhanalaisarvioinnissa luokiteltiin uhanalaisiksi peräti 308 eliölajia.</a:t>
            </a:r>
          </a:p>
        </p:txBody>
      </p:sp>
      <p:sp>
        <p:nvSpPr>
          <p:cNvPr id="7" name="Tekstiruutu 6">
            <a:extLst>
              <a:ext uri="{FF2B5EF4-FFF2-40B4-BE49-F238E27FC236}">
                <a16:creationId xmlns:a16="http://schemas.microsoft.com/office/drawing/2014/main" id="{2049CCAB-E2F4-6B05-A602-52F5E2DAAFEA}"/>
              </a:ext>
            </a:extLst>
          </p:cNvPr>
          <p:cNvSpPr txBox="1"/>
          <p:nvPr/>
        </p:nvSpPr>
        <p:spPr>
          <a:xfrm>
            <a:off x="5148064" y="5373216"/>
            <a:ext cx="374441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/>
              <a:t>Jyväskultajäkälä (</a:t>
            </a:r>
            <a:r>
              <a:rPr lang="fi-FI" dirty="0" err="1"/>
              <a:t>Flavoplaca</a:t>
            </a:r>
            <a:r>
              <a:rPr lang="fi-FI" dirty="0"/>
              <a:t> </a:t>
            </a:r>
            <a:r>
              <a:rPr lang="fi-FI" dirty="0" err="1"/>
              <a:t>dichroa</a:t>
            </a:r>
            <a:r>
              <a:rPr lang="fi-FI" dirty="0"/>
              <a:t>) (VU) kasvaa </a:t>
            </a:r>
            <a:r>
              <a:rPr lang="fi-FI" dirty="0" err="1"/>
              <a:t>hemiboreaalisella</a:t>
            </a:r>
            <a:r>
              <a:rPr lang="fi-FI" dirty="0"/>
              <a:t> vyöhykkeellä rantakalkkikallioilla ja niiden läheisillä kalkkikallioilla. Parainen (Korppoo)</a:t>
            </a:r>
          </a:p>
        </p:txBody>
      </p:sp>
      <p:pic>
        <p:nvPicPr>
          <p:cNvPr id="9" name="Sisällön paikkamerkki 8">
            <a:extLst>
              <a:ext uri="{FF2B5EF4-FFF2-40B4-BE49-F238E27FC236}">
                <a16:creationId xmlns:a16="http://schemas.microsoft.com/office/drawing/2014/main" id="{937A2FED-710A-001B-2165-A30978778F9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1600200"/>
            <a:ext cx="4038600" cy="3028950"/>
          </a:xfrm>
        </p:spPr>
      </p:pic>
    </p:spTree>
    <p:extLst>
      <p:ext uri="{BB962C8B-B14F-4D97-AF65-F5344CB8AC3E}">
        <p14:creationId xmlns:p14="http://schemas.microsoft.com/office/powerpoint/2010/main" val="18508924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A95E5ADC-55F4-EE52-4956-57D8272489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i-FI" sz="3200" b="1" dirty="0"/>
              <a:t>Kasvillisuus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890A4C50-4E02-8C9B-762F-2A8F1CC657C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i-FI" dirty="0"/>
              <a:t>Kivipinnoilla vallitsevat kalkkia suosivat ja vaativat jäkälät, sammalet ja putkilokasvit.</a:t>
            </a:r>
          </a:p>
          <a:p>
            <a:pPr marL="0" indent="0">
              <a:buNone/>
            </a:pPr>
            <a:r>
              <a:rPr lang="fi-FI" dirty="0"/>
              <a:t>Yleensä myös keskiravinteisille ja karuille kallioille ominaista lajistoa, koska harvemmin kalkkikalliot kokonaan kalkkikiveä</a:t>
            </a:r>
          </a:p>
          <a:p>
            <a:pPr marL="0" indent="0">
              <a:buNone/>
            </a:pPr>
            <a:endParaRPr lang="fi-FI" dirty="0"/>
          </a:p>
        </p:txBody>
      </p:sp>
      <p:sp>
        <p:nvSpPr>
          <p:cNvPr id="7" name="Tekstiruutu 6">
            <a:extLst>
              <a:ext uri="{FF2B5EF4-FFF2-40B4-BE49-F238E27FC236}">
                <a16:creationId xmlns:a16="http://schemas.microsoft.com/office/drawing/2014/main" id="{B137E6F2-BA42-2BB2-10F0-5D24436BBD35}"/>
              </a:ext>
            </a:extLst>
          </p:cNvPr>
          <p:cNvSpPr txBox="1"/>
          <p:nvPr/>
        </p:nvSpPr>
        <p:spPr>
          <a:xfrm>
            <a:off x="5076057" y="5661247"/>
            <a:ext cx="361074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/>
              <a:t>Kuusamossa on hienoja suojelemattomia kalkkikallioita, joista ei ole ollut vanhoja tietoja lajistosta</a:t>
            </a:r>
          </a:p>
          <a:p>
            <a:endParaRPr lang="fi-FI" dirty="0"/>
          </a:p>
        </p:txBody>
      </p:sp>
      <p:pic>
        <p:nvPicPr>
          <p:cNvPr id="4" name="Sisällön paikkamerkki 8">
            <a:extLst>
              <a:ext uri="{FF2B5EF4-FFF2-40B4-BE49-F238E27FC236}">
                <a16:creationId xmlns:a16="http://schemas.microsoft.com/office/drawing/2014/main" id="{71E03127-A6B9-33D0-0CC4-6AB631D9A65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624828" y="1508473"/>
            <a:ext cx="4248473" cy="3625033"/>
          </a:xfrm>
        </p:spPr>
      </p:pic>
    </p:spTree>
    <p:extLst>
      <p:ext uri="{BB962C8B-B14F-4D97-AF65-F5344CB8AC3E}">
        <p14:creationId xmlns:p14="http://schemas.microsoft.com/office/powerpoint/2010/main" val="32032947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06245A1-7C3A-15A1-84D1-9568819904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3200" b="1" dirty="0"/>
              <a:t>Kasvillisuus varsin vaihtelevaa</a:t>
            </a:r>
          </a:p>
        </p:txBody>
      </p:sp>
      <p:pic>
        <p:nvPicPr>
          <p:cNvPr id="6" name="Sisällön paikkamerkki 5">
            <a:extLst>
              <a:ext uri="{FF2B5EF4-FFF2-40B4-BE49-F238E27FC236}">
                <a16:creationId xmlns:a16="http://schemas.microsoft.com/office/drawing/2014/main" id="{48A71F2F-0456-06DD-8A2B-9A76B3C83B6B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221" y="1914525"/>
            <a:ext cx="4038600" cy="3028950"/>
          </a:xfrm>
        </p:spPr>
      </p:pic>
      <p:pic>
        <p:nvPicPr>
          <p:cNvPr id="9" name="Sisällön paikkamerkki 8">
            <a:extLst>
              <a:ext uri="{FF2B5EF4-FFF2-40B4-BE49-F238E27FC236}">
                <a16:creationId xmlns:a16="http://schemas.microsoft.com/office/drawing/2014/main" id="{593E6F9D-9942-8625-D582-75FB2244E48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2082" y="1914525"/>
            <a:ext cx="4038600" cy="3028950"/>
          </a:xfrm>
        </p:spPr>
      </p:pic>
      <p:sp>
        <p:nvSpPr>
          <p:cNvPr id="7" name="Tekstiruutu 6">
            <a:extLst>
              <a:ext uri="{FF2B5EF4-FFF2-40B4-BE49-F238E27FC236}">
                <a16:creationId xmlns:a16="http://schemas.microsoft.com/office/drawing/2014/main" id="{FECE34BA-2CC4-023F-D05A-4297E2F55103}"/>
              </a:ext>
            </a:extLst>
          </p:cNvPr>
          <p:cNvSpPr txBox="1"/>
          <p:nvPr/>
        </p:nvSpPr>
        <p:spPr>
          <a:xfrm>
            <a:off x="683568" y="5589240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/>
              <a:t>Kalkkikallioketoa. Lohja</a:t>
            </a:r>
          </a:p>
        </p:txBody>
      </p:sp>
      <p:sp>
        <p:nvSpPr>
          <p:cNvPr id="10" name="Tekstiruutu 9">
            <a:extLst>
              <a:ext uri="{FF2B5EF4-FFF2-40B4-BE49-F238E27FC236}">
                <a16:creationId xmlns:a16="http://schemas.microsoft.com/office/drawing/2014/main" id="{BA73DB16-C235-ADA5-6111-A208707AA9F3}"/>
              </a:ext>
            </a:extLst>
          </p:cNvPr>
          <p:cNvSpPr txBox="1"/>
          <p:nvPr/>
        </p:nvSpPr>
        <p:spPr>
          <a:xfrm>
            <a:off x="4716016" y="5661248"/>
            <a:ext cx="3744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/>
              <a:t>Järvenrannan kalkkikallio. Salo (Kisko)</a:t>
            </a:r>
          </a:p>
        </p:txBody>
      </p:sp>
    </p:spTree>
    <p:extLst>
      <p:ext uri="{BB962C8B-B14F-4D97-AF65-F5344CB8AC3E}">
        <p14:creationId xmlns:p14="http://schemas.microsoft.com/office/powerpoint/2010/main" val="19658994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0C81F2E9-7804-7156-AB0A-03530FA493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3200" b="1" dirty="0"/>
              <a:t>Kalkkikallioiden perusjäkäliä</a:t>
            </a:r>
          </a:p>
        </p:txBody>
      </p:sp>
      <p:pic>
        <p:nvPicPr>
          <p:cNvPr id="6" name="Sisällön paikkamerkki 5">
            <a:extLst>
              <a:ext uri="{FF2B5EF4-FFF2-40B4-BE49-F238E27FC236}">
                <a16:creationId xmlns:a16="http://schemas.microsoft.com/office/drawing/2014/main" id="{A7E24A0C-45A8-19CB-44FE-1A08B9D84B07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417638"/>
            <a:ext cx="4038600" cy="3028950"/>
          </a:xfrm>
        </p:spPr>
      </p:pic>
      <p:pic>
        <p:nvPicPr>
          <p:cNvPr id="9" name="Sisällön paikkamerkki 8">
            <a:extLst>
              <a:ext uri="{FF2B5EF4-FFF2-40B4-BE49-F238E27FC236}">
                <a16:creationId xmlns:a16="http://schemas.microsoft.com/office/drawing/2014/main" id="{CB002EB9-7191-DCAC-FE23-9519AE3D995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2070" y="1480344"/>
            <a:ext cx="4038600" cy="3028950"/>
          </a:xfrm>
        </p:spPr>
      </p:pic>
      <p:sp>
        <p:nvSpPr>
          <p:cNvPr id="7" name="Tekstiruutu 6">
            <a:extLst>
              <a:ext uri="{FF2B5EF4-FFF2-40B4-BE49-F238E27FC236}">
                <a16:creationId xmlns:a16="http://schemas.microsoft.com/office/drawing/2014/main" id="{78C26923-FA24-6E45-3721-672C74624177}"/>
              </a:ext>
            </a:extLst>
          </p:cNvPr>
          <p:cNvSpPr txBox="1"/>
          <p:nvPr/>
        </p:nvSpPr>
        <p:spPr>
          <a:xfrm>
            <a:off x="457200" y="5013176"/>
            <a:ext cx="4191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/>
              <a:t>Kalkkikuoppajäkälä (</a:t>
            </a:r>
            <a:r>
              <a:rPr lang="fi-FI" dirty="0" err="1"/>
              <a:t>Acarospora</a:t>
            </a:r>
            <a:r>
              <a:rPr lang="fi-FI" dirty="0"/>
              <a:t> </a:t>
            </a:r>
            <a:r>
              <a:rPr lang="fi-FI" dirty="0" err="1"/>
              <a:t>glaucocarpa</a:t>
            </a:r>
            <a:r>
              <a:rPr lang="fi-FI" dirty="0"/>
              <a:t>) (LC). Salo (Kisko)</a:t>
            </a:r>
          </a:p>
        </p:txBody>
      </p:sp>
      <p:sp>
        <p:nvSpPr>
          <p:cNvPr id="10" name="Tekstiruutu 9">
            <a:extLst>
              <a:ext uri="{FF2B5EF4-FFF2-40B4-BE49-F238E27FC236}">
                <a16:creationId xmlns:a16="http://schemas.microsoft.com/office/drawing/2014/main" id="{6A063265-0936-4560-F6BD-4C929F900D2D}"/>
              </a:ext>
            </a:extLst>
          </p:cNvPr>
          <p:cNvSpPr txBox="1"/>
          <p:nvPr/>
        </p:nvSpPr>
        <p:spPr>
          <a:xfrm>
            <a:off x="4932040" y="5229200"/>
            <a:ext cx="3754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/>
              <a:t>Kalkkinuppujäkälä (</a:t>
            </a:r>
            <a:r>
              <a:rPr lang="fi-FI" dirty="0" err="1"/>
              <a:t>Protoblastenia</a:t>
            </a:r>
            <a:r>
              <a:rPr lang="fi-FI" dirty="0"/>
              <a:t> </a:t>
            </a:r>
            <a:r>
              <a:rPr lang="fi-FI" dirty="0" err="1"/>
              <a:t>rupestris</a:t>
            </a:r>
            <a:r>
              <a:rPr lang="fi-FI" dirty="0"/>
              <a:t>) (LC). Salo (Kisko)</a:t>
            </a:r>
          </a:p>
        </p:txBody>
      </p:sp>
    </p:spTree>
    <p:extLst>
      <p:ext uri="{BB962C8B-B14F-4D97-AF65-F5344CB8AC3E}">
        <p14:creationId xmlns:p14="http://schemas.microsoft.com/office/powerpoint/2010/main" val="13696476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276AD2246793247B22B5CFF3E82EE2D" ma:contentTypeVersion="14" ma:contentTypeDescription="Create a new document." ma:contentTypeScope="" ma:versionID="2438b08b8fee7b2ab5fcab52ad791e73">
  <xsd:schema xmlns:xsd="http://www.w3.org/2001/XMLSchema" xmlns:xs="http://www.w3.org/2001/XMLSchema" xmlns:p="http://schemas.microsoft.com/office/2006/metadata/properties" xmlns:ns2="ee979e14-fcd1-4170-9b78-5ef3fbf99893" xmlns:ns3="7ebb899a-9637-410d-b8d9-0b1e9bbc22ab" targetNamespace="http://schemas.microsoft.com/office/2006/metadata/properties" ma:root="true" ma:fieldsID="b19b5d7e7be2f6f6d5b5d77e46a0f56a" ns2:_="" ns3:_="">
    <xsd:import namespace="ee979e14-fcd1-4170-9b78-5ef3fbf99893"/>
    <xsd:import namespace="7ebb899a-9637-410d-b8d9-0b1e9bbc22a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e979e14-fcd1-4170-9b78-5ef3fbf9989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Image Tags" ma:readOnly="false" ma:fieldId="{5cf76f15-5ced-4ddc-b409-7134ff3c332f}" ma:taxonomyMulti="true" ma:sspId="4f74eb33-bc01-4b65-a333-7b16e5d3bc2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ebb899a-9637-410d-b8d9-0b1e9bbc22ab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c84c83ae-90e1-4a04-998b-60305cd3d371}" ma:internalName="TaxCatchAll" ma:showField="CatchAllData" ma:web="7ebb899a-9637-410d-b8d9-0b1e9bbc22a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e979e14-fcd1-4170-9b78-5ef3fbf99893">
      <Terms xmlns="http://schemas.microsoft.com/office/infopath/2007/PartnerControls"/>
    </lcf76f155ced4ddcb4097134ff3c332f>
    <TaxCatchAll xmlns="7ebb899a-9637-410d-b8d9-0b1e9bbc22ab" xsi:nil="true"/>
  </documentManagement>
</p:properties>
</file>

<file path=customXml/itemProps1.xml><?xml version="1.0" encoding="utf-8"?>
<ds:datastoreItem xmlns:ds="http://schemas.openxmlformats.org/officeDocument/2006/customXml" ds:itemID="{A4178820-09FD-40E8-888D-7E893053801E}"/>
</file>

<file path=customXml/itemProps2.xml><?xml version="1.0" encoding="utf-8"?>
<ds:datastoreItem xmlns:ds="http://schemas.openxmlformats.org/officeDocument/2006/customXml" ds:itemID="{C18854B4-26DC-45A0-A23C-7BD1D8629740}"/>
</file>

<file path=customXml/itemProps3.xml><?xml version="1.0" encoding="utf-8"?>
<ds:datastoreItem xmlns:ds="http://schemas.openxmlformats.org/officeDocument/2006/customXml" ds:itemID="{BAAFB085-C88E-4481-BD7C-457858288A1C}"/>
</file>

<file path=docProps/app.xml><?xml version="1.0" encoding="utf-8"?>
<Properties xmlns="http://schemas.openxmlformats.org/officeDocument/2006/extended-properties" xmlns:vt="http://schemas.openxmlformats.org/officeDocument/2006/docPropsVTypes">
  <TotalTime>1752</TotalTime>
  <Words>751</Words>
  <Application>Microsoft Office PowerPoint</Application>
  <PresentationFormat>Näytössä katseltava diaesitys (4:3)</PresentationFormat>
  <Paragraphs>65</Paragraphs>
  <Slides>14</Slides>
  <Notes>1</Notes>
  <HiddenSlides>0</HiddenSlides>
  <MMClips>0</MMClips>
  <ScaleCrop>false</ScaleCrop>
  <HeadingPairs>
    <vt:vector size="6" baseType="variant">
      <vt:variant>
        <vt:lpstr>Käytetyt fontit</vt:lpstr>
      </vt:variant>
      <vt:variant>
        <vt:i4>2</vt:i4>
      </vt:variant>
      <vt:variant>
        <vt:lpstr>Teema</vt:lpstr>
      </vt:variant>
      <vt:variant>
        <vt:i4>1</vt:i4>
      </vt:variant>
      <vt:variant>
        <vt:lpstr>Dian otsikot</vt:lpstr>
      </vt:variant>
      <vt:variant>
        <vt:i4>14</vt:i4>
      </vt:variant>
    </vt:vector>
  </HeadingPairs>
  <TitlesOfParts>
    <vt:vector size="17" baseType="lpstr">
      <vt:lpstr>Arial</vt:lpstr>
      <vt:lpstr>Calibri</vt:lpstr>
      <vt:lpstr>Office-teema</vt:lpstr>
      <vt:lpstr>Kalkkikalliot</vt:lpstr>
      <vt:lpstr>Määritelmä</vt:lpstr>
      <vt:lpstr>Levinneisyys</vt:lpstr>
      <vt:lpstr>Laajimmat kalkkikalliot Enontekiön tuntureilla ja niillä monia lajeja, joita ei muualla</vt:lpstr>
      <vt:lpstr>Kalkkilouhokset</vt:lpstr>
      <vt:lpstr>Lajisto</vt:lpstr>
      <vt:lpstr>Kasvillisuus</vt:lpstr>
      <vt:lpstr>Kasvillisuus varsin vaihtelevaa</vt:lpstr>
      <vt:lpstr>Kalkkikallioiden perusjäkäliä</vt:lpstr>
      <vt:lpstr>Luonnontilaisuuden luokittelu</vt:lpstr>
      <vt:lpstr>Suojelutason kannalta tärkeiden esiintymien tunnistaminen</vt:lpstr>
      <vt:lpstr>Rajaus</vt:lpstr>
      <vt:lpstr>Heikentävät ja parantavat toimet</vt:lpstr>
      <vt:lpstr>PowerPoint-esitys</vt:lpstr>
    </vt:vector>
  </TitlesOfParts>
  <Company>Ympäristöhallinto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Jäkälätyöryhmä toimintaa 2017</dc:title>
  <dc:creator>Pykälä Juha</dc:creator>
  <cp:lastModifiedBy>Pykälä Juha</cp:lastModifiedBy>
  <cp:revision>132</cp:revision>
  <cp:lastPrinted>2017-11-03T14:52:26Z</cp:lastPrinted>
  <dcterms:created xsi:type="dcterms:W3CDTF">2017-11-02T07:36:13Z</dcterms:created>
  <dcterms:modified xsi:type="dcterms:W3CDTF">2024-05-13T08:59:16Z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0x010100D276AD2246793247B22B5CFF3E82EE2D</vt:lpwstr>
  </property>
</Properties>
</file>