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10" r:id="rId4"/>
    <p:sldMasterId id="2147483817" r:id="rId5"/>
    <p:sldMasterId id="2147483836" r:id="rId6"/>
    <p:sldMasterId id="2147483932" r:id="rId7"/>
    <p:sldMasterId id="2147483951" r:id="rId8"/>
    <p:sldMasterId id="2147483983" r:id="rId9"/>
  </p:sldMasterIdLst>
  <p:notesMasterIdLst>
    <p:notesMasterId r:id="rId88"/>
  </p:notesMasterIdLst>
  <p:handoutMasterIdLst>
    <p:handoutMasterId r:id="rId89"/>
  </p:handoutMasterIdLst>
  <p:sldIdLst>
    <p:sldId id="795" r:id="rId10"/>
    <p:sldId id="2147481026" r:id="rId11"/>
    <p:sldId id="256" r:id="rId12"/>
    <p:sldId id="257" r:id="rId13"/>
    <p:sldId id="258" r:id="rId14"/>
    <p:sldId id="260" r:id="rId15"/>
    <p:sldId id="261" r:id="rId16"/>
    <p:sldId id="2147481020" r:id="rId17"/>
    <p:sldId id="2147481001" r:id="rId18"/>
    <p:sldId id="2147481004" r:id="rId19"/>
    <p:sldId id="2147481003" r:id="rId20"/>
    <p:sldId id="2147481005" r:id="rId21"/>
    <p:sldId id="2147481006" r:id="rId22"/>
    <p:sldId id="2147481007" r:id="rId23"/>
    <p:sldId id="2147481015" r:id="rId24"/>
    <p:sldId id="2147481016" r:id="rId25"/>
    <p:sldId id="2147481022" r:id="rId26"/>
    <p:sldId id="2147481023" r:id="rId27"/>
    <p:sldId id="2147481014" r:id="rId28"/>
    <p:sldId id="2147481013" r:id="rId29"/>
    <p:sldId id="2147480950" r:id="rId30"/>
    <p:sldId id="1749" r:id="rId31"/>
    <p:sldId id="1788" r:id="rId32"/>
    <p:sldId id="2147480982" r:id="rId33"/>
    <p:sldId id="304" r:id="rId34"/>
    <p:sldId id="779" r:id="rId35"/>
    <p:sldId id="774" r:id="rId36"/>
    <p:sldId id="348" r:id="rId37"/>
    <p:sldId id="780" r:id="rId38"/>
    <p:sldId id="388" r:id="rId39"/>
    <p:sldId id="393" r:id="rId40"/>
    <p:sldId id="397" r:id="rId41"/>
    <p:sldId id="773" r:id="rId42"/>
    <p:sldId id="419" r:id="rId43"/>
    <p:sldId id="783" r:id="rId44"/>
    <p:sldId id="794" r:id="rId45"/>
    <p:sldId id="435" r:id="rId46"/>
    <p:sldId id="307" r:id="rId47"/>
    <p:sldId id="771" r:id="rId48"/>
    <p:sldId id="790" r:id="rId49"/>
    <p:sldId id="782" r:id="rId50"/>
    <p:sldId id="762" r:id="rId51"/>
    <p:sldId id="411" r:id="rId52"/>
    <p:sldId id="786" r:id="rId53"/>
    <p:sldId id="413" r:id="rId54"/>
    <p:sldId id="402" r:id="rId55"/>
    <p:sldId id="403" r:id="rId56"/>
    <p:sldId id="401" r:id="rId57"/>
    <p:sldId id="787" r:id="rId58"/>
    <p:sldId id="792" r:id="rId59"/>
    <p:sldId id="791" r:id="rId60"/>
    <p:sldId id="404" r:id="rId61"/>
    <p:sldId id="788" r:id="rId62"/>
    <p:sldId id="350" r:id="rId63"/>
    <p:sldId id="424" r:id="rId64"/>
    <p:sldId id="330" r:id="rId65"/>
    <p:sldId id="357" r:id="rId66"/>
    <p:sldId id="359" r:id="rId67"/>
    <p:sldId id="358" r:id="rId68"/>
    <p:sldId id="360" r:id="rId69"/>
    <p:sldId id="335" r:id="rId70"/>
    <p:sldId id="333" r:id="rId71"/>
    <p:sldId id="339" r:id="rId72"/>
    <p:sldId id="340" r:id="rId73"/>
    <p:sldId id="341" r:id="rId74"/>
    <p:sldId id="334" r:id="rId75"/>
    <p:sldId id="342" r:id="rId76"/>
    <p:sldId id="343" r:id="rId77"/>
    <p:sldId id="344" r:id="rId78"/>
    <p:sldId id="346" r:id="rId79"/>
    <p:sldId id="347" r:id="rId80"/>
    <p:sldId id="2147481024" r:id="rId81"/>
    <p:sldId id="349" r:id="rId82"/>
    <p:sldId id="2147481025" r:id="rId83"/>
    <p:sldId id="351" r:id="rId84"/>
    <p:sldId id="361" r:id="rId85"/>
    <p:sldId id="356" r:id="rId86"/>
    <p:sldId id="301" r:id="rId8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jeU8psQ+nuL7PDNEW2fMC838fb9A==" r:id="rId9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Mashiri" initials="" lastIdx="1" clrIdx="0"/>
  <p:cmAuthor id="1" name="Hartikka, Soile" initials="HS" lastIdx="1" clrIdx="1">
    <p:extLst>
      <p:ext uri="{19B8F6BF-5375-455C-9EA6-DF929625EA0E}">
        <p15:presenceInfo xmlns:p15="http://schemas.microsoft.com/office/powerpoint/2012/main" userId="S::Soile.Hartikka@fcg.fi::818ab470-2ebc-4158-a082-d2047a82b0bb" providerId="AD"/>
      </p:ext>
    </p:extLst>
  </p:cmAuthor>
  <p:cmAuthor id="2" name="Lauri Vierto" initials="LV" lastIdx="1" clrIdx="2">
    <p:extLst>
      <p:ext uri="{19B8F6BF-5375-455C-9EA6-DF929625EA0E}">
        <p15:presenceInfo xmlns:p15="http://schemas.microsoft.com/office/powerpoint/2012/main" userId="S::lauri.vierto@ilmatar.fi::1ec4553a-2954-43d3-bd0e-09df5c737eda" providerId="AD"/>
      </p:ext>
    </p:extLst>
  </p:cmAuthor>
  <p:cmAuthor id="3" name="Eensalu, Kylli" initials="EK" lastIdx="1" clrIdx="3">
    <p:extLst>
      <p:ext uri="{19B8F6BF-5375-455C-9EA6-DF929625EA0E}">
        <p15:presenceInfo xmlns:p15="http://schemas.microsoft.com/office/powerpoint/2012/main" userId="S::Kylli.Eensalu@fcg.fi::6e07f7c4-ef0c-4a2d-aaf8-70689fa63048" providerId="AD"/>
      </p:ext>
    </p:extLst>
  </p:cmAuthor>
  <p:cmAuthor id="4" name="Punkkinen, Henna" initials="PH" lastIdx="4" clrIdx="4">
    <p:extLst>
      <p:ext uri="{19B8F6BF-5375-455C-9EA6-DF929625EA0E}">
        <p15:presenceInfo xmlns:p15="http://schemas.microsoft.com/office/powerpoint/2012/main" userId="S::Henna.Punkkinen@fcg.fi::68becc50-84eb-48ce-99bf-afc8d7144b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225"/>
    <a:srgbClr val="00565E"/>
    <a:srgbClr val="9FA4AE"/>
    <a:srgbClr val="9FA4A5"/>
    <a:srgbClr val="E95D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77" autoAdjust="0"/>
  </p:normalViewPr>
  <p:slideViewPr>
    <p:cSldViewPr>
      <p:cViewPr varScale="1">
        <p:scale>
          <a:sx n="114" d="100"/>
          <a:sy n="114" d="100"/>
        </p:scale>
        <p:origin x="186" y="102"/>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handoutMaster" Target="handoutMasters/handout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customschemas.google.com/relationships/presentationmetadata" Target="metadata"/><Relationship Id="rId95"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399FBE-81F5-4589-B0AE-FAF989D811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F8850F65-DE99-4223-A8BC-B32FA0450C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2003BE-87DE-45ED-9DFC-E8ADEEDA0F8C}" type="datetimeFigureOut">
              <a:rPr lang="fi-FI" smtClean="0"/>
              <a:t>15.8.2023</a:t>
            </a:fld>
            <a:endParaRPr lang="fi-FI"/>
          </a:p>
        </p:txBody>
      </p:sp>
      <p:sp>
        <p:nvSpPr>
          <p:cNvPr id="4" name="Footer Placeholder 3">
            <a:extLst>
              <a:ext uri="{FF2B5EF4-FFF2-40B4-BE49-F238E27FC236}">
                <a16:creationId xmlns:a16="http://schemas.microsoft.com/office/drawing/2014/main" id="{7E90940E-C2EF-4DBC-BA74-1CBAFF6820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7FB246CD-54D5-4CE5-B965-EDBAD5A7C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AC31E7-A707-46C1-B089-7B4E18890A1D}" type="slidenum">
              <a:rPr lang="fi-FI" smtClean="0"/>
              <a:t>‹#›</a:t>
            </a:fld>
            <a:endParaRPr lang="fi-FI"/>
          </a:p>
        </p:txBody>
      </p:sp>
    </p:spTree>
    <p:extLst>
      <p:ext uri="{BB962C8B-B14F-4D97-AF65-F5344CB8AC3E}">
        <p14:creationId xmlns:p14="http://schemas.microsoft.com/office/powerpoint/2010/main" val="3466624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75373-0A86-E64F-A8AC-602A46EA199E}" type="datetimeFigureOut">
              <a:rPr lang="fi-FI" smtClean="0"/>
              <a:t>15.8.2023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114BB-75A3-E64B-A02B-B8A5DBA83638}" type="slidenum">
              <a:rPr lang="fi-FI" smtClean="0"/>
              <a:t>‹#›</a:t>
            </a:fld>
            <a:endParaRPr lang="fi-FI"/>
          </a:p>
        </p:txBody>
      </p:sp>
    </p:spTree>
    <p:extLst>
      <p:ext uri="{BB962C8B-B14F-4D97-AF65-F5344CB8AC3E}">
        <p14:creationId xmlns:p14="http://schemas.microsoft.com/office/powerpoint/2010/main" val="21636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C9285-D0A2-2147-AB4B-24ECF09CA2A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6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7CDD5-B0F9-584F-916C-149E5B230E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3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7CDD5-B0F9-584F-916C-149E5B230E2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32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C9285-D0A2-2147-AB4B-24ECF09CA2AB}"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15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xml"/><Relationship Id="rId4" Type="http://schemas.openxmlformats.org/officeDocument/2006/relationships/image" Target="../media/image3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36.emf"/><Relationship Id="rId4" Type="http://schemas.openxmlformats.org/officeDocument/2006/relationships/image" Target="../media/image35.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6.xml"/><Relationship Id="rId6" Type="http://schemas.openxmlformats.org/officeDocument/2006/relationships/image" Target="../media/image36.emf"/><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6.xml"/><Relationship Id="rId5" Type="http://schemas.openxmlformats.org/officeDocument/2006/relationships/image" Target="../media/image44.emf"/><Relationship Id="rId4" Type="http://schemas.openxmlformats.org/officeDocument/2006/relationships/image" Target="../media/image43.jpeg"/></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emf"/><Relationship Id="rId4" Type="http://schemas.openxmlformats.org/officeDocument/2006/relationships/image" Target="../media/image45.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jpeg"/><Relationship Id="rId3" Type="http://schemas.openxmlformats.org/officeDocument/2006/relationships/image" Target="../media/image48.jpe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47.jpeg"/><Relationship Id="rId16" Type="http://schemas.openxmlformats.org/officeDocument/2006/relationships/image" Target="../media/image61.png"/><Relationship Id="rId1" Type="http://schemas.openxmlformats.org/officeDocument/2006/relationships/slideMaster" Target="../slideMasters/slideMaster6.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4" Type="http://schemas.openxmlformats.org/officeDocument/2006/relationships/image" Target="../media/image66.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6.xml"/><Relationship Id="rId4" Type="http://schemas.openxmlformats.org/officeDocument/2006/relationships/image" Target="../media/image69.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6.xml"/><Relationship Id="rId4" Type="http://schemas.openxmlformats.org/officeDocument/2006/relationships/image" Target="../media/image72.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6.xml"/><Relationship Id="rId4" Type="http://schemas.openxmlformats.org/officeDocument/2006/relationships/image" Target="../media/image75.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6.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Master" Target="../slideMasters/slideMaster6.xml"/><Relationship Id="rId5" Type="http://schemas.openxmlformats.org/officeDocument/2006/relationships/image" Target="../media/image83.jpeg"/><Relationship Id="rId4" Type="http://schemas.openxmlformats.org/officeDocument/2006/relationships/image" Target="../media/image82.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Master" Target="../slideMasters/slideMaster6.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Master" Target="../slideMasters/slideMaster6.xml"/><Relationship Id="rId4" Type="http://schemas.openxmlformats.org/officeDocument/2006/relationships/image" Target="../media/image9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6.xml"/><Relationship Id="rId6" Type="http://schemas.openxmlformats.org/officeDocument/2006/relationships/image" Target="../media/image96.emf"/><Relationship Id="rId5" Type="http://schemas.openxmlformats.org/officeDocument/2006/relationships/image" Target="../media/image95.jpeg"/><Relationship Id="rId4" Type="http://schemas.openxmlformats.org/officeDocument/2006/relationships/image" Target="../media/image94.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Master" Target="../slideMasters/slideMaster6.xml"/><Relationship Id="rId4" Type="http://schemas.openxmlformats.org/officeDocument/2006/relationships/image" Target="../media/image99.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Master" Target="../slideMasters/slideMaster6.xml"/><Relationship Id="rId5" Type="http://schemas.openxmlformats.org/officeDocument/2006/relationships/image" Target="../media/image103.png"/><Relationship Id="rId4" Type="http://schemas.openxmlformats.org/officeDocument/2006/relationships/image" Target="../media/image102.jpe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8.png"/><Relationship Id="rId7" Type="http://schemas.openxmlformats.org/officeDocument/2006/relationships/image" Target="../media/image52.svg"/><Relationship Id="rId2" Type="http://schemas.openxmlformats.org/officeDocument/2006/relationships/image" Target="../media/image84.emf"/><Relationship Id="rId1" Type="http://schemas.openxmlformats.org/officeDocument/2006/relationships/slideMaster" Target="../slideMasters/slideMaster6.xml"/><Relationship Id="rId6" Type="http://schemas.openxmlformats.org/officeDocument/2006/relationships/image" Target="../media/image51.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5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Master" Target="../slideMasters/slideMaster6.xml"/><Relationship Id="rId4" Type="http://schemas.openxmlformats.org/officeDocument/2006/relationships/image" Target="../media/image106.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Master" Target="../slideMasters/slideMaster6.xml"/><Relationship Id="rId4" Type="http://schemas.openxmlformats.org/officeDocument/2006/relationships/image" Target="../media/image109.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xml"/><Relationship Id="rId6" Type="http://schemas.openxmlformats.org/officeDocument/2006/relationships/image" Target="../media/image32.emf"/><Relationship Id="rId5" Type="http://schemas.openxmlformats.org/officeDocument/2006/relationships/image" Target="../media/image110.png"/><Relationship Id="rId4" Type="http://schemas.openxmlformats.org/officeDocument/2006/relationships/image" Target="../media/image31.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Master" Target="../slideMasters/slideMaster6.xml"/><Relationship Id="rId4" Type="http://schemas.openxmlformats.org/officeDocument/2006/relationships/image" Target="../media/image113.png"/></Relationships>
</file>

<file path=ppt/slideLayouts/_rels/slideLayout14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tags" Target="../tags/tag6.xml"/><Relationship Id="rId21" Type="http://schemas.openxmlformats.org/officeDocument/2006/relationships/image" Target="../media/image126.jpeg"/><Relationship Id="rId7" Type="http://schemas.openxmlformats.org/officeDocument/2006/relationships/image" Target="../media/image114.emf"/><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tags" Target="../tags/tag5.xml"/><Relationship Id="rId16" Type="http://schemas.openxmlformats.org/officeDocument/2006/relationships/image" Target="../media/image121.jpeg"/><Relationship Id="rId20" Type="http://schemas.openxmlformats.org/officeDocument/2006/relationships/image" Target="../media/image125.jpeg"/><Relationship Id="rId1" Type="http://schemas.openxmlformats.org/officeDocument/2006/relationships/tags" Target="../tags/tag4.xml"/><Relationship Id="rId6" Type="http://schemas.openxmlformats.org/officeDocument/2006/relationships/slideMaster" Target="../slideMasters/slideMaster6.xml"/><Relationship Id="rId11" Type="http://schemas.openxmlformats.org/officeDocument/2006/relationships/image" Target="../media/image116.jpeg"/><Relationship Id="rId5" Type="http://schemas.openxmlformats.org/officeDocument/2006/relationships/tags" Target="../tags/tag8.xml"/><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tags" Target="../tags/tag7.xml"/><Relationship Id="rId9" Type="http://schemas.openxmlformats.org/officeDocument/2006/relationships/image" Target="../media/image31.emf"/><Relationship Id="rId14" Type="http://schemas.openxmlformats.org/officeDocument/2006/relationships/image" Target="../media/image119.jpeg"/><Relationship Id="rId22" Type="http://schemas.openxmlformats.org/officeDocument/2006/relationships/image" Target="../media/image127.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31.png"/><Relationship Id="rId2" Type="http://schemas.openxmlformats.org/officeDocument/2006/relationships/slideMaster" Target="../slideMasters/slideMaster6.xml"/><Relationship Id="rId1" Type="http://schemas.openxmlformats.org/officeDocument/2006/relationships/tags" Target="../tags/tag9.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31.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4.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image" Target="../media/image69.emf"/><Relationship Id="rId7" Type="http://schemas.openxmlformats.org/officeDocument/2006/relationships/image" Target="../media/image136.gif"/><Relationship Id="rId2" Type="http://schemas.openxmlformats.org/officeDocument/2006/relationships/image" Target="../media/image66.emf"/><Relationship Id="rId1" Type="http://schemas.openxmlformats.org/officeDocument/2006/relationships/slideMaster" Target="../slideMasters/slideMaster6.xml"/><Relationship Id="rId6" Type="http://schemas.openxmlformats.org/officeDocument/2006/relationships/image" Target="../media/image135.gif"/><Relationship Id="rId5" Type="http://schemas.openxmlformats.org/officeDocument/2006/relationships/image" Target="../media/image72.emf"/><Relationship Id="rId4" Type="http://schemas.openxmlformats.org/officeDocument/2006/relationships/image" Target="../media/image75.emf"/><Relationship Id="rId9" Type="http://schemas.openxmlformats.org/officeDocument/2006/relationships/image" Target="../media/image138.gif"/></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9.png"/><Relationship Id="rId5" Type="http://schemas.openxmlformats.org/officeDocument/2006/relationships/image" Target="../media/image3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7A7393B-8909-BE4B-BF35-0B91ADA1B9F9}"/>
              </a:ext>
            </a:extLst>
          </p:cNvPr>
          <p:cNvSpPr>
            <a:spLocks noGrp="1"/>
          </p:cNvSpPr>
          <p:nvPr>
            <p:ph type="title" hasCustomPrompt="1"/>
          </p:nvPr>
        </p:nvSpPr>
        <p:spPr>
          <a:xfrm>
            <a:off x="618413" y="1642208"/>
            <a:ext cx="6996224" cy="1518056"/>
          </a:xfrm>
        </p:spPr>
        <p:txBody>
          <a:bodyPr anchor="ctr">
            <a:normAutofit/>
          </a:bodyPr>
          <a:lstStyle>
            <a:lvl1pPr algn="l">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0" name="Sisällön paikkamerkki 2">
            <a:extLst>
              <a:ext uri="{FF2B5EF4-FFF2-40B4-BE49-F238E27FC236}">
                <a16:creationId xmlns:a16="http://schemas.microsoft.com/office/drawing/2014/main" id="{7386742F-A506-F247-B3F3-EEA01258A25D}"/>
              </a:ext>
            </a:extLst>
          </p:cNvPr>
          <p:cNvSpPr>
            <a:spLocks noGrp="1"/>
          </p:cNvSpPr>
          <p:nvPr>
            <p:ph idx="1" hasCustomPrompt="1"/>
          </p:nvPr>
        </p:nvSpPr>
        <p:spPr>
          <a:xfrm>
            <a:off x="618412"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2" name="Picture 21" descr="A close up of a logo&#10;&#10;Description automatically generated">
            <a:extLst>
              <a:ext uri="{FF2B5EF4-FFF2-40B4-BE49-F238E27FC236}">
                <a16:creationId xmlns:a16="http://schemas.microsoft.com/office/drawing/2014/main" id="{AAD3A0CE-C7D2-4174-9393-138C21639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308812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CG-title-text-element">
    <p:spTree>
      <p:nvGrpSpPr>
        <p:cNvPr id="1" name=""/>
        <p:cNvGrpSpPr/>
        <p:nvPr/>
      </p:nvGrpSpPr>
      <p:grpSpPr>
        <a:xfrm>
          <a:off x="0" y="0"/>
          <a:ext cx="0" cy="0"/>
          <a:chOff x="0" y="0"/>
          <a:chExt cx="0" cy="0"/>
        </a:xfrm>
      </p:grpSpPr>
      <p:sp>
        <p:nvSpPr>
          <p:cNvPr id="11" name="FCG Elementti">
            <a:extLst>
              <a:ext uri="{FF2B5EF4-FFF2-40B4-BE49-F238E27FC236}">
                <a16:creationId xmlns:a16="http://schemas.microsoft.com/office/drawing/2014/main" id="{F99C85BD-B837-7E41-A6F2-672D65773802}"/>
              </a:ext>
            </a:extLst>
          </p:cNvPr>
          <p:cNvSpPr/>
          <p:nvPr userDrawn="1"/>
        </p:nvSpPr>
        <p:spPr>
          <a:xfrm>
            <a:off x="7985051" y="1152521"/>
            <a:ext cx="3368019" cy="5044753"/>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dirty="0"/>
          </a:p>
        </p:txBody>
      </p:sp>
      <p:sp>
        <p:nvSpPr>
          <p:cNvPr id="2" name="Otsikko 1">
            <a:extLst>
              <a:ext uri="{FF2B5EF4-FFF2-40B4-BE49-F238E27FC236}">
                <a16:creationId xmlns:a16="http://schemas.microsoft.com/office/drawing/2014/main" id="{404B8872-1F9D-3C48-9C00-249B8F57088D}"/>
              </a:ext>
            </a:extLst>
          </p:cNvPr>
          <p:cNvSpPr>
            <a:spLocks noGrp="1"/>
          </p:cNvSpPr>
          <p:nvPr>
            <p:ph type="title" hasCustomPrompt="1"/>
          </p:nvPr>
        </p:nvSpPr>
        <p:spPr>
          <a:xfrm>
            <a:off x="839787" y="365126"/>
            <a:ext cx="10515599" cy="947778"/>
          </a:xfrm>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6" name="Sisällön paikkamerkki 5">
            <a:extLst>
              <a:ext uri="{FF2B5EF4-FFF2-40B4-BE49-F238E27FC236}">
                <a16:creationId xmlns:a16="http://schemas.microsoft.com/office/drawing/2014/main" id="{DE0249F8-AA4F-6847-AA80-63C201B1374D}"/>
              </a:ext>
            </a:extLst>
          </p:cNvPr>
          <p:cNvSpPr>
            <a:spLocks noGrp="1"/>
          </p:cNvSpPr>
          <p:nvPr>
            <p:ph sz="quarter" idx="4"/>
          </p:nvPr>
        </p:nvSpPr>
        <p:spPr>
          <a:xfrm>
            <a:off x="8557052" y="1816747"/>
            <a:ext cx="2798335" cy="437291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7" name="Päivämäärän paikkamerkki 6">
            <a:extLst>
              <a:ext uri="{FF2B5EF4-FFF2-40B4-BE49-F238E27FC236}">
                <a16:creationId xmlns:a16="http://schemas.microsoft.com/office/drawing/2014/main" id="{71C69719-4381-4B4B-B5DE-0F1C34D95930}"/>
              </a:ext>
            </a:extLst>
          </p:cNvPr>
          <p:cNvSpPr>
            <a:spLocks noGrp="1"/>
          </p:cNvSpPr>
          <p:nvPr>
            <p:ph type="dt" sz="half" idx="10"/>
          </p:nvPr>
        </p:nvSpPr>
        <p:spPr/>
        <p:txBody>
          <a:bodyPr/>
          <a:lstStyle/>
          <a:p>
            <a:endParaRPr lang="fi-FI"/>
          </a:p>
        </p:txBody>
      </p:sp>
      <p:sp>
        <p:nvSpPr>
          <p:cNvPr id="9" name="Dian numeron paikkamerkki 8">
            <a:extLst>
              <a:ext uri="{FF2B5EF4-FFF2-40B4-BE49-F238E27FC236}">
                <a16:creationId xmlns:a16="http://schemas.microsoft.com/office/drawing/2014/main" id="{04E6B8F0-54DF-704A-982B-9B7FE5C943DA}"/>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10" name="Sisällön paikkamerkki 2">
            <a:extLst>
              <a:ext uri="{FF2B5EF4-FFF2-40B4-BE49-F238E27FC236}">
                <a16:creationId xmlns:a16="http://schemas.microsoft.com/office/drawing/2014/main" id="{870227CF-07BD-5747-9114-5C8C7526B2B4}"/>
              </a:ext>
            </a:extLst>
          </p:cNvPr>
          <p:cNvSpPr>
            <a:spLocks noGrp="1"/>
          </p:cNvSpPr>
          <p:nvPr>
            <p:ph sz="half" idx="1"/>
          </p:nvPr>
        </p:nvSpPr>
        <p:spPr>
          <a:xfrm>
            <a:off x="838199" y="1825625"/>
            <a:ext cx="7303077" cy="4351338"/>
          </a:xfrm>
        </p:spPr>
        <p:txBody>
          <a:bodyPr/>
          <a:lstStyle>
            <a:lvl1pPr>
              <a:defRPr/>
            </a:lvl1pPr>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29770154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Kuvatekstillinen kuva iso">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dirty="0"/>
              <a:t>Tekstisivu isolla  kuvalla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dirty="0"/>
              <a:t>Kuvasivun teksti tulee tiivistää lyhyeksi.</a:t>
            </a:r>
            <a:br>
              <a:rPr lang="fi-FI" dirty="0"/>
            </a:br>
            <a:r>
              <a:rPr lang="fi-FI" dirty="0"/>
              <a:t>Käytä laadukkaita kuvia.</a:t>
            </a:r>
            <a:br>
              <a:rPr lang="fi-FI" dirty="0"/>
            </a:br>
            <a:r>
              <a:rPr lang="fi-FI" dirty="0"/>
              <a:t>Vältä tiedostokooltaan isoja kuvia, jotta esityksestä ei tule liian raskasta.</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889235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Kuva" preserve="1" userDrawn="1">
  <p:cSld name="Kuva">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1611652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Sisältö kaarevalla kuvall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1673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Sisältö kaarevalla kuvall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358772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Sisältö kaarevalla kuvalla 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dirty="0"/>
              <a:t>Tekstisivu isolla </a:t>
            </a:r>
            <a:br>
              <a:rPr lang="fi-FI" noProof="0" dirty="0"/>
            </a:br>
            <a:r>
              <a:rPr lang="fi-FI" noProof="0" dirty="0"/>
              <a:t>kaarevalla kuvalla</a:t>
            </a:r>
            <a:endParaRPr lang="fi-FI" dirty="0"/>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96616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Osan ylätunniste">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738799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Osan ylätunniste 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1405902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Osan ylätunniste 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1275760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Osan ylätunniste 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643459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Osan ylätunniste 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1291036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CG-title-text-elemen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73404951-C9A2-B840-B11E-2ADBA2F5E273}"/>
              </a:ext>
            </a:extLst>
          </p:cNvPr>
          <p:cNvSpPr>
            <a:spLocks noGrp="1"/>
          </p:cNvSpPr>
          <p:nvPr>
            <p:ph type="dt" sz="half" idx="10"/>
          </p:nvPr>
        </p:nvSpPr>
        <p:spPr/>
        <p:txBody>
          <a:bodyPr/>
          <a:lstStyle>
            <a:lvl1pPr>
              <a:defRPr>
                <a:solidFill>
                  <a:srgbClr val="9FA4AE"/>
                </a:solidFill>
              </a:defRPr>
            </a:lvl1pPr>
          </a:lstStyle>
          <a:p>
            <a:endParaRPr lang="fi-FI"/>
          </a:p>
        </p:txBody>
      </p:sp>
      <p:sp>
        <p:nvSpPr>
          <p:cNvPr id="7" name="Dian numeron paikkamerkki 6">
            <a:extLst>
              <a:ext uri="{FF2B5EF4-FFF2-40B4-BE49-F238E27FC236}">
                <a16:creationId xmlns:a16="http://schemas.microsoft.com/office/drawing/2014/main" id="{13AFCD50-0B45-8A4D-BDCD-C4EE781B0437}"/>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8" name="Päivämäärän paikkamerkki 1">
            <a:extLst>
              <a:ext uri="{FF2B5EF4-FFF2-40B4-BE49-F238E27FC236}">
                <a16:creationId xmlns:a16="http://schemas.microsoft.com/office/drawing/2014/main" id="{063EBD9B-CE85-4521-A4D8-5A677FBC4532}"/>
              </a:ext>
            </a:extLst>
          </p:cNvPr>
          <p:cNvSpPr txBox="1">
            <a:spLocks/>
          </p:cNvSpPr>
          <p:nvPr userDrawn="1"/>
        </p:nvSpPr>
        <p:spPr>
          <a:xfrm>
            <a:off x="241200" y="6357600"/>
            <a:ext cx="108000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46E73-8575-C745-AE0F-54C81F5FEC3C}" type="datetime1">
              <a:rPr lang="fi-FI" smtClean="0">
                <a:solidFill>
                  <a:srgbClr val="9FA4AE"/>
                </a:solidFill>
              </a:rPr>
              <a:pPr/>
              <a:t>15.8.2023</a:t>
            </a:fld>
            <a:endParaRPr lang="fi-FI">
              <a:solidFill>
                <a:srgbClr val="9FA4AE"/>
              </a:solidFill>
            </a:endParaRPr>
          </a:p>
        </p:txBody>
      </p:sp>
      <p:sp>
        <p:nvSpPr>
          <p:cNvPr id="9" name="Dian numeron paikkamerkki 3">
            <a:extLst>
              <a:ext uri="{FF2B5EF4-FFF2-40B4-BE49-F238E27FC236}">
                <a16:creationId xmlns:a16="http://schemas.microsoft.com/office/drawing/2014/main" id="{CC366EF0-60A4-4E4C-85E2-D82EFD4A2CA0}"/>
              </a:ext>
            </a:extLst>
          </p:cNvPr>
          <p:cNvSpPr txBox="1">
            <a:spLocks/>
          </p:cNvSpPr>
          <p:nvPr userDrawn="1"/>
        </p:nvSpPr>
        <p:spPr>
          <a:xfrm>
            <a:off x="9952962" y="6356350"/>
            <a:ext cx="108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F888F-55E1-EB4C-817C-6B924877C76D}" type="slidenum">
              <a:rPr lang="fi-FI" smtClean="0">
                <a:solidFill>
                  <a:srgbClr val="9FA4AE"/>
                </a:solidFill>
              </a:rPr>
              <a:pPr/>
              <a:t>‹#›</a:t>
            </a:fld>
            <a:endParaRPr lang="fi-FI">
              <a:solidFill>
                <a:srgbClr val="9FA4AE"/>
              </a:solidFill>
            </a:endParaRPr>
          </a:p>
        </p:txBody>
      </p:sp>
      <p:pic>
        <p:nvPicPr>
          <p:cNvPr id="10" name="Kuva 8">
            <a:extLst>
              <a:ext uri="{FF2B5EF4-FFF2-40B4-BE49-F238E27FC236}">
                <a16:creationId xmlns:a16="http://schemas.microsoft.com/office/drawing/2014/main" id="{48192A53-8894-4A54-94DC-A3871D58D259}"/>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1" name="Sisällön paikkamerkki 3">
            <a:extLst>
              <a:ext uri="{FF2B5EF4-FFF2-40B4-BE49-F238E27FC236}">
                <a16:creationId xmlns:a16="http://schemas.microsoft.com/office/drawing/2014/main" id="{3E70D01A-38C1-4850-8B00-A0C866970BF7}"/>
              </a:ext>
            </a:extLst>
          </p:cNvPr>
          <p:cNvSpPr>
            <a:spLocks noGrp="1"/>
          </p:cNvSpPr>
          <p:nvPr>
            <p:ph sz="half" idx="2"/>
          </p:nvPr>
        </p:nvSpPr>
        <p:spPr>
          <a:xfrm>
            <a:off x="839787" y="1825625"/>
            <a:ext cx="6142903" cy="4364038"/>
          </a:xfrm>
        </p:spPr>
        <p:txBody>
          <a:bodyPr/>
          <a:lstStyle>
            <a:lvl1pPr>
              <a:buClr>
                <a:schemeClr val="bg1"/>
              </a:buClr>
              <a:defRPr>
                <a:solidFill>
                  <a:schemeClr val="bg1"/>
                </a:solidFill>
              </a:defRPr>
            </a:lvl1pPr>
            <a:lvl2pPr>
              <a:buClr>
                <a:srgbClr val="E95D0F"/>
              </a:buClr>
              <a:defRPr>
                <a:solidFill>
                  <a:schemeClr val="bg1"/>
                </a:solidFill>
              </a:defRPr>
            </a:lvl2pPr>
            <a:lvl3pPr>
              <a:buClr>
                <a:schemeClr val="bg1"/>
              </a:buClr>
              <a:defRPr u="sng">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3" name="Otsikko 1">
            <a:extLst>
              <a:ext uri="{FF2B5EF4-FFF2-40B4-BE49-F238E27FC236}">
                <a16:creationId xmlns:a16="http://schemas.microsoft.com/office/drawing/2014/main" id="{4F8C151A-56FD-4F3D-BB72-88AC35625BEA}"/>
              </a:ext>
            </a:extLst>
          </p:cNvPr>
          <p:cNvSpPr>
            <a:spLocks noGrp="1"/>
          </p:cNvSpPr>
          <p:nvPr>
            <p:ph type="title" hasCustomPrompt="1"/>
          </p:nvPr>
        </p:nvSpPr>
        <p:spPr>
          <a:xfrm>
            <a:off x="839788" y="365126"/>
            <a:ext cx="10541574" cy="947778"/>
          </a:xfrm>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16" name="Chart Placeholder 15">
            <a:extLst>
              <a:ext uri="{FF2B5EF4-FFF2-40B4-BE49-F238E27FC236}">
                <a16:creationId xmlns:a16="http://schemas.microsoft.com/office/drawing/2014/main" id="{90C637DB-82DF-4127-8D1E-EF3774F3CF76}"/>
              </a:ext>
            </a:extLst>
          </p:cNvPr>
          <p:cNvSpPr>
            <a:spLocks noGrp="1"/>
          </p:cNvSpPr>
          <p:nvPr>
            <p:ph type="chart" sz="quarter" idx="13"/>
          </p:nvPr>
        </p:nvSpPr>
        <p:spPr>
          <a:xfrm>
            <a:off x="7006212" y="2442277"/>
            <a:ext cx="4375150" cy="2711450"/>
          </a:xfrm>
          <a:solidFill>
            <a:schemeClr val="bg1"/>
          </a:solidFill>
        </p:spPr>
        <p:txBody>
          <a:bodyPr/>
          <a:lstStyle>
            <a:lvl1pPr>
              <a:defRPr>
                <a:solidFill>
                  <a:schemeClr val="bg1"/>
                </a:solidFill>
              </a:defRPr>
            </a:lvl1pPr>
          </a:lstStyle>
          <a:p>
            <a:r>
              <a:rPr lang="en-US"/>
              <a:t>Click icon to add chart</a:t>
            </a:r>
            <a:endParaRPr lang="fi-FI"/>
          </a:p>
        </p:txBody>
      </p:sp>
    </p:spTree>
    <p:extLst>
      <p:ext uri="{BB962C8B-B14F-4D97-AF65-F5344CB8AC3E}">
        <p14:creationId xmlns:p14="http://schemas.microsoft.com/office/powerpoint/2010/main" val="2588289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Osan ylätunniste 6">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4255415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Osan ylätunniste kuva">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762984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Osan ylätunniste kuva 2">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1329734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Osan ylätunniste kuva 3">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1680843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Vain otsikko" preserve="1"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827881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yhjä" type="blank" preserve="1">
  <p:cSld name="Tyhjä">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1875273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Lopetus">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2496654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Lopetus 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380419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Lopetus 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641178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x0">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A4AD9EA6-F095-2D2B-EB65-5B2469741F42}"/>
              </a:ext>
            </a:extLst>
          </p:cNvPr>
          <p:cNvGraphicFramePr>
            <a:graphicFrameLocks noChangeAspect="1"/>
          </p:cNvGraphicFramePr>
          <p:nvPr userDrawn="1">
            <p:custDataLst>
              <p:tags r:id="rId1"/>
            </p:custDataLst>
            <p:extLst>
              <p:ext uri="{D42A27DB-BD31-4B8C-83A1-F6EECF244321}">
                <p14:modId xmlns:p14="http://schemas.microsoft.com/office/powerpoint/2010/main" val="3420513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6" name="Object 15" hidden="1">
                        <a:extLst>
                          <a:ext uri="{FF2B5EF4-FFF2-40B4-BE49-F238E27FC236}">
                            <a16:creationId xmlns:a16="http://schemas.microsoft.com/office/drawing/2014/main" id="{A4AD9EA6-F095-2D2B-EB65-5B2469741F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90768A0-D454-526A-FAAE-A8A8AFB011DA}"/>
              </a:ext>
            </a:extLst>
          </p:cNvPr>
          <p:cNvSpPr>
            <a:spLocks noGrp="1"/>
          </p:cNvSpPr>
          <p:nvPr>
            <p:ph type="title"/>
          </p:nvPr>
        </p:nvSpPr>
        <p:spPr>
          <a:xfrm>
            <a:off x="695325" y="968561"/>
            <a:ext cx="11592000" cy="612000"/>
          </a:xfrm>
          <a:prstGeom prst="rect">
            <a:avLst/>
          </a:prstGeom>
        </p:spPr>
        <p:txBody>
          <a:bodyPr vert="horz" lIns="36000" tIns="0" rIns="36000" bIns="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5" name="Text Placeholder 3">
            <a:extLst>
              <a:ext uri="{FF2B5EF4-FFF2-40B4-BE49-F238E27FC236}">
                <a16:creationId xmlns:a16="http://schemas.microsoft.com/office/drawing/2014/main" id="{942707CA-5831-6E4B-F04C-C4E5559BCB7A}"/>
              </a:ext>
            </a:extLst>
          </p:cNvPr>
          <p:cNvSpPr>
            <a:spLocks noGrp="1"/>
          </p:cNvSpPr>
          <p:nvPr>
            <p:ph idx="1"/>
          </p:nvPr>
        </p:nvSpPr>
        <p:spPr>
          <a:xfrm>
            <a:off x="695325" y="1628775"/>
            <a:ext cx="11592000" cy="4680000"/>
          </a:xfrm>
          <a:prstGeom prst="rect">
            <a:avLst/>
          </a:prstGeom>
        </p:spPr>
        <p:txBody>
          <a:bodyPr vert="horz" lIns="36000" tIns="36000" rIns="36000" bIns="3600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Slide Number Placeholder 34">
            <a:extLst>
              <a:ext uri="{FF2B5EF4-FFF2-40B4-BE49-F238E27FC236}">
                <a16:creationId xmlns:a16="http://schemas.microsoft.com/office/drawing/2014/main" id="{91150547-1BEC-F062-264D-EBFC8B668A0A}"/>
              </a:ext>
            </a:extLst>
          </p:cNvPr>
          <p:cNvSpPr>
            <a:spLocks noGrp="1"/>
          </p:cNvSpPr>
          <p:nvPr>
            <p:ph type="sldNum" sz="quarter" idx="4"/>
          </p:nvPr>
        </p:nvSpPr>
        <p:spPr>
          <a:xfrm>
            <a:off x="299352" y="6452746"/>
            <a:ext cx="519798" cy="288000"/>
          </a:xfrm>
          <a:prstGeom prst="rect">
            <a:avLst/>
          </a:prstGeom>
        </p:spPr>
        <p:txBody>
          <a:bodyPr vert="horz" lIns="36000" tIns="36000" rIns="36000" bIns="36000" rtlCol="0" anchor="ctr"/>
          <a:lstStyle>
            <a:lvl1pPr algn="l">
              <a:defRPr sz="700" b="0">
                <a:solidFill>
                  <a:schemeClr val="tx1"/>
                </a:solidFill>
                <a:latin typeface="Sporting Grotesque" pitchFamily="50" charset="0"/>
              </a:defRPr>
            </a:lvl1pPr>
          </a:lstStyle>
          <a:p>
            <a:fld id="{AC18CCFC-8076-41BE-B6AD-15D8CB0E759D}" type="slidenum">
              <a:rPr lang="en-US" smtClean="0"/>
              <a:pPr/>
              <a:t>‹#›</a:t>
            </a:fld>
            <a:endParaRPr lang="en-US"/>
          </a:p>
        </p:txBody>
      </p:sp>
    </p:spTree>
    <p:extLst>
      <p:ext uri="{BB962C8B-B14F-4D97-AF65-F5344CB8AC3E}">
        <p14:creationId xmlns:p14="http://schemas.microsoft.com/office/powerpoint/2010/main" val="2808151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FCG-titl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1489888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F55F939-051D-7D9B-0026-B55F12E07787}"/>
              </a:ext>
            </a:extLst>
          </p:cNvPr>
          <p:cNvSpPr>
            <a:spLocks noGrp="1"/>
          </p:cNvSpPr>
          <p:nvPr>
            <p:ph type="title"/>
          </p:nvPr>
        </p:nvSpPr>
        <p:spPr>
          <a:xfrm>
            <a:off x="695325" y="968561"/>
            <a:ext cx="11592000" cy="612000"/>
          </a:xfrm>
          <a:prstGeom prst="rect">
            <a:avLst/>
          </a:prstGeom>
        </p:spPr>
        <p:txBody>
          <a:bodyPr vert="horz" lIns="36000" tIns="0" rIns="36000" bIns="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8" name="Text Placeholder 3">
            <a:extLst>
              <a:ext uri="{FF2B5EF4-FFF2-40B4-BE49-F238E27FC236}">
                <a16:creationId xmlns:a16="http://schemas.microsoft.com/office/drawing/2014/main" id="{BDCCE7EE-CE79-97BE-9E3A-FF1CDF016F89}"/>
              </a:ext>
            </a:extLst>
          </p:cNvPr>
          <p:cNvSpPr>
            <a:spLocks noGrp="1"/>
          </p:cNvSpPr>
          <p:nvPr>
            <p:ph idx="1"/>
          </p:nvPr>
        </p:nvSpPr>
        <p:spPr>
          <a:xfrm>
            <a:off x="695325" y="1628775"/>
            <a:ext cx="11592000" cy="4680000"/>
          </a:xfrm>
          <a:prstGeom prst="rect">
            <a:avLst/>
          </a:prstGeom>
        </p:spPr>
        <p:txBody>
          <a:bodyPr vert="horz" lIns="36000" tIns="36000" rIns="36000" bIns="3600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Slide Number Placeholder 34">
            <a:extLst>
              <a:ext uri="{FF2B5EF4-FFF2-40B4-BE49-F238E27FC236}">
                <a16:creationId xmlns:a16="http://schemas.microsoft.com/office/drawing/2014/main" id="{71A97BBF-0C3E-4F59-4A87-5E1CDFF90E0A}"/>
              </a:ext>
            </a:extLst>
          </p:cNvPr>
          <p:cNvSpPr>
            <a:spLocks noGrp="1"/>
          </p:cNvSpPr>
          <p:nvPr>
            <p:ph type="sldNum" sz="quarter" idx="4"/>
          </p:nvPr>
        </p:nvSpPr>
        <p:spPr>
          <a:xfrm>
            <a:off x="299352" y="6452746"/>
            <a:ext cx="519798" cy="288000"/>
          </a:xfrm>
          <a:prstGeom prst="rect">
            <a:avLst/>
          </a:prstGeom>
        </p:spPr>
        <p:txBody>
          <a:bodyPr vert="horz" lIns="36000" tIns="36000" rIns="36000" bIns="36000" rtlCol="0" anchor="ctr"/>
          <a:lstStyle>
            <a:lvl1pPr algn="l">
              <a:defRPr sz="700" b="0">
                <a:solidFill>
                  <a:schemeClr val="tx1"/>
                </a:solidFill>
                <a:latin typeface="Sporting Grotesque" pitchFamily="50" charset="0"/>
              </a:defRPr>
            </a:lvl1pPr>
          </a:lstStyle>
          <a:p>
            <a:fld id="{AC18CCFC-8076-41BE-B6AD-15D8CB0E759D}" type="slidenum">
              <a:rPr lang="en-US" smtClean="0"/>
              <a:pPr/>
              <a:t>‹#›</a:t>
            </a:fld>
            <a:endParaRPr lang="en-US"/>
          </a:p>
        </p:txBody>
      </p:sp>
    </p:spTree>
    <p:extLst>
      <p:ext uri="{BB962C8B-B14F-4D97-AF65-F5344CB8AC3E}">
        <p14:creationId xmlns:p14="http://schemas.microsoft.com/office/powerpoint/2010/main" val="3688837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625BF253-70A8-E791-F6BB-56EBA0030607}"/>
              </a:ext>
            </a:extLst>
          </p:cNvPr>
          <p:cNvGrpSpPr/>
          <p:nvPr userDrawn="1"/>
        </p:nvGrpSpPr>
        <p:grpSpPr>
          <a:xfrm>
            <a:off x="-24095" y="-2"/>
            <a:ext cx="12216095" cy="6875965"/>
            <a:chOff x="-24176" y="-14850"/>
            <a:chExt cx="12295241" cy="6875965"/>
          </a:xfrm>
        </p:grpSpPr>
        <p:grpSp>
          <p:nvGrpSpPr>
            <p:cNvPr id="42" name="Group 41">
              <a:extLst>
                <a:ext uri="{FF2B5EF4-FFF2-40B4-BE49-F238E27FC236}">
                  <a16:creationId xmlns:a16="http://schemas.microsoft.com/office/drawing/2014/main" id="{0679DBC6-5EBB-2279-4D0E-5C89DE4BB3BE}"/>
                </a:ext>
              </a:extLst>
            </p:cNvPr>
            <p:cNvGrpSpPr/>
            <p:nvPr userDrawn="1"/>
          </p:nvGrpSpPr>
          <p:grpSpPr>
            <a:xfrm>
              <a:off x="8219627" y="-14850"/>
              <a:ext cx="4051438" cy="6875965"/>
              <a:chOff x="8354176" y="-14844"/>
              <a:chExt cx="3996044" cy="6872540"/>
            </a:xfrm>
          </p:grpSpPr>
          <p:pic>
            <p:nvPicPr>
              <p:cNvPr id="43" name="Picture Placeholder 52">
                <a:extLst>
                  <a:ext uri="{FF2B5EF4-FFF2-40B4-BE49-F238E27FC236}">
                    <a16:creationId xmlns:a16="http://schemas.microsoft.com/office/drawing/2014/main" id="{1EF695ED-69EE-4BBC-5291-F3074A5190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54179" y="-14844"/>
                <a:ext cx="3996041" cy="6854583"/>
              </a:xfrm>
              <a:prstGeom prst="rect">
                <a:avLst/>
              </a:prstGeom>
            </p:spPr>
          </p:pic>
          <p:sp>
            <p:nvSpPr>
              <p:cNvPr id="44" name="Rectangle 43">
                <a:extLst>
                  <a:ext uri="{FF2B5EF4-FFF2-40B4-BE49-F238E27FC236}">
                    <a16:creationId xmlns:a16="http://schemas.microsoft.com/office/drawing/2014/main" id="{6F29CD59-3982-0940-15C8-F7A87FFEE9C1}"/>
                  </a:ext>
                </a:extLst>
              </p:cNvPr>
              <p:cNvSpPr/>
              <p:nvPr userDrawn="1"/>
            </p:nvSpPr>
            <p:spPr>
              <a:xfrm>
                <a:off x="8354176" y="2085475"/>
                <a:ext cx="3996041" cy="4772221"/>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3" name="Group 52">
              <a:extLst>
                <a:ext uri="{FF2B5EF4-FFF2-40B4-BE49-F238E27FC236}">
                  <a16:creationId xmlns:a16="http://schemas.microsoft.com/office/drawing/2014/main" id="{B121E6DD-19E3-CD63-5685-EE295F805E9D}"/>
                </a:ext>
              </a:extLst>
            </p:cNvPr>
            <p:cNvGrpSpPr/>
            <p:nvPr userDrawn="1"/>
          </p:nvGrpSpPr>
          <p:grpSpPr>
            <a:xfrm>
              <a:off x="4104026" y="-14848"/>
              <a:ext cx="4051437" cy="6872847"/>
              <a:chOff x="8320893" y="-14842"/>
              <a:chExt cx="3996043" cy="6869424"/>
            </a:xfrm>
          </p:grpSpPr>
          <p:pic>
            <p:nvPicPr>
              <p:cNvPr id="54" name="Picture Placeholder 52">
                <a:extLst>
                  <a:ext uri="{FF2B5EF4-FFF2-40B4-BE49-F238E27FC236}">
                    <a16:creationId xmlns:a16="http://schemas.microsoft.com/office/drawing/2014/main" id="{5D1EC9B8-6309-87DE-C8EE-01B341793A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20895" y="-14842"/>
                <a:ext cx="3996041" cy="6854583"/>
              </a:xfrm>
              <a:prstGeom prst="rect">
                <a:avLst/>
              </a:prstGeom>
            </p:spPr>
          </p:pic>
          <p:sp>
            <p:nvSpPr>
              <p:cNvPr id="55" name="Rectangle 54">
                <a:extLst>
                  <a:ext uri="{FF2B5EF4-FFF2-40B4-BE49-F238E27FC236}">
                    <a16:creationId xmlns:a16="http://schemas.microsoft.com/office/drawing/2014/main" id="{AB2AEADF-3E72-0A53-3493-EC44AE5E7244}"/>
                  </a:ext>
                </a:extLst>
              </p:cNvPr>
              <p:cNvSpPr/>
              <p:nvPr userDrawn="1"/>
            </p:nvSpPr>
            <p:spPr>
              <a:xfrm>
                <a:off x="8320893" y="2082361"/>
                <a:ext cx="3996041" cy="4772221"/>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6" name="Group 55">
              <a:extLst>
                <a:ext uri="{FF2B5EF4-FFF2-40B4-BE49-F238E27FC236}">
                  <a16:creationId xmlns:a16="http://schemas.microsoft.com/office/drawing/2014/main" id="{DE43B891-B6BA-C280-CBC5-6681FE056D4F}"/>
                </a:ext>
              </a:extLst>
            </p:cNvPr>
            <p:cNvGrpSpPr/>
            <p:nvPr userDrawn="1"/>
          </p:nvGrpSpPr>
          <p:grpSpPr>
            <a:xfrm>
              <a:off x="-24176" y="-14848"/>
              <a:ext cx="4064034" cy="6872845"/>
              <a:chOff x="8275182" y="-14841"/>
              <a:chExt cx="4008468" cy="6869424"/>
            </a:xfrm>
          </p:grpSpPr>
          <p:pic>
            <p:nvPicPr>
              <p:cNvPr id="57" name="Picture Placeholder 52">
                <a:extLst>
                  <a:ext uri="{FF2B5EF4-FFF2-40B4-BE49-F238E27FC236}">
                    <a16:creationId xmlns:a16="http://schemas.microsoft.com/office/drawing/2014/main" id="{D325D782-AC72-0047-DDAE-C28EC5ADD8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87609" y="-14841"/>
                <a:ext cx="3996041" cy="6854583"/>
              </a:xfrm>
              <a:prstGeom prst="rect">
                <a:avLst/>
              </a:prstGeom>
            </p:spPr>
          </p:pic>
          <p:sp>
            <p:nvSpPr>
              <p:cNvPr id="58" name="Rectangle 57">
                <a:extLst>
                  <a:ext uri="{FF2B5EF4-FFF2-40B4-BE49-F238E27FC236}">
                    <a16:creationId xmlns:a16="http://schemas.microsoft.com/office/drawing/2014/main" id="{942442D9-2E5F-2B16-D829-5A6E9CAACC9F}"/>
                  </a:ext>
                </a:extLst>
              </p:cNvPr>
              <p:cNvSpPr/>
              <p:nvPr userDrawn="1"/>
            </p:nvSpPr>
            <p:spPr>
              <a:xfrm>
                <a:off x="8275182" y="2082362"/>
                <a:ext cx="4008468" cy="4772221"/>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sp>
        <p:nvSpPr>
          <p:cNvPr id="4" name="Text Placeholder 7">
            <a:extLst>
              <a:ext uri="{FF2B5EF4-FFF2-40B4-BE49-F238E27FC236}">
                <a16:creationId xmlns:a16="http://schemas.microsoft.com/office/drawing/2014/main" id="{087F9136-3368-7487-0904-58C4F28833DA}"/>
              </a:ext>
            </a:extLst>
          </p:cNvPr>
          <p:cNvSpPr txBox="1">
            <a:spLocks/>
          </p:cNvSpPr>
          <p:nvPr userDrawn="1"/>
        </p:nvSpPr>
        <p:spPr>
          <a:xfrm>
            <a:off x="535594" y="5310644"/>
            <a:ext cx="3705251" cy="377983"/>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rPr>
              <a:t>Ilmatar yritysesitys 2023</a:t>
            </a:r>
          </a:p>
        </p:txBody>
      </p:sp>
      <p:sp>
        <p:nvSpPr>
          <p:cNvPr id="6" name="Text Placeholder 7">
            <a:extLst>
              <a:ext uri="{FF2B5EF4-FFF2-40B4-BE49-F238E27FC236}">
                <a16:creationId xmlns:a16="http://schemas.microsoft.com/office/drawing/2014/main" id="{A442BC50-F0E7-0517-F11D-DDF855EC9692}"/>
              </a:ext>
            </a:extLst>
          </p:cNvPr>
          <p:cNvSpPr txBox="1">
            <a:spLocks/>
          </p:cNvSpPr>
          <p:nvPr userDrawn="1"/>
        </p:nvSpPr>
        <p:spPr>
          <a:xfrm>
            <a:off x="535594" y="6119734"/>
            <a:ext cx="2894347" cy="188992"/>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endParaRPr kumimoji="0" lang="en-US" sz="11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endParaRPr>
          </a:p>
        </p:txBody>
      </p:sp>
      <p:sp>
        <p:nvSpPr>
          <p:cNvPr id="2" name="TextBox 1">
            <a:extLst>
              <a:ext uri="{FF2B5EF4-FFF2-40B4-BE49-F238E27FC236}">
                <a16:creationId xmlns:a16="http://schemas.microsoft.com/office/drawing/2014/main" id="{001BEF17-182D-FBC5-285D-8C5384904FE5}"/>
              </a:ext>
            </a:extLst>
          </p:cNvPr>
          <p:cNvSpPr txBox="1"/>
          <p:nvPr userDrawn="1"/>
        </p:nvSpPr>
        <p:spPr>
          <a:xfrm>
            <a:off x="4846320" y="1198880"/>
            <a:ext cx="184731" cy="276999"/>
          </a:xfrm>
          <a:prstGeom prst="rect">
            <a:avLst/>
          </a:prstGeom>
          <a:noFill/>
        </p:spPr>
        <p:txBody>
          <a:bodyPr wrap="none" rtlCol="0">
            <a:spAutoFit/>
          </a:bodyPr>
          <a:lstStyle/>
          <a:p>
            <a:pPr algn="l"/>
            <a:endParaRPr lang="fi-FI" sz="1200">
              <a:latin typeface="Sporting Grotesque" pitchFamily="2" charset="0"/>
            </a:endParaRPr>
          </a:p>
        </p:txBody>
      </p:sp>
      <p:pic>
        <p:nvPicPr>
          <p:cNvPr id="7" name="Picture 6">
            <a:extLst>
              <a:ext uri="{FF2B5EF4-FFF2-40B4-BE49-F238E27FC236}">
                <a16:creationId xmlns:a16="http://schemas.microsoft.com/office/drawing/2014/main" id="{3125FCB0-1537-81FB-E651-5494FD87EEE1}"/>
              </a:ext>
            </a:extLst>
          </p:cNvPr>
          <p:cNvPicPr>
            <a:picLocks noChangeAspect="1"/>
          </p:cNvPicPr>
          <p:nvPr userDrawn="1"/>
        </p:nvPicPr>
        <p:blipFill>
          <a:blip r:embed="rId5">
            <a:lum bright="40000" contrast="40000"/>
          </a:blip>
          <a:stretch>
            <a:fillRect/>
          </a:stretch>
        </p:blipFill>
        <p:spPr>
          <a:xfrm>
            <a:off x="6940296" y="1574994"/>
            <a:ext cx="4142503" cy="3735650"/>
          </a:xfrm>
          <a:prstGeom prst="rect">
            <a:avLst/>
          </a:prstGeom>
          <a:effectLst>
            <a:outerShdw blurRad="671346" sx="102000" sy="102000" algn="ctr" rotWithShape="0">
              <a:prstClr val="black">
                <a:alpha val="40000"/>
              </a:prstClr>
            </a:outerShdw>
          </a:effectLst>
        </p:spPr>
      </p:pic>
      <p:sp>
        <p:nvSpPr>
          <p:cNvPr id="73" name="Google Shape;861;p2">
            <a:extLst>
              <a:ext uri="{FF2B5EF4-FFF2-40B4-BE49-F238E27FC236}">
                <a16:creationId xmlns:a16="http://schemas.microsoft.com/office/drawing/2014/main" id="{3CA69B97-010D-81BB-6D00-E7A1A7F6ABEF}"/>
              </a:ext>
            </a:extLst>
          </p:cNvPr>
          <p:cNvSpPr txBox="1">
            <a:spLocks/>
          </p:cNvSpPr>
          <p:nvPr userDrawn="1"/>
        </p:nvSpPr>
        <p:spPr>
          <a:xfrm>
            <a:off x="655305" y="1665803"/>
            <a:ext cx="6404702" cy="3472614"/>
          </a:xfrm>
          <a:prstGeom prst="rect">
            <a:avLst/>
          </a:prstGeom>
          <a:noFill/>
          <a:ln>
            <a:noFill/>
          </a:ln>
          <a:effectLst>
            <a:outerShdw blurRad="40427" sx="166000" sy="166000" algn="ctr" rotWithShape="0">
              <a:prstClr val="black">
                <a:alpha val="73632"/>
              </a:prstClr>
            </a:outerShdw>
          </a:effectLst>
        </p:spPr>
        <p:txBody>
          <a:bodyPr spcFirstLastPara="1" wrap="square" lIns="0" tIns="45700" rIns="91425" bIns="4570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65157" sx="100028" sy="100028" algn="ctr" rotWithShape="0">
                    <a:prstClr val="black">
                      <a:alpha val="73099"/>
                    </a:prstClr>
                  </a:outerShdw>
                </a:effectLst>
                <a:latin typeface="Sporting Grotesque" pitchFamily="2" charset="0"/>
              </a:rPr>
              <a:t>Mahdollistamme </a:t>
            </a:r>
          </a:p>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65157" sx="100028" sy="100028" algn="ctr" rotWithShape="0">
                    <a:prstClr val="black">
                      <a:alpha val="73099"/>
                    </a:prstClr>
                  </a:outerShdw>
                </a:effectLst>
                <a:latin typeface="Sporting Grotesque" pitchFamily="2" charset="0"/>
              </a:rPr>
              <a:t>kestävän tulevaisuuden</a:t>
            </a:r>
            <a:endParaRPr kumimoji="0" lang="en-US" sz="4000" b="0" i="0" u="none" strike="noStrike" kern="1200" cap="none" spc="0" normalizeH="0" baseline="0">
              <a:ln>
                <a:noFill/>
              </a:ln>
              <a:solidFill>
                <a:srgbClr val="FFFFFF"/>
              </a:solidFill>
              <a:effectLst>
                <a:outerShdw blurRad="165157" sx="100028" sy="100028" algn="ctr" rotWithShape="0">
                  <a:prstClr val="black">
                    <a:alpha val="73099"/>
                  </a:prstClr>
                </a:outerShdw>
              </a:effectLst>
              <a:uLnTx/>
              <a:uFillTx/>
              <a:latin typeface="Sporting Grotesque" pitchFamily="2" charset="0"/>
              <a:ea typeface="+mn-ea"/>
              <a:cs typeface="Arial" panose="020B0604020202020204" pitchFamily="34" charset="0"/>
            </a:endParaRPr>
          </a:p>
        </p:txBody>
      </p:sp>
    </p:spTree>
    <p:extLst>
      <p:ext uri="{BB962C8B-B14F-4D97-AF65-F5344CB8AC3E}">
        <p14:creationId xmlns:p14="http://schemas.microsoft.com/office/powerpoint/2010/main" val="1700153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START">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30ABAB3-90CD-A951-ADEE-2B5473CAFB15}"/>
              </a:ext>
            </a:extLst>
          </p:cNvPr>
          <p:cNvGrpSpPr/>
          <p:nvPr userDrawn="1"/>
        </p:nvGrpSpPr>
        <p:grpSpPr>
          <a:xfrm>
            <a:off x="-15984" y="-11864"/>
            <a:ext cx="12223967" cy="6881727"/>
            <a:chOff x="0" y="-469065"/>
            <a:chExt cx="12223967" cy="6881727"/>
          </a:xfrm>
        </p:grpSpPr>
        <p:pic>
          <p:nvPicPr>
            <p:cNvPr id="13" name="Picture Placeholder 75">
              <a:extLst>
                <a:ext uri="{FF2B5EF4-FFF2-40B4-BE49-F238E27FC236}">
                  <a16:creationId xmlns:a16="http://schemas.microsoft.com/office/drawing/2014/main" id="{3289F5B0-A0A5-83B6-56C6-A88B9AC8A51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13" y="-457200"/>
              <a:ext cx="3028288" cy="6867725"/>
            </a:xfrm>
            <a:prstGeom prst="rect">
              <a:avLst/>
            </a:prstGeom>
          </p:spPr>
        </p:pic>
        <p:sp>
          <p:nvSpPr>
            <p:cNvPr id="14" name="Rectangle 13">
              <a:extLst>
                <a:ext uri="{FF2B5EF4-FFF2-40B4-BE49-F238E27FC236}">
                  <a16:creationId xmlns:a16="http://schemas.microsoft.com/office/drawing/2014/main" id="{D411C2CD-80C4-1F56-D4C5-16709135B5C5}"/>
                </a:ext>
              </a:extLst>
            </p:cNvPr>
            <p:cNvSpPr/>
            <p:nvPr/>
          </p:nvSpPr>
          <p:spPr>
            <a:xfrm>
              <a:off x="0" y="1638300"/>
              <a:ext cx="3035202" cy="4772222"/>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4">
              <a:extLst>
                <a:ext uri="{FF2B5EF4-FFF2-40B4-BE49-F238E27FC236}">
                  <a16:creationId xmlns:a16="http://schemas.microsoft.com/office/drawing/2014/main" id="{92122D16-3C57-A504-0EAE-A8C45D2008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1"/>
            <a:stretch/>
          </p:blipFill>
          <p:spPr bwMode="auto">
            <a:xfrm>
              <a:off x="3070924" y="-469065"/>
              <a:ext cx="3003793" cy="68817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35F4E05-05EC-CB7F-07B3-9E68FB80B2E3}"/>
                </a:ext>
              </a:extLst>
            </p:cNvPr>
            <p:cNvSpPr/>
            <p:nvPr/>
          </p:nvSpPr>
          <p:spPr>
            <a:xfrm>
              <a:off x="3074624" y="1638300"/>
              <a:ext cx="3000093" cy="4772222"/>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Placeholder 52">
              <a:extLst>
                <a:ext uri="{FF2B5EF4-FFF2-40B4-BE49-F238E27FC236}">
                  <a16:creationId xmlns:a16="http://schemas.microsoft.com/office/drawing/2014/main" id="{2E7C5E61-AAA1-9383-27B8-47B00CB1EF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79"/>
            <a:stretch/>
          </p:blipFill>
          <p:spPr>
            <a:xfrm>
              <a:off x="6114141" y="-457200"/>
              <a:ext cx="3028288" cy="6858000"/>
            </a:xfrm>
            <a:prstGeom prst="rect">
              <a:avLst/>
            </a:prstGeom>
          </p:spPr>
        </p:pic>
        <p:sp>
          <p:nvSpPr>
            <p:cNvPr id="18" name="Rectangle 17">
              <a:extLst>
                <a:ext uri="{FF2B5EF4-FFF2-40B4-BE49-F238E27FC236}">
                  <a16:creationId xmlns:a16="http://schemas.microsoft.com/office/drawing/2014/main" id="{A6497422-3D6D-F2AD-6BEF-25F96AF1C820}"/>
                </a:ext>
              </a:extLst>
            </p:cNvPr>
            <p:cNvSpPr/>
            <p:nvPr/>
          </p:nvSpPr>
          <p:spPr>
            <a:xfrm>
              <a:off x="6114140" y="1638300"/>
              <a:ext cx="3035202" cy="4772222"/>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6">
              <a:extLst>
                <a:ext uri="{FF2B5EF4-FFF2-40B4-BE49-F238E27FC236}">
                  <a16:creationId xmlns:a16="http://schemas.microsoft.com/office/drawing/2014/main" id="{8141FED4-F451-7F36-9CB1-DAA2B0A3A47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181852" y="-457200"/>
              <a:ext cx="3028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3261A52-E1D4-DC6B-8C27-7C624FAE3E77}"/>
                </a:ext>
              </a:extLst>
            </p:cNvPr>
            <p:cNvSpPr/>
            <p:nvPr/>
          </p:nvSpPr>
          <p:spPr>
            <a:xfrm>
              <a:off x="9179197" y="1638300"/>
              <a:ext cx="3044770" cy="4772222"/>
            </a:xfrm>
            <a:prstGeom prst="rect">
              <a:avLst/>
            </a:prstGeom>
            <a:gradFill flip="none" rotWithShape="1">
              <a:gsLst>
                <a:gs pos="9000">
                  <a:schemeClr val="accent6">
                    <a:lumMod val="0"/>
                    <a:lumOff val="100000"/>
                    <a:alpha val="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Text Placeholder 7">
            <a:extLst>
              <a:ext uri="{FF2B5EF4-FFF2-40B4-BE49-F238E27FC236}">
                <a16:creationId xmlns:a16="http://schemas.microsoft.com/office/drawing/2014/main" id="{087F9136-3368-7487-0904-58C4F28833DA}"/>
              </a:ext>
            </a:extLst>
          </p:cNvPr>
          <p:cNvSpPr txBox="1">
            <a:spLocks/>
          </p:cNvSpPr>
          <p:nvPr userDrawn="1"/>
        </p:nvSpPr>
        <p:spPr>
          <a:xfrm>
            <a:off x="535594" y="5310644"/>
            <a:ext cx="3705251" cy="377983"/>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rPr>
              <a:t>Ilmatar yritysesitys 2023</a:t>
            </a:r>
          </a:p>
        </p:txBody>
      </p:sp>
      <p:sp>
        <p:nvSpPr>
          <p:cNvPr id="6" name="Text Placeholder 7">
            <a:extLst>
              <a:ext uri="{FF2B5EF4-FFF2-40B4-BE49-F238E27FC236}">
                <a16:creationId xmlns:a16="http://schemas.microsoft.com/office/drawing/2014/main" id="{A442BC50-F0E7-0517-F11D-DDF855EC9692}"/>
              </a:ext>
            </a:extLst>
          </p:cNvPr>
          <p:cNvSpPr txBox="1">
            <a:spLocks/>
          </p:cNvSpPr>
          <p:nvPr userDrawn="1"/>
        </p:nvSpPr>
        <p:spPr>
          <a:xfrm>
            <a:off x="535594" y="6119734"/>
            <a:ext cx="2894347" cy="188992"/>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en-US" sz="11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rPr>
              <a:t>Private and confidential</a:t>
            </a:r>
          </a:p>
        </p:txBody>
      </p:sp>
      <p:sp>
        <p:nvSpPr>
          <p:cNvPr id="3" name="Google Shape;861;p2">
            <a:extLst>
              <a:ext uri="{FF2B5EF4-FFF2-40B4-BE49-F238E27FC236}">
                <a16:creationId xmlns:a16="http://schemas.microsoft.com/office/drawing/2014/main" id="{6AB639E4-96E1-5B52-9F80-19AEC0048418}"/>
              </a:ext>
            </a:extLst>
          </p:cNvPr>
          <p:cNvSpPr txBox="1">
            <a:spLocks/>
          </p:cNvSpPr>
          <p:nvPr userDrawn="1"/>
        </p:nvSpPr>
        <p:spPr>
          <a:xfrm>
            <a:off x="655305" y="1665803"/>
            <a:ext cx="6404702" cy="3472614"/>
          </a:xfrm>
          <a:prstGeom prst="rect">
            <a:avLst/>
          </a:prstGeom>
          <a:noFill/>
          <a:ln>
            <a:noFill/>
          </a:ln>
          <a:effectLst>
            <a:outerShdw blurRad="40427" sx="166000" sy="166000" algn="ctr" rotWithShape="0">
              <a:prstClr val="black">
                <a:alpha val="73632"/>
              </a:prstClr>
            </a:outerShdw>
          </a:effectLst>
        </p:spPr>
        <p:txBody>
          <a:bodyPr spcFirstLastPara="1" wrap="square" lIns="0" tIns="45700" rIns="91425" bIns="4570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65157" sx="100028" sy="100028" algn="ctr" rotWithShape="0">
                    <a:prstClr val="black">
                      <a:alpha val="73099"/>
                    </a:prstClr>
                  </a:outerShdw>
                </a:effectLst>
                <a:latin typeface="Sporting Grotesque" pitchFamily="2" charset="0"/>
              </a:rPr>
              <a:t>Mahdollistamme </a:t>
            </a:r>
          </a:p>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65157" sx="100028" sy="100028" algn="ctr" rotWithShape="0">
                    <a:prstClr val="black">
                      <a:alpha val="73099"/>
                    </a:prstClr>
                  </a:outerShdw>
                </a:effectLst>
                <a:latin typeface="Sporting Grotesque" pitchFamily="2" charset="0"/>
              </a:rPr>
              <a:t>kestävän tulevaisuuden</a:t>
            </a:r>
            <a:endParaRPr kumimoji="0" lang="en-US" sz="4000" b="0" i="0" u="none" strike="noStrike" kern="1200" cap="none" spc="0" normalizeH="0" baseline="0">
              <a:ln>
                <a:noFill/>
              </a:ln>
              <a:solidFill>
                <a:srgbClr val="FFFFFF"/>
              </a:solidFill>
              <a:effectLst>
                <a:outerShdw blurRad="165157" sx="100028" sy="100028" algn="ctr" rotWithShape="0">
                  <a:prstClr val="black">
                    <a:alpha val="73099"/>
                  </a:prstClr>
                </a:outerShdw>
              </a:effectLst>
              <a:uLnTx/>
              <a:uFillTx/>
              <a:latin typeface="Sporting Grotesque" pitchFamily="2"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BB738C8-7D5B-8513-5949-9CCD26A73991}"/>
              </a:ext>
            </a:extLst>
          </p:cNvPr>
          <p:cNvPicPr>
            <a:picLocks noChangeAspect="1"/>
          </p:cNvPicPr>
          <p:nvPr userDrawn="1"/>
        </p:nvPicPr>
        <p:blipFill>
          <a:blip r:embed="rId6">
            <a:lum bright="40000" contrast="40000"/>
          </a:blip>
          <a:stretch>
            <a:fillRect/>
          </a:stretch>
        </p:blipFill>
        <p:spPr>
          <a:xfrm>
            <a:off x="6940296" y="1574994"/>
            <a:ext cx="4142503" cy="3735650"/>
          </a:xfrm>
          <a:prstGeom prst="rect">
            <a:avLst/>
          </a:prstGeom>
          <a:effectLst>
            <a:outerShdw blurRad="671346" sx="102000" sy="102000" algn="ctr" rotWithShape="0">
              <a:prstClr val="black">
                <a:alpha val="40000"/>
              </a:prstClr>
            </a:outerShdw>
          </a:effectLst>
        </p:spPr>
      </p:pic>
    </p:spTree>
    <p:extLst>
      <p:ext uri="{BB962C8B-B14F-4D97-AF65-F5344CB8AC3E}">
        <p14:creationId xmlns:p14="http://schemas.microsoft.com/office/powerpoint/2010/main" val="25926323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START">
    <p:bg>
      <p:bgPr>
        <a:solidFill>
          <a:schemeClr val="accent2"/>
        </a:solidFill>
        <a:effectLst/>
      </p:bgPr>
    </p:bg>
    <p:spTree>
      <p:nvGrpSpPr>
        <p:cNvPr id="1" name=""/>
        <p:cNvGrpSpPr/>
        <p:nvPr/>
      </p:nvGrpSpPr>
      <p:grpSpPr>
        <a:xfrm>
          <a:off x="0" y="0"/>
          <a:ext cx="0" cy="0"/>
          <a:chOff x="0" y="0"/>
          <a:chExt cx="0" cy="0"/>
        </a:xfrm>
      </p:grpSpPr>
      <p:pic>
        <p:nvPicPr>
          <p:cNvPr id="13" name="Picture Placeholder 75">
            <a:extLst>
              <a:ext uri="{FF2B5EF4-FFF2-40B4-BE49-F238E27FC236}">
                <a16:creationId xmlns:a16="http://schemas.microsoft.com/office/drawing/2014/main" id="{3289F5B0-A0A5-83B6-56C6-A88B9AC8A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33648" y="2"/>
            <a:ext cx="4054053" cy="3428998"/>
          </a:xfrm>
          <a:prstGeom prst="rect">
            <a:avLst/>
          </a:prstGeom>
        </p:spPr>
      </p:pic>
      <p:sp>
        <p:nvSpPr>
          <p:cNvPr id="4" name="Text Placeholder 7">
            <a:extLst>
              <a:ext uri="{FF2B5EF4-FFF2-40B4-BE49-F238E27FC236}">
                <a16:creationId xmlns:a16="http://schemas.microsoft.com/office/drawing/2014/main" id="{087F9136-3368-7487-0904-58C4F28833DA}"/>
              </a:ext>
            </a:extLst>
          </p:cNvPr>
          <p:cNvSpPr txBox="1">
            <a:spLocks/>
          </p:cNvSpPr>
          <p:nvPr userDrawn="1"/>
        </p:nvSpPr>
        <p:spPr>
          <a:xfrm>
            <a:off x="645817" y="5184034"/>
            <a:ext cx="3705251" cy="377983"/>
          </a:xfrm>
          <a:prstGeom prst="rect">
            <a:avLst/>
          </a:prstGeom>
          <a:effectLst/>
        </p:spPr>
        <p:txBody>
          <a:bodyPr wrap="none" lIns="0"/>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en-US" sz="2000" b="0" i="0" u="none" strike="noStrike" kern="1200" cap="none" spc="0" normalizeH="0" baseline="0" noProof="0">
                <a:ln>
                  <a:noFill/>
                </a:ln>
                <a:solidFill>
                  <a:schemeClr val="accent3"/>
                </a:solidFill>
                <a:effectLst/>
                <a:uLnTx/>
                <a:uFillTx/>
                <a:latin typeface="Sporting Grotesque"/>
                <a:ea typeface="+mn-ea"/>
                <a:cs typeface="Arial" panose="020B0604020202020204" pitchFamily="34" charset="0"/>
              </a:rPr>
              <a:t>Ilmatar yritysesitys 2023</a:t>
            </a:r>
          </a:p>
        </p:txBody>
      </p:sp>
      <p:sp>
        <p:nvSpPr>
          <p:cNvPr id="5" name="Google Shape;861;p2">
            <a:extLst>
              <a:ext uri="{FF2B5EF4-FFF2-40B4-BE49-F238E27FC236}">
                <a16:creationId xmlns:a16="http://schemas.microsoft.com/office/drawing/2014/main" id="{2270CD09-05F2-47BE-687B-266D3771C219}"/>
              </a:ext>
            </a:extLst>
          </p:cNvPr>
          <p:cNvSpPr txBox="1">
            <a:spLocks/>
          </p:cNvSpPr>
          <p:nvPr userDrawn="1"/>
        </p:nvSpPr>
        <p:spPr>
          <a:xfrm>
            <a:off x="645817" y="4066243"/>
            <a:ext cx="6404702" cy="945498"/>
          </a:xfrm>
          <a:prstGeom prst="rect">
            <a:avLst/>
          </a:prstGeom>
          <a:noFill/>
          <a:ln>
            <a:noFill/>
          </a:ln>
          <a:effectLst/>
        </p:spPr>
        <p:txBody>
          <a:bodyPr spcFirstLastPara="1" wrap="none" lIns="0" tIns="45700" rIns="91425" bIns="4570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
                <a:srgbClr val="FFFFFF"/>
              </a:buClr>
              <a:buSzPts val="3200"/>
              <a:buFont typeface="Arial"/>
              <a:buNone/>
              <a:tabLst/>
              <a:defRPr/>
            </a:pPr>
            <a:r>
              <a:rPr lang="fi-FI" sz="2800" b="1">
                <a:solidFill>
                  <a:schemeClr val="accent3"/>
                </a:solidFill>
                <a:effectLst/>
                <a:latin typeface="Sporting Grotesque" pitchFamily="2" charset="0"/>
              </a:rPr>
              <a:t>Mahdollistamme </a:t>
            </a:r>
          </a:p>
          <a:p>
            <a:pPr marL="0" marR="0" lvl="0" indent="0" algn="l" defTabSz="685800" rtl="0" eaLnBrk="1" fontAlgn="auto" latinLnBrk="0" hangingPunct="1">
              <a:lnSpc>
                <a:spcPct val="110000"/>
              </a:lnSpc>
              <a:spcBef>
                <a:spcPts val="0"/>
              </a:spcBef>
              <a:spcAft>
                <a:spcPts val="0"/>
              </a:spcAft>
              <a:buClr>
                <a:srgbClr val="FFFFFF"/>
              </a:buClr>
              <a:buSzPts val="3200"/>
              <a:buFont typeface="Arial"/>
              <a:buNone/>
              <a:tabLst/>
              <a:defRPr/>
            </a:pPr>
            <a:r>
              <a:rPr lang="fi-FI" sz="2800" b="1">
                <a:solidFill>
                  <a:schemeClr val="accent3"/>
                </a:solidFill>
                <a:effectLst/>
                <a:latin typeface="Sporting Grotesque" pitchFamily="2" charset="0"/>
              </a:rPr>
              <a:t>kestävän tulevaisuuden</a:t>
            </a:r>
            <a:endParaRPr kumimoji="0" lang="en-US" sz="2800" b="0" i="0" u="none" strike="noStrike" kern="1200" cap="none" spc="0" normalizeH="0" baseline="0">
              <a:ln>
                <a:noFill/>
              </a:ln>
              <a:solidFill>
                <a:schemeClr val="accent3"/>
              </a:solidFill>
              <a:effectLst/>
              <a:uLnTx/>
              <a:uFillTx/>
              <a:latin typeface="Sporting Grotesque" pitchFamily="2" charset="0"/>
              <a:ea typeface="+mn-ea"/>
              <a:cs typeface="Arial" panose="020B0604020202020204" pitchFamily="34" charset="0"/>
            </a:endParaRPr>
          </a:p>
        </p:txBody>
      </p:sp>
      <p:sp>
        <p:nvSpPr>
          <p:cNvPr id="6" name="Text Placeholder 7">
            <a:extLst>
              <a:ext uri="{FF2B5EF4-FFF2-40B4-BE49-F238E27FC236}">
                <a16:creationId xmlns:a16="http://schemas.microsoft.com/office/drawing/2014/main" id="{A442BC50-F0E7-0517-F11D-DDF855EC9692}"/>
              </a:ext>
            </a:extLst>
          </p:cNvPr>
          <p:cNvSpPr txBox="1">
            <a:spLocks/>
          </p:cNvSpPr>
          <p:nvPr userDrawn="1"/>
        </p:nvSpPr>
        <p:spPr>
          <a:xfrm>
            <a:off x="645817" y="6130155"/>
            <a:ext cx="2894347" cy="188992"/>
          </a:xfrm>
          <a:prstGeom prst="rect">
            <a:avLst/>
          </a:prstGeom>
          <a:effectLst/>
        </p:spPr>
        <p:txBody>
          <a:bodyPr wrap="none" lIns="0"/>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endParaRPr kumimoji="0" lang="en-US" sz="1100" b="0" i="0" u="none" strike="noStrike" kern="1200" cap="none" spc="0" normalizeH="0" baseline="0" noProof="0">
              <a:ln>
                <a:noFill/>
              </a:ln>
              <a:solidFill>
                <a:schemeClr val="accent3"/>
              </a:solidFill>
              <a:effectLst/>
              <a:uLnTx/>
              <a:uFillTx/>
              <a:latin typeface="Sporting Grotesque"/>
              <a:ea typeface="+mn-ea"/>
              <a:cs typeface="Arial" panose="020B0604020202020204" pitchFamily="34" charset="0"/>
            </a:endParaRPr>
          </a:p>
        </p:txBody>
      </p:sp>
      <p:pic>
        <p:nvPicPr>
          <p:cNvPr id="2" name="Picture Placeholder 75">
            <a:extLst>
              <a:ext uri="{FF2B5EF4-FFF2-40B4-BE49-F238E27FC236}">
                <a16:creationId xmlns:a16="http://schemas.microsoft.com/office/drawing/2014/main" id="{C4CFF994-EDC5-E7F7-6662-8473E6C537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4066824" cy="3428998"/>
          </a:xfrm>
          <a:prstGeom prst="rect">
            <a:avLst/>
          </a:prstGeom>
        </p:spPr>
      </p:pic>
      <p:pic>
        <p:nvPicPr>
          <p:cNvPr id="3" name="Picture Placeholder 75">
            <a:extLst>
              <a:ext uri="{FF2B5EF4-FFF2-40B4-BE49-F238E27FC236}">
                <a16:creationId xmlns:a16="http://schemas.microsoft.com/office/drawing/2014/main" id="{24F0458E-860B-ECAC-B270-AB1DD6772B8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066824" y="2"/>
            <a:ext cx="4066824" cy="3428998"/>
          </a:xfrm>
          <a:prstGeom prst="rect">
            <a:avLst/>
          </a:prstGeom>
        </p:spPr>
      </p:pic>
      <p:cxnSp>
        <p:nvCxnSpPr>
          <p:cNvPr id="10" name="Straight Connector 9">
            <a:extLst>
              <a:ext uri="{FF2B5EF4-FFF2-40B4-BE49-F238E27FC236}">
                <a16:creationId xmlns:a16="http://schemas.microsoft.com/office/drawing/2014/main" id="{E23823E9-D8C2-568A-0422-6C0430AAC8AA}"/>
              </a:ext>
            </a:extLst>
          </p:cNvPr>
          <p:cNvCxnSpPr/>
          <p:nvPr userDrawn="1"/>
        </p:nvCxnSpPr>
        <p:spPr>
          <a:xfrm>
            <a:off x="4066824" y="0"/>
            <a:ext cx="0" cy="3429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55D136-66A7-C4A6-BDA4-1FB4FF3A3896}"/>
              </a:ext>
            </a:extLst>
          </p:cNvPr>
          <p:cNvCxnSpPr>
            <a:cxnSpLocks/>
          </p:cNvCxnSpPr>
          <p:nvPr userDrawn="1"/>
        </p:nvCxnSpPr>
        <p:spPr>
          <a:xfrm>
            <a:off x="8133666" y="0"/>
            <a:ext cx="0" cy="34290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935666E-5EC4-B381-CC2B-996426D585D6}"/>
              </a:ext>
            </a:extLst>
          </p:cNvPr>
          <p:cNvPicPr>
            <a:picLocks noChangeAspect="1"/>
          </p:cNvPicPr>
          <p:nvPr userDrawn="1"/>
        </p:nvPicPr>
        <p:blipFill>
          <a:blip r:embed="rId5"/>
          <a:stretch>
            <a:fillRect/>
          </a:stretch>
        </p:blipFill>
        <p:spPr>
          <a:xfrm>
            <a:off x="8952487" y="3951103"/>
            <a:ext cx="2416374" cy="2179052"/>
          </a:xfrm>
          <a:prstGeom prst="rect">
            <a:avLst/>
          </a:prstGeom>
        </p:spPr>
      </p:pic>
      <p:sp>
        <p:nvSpPr>
          <p:cNvPr id="24" name="Rectangle 23">
            <a:extLst>
              <a:ext uri="{FF2B5EF4-FFF2-40B4-BE49-F238E27FC236}">
                <a16:creationId xmlns:a16="http://schemas.microsoft.com/office/drawing/2014/main" id="{E6EA5D26-8D60-3EB8-4DBB-28CA0C9C741A}"/>
              </a:ext>
            </a:extLst>
          </p:cNvPr>
          <p:cNvSpPr/>
          <p:nvPr userDrawn="1"/>
        </p:nvSpPr>
        <p:spPr>
          <a:xfrm>
            <a:off x="12789" y="0"/>
            <a:ext cx="12174912" cy="3429000"/>
          </a:xfrm>
          <a:prstGeom prst="rect">
            <a:avLst/>
          </a:prstGeom>
          <a:gradFill flip="none" rotWithShape="1">
            <a:gsLst>
              <a:gs pos="31000">
                <a:schemeClr val="accent6">
                  <a:alpha val="0"/>
                  <a:lumMod val="0"/>
                  <a:lumOff val="100000"/>
                </a:schemeClr>
              </a:gs>
              <a:gs pos="100000">
                <a:schemeClr val="tx1">
                  <a:alpha val="26426"/>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48087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TART VIDEO">
    <p:bg>
      <p:bgPr>
        <a:solidFill>
          <a:schemeClr val="bg1"/>
        </a:solidFill>
        <a:effectLst/>
      </p:bgPr>
    </p:bg>
    <p:spTree>
      <p:nvGrpSpPr>
        <p:cNvPr id="1" name=""/>
        <p:cNvGrpSpPr/>
        <p:nvPr/>
      </p:nvGrpSpPr>
      <p:grpSpPr>
        <a:xfrm>
          <a:off x="0" y="0"/>
          <a:ext cx="0" cy="0"/>
          <a:chOff x="0" y="0"/>
          <a:chExt cx="0" cy="0"/>
        </a:xfrm>
      </p:grpSpPr>
      <p:pic>
        <p:nvPicPr>
          <p:cNvPr id="3" name="ilmatar_bg_company_final_1">
            <a:hlinkClick r:id="" action="ppaction://media"/>
            <a:extLst>
              <a:ext uri="{FF2B5EF4-FFF2-40B4-BE49-F238E27FC236}">
                <a16:creationId xmlns:a16="http://schemas.microsoft.com/office/drawing/2014/main" id="{02B36E58-2B94-F061-B2B5-C104BA67BF6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3175" y="1588"/>
            <a:ext cx="12192000" cy="6858000"/>
          </a:xfrm>
          <a:prstGeom prst="rect">
            <a:avLst/>
          </a:prstGeom>
        </p:spPr>
      </p:pic>
      <p:sp>
        <p:nvSpPr>
          <p:cNvPr id="4" name="Text Placeholder 7">
            <a:extLst>
              <a:ext uri="{FF2B5EF4-FFF2-40B4-BE49-F238E27FC236}">
                <a16:creationId xmlns:a16="http://schemas.microsoft.com/office/drawing/2014/main" id="{087F9136-3368-7487-0904-58C4F28833DA}"/>
              </a:ext>
            </a:extLst>
          </p:cNvPr>
          <p:cNvSpPr txBox="1">
            <a:spLocks/>
          </p:cNvSpPr>
          <p:nvPr userDrawn="1"/>
        </p:nvSpPr>
        <p:spPr>
          <a:xfrm>
            <a:off x="535594" y="5310644"/>
            <a:ext cx="3705251" cy="377983"/>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rPr>
              <a:t>Ilmatar yritysesitys 2023</a:t>
            </a:r>
          </a:p>
        </p:txBody>
      </p:sp>
      <p:sp>
        <p:nvSpPr>
          <p:cNvPr id="5" name="Google Shape;861;p2">
            <a:extLst>
              <a:ext uri="{FF2B5EF4-FFF2-40B4-BE49-F238E27FC236}">
                <a16:creationId xmlns:a16="http://schemas.microsoft.com/office/drawing/2014/main" id="{2270CD09-05F2-47BE-687B-266D3771C219}"/>
              </a:ext>
            </a:extLst>
          </p:cNvPr>
          <p:cNvSpPr txBox="1">
            <a:spLocks/>
          </p:cNvSpPr>
          <p:nvPr userDrawn="1"/>
        </p:nvSpPr>
        <p:spPr>
          <a:xfrm>
            <a:off x="535594" y="1628775"/>
            <a:ext cx="6404702" cy="3472614"/>
          </a:xfrm>
          <a:prstGeom prst="rect">
            <a:avLst/>
          </a:prstGeom>
          <a:noFill/>
          <a:ln>
            <a:noFill/>
          </a:ln>
          <a:effectLst/>
        </p:spPr>
        <p:txBody>
          <a:bodyPr spcFirstLastPara="1" wrap="square" lIns="0" tIns="45700" rIns="91425" bIns="4570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16055" algn="ctr" rotWithShape="0">
                    <a:srgbClr val="000000">
                      <a:alpha val="29000"/>
                    </a:srgbClr>
                  </a:outerShdw>
                </a:effectLst>
                <a:latin typeface="Sporting Grotesque" pitchFamily="2" charset="0"/>
              </a:rPr>
              <a:t>Mahdollistamme </a:t>
            </a:r>
          </a:p>
          <a:p>
            <a:pPr marL="0" marR="0" lvl="0" indent="0" defTabSz="685800" rtl="0" eaLnBrk="1" fontAlgn="auto" latinLnBrk="0" hangingPunct="1">
              <a:lnSpc>
                <a:spcPct val="110000"/>
              </a:lnSpc>
              <a:spcBef>
                <a:spcPts val="0"/>
              </a:spcBef>
              <a:spcAft>
                <a:spcPts val="0"/>
              </a:spcAft>
              <a:buClr>
                <a:srgbClr val="FFFFFF"/>
              </a:buClr>
              <a:buSzPts val="3200"/>
              <a:buFont typeface="Arial"/>
              <a:buNone/>
              <a:tabLst/>
              <a:defRPr/>
            </a:pPr>
            <a:r>
              <a:rPr lang="fi-FI" sz="4000" b="1">
                <a:solidFill>
                  <a:srgbClr val="FFFFFF"/>
                </a:solidFill>
                <a:effectLst>
                  <a:outerShdw blurRad="116055" algn="ctr" rotWithShape="0">
                    <a:srgbClr val="000000">
                      <a:alpha val="29000"/>
                    </a:srgbClr>
                  </a:outerShdw>
                </a:effectLst>
                <a:latin typeface="Sporting Grotesque" pitchFamily="2" charset="0"/>
              </a:rPr>
              <a:t>kestävän tulevaisuuden</a:t>
            </a:r>
            <a:endParaRPr kumimoji="0" lang="en-US" sz="4000" b="0" i="0" u="none" strike="noStrike" kern="1200" cap="none" spc="0" normalizeH="0" baseline="0">
              <a:ln>
                <a:noFill/>
              </a:ln>
              <a:solidFill>
                <a:srgbClr val="FFFFFF"/>
              </a:solidFill>
              <a:effectLst>
                <a:outerShdw blurRad="116055" algn="ctr" rotWithShape="0">
                  <a:srgbClr val="000000">
                    <a:alpha val="29000"/>
                  </a:srgbClr>
                </a:outerShdw>
              </a:effectLst>
              <a:uLnTx/>
              <a:uFillTx/>
              <a:latin typeface="Sporting Grotesque" pitchFamily="2" charset="0"/>
              <a:ea typeface="+mn-ea"/>
              <a:cs typeface="Arial" panose="020B0604020202020204" pitchFamily="34" charset="0"/>
            </a:endParaRPr>
          </a:p>
        </p:txBody>
      </p:sp>
      <p:sp>
        <p:nvSpPr>
          <p:cNvPr id="6" name="Text Placeholder 7">
            <a:extLst>
              <a:ext uri="{FF2B5EF4-FFF2-40B4-BE49-F238E27FC236}">
                <a16:creationId xmlns:a16="http://schemas.microsoft.com/office/drawing/2014/main" id="{A442BC50-F0E7-0517-F11D-DDF855EC9692}"/>
              </a:ext>
            </a:extLst>
          </p:cNvPr>
          <p:cNvSpPr txBox="1">
            <a:spLocks/>
          </p:cNvSpPr>
          <p:nvPr userDrawn="1"/>
        </p:nvSpPr>
        <p:spPr>
          <a:xfrm>
            <a:off x="535594" y="6119734"/>
            <a:ext cx="2894347" cy="188992"/>
          </a:xfrm>
          <a:prstGeom prst="rect">
            <a:avLst/>
          </a:prstGeom>
          <a:effectLst/>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endParaRPr kumimoji="0" lang="en-US" sz="1100" b="0" i="0" u="none" strike="noStrike" kern="1200" cap="none" spc="0" normalizeH="0" baseline="0" noProof="0">
              <a:ln>
                <a:noFill/>
              </a:ln>
              <a:solidFill>
                <a:srgbClr val="FFFFFF"/>
              </a:solidFill>
              <a:effectLst/>
              <a:uLnTx/>
              <a:uFillTx/>
              <a:latin typeface="Sporting Grotesque"/>
              <a:ea typeface="+mn-ea"/>
              <a:cs typeface="Arial" panose="020B0604020202020204" pitchFamily="34" charset="0"/>
            </a:endParaRPr>
          </a:p>
        </p:txBody>
      </p:sp>
      <p:pic>
        <p:nvPicPr>
          <p:cNvPr id="7" name="Picture 6">
            <a:extLst>
              <a:ext uri="{FF2B5EF4-FFF2-40B4-BE49-F238E27FC236}">
                <a16:creationId xmlns:a16="http://schemas.microsoft.com/office/drawing/2014/main" id="{3125FCB0-1537-81FB-E651-5494FD87EEE1}"/>
              </a:ext>
            </a:extLst>
          </p:cNvPr>
          <p:cNvPicPr>
            <a:picLocks noChangeAspect="1"/>
          </p:cNvPicPr>
          <p:nvPr userDrawn="1"/>
        </p:nvPicPr>
        <p:blipFill>
          <a:blip r:embed="rId5">
            <a:lum bright="40000" contrast="40000"/>
          </a:blip>
          <a:stretch>
            <a:fillRect/>
          </a:stretch>
        </p:blipFill>
        <p:spPr>
          <a:xfrm>
            <a:off x="6940296" y="1574994"/>
            <a:ext cx="4142503" cy="3735650"/>
          </a:xfrm>
          <a:prstGeom prst="rect">
            <a:avLst/>
          </a:prstGeom>
        </p:spPr>
      </p:pic>
    </p:spTree>
    <p:extLst>
      <p:ext uri="{BB962C8B-B14F-4D97-AF65-F5344CB8AC3E}">
        <p14:creationId xmlns:p14="http://schemas.microsoft.com/office/powerpoint/2010/main" val="389423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EFC002-55FD-D501-A6CC-BD0193E898C9}"/>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7" name="Text Placeholder 1">
            <a:extLst>
              <a:ext uri="{FF2B5EF4-FFF2-40B4-BE49-F238E27FC236}">
                <a16:creationId xmlns:a16="http://schemas.microsoft.com/office/drawing/2014/main" id="{CA0099B6-180F-1A97-723F-30645E106224}"/>
              </a:ext>
            </a:extLst>
          </p:cNvPr>
          <p:cNvSpPr txBox="1">
            <a:spLocks/>
          </p:cNvSpPr>
          <p:nvPr userDrawn="1"/>
        </p:nvSpPr>
        <p:spPr>
          <a:xfrm>
            <a:off x="693098" y="5140484"/>
            <a:ext cx="2897595" cy="901993"/>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fi-FI" sz="1200" b="0">
                <a:solidFill>
                  <a:schemeClr val="accent3"/>
                </a:solidFill>
                <a:latin typeface="Sporting Grotesque" pitchFamily="2" charset="0"/>
              </a:rPr>
              <a:t>Ilmattaren omistavat Omnes Capitalin hallinnoimat rahastot ja IWP Partners Oyj. </a:t>
            </a:r>
          </a:p>
          <a:p>
            <a:pPr marL="0" indent="0" algn="l">
              <a:buNone/>
            </a:pPr>
            <a:endParaRPr lang="fi-FI" sz="1200">
              <a:solidFill>
                <a:schemeClr val="accent3"/>
              </a:solidFill>
              <a:latin typeface="Sporting Grotesque" pitchFamily="2" charset="0"/>
            </a:endParaRPr>
          </a:p>
        </p:txBody>
      </p:sp>
      <p:sp>
        <p:nvSpPr>
          <p:cNvPr id="8" name="TextBox 7">
            <a:extLst>
              <a:ext uri="{FF2B5EF4-FFF2-40B4-BE49-F238E27FC236}">
                <a16:creationId xmlns:a16="http://schemas.microsoft.com/office/drawing/2014/main" id="{BA8025C1-F116-E6CA-7382-AAD5BDBBFE9D}"/>
              </a:ext>
            </a:extLst>
          </p:cNvPr>
          <p:cNvSpPr txBox="1"/>
          <p:nvPr userDrawn="1"/>
        </p:nvSpPr>
        <p:spPr>
          <a:xfrm>
            <a:off x="693098" y="944563"/>
            <a:ext cx="6410228" cy="923330"/>
          </a:xfrm>
          <a:prstGeom prst="rect">
            <a:avLst/>
          </a:prstGeom>
          <a:noFill/>
        </p:spPr>
        <p:txBody>
          <a:bodyPr wrap="square" rtlCol="0">
            <a:noAutofit/>
          </a:bodyPr>
          <a:lstStyle/>
          <a:p>
            <a:pPr algn="l"/>
            <a:r>
              <a:rPr lang="fi-FI" sz="2400" b="1" i="0">
                <a:effectLst/>
                <a:latin typeface="SportingGrotesque-Bold"/>
              </a:rPr>
              <a:t>Ilmatar – pohjoismainen energiayhtiö ja itsenäinen sähköntuottaja</a:t>
            </a:r>
            <a:endParaRPr lang="fi-FI" sz="1600" b="1">
              <a:latin typeface="Sporting Grotesque" pitchFamily="2" charset="0"/>
            </a:endParaRPr>
          </a:p>
        </p:txBody>
      </p:sp>
      <p:sp>
        <p:nvSpPr>
          <p:cNvPr id="9" name="TextBox 8">
            <a:extLst>
              <a:ext uri="{FF2B5EF4-FFF2-40B4-BE49-F238E27FC236}">
                <a16:creationId xmlns:a16="http://schemas.microsoft.com/office/drawing/2014/main" id="{D3CC2AB0-7414-4029-761A-5CA6977D3C38}"/>
              </a:ext>
            </a:extLst>
          </p:cNvPr>
          <p:cNvSpPr txBox="1"/>
          <p:nvPr userDrawn="1"/>
        </p:nvSpPr>
        <p:spPr>
          <a:xfrm>
            <a:off x="693096" y="2278162"/>
            <a:ext cx="5402903" cy="2862322"/>
          </a:xfrm>
          <a:prstGeom prst="rect">
            <a:avLst/>
          </a:prstGeom>
          <a:noFill/>
        </p:spPr>
        <p:txBody>
          <a:bodyPr wrap="square" rtlCol="0">
            <a:noAutofit/>
          </a:bodyPr>
          <a:lstStyle/>
          <a:p>
            <a:pPr marL="0" indent="0" algn="l">
              <a:buNone/>
            </a:pPr>
            <a:r>
              <a:rPr lang="fi-FI" sz="1300">
                <a:latin typeface="Sporting Grotesque" pitchFamily="2" charset="0"/>
              </a:rPr>
              <a:t>Olemme Suomessa vuonna 2011 perustettu pelkästään uusiutuvaan energiaan keskittyvä pohjoismainen energiayhtiö ja itsenäinen sähköntuottaja. </a:t>
            </a:r>
            <a:br>
              <a:rPr lang="fi-FI" sz="1300">
                <a:latin typeface="Sporting Grotesque" pitchFamily="2" charset="0"/>
              </a:rPr>
            </a:br>
            <a:br>
              <a:rPr lang="fi-FI" sz="1300">
                <a:latin typeface="Sporting Grotesque" pitchFamily="2" charset="0"/>
              </a:rPr>
            </a:br>
            <a:r>
              <a:rPr lang="fi-FI" sz="1300">
                <a:latin typeface="Sporting Grotesque" pitchFamily="2" charset="0"/>
              </a:rPr>
              <a:t>Liiketoimintamme perusta on uusiutuvan energian erityisesti tuuli- ja aurinkovoimahankkeiden kehittäminen, rakentaminen, omistaminen ja ylläpito. Koko tuotannon arvoketjusta vastaaminen on ainutlaatuinen energiayhtiön toimintamalli Suomessa ja Pohjoismaissa.</a:t>
            </a:r>
          </a:p>
          <a:p>
            <a:pPr marL="0" indent="0" algn="l">
              <a:buNone/>
            </a:pPr>
            <a:br>
              <a:rPr lang="fi-FI" sz="1300">
                <a:latin typeface="Sporting Grotesque" pitchFamily="2" charset="0"/>
              </a:rPr>
            </a:br>
            <a:r>
              <a:rPr lang="fi-FI" sz="1300">
                <a:latin typeface="Sporting Grotesque" pitchFamily="2" charset="0"/>
              </a:rPr>
              <a:t>Tehtävänämme on mahdollistaa kestävämpi tulevaisuus.</a:t>
            </a:r>
          </a:p>
          <a:p>
            <a:pPr algn="l"/>
            <a:endParaRPr lang="fi-FI" sz="1300">
              <a:latin typeface="Sporting Grotesque" pitchFamily="2" charset="0"/>
            </a:endParaRPr>
          </a:p>
        </p:txBody>
      </p:sp>
      <p:pic>
        <p:nvPicPr>
          <p:cNvPr id="4" name="Picture 3" descr="A person standing on a field with windmills and a black background&#10;&#10;Description automatically generated">
            <a:extLst>
              <a:ext uri="{FF2B5EF4-FFF2-40B4-BE49-F238E27FC236}">
                <a16:creationId xmlns:a16="http://schemas.microsoft.com/office/drawing/2014/main" id="{3A8A4A69-1AC7-9951-8780-BBF02DA2B0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5"/>
          <a:stretch/>
        </p:blipFill>
        <p:spPr>
          <a:xfrm>
            <a:off x="1319766" y="0"/>
            <a:ext cx="10872234" cy="6858000"/>
          </a:xfrm>
          <a:prstGeom prst="rect">
            <a:avLst/>
          </a:prstGeom>
        </p:spPr>
      </p:pic>
    </p:spTree>
    <p:extLst>
      <p:ext uri="{BB962C8B-B14F-4D97-AF65-F5344CB8AC3E}">
        <p14:creationId xmlns:p14="http://schemas.microsoft.com/office/powerpoint/2010/main" val="10630207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ESENT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F5203-FC01-6501-3610-51F12C6507CD}"/>
              </a:ext>
            </a:extLst>
          </p:cNvPr>
          <p:cNvSpPr>
            <a:spLocks noGrp="1"/>
          </p:cNvSpPr>
          <p:nvPr>
            <p:ph type="title" hasCustomPrompt="1"/>
          </p:nvPr>
        </p:nvSpPr>
        <p:spPr>
          <a:xfrm>
            <a:off x="695325" y="952391"/>
            <a:ext cx="4434236" cy="612000"/>
          </a:xfrm>
        </p:spPr>
        <p:txBody>
          <a:bodyPr/>
          <a:lstStyle>
            <a:lvl1pPr>
              <a:defRPr>
                <a:solidFill>
                  <a:schemeClr val="bg1"/>
                </a:solidFill>
              </a:defRPr>
            </a:lvl1pPr>
          </a:lstStyle>
          <a:p>
            <a:r>
              <a:rPr lang="en-GB"/>
              <a:t>First name</a:t>
            </a:r>
            <a:br>
              <a:rPr lang="en-GB"/>
            </a:br>
            <a:r>
              <a:rPr lang="en-GB"/>
              <a:t>Last name</a:t>
            </a:r>
            <a:endParaRPr lang="fi-FI"/>
          </a:p>
        </p:txBody>
      </p:sp>
      <p:sp>
        <p:nvSpPr>
          <p:cNvPr id="3" name="Slide Number Placeholder 2">
            <a:extLst>
              <a:ext uri="{FF2B5EF4-FFF2-40B4-BE49-F238E27FC236}">
                <a16:creationId xmlns:a16="http://schemas.microsoft.com/office/drawing/2014/main" id="{819FC383-084E-E4C2-2AD7-5F66CDD0C722}"/>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76DE06EF-255B-DAAA-E89F-9F2A9CB57525}"/>
              </a:ext>
            </a:extLst>
          </p:cNvPr>
          <p:cNvSpPr/>
          <p:nvPr userDrawn="1"/>
        </p:nvSpPr>
        <p:spPr>
          <a:xfrm>
            <a:off x="6281409" y="0"/>
            <a:ext cx="591059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5" name="Text Placeholder 1">
            <a:extLst>
              <a:ext uri="{FF2B5EF4-FFF2-40B4-BE49-F238E27FC236}">
                <a16:creationId xmlns:a16="http://schemas.microsoft.com/office/drawing/2014/main" id="{7ABA5170-04A6-7526-927A-CDFB3C3A0D72}"/>
              </a:ext>
            </a:extLst>
          </p:cNvPr>
          <p:cNvSpPr>
            <a:spLocks noGrp="1"/>
          </p:cNvSpPr>
          <p:nvPr>
            <p:ph type="body" sz="quarter" idx="16" hasCustomPrompt="1"/>
          </p:nvPr>
        </p:nvSpPr>
        <p:spPr>
          <a:xfrm>
            <a:off x="695953" y="1996116"/>
            <a:ext cx="4433608" cy="396000"/>
          </a:xfrm>
        </p:spPr>
        <p:txBody>
          <a:bodyPr/>
          <a:lstStyle>
            <a:lvl1pPr marL="0" indent="0">
              <a:buNone/>
              <a:defRPr>
                <a:solidFill>
                  <a:schemeClr val="bg1"/>
                </a:solidFill>
              </a:defRPr>
            </a:lvl1pPr>
          </a:lstStyle>
          <a:p>
            <a:r>
              <a:rPr lang="en-GB">
                <a:solidFill>
                  <a:schemeClr val="bg1"/>
                </a:solidFill>
                <a:latin typeface="SportingGrotesque-Regular" pitchFamily="2" charset="0"/>
              </a:rPr>
              <a:t>OFFICIAL TITLE</a:t>
            </a:r>
          </a:p>
        </p:txBody>
      </p:sp>
      <p:sp>
        <p:nvSpPr>
          <p:cNvPr id="7" name="Text Placeholder 1">
            <a:extLst>
              <a:ext uri="{FF2B5EF4-FFF2-40B4-BE49-F238E27FC236}">
                <a16:creationId xmlns:a16="http://schemas.microsoft.com/office/drawing/2014/main" id="{556B932E-741E-33E3-28A2-0553F96A064A}"/>
              </a:ext>
            </a:extLst>
          </p:cNvPr>
          <p:cNvSpPr txBox="1">
            <a:spLocks/>
          </p:cNvSpPr>
          <p:nvPr userDrawn="1"/>
        </p:nvSpPr>
        <p:spPr>
          <a:xfrm>
            <a:off x="695325" y="2823841"/>
            <a:ext cx="1829984" cy="287337"/>
          </a:xfrm>
          <a:prstGeom prst="rect">
            <a:avLst/>
          </a:prstGeom>
        </p:spPr>
        <p:txBody>
          <a:bodyPr vert="horz" lIns="36000" tIns="36000" rIns="36000" bIns="36000" rtlCol="0">
            <a:noAutofit/>
          </a:bodyPr>
          <a:lstStyle>
            <a:lvl1pPr marL="0" indent="0" algn="l" defTabSz="685800" rtl="0" eaLnBrk="1" latinLnBrk="0" hangingPunct="1">
              <a:lnSpc>
                <a:spcPct val="100000"/>
              </a:lnSpc>
              <a:spcBef>
                <a:spcPts val="225"/>
              </a:spcBef>
              <a:spcAft>
                <a:spcPts val="225"/>
              </a:spcAft>
              <a:buFont typeface="Arial"/>
              <a:buNone/>
              <a:defRPr lang="en-GB" sz="1400" kern="1200">
                <a:solidFill>
                  <a:schemeClr val="tx1"/>
                </a:solidFill>
                <a:latin typeface="Sporting Grotesque"/>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solidFill>
                  <a:schemeClr val="bg1"/>
                </a:solidFill>
                <a:latin typeface="SportingGrotesque-Regular" pitchFamily="2" charset="0"/>
              </a:rPr>
              <a:t>Vastuualueet</a:t>
            </a:r>
            <a:endParaRPr lang="en-GB" b="1">
              <a:solidFill>
                <a:schemeClr val="bg1"/>
              </a:solidFill>
            </a:endParaRPr>
          </a:p>
        </p:txBody>
      </p:sp>
      <p:sp>
        <p:nvSpPr>
          <p:cNvPr id="15" name="Picture Placeholder 14">
            <a:extLst>
              <a:ext uri="{FF2B5EF4-FFF2-40B4-BE49-F238E27FC236}">
                <a16:creationId xmlns:a16="http://schemas.microsoft.com/office/drawing/2014/main" id="{525BE2C1-EFEA-CC83-F376-C07E3FDEF6AD}"/>
              </a:ext>
            </a:extLst>
          </p:cNvPr>
          <p:cNvSpPr>
            <a:spLocks noGrp="1"/>
          </p:cNvSpPr>
          <p:nvPr>
            <p:ph type="pic" sz="quarter" idx="17"/>
          </p:nvPr>
        </p:nvSpPr>
        <p:spPr>
          <a:xfrm>
            <a:off x="5334000" y="0"/>
            <a:ext cx="6858000" cy="6858000"/>
          </a:xfrm>
        </p:spPr>
        <p:txBody>
          <a:bodyPr/>
          <a:lstStyle/>
          <a:p>
            <a:endParaRPr lang="fi-FI"/>
          </a:p>
        </p:txBody>
      </p:sp>
      <p:sp>
        <p:nvSpPr>
          <p:cNvPr id="17" name="Text Placeholder 16">
            <a:extLst>
              <a:ext uri="{FF2B5EF4-FFF2-40B4-BE49-F238E27FC236}">
                <a16:creationId xmlns:a16="http://schemas.microsoft.com/office/drawing/2014/main" id="{AC579369-A8E8-7C37-08C4-F3C7AB18DFFA}"/>
              </a:ext>
            </a:extLst>
          </p:cNvPr>
          <p:cNvSpPr>
            <a:spLocks noGrp="1"/>
          </p:cNvSpPr>
          <p:nvPr>
            <p:ph type="body" sz="quarter" idx="18" hasCustomPrompt="1"/>
          </p:nvPr>
        </p:nvSpPr>
        <p:spPr>
          <a:xfrm>
            <a:off x="727299" y="5321300"/>
            <a:ext cx="4433608" cy="712788"/>
          </a:xfrm>
        </p:spPr>
        <p:txBody>
          <a:bodyPr/>
          <a:lstStyle>
            <a:lvl1pPr marL="0" indent="0">
              <a:buNone/>
              <a:defRPr>
                <a:solidFill>
                  <a:schemeClr val="accent2"/>
                </a:solidFill>
              </a:defRPr>
            </a:lvl1pPr>
            <a:lvl2pPr marL="108000" indent="0">
              <a:buNone/>
              <a:defRPr>
                <a:solidFill>
                  <a:schemeClr val="accent2"/>
                </a:solidFill>
              </a:defRPr>
            </a:lvl2pPr>
            <a:lvl3pPr marL="216000" indent="0">
              <a:buNone/>
              <a:defRPr>
                <a:solidFill>
                  <a:schemeClr val="accent2"/>
                </a:solidFill>
              </a:defRPr>
            </a:lvl3pPr>
            <a:lvl4pPr marL="324000" indent="0">
              <a:buNone/>
              <a:defRPr>
                <a:solidFill>
                  <a:schemeClr val="accent2"/>
                </a:solidFill>
              </a:defRPr>
            </a:lvl4pPr>
            <a:lvl5pPr marL="432000" indent="0">
              <a:buNone/>
              <a:defRPr>
                <a:solidFill>
                  <a:schemeClr val="accent2"/>
                </a:solidFill>
              </a:defRPr>
            </a:lvl5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lang="en-FI" sz="1200" cap="all">
                <a:solidFill>
                  <a:schemeClr val="accent2"/>
                </a:solidFill>
                <a:latin typeface="Sporting Grotesque" pitchFamily="2" charset="0"/>
              </a:rPr>
              <a:t>+358 00 000 0000</a:t>
            </a:r>
            <a:br>
              <a:rPr lang="en-GB"/>
            </a:br>
            <a:r>
              <a:rPr lang="en-GB" err="1"/>
              <a:t>firstname.lastname@ilmatar.fi</a:t>
            </a:r>
            <a:endParaRPr lang="fi-FI"/>
          </a:p>
        </p:txBody>
      </p:sp>
      <p:sp>
        <p:nvSpPr>
          <p:cNvPr id="19" name="Text Placeholder 18">
            <a:extLst>
              <a:ext uri="{FF2B5EF4-FFF2-40B4-BE49-F238E27FC236}">
                <a16:creationId xmlns:a16="http://schemas.microsoft.com/office/drawing/2014/main" id="{A719F37B-380E-92A7-2DD5-894F66075888}"/>
              </a:ext>
            </a:extLst>
          </p:cNvPr>
          <p:cNvSpPr>
            <a:spLocks noGrp="1"/>
          </p:cNvSpPr>
          <p:nvPr>
            <p:ph type="body" sz="quarter" idx="19" hasCustomPrompt="1"/>
          </p:nvPr>
        </p:nvSpPr>
        <p:spPr>
          <a:xfrm>
            <a:off x="727298" y="3224846"/>
            <a:ext cx="2780177" cy="1682931"/>
          </a:xfrm>
        </p:spPr>
        <p:txBody>
          <a:bodyPr/>
          <a:lstStyle>
            <a:lvl1pPr marL="0" indent="0">
              <a:buNone/>
              <a:defRPr>
                <a:solidFill>
                  <a:schemeClr val="bg1"/>
                </a:solidFill>
              </a:defRPr>
            </a:lvl1pPr>
            <a:lvl2pPr marL="108000" indent="0">
              <a:buNone/>
              <a:defRPr>
                <a:solidFill>
                  <a:schemeClr val="bg1"/>
                </a:solidFill>
              </a:defRPr>
            </a:lvl2pPr>
            <a:lvl3pPr marL="216000" indent="0">
              <a:buNone/>
              <a:defRPr>
                <a:solidFill>
                  <a:schemeClr val="bg1"/>
                </a:solidFill>
              </a:defRPr>
            </a:lvl3pPr>
            <a:lvl4pPr marL="324000" indent="0">
              <a:buNone/>
              <a:defRPr>
                <a:solidFill>
                  <a:schemeClr val="bg1"/>
                </a:solidFill>
              </a:defRPr>
            </a:lvl4pPr>
            <a:lvl5pPr marL="432000" indent="0">
              <a:buNone/>
              <a:defRPr>
                <a:solidFill>
                  <a:schemeClr val="bg1"/>
                </a:solidFill>
              </a:defRPr>
            </a:lvl5pPr>
          </a:lstStyle>
          <a:p>
            <a:r>
              <a:rPr lang="en-GB">
                <a:solidFill>
                  <a:schemeClr val="bg1"/>
                </a:solidFill>
                <a:latin typeface="Sporting Grotesque" pitchFamily="2" charset="0"/>
              </a:rPr>
              <a:t>Responsibilities listed</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42080507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RATEGY">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91703-8261-C55E-D599-4F065639E7DD}"/>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E9F52A6D-8E1F-3AA3-7BB1-4EA1DCD10E17}"/>
              </a:ext>
            </a:extLst>
          </p:cNvPr>
          <p:cNvSpPr/>
          <p:nvPr userDrawn="1"/>
        </p:nvSpPr>
        <p:spPr>
          <a:xfrm rot="10800000">
            <a:off x="0" y="0"/>
            <a:ext cx="12192000" cy="6866533"/>
          </a:xfrm>
          <a:prstGeom prst="rect">
            <a:avLst/>
          </a:prstGeom>
          <a:gradFill>
            <a:gsLst>
              <a:gs pos="70000">
                <a:schemeClr val="tx2"/>
              </a:gs>
              <a:gs pos="0">
                <a:schemeClr val="bg1"/>
              </a:gs>
              <a:gs pos="9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5" name="Rectangle 4">
            <a:extLst>
              <a:ext uri="{FF2B5EF4-FFF2-40B4-BE49-F238E27FC236}">
                <a16:creationId xmlns:a16="http://schemas.microsoft.com/office/drawing/2014/main" id="{9E7B7328-909D-01CD-A9C1-2FB344F5D080}"/>
              </a:ext>
            </a:extLst>
          </p:cNvPr>
          <p:cNvSpPr/>
          <p:nvPr userDrawn="1"/>
        </p:nvSpPr>
        <p:spPr>
          <a:xfrm>
            <a:off x="3937466" y="1186587"/>
            <a:ext cx="4098166" cy="5671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pic>
        <p:nvPicPr>
          <p:cNvPr id="6" name="Picture 5" descr="A picture containing text, person, indoor&#10;&#10;Description automatically generated">
            <a:extLst>
              <a:ext uri="{FF2B5EF4-FFF2-40B4-BE49-F238E27FC236}">
                <a16:creationId xmlns:a16="http://schemas.microsoft.com/office/drawing/2014/main" id="{3D74AFDA-32D6-B463-7612-8A4AD2345E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29929" y="2849687"/>
            <a:ext cx="4098166" cy="1777860"/>
          </a:xfrm>
          <a:prstGeom prst="rect">
            <a:avLst/>
          </a:prstGeom>
        </p:spPr>
      </p:pic>
      <p:pic>
        <p:nvPicPr>
          <p:cNvPr id="7" name="Picture 6">
            <a:extLst>
              <a:ext uri="{FF2B5EF4-FFF2-40B4-BE49-F238E27FC236}">
                <a16:creationId xmlns:a16="http://schemas.microsoft.com/office/drawing/2014/main" id="{68BD2FD2-83A2-9B24-702B-1C1ECC8817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
          <a:stretch/>
        </p:blipFill>
        <p:spPr>
          <a:xfrm>
            <a:off x="8035630" y="2844028"/>
            <a:ext cx="4156370" cy="1792800"/>
          </a:xfrm>
          <a:prstGeom prst="rect">
            <a:avLst/>
          </a:prstGeom>
        </p:spPr>
      </p:pic>
      <p:sp>
        <p:nvSpPr>
          <p:cNvPr id="8" name="Tekstiruutu 19">
            <a:extLst>
              <a:ext uri="{FF2B5EF4-FFF2-40B4-BE49-F238E27FC236}">
                <a16:creationId xmlns:a16="http://schemas.microsoft.com/office/drawing/2014/main" id="{85810A68-648D-24F2-4B51-FFCEE32FF44A}"/>
              </a:ext>
            </a:extLst>
          </p:cNvPr>
          <p:cNvSpPr txBox="1"/>
          <p:nvPr userDrawn="1"/>
        </p:nvSpPr>
        <p:spPr>
          <a:xfrm>
            <a:off x="449506" y="1396608"/>
            <a:ext cx="3054411" cy="430887"/>
          </a:xfrm>
          <a:prstGeom prst="rect">
            <a:avLst/>
          </a:prstGeom>
          <a:noFill/>
        </p:spPr>
        <p:txBody>
          <a:bodyPr wrap="square" rtlCol="0">
            <a:spAutoFit/>
          </a:bodyPr>
          <a:lstStyle/>
          <a:p>
            <a:pPr algn="ctr"/>
            <a:r>
              <a:rPr lang="en-US" sz="1100" b="1">
                <a:latin typeface="Sporting Grotesque" pitchFamily="2" charset="0"/>
              </a:rPr>
              <a:t>Kiihdytämme tuuli- ja aurinkoenergian tuotantoa </a:t>
            </a:r>
          </a:p>
        </p:txBody>
      </p:sp>
      <p:sp>
        <p:nvSpPr>
          <p:cNvPr id="9" name="Tekstiruutu 20">
            <a:extLst>
              <a:ext uri="{FF2B5EF4-FFF2-40B4-BE49-F238E27FC236}">
                <a16:creationId xmlns:a16="http://schemas.microsoft.com/office/drawing/2014/main" id="{2ED52D2A-BB73-77BD-3F6B-FE353101AA11}"/>
              </a:ext>
            </a:extLst>
          </p:cNvPr>
          <p:cNvSpPr txBox="1"/>
          <p:nvPr userDrawn="1"/>
        </p:nvSpPr>
        <p:spPr>
          <a:xfrm>
            <a:off x="8608444" y="1390727"/>
            <a:ext cx="2981769" cy="430887"/>
          </a:xfrm>
          <a:prstGeom prst="rect">
            <a:avLst/>
          </a:prstGeom>
          <a:noFill/>
        </p:spPr>
        <p:txBody>
          <a:bodyPr wrap="square" rtlCol="0">
            <a:spAutoFit/>
          </a:bodyPr>
          <a:lstStyle/>
          <a:p>
            <a:pPr algn="ctr"/>
            <a:r>
              <a:rPr lang="en-US" sz="1100" b="1">
                <a:latin typeface="Sporting Grotesque" pitchFamily="2" charset="0"/>
              </a:rPr>
              <a:t>Rakennamme pohjaa seuraaville kasvutarinoille</a:t>
            </a:r>
          </a:p>
        </p:txBody>
      </p:sp>
      <p:sp>
        <p:nvSpPr>
          <p:cNvPr id="10" name="Tekstiruutu 21">
            <a:extLst>
              <a:ext uri="{FF2B5EF4-FFF2-40B4-BE49-F238E27FC236}">
                <a16:creationId xmlns:a16="http://schemas.microsoft.com/office/drawing/2014/main" id="{30E66918-D6E4-5D15-558A-9277A6A60115}"/>
              </a:ext>
            </a:extLst>
          </p:cNvPr>
          <p:cNvSpPr txBox="1"/>
          <p:nvPr userDrawn="1"/>
        </p:nvSpPr>
        <p:spPr>
          <a:xfrm>
            <a:off x="4149795" y="1390728"/>
            <a:ext cx="3703676" cy="430887"/>
          </a:xfrm>
          <a:prstGeom prst="rect">
            <a:avLst/>
          </a:prstGeom>
          <a:noFill/>
        </p:spPr>
        <p:txBody>
          <a:bodyPr wrap="square" rtlCol="0">
            <a:spAutoFit/>
          </a:bodyPr>
          <a:lstStyle/>
          <a:p>
            <a:pPr algn="ctr"/>
            <a:r>
              <a:rPr lang="en-US" sz="1100" b="1">
                <a:latin typeface="Sporting Grotesque" pitchFamily="2" charset="0"/>
              </a:rPr>
              <a:t>Itsenäinen sähköntuottaja, joka tuottaa vain uusiutuvaa energiaa</a:t>
            </a:r>
          </a:p>
        </p:txBody>
      </p:sp>
      <p:pic>
        <p:nvPicPr>
          <p:cNvPr id="11" name="Graphic 77">
            <a:extLst>
              <a:ext uri="{FF2B5EF4-FFF2-40B4-BE49-F238E27FC236}">
                <a16:creationId xmlns:a16="http://schemas.microsoft.com/office/drawing/2014/main" id="{BEC6E275-08C5-8F6B-8545-BA25A539724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8305" y="5737553"/>
            <a:ext cx="376172" cy="363771"/>
          </a:xfrm>
          <a:prstGeom prst="rect">
            <a:avLst/>
          </a:prstGeom>
        </p:spPr>
      </p:pic>
      <p:pic>
        <p:nvPicPr>
          <p:cNvPr id="12" name="Graphic 78">
            <a:extLst>
              <a:ext uri="{FF2B5EF4-FFF2-40B4-BE49-F238E27FC236}">
                <a16:creationId xmlns:a16="http://schemas.microsoft.com/office/drawing/2014/main" id="{787FBA43-6A9C-5872-9443-E617E6F8E80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7447" y="5005934"/>
            <a:ext cx="376172" cy="451405"/>
          </a:xfrm>
          <a:prstGeom prst="rect">
            <a:avLst/>
          </a:prstGeom>
        </p:spPr>
      </p:pic>
      <p:pic>
        <p:nvPicPr>
          <p:cNvPr id="13" name="Graphic 9">
            <a:extLst>
              <a:ext uri="{FF2B5EF4-FFF2-40B4-BE49-F238E27FC236}">
                <a16:creationId xmlns:a16="http://schemas.microsoft.com/office/drawing/2014/main" id="{246BE932-202A-DD91-E4F8-183B4A2CC4B1}"/>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36444" y="4887186"/>
            <a:ext cx="344085" cy="432107"/>
          </a:xfrm>
          <a:prstGeom prst="rect">
            <a:avLst/>
          </a:prstGeom>
        </p:spPr>
      </p:pic>
      <p:pic>
        <p:nvPicPr>
          <p:cNvPr id="14" name="Graphic 13">
            <a:extLst>
              <a:ext uri="{FF2B5EF4-FFF2-40B4-BE49-F238E27FC236}">
                <a16:creationId xmlns:a16="http://schemas.microsoft.com/office/drawing/2014/main" id="{6BDEA90D-61EB-E399-593D-9119EEBCE75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47908" y="6101323"/>
            <a:ext cx="321156" cy="307777"/>
          </a:xfrm>
          <a:prstGeom prst="rect">
            <a:avLst/>
          </a:prstGeom>
        </p:spPr>
      </p:pic>
      <p:pic>
        <p:nvPicPr>
          <p:cNvPr id="15" name="Graphic 14">
            <a:extLst>
              <a:ext uri="{FF2B5EF4-FFF2-40B4-BE49-F238E27FC236}">
                <a16:creationId xmlns:a16="http://schemas.microsoft.com/office/drawing/2014/main" id="{333CA8A9-777E-1D58-6804-4DC9242F065E}"/>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82673" y="5534911"/>
            <a:ext cx="257084" cy="307777"/>
          </a:xfrm>
          <a:prstGeom prst="rect">
            <a:avLst/>
          </a:prstGeom>
        </p:spPr>
      </p:pic>
      <p:sp>
        <p:nvSpPr>
          <p:cNvPr id="16" name="Tekstiruutu 37">
            <a:extLst>
              <a:ext uri="{FF2B5EF4-FFF2-40B4-BE49-F238E27FC236}">
                <a16:creationId xmlns:a16="http://schemas.microsoft.com/office/drawing/2014/main" id="{136C19BA-4F18-3964-9A32-BA185E54CF3D}"/>
              </a:ext>
            </a:extLst>
          </p:cNvPr>
          <p:cNvSpPr txBox="1"/>
          <p:nvPr userDrawn="1"/>
        </p:nvSpPr>
        <p:spPr>
          <a:xfrm>
            <a:off x="795536" y="2179320"/>
            <a:ext cx="22321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effectLst/>
                <a:uLnTx/>
                <a:uFillTx/>
                <a:latin typeface="Sporting Grotesque" pitchFamily="2" charset="0"/>
                <a:ea typeface="+mn-ea"/>
                <a:cs typeface="+mn-cs"/>
              </a:rPr>
              <a:t>4 GW </a:t>
            </a:r>
            <a:r>
              <a:rPr lang="en-US" sz="900" b="1">
                <a:latin typeface="Sporting Grotesque" pitchFamily="2" charset="0"/>
              </a:rPr>
              <a:t>tuotannossa</a:t>
            </a:r>
            <a:br>
              <a:rPr lang="en-US" sz="900" b="1">
                <a:latin typeface="Sporting Grotesque" pitchFamily="2" charset="0"/>
              </a:rPr>
            </a:br>
            <a:r>
              <a:rPr lang="en-US" sz="900" b="1">
                <a:latin typeface="Sporting Grotesque" pitchFamily="2" charset="0"/>
              </a:rPr>
              <a:t>vuoden </a:t>
            </a:r>
            <a:r>
              <a:rPr kumimoji="0" lang="en-US" sz="900" b="1" i="0" u="none" strike="noStrike" kern="1200" cap="none" spc="0" normalizeH="0" baseline="0" noProof="0">
                <a:ln>
                  <a:noFill/>
                </a:ln>
                <a:effectLst/>
                <a:uLnTx/>
                <a:uFillTx/>
                <a:latin typeface="Sporting Grotesque" pitchFamily="2" charset="0"/>
                <a:ea typeface="+mn-ea"/>
                <a:cs typeface="+mn-cs"/>
              </a:rPr>
              <a:t>2027 lopussa </a:t>
            </a:r>
          </a:p>
        </p:txBody>
      </p:sp>
      <p:sp>
        <p:nvSpPr>
          <p:cNvPr id="17" name="Tekstiruutu 38">
            <a:extLst>
              <a:ext uri="{FF2B5EF4-FFF2-40B4-BE49-F238E27FC236}">
                <a16:creationId xmlns:a16="http://schemas.microsoft.com/office/drawing/2014/main" id="{7E6FF331-3DA4-68DA-2B4F-D7DBE8748637}"/>
              </a:ext>
            </a:extLst>
          </p:cNvPr>
          <p:cNvSpPr txBox="1"/>
          <p:nvPr userDrawn="1"/>
        </p:nvSpPr>
        <p:spPr>
          <a:xfrm>
            <a:off x="4513090" y="2168542"/>
            <a:ext cx="29318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latin typeface="Sporting Grotesque" pitchFamily="2" charset="0"/>
              </a:rPr>
              <a:t>Maailmanluokan</a:t>
            </a:r>
            <a:r>
              <a:rPr kumimoji="0" lang="en-US" sz="900" b="1" u="none" strike="noStrike" kern="1200" cap="none" spc="0" normalizeH="0" baseline="0" noProof="0">
                <a:ln>
                  <a:noFill/>
                </a:ln>
                <a:effectLst/>
                <a:uLnTx/>
                <a:uFillTx/>
                <a:latin typeface="Sporting Grotesque" pitchFamily="2" charset="0"/>
              </a:rPr>
              <a:t> </a:t>
            </a:r>
            <a:r>
              <a:rPr lang="en-US" sz="900" b="1">
                <a:latin typeface="Sporting Grotesque" pitchFamily="2" charset="0"/>
              </a:rPr>
              <a:t>kaupankäynti</a:t>
            </a:r>
            <a:r>
              <a:rPr kumimoji="0" lang="en-US" sz="900" b="1" u="none" strike="noStrike" kern="1200" cap="none" spc="0" normalizeH="0" baseline="0" noProof="0">
                <a:ln>
                  <a:noFill/>
                </a:ln>
                <a:effectLst/>
                <a:uLnTx/>
                <a:uFillTx/>
                <a:latin typeface="Sporting Grotesque" pitchFamily="2" charset="0"/>
              </a:rPr>
              <a:t> </a:t>
            </a:r>
            <a:br>
              <a:rPr kumimoji="0" lang="en-US" sz="900" b="1" u="none" strike="noStrike" kern="1200" cap="none" spc="0" normalizeH="0" baseline="0" noProof="0">
                <a:ln>
                  <a:noFill/>
                </a:ln>
                <a:effectLst/>
                <a:uLnTx/>
                <a:uFillTx/>
                <a:latin typeface="Sporting Grotesque" pitchFamily="2" charset="0"/>
              </a:rPr>
            </a:br>
            <a:r>
              <a:rPr kumimoji="0" lang="en-US" sz="900" b="1" u="none" strike="noStrike" kern="1200" cap="none" spc="0" normalizeH="0" baseline="0" noProof="0">
                <a:ln>
                  <a:noFill/>
                </a:ln>
                <a:effectLst/>
                <a:uLnTx/>
                <a:uFillTx/>
                <a:latin typeface="Sporting Grotesque" pitchFamily="2" charset="0"/>
              </a:rPr>
              <a:t>ja riskienhallinta </a:t>
            </a:r>
          </a:p>
        </p:txBody>
      </p:sp>
      <p:sp>
        <p:nvSpPr>
          <p:cNvPr id="18" name="Tekstiruutu 39">
            <a:extLst>
              <a:ext uri="{FF2B5EF4-FFF2-40B4-BE49-F238E27FC236}">
                <a16:creationId xmlns:a16="http://schemas.microsoft.com/office/drawing/2014/main" id="{EB772911-3DE3-A7A5-F922-D4DFA46C6C5A}"/>
              </a:ext>
            </a:extLst>
          </p:cNvPr>
          <p:cNvSpPr txBox="1"/>
          <p:nvPr userDrawn="1"/>
        </p:nvSpPr>
        <p:spPr>
          <a:xfrm>
            <a:off x="8708486" y="2162783"/>
            <a:ext cx="28824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latin typeface="Sporting Grotesque" pitchFamily="2" charset="0"/>
              </a:rPr>
              <a:t>Pääsylippu</a:t>
            </a:r>
            <a:r>
              <a:rPr kumimoji="0" lang="en-US" sz="900" b="1" u="none" strike="noStrike" kern="1200" cap="none" spc="0" normalizeH="0" baseline="0" noProof="0">
                <a:ln>
                  <a:noFill/>
                </a:ln>
                <a:effectLst/>
                <a:uLnTx/>
                <a:uFillTx/>
                <a:latin typeface="Sporting Grotesque" pitchFamily="2" charset="0"/>
              </a:rPr>
              <a:t> </a:t>
            </a:r>
            <a:r>
              <a:rPr lang="en-US" sz="900" b="1">
                <a:latin typeface="Sporting Grotesque" pitchFamily="2" charset="0"/>
              </a:rPr>
              <a:t>s</a:t>
            </a:r>
            <a:r>
              <a:rPr kumimoji="0" lang="en-US" sz="900" b="1" u="none" strike="noStrike" kern="1200" cap="none" spc="0" normalizeH="0" baseline="0" noProof="0">
                <a:ln>
                  <a:noFill/>
                </a:ln>
                <a:effectLst/>
                <a:uLnTx/>
                <a:uFillTx/>
                <a:latin typeface="Sporting Grotesque" pitchFamily="2" charset="0"/>
              </a:rPr>
              <a:t>euraavan</a:t>
            </a:r>
            <a:br>
              <a:rPr kumimoji="0" lang="en-US" sz="900" b="1" u="none" strike="noStrike" kern="1200" cap="none" spc="0" normalizeH="0" baseline="0" noProof="0">
                <a:ln>
                  <a:noFill/>
                </a:ln>
                <a:effectLst/>
                <a:uLnTx/>
                <a:uFillTx/>
                <a:latin typeface="Sporting Grotesque" pitchFamily="2" charset="0"/>
              </a:rPr>
            </a:br>
            <a:r>
              <a:rPr kumimoji="0" lang="en-US" sz="900" b="1" u="none" strike="noStrike" kern="1200" cap="none" spc="0" normalizeH="0" baseline="0" noProof="0">
                <a:ln>
                  <a:noFill/>
                </a:ln>
                <a:effectLst/>
                <a:uLnTx/>
                <a:uFillTx/>
                <a:latin typeface="Sporting Grotesque" pitchFamily="2" charset="0"/>
              </a:rPr>
              <a:t>sukupolven energiaan </a:t>
            </a:r>
          </a:p>
        </p:txBody>
      </p:sp>
      <p:sp>
        <p:nvSpPr>
          <p:cNvPr id="19" name="Tekstiruutu 40">
            <a:extLst>
              <a:ext uri="{FF2B5EF4-FFF2-40B4-BE49-F238E27FC236}">
                <a16:creationId xmlns:a16="http://schemas.microsoft.com/office/drawing/2014/main" id="{82A8959A-D2AE-6FE4-FAE2-54545A770A9A}"/>
              </a:ext>
            </a:extLst>
          </p:cNvPr>
          <p:cNvSpPr txBox="1"/>
          <p:nvPr userDrawn="1"/>
        </p:nvSpPr>
        <p:spPr>
          <a:xfrm>
            <a:off x="901346" y="5103046"/>
            <a:ext cx="2521558" cy="261610"/>
          </a:xfrm>
          <a:prstGeom prst="rect">
            <a:avLst/>
          </a:prstGeom>
          <a:noFill/>
        </p:spPr>
        <p:txBody>
          <a:bodyPr wrap="square" rtlCol="0">
            <a:spAutoFit/>
          </a:bodyPr>
          <a:lstStyle/>
          <a:p>
            <a:r>
              <a:rPr lang="en-US" sz="1050" b="1">
                <a:latin typeface="Sporting Grotesque" pitchFamily="2" charset="0"/>
              </a:rPr>
              <a:t> Maatuulivoimapuistoja</a:t>
            </a:r>
          </a:p>
        </p:txBody>
      </p:sp>
      <p:sp>
        <p:nvSpPr>
          <p:cNvPr id="20" name="Tekstiruutu 41">
            <a:extLst>
              <a:ext uri="{FF2B5EF4-FFF2-40B4-BE49-F238E27FC236}">
                <a16:creationId xmlns:a16="http://schemas.microsoft.com/office/drawing/2014/main" id="{79B1D8CB-C4D7-77AE-E242-75B656CFE229}"/>
              </a:ext>
            </a:extLst>
          </p:cNvPr>
          <p:cNvSpPr txBox="1"/>
          <p:nvPr userDrawn="1"/>
        </p:nvSpPr>
        <p:spPr>
          <a:xfrm>
            <a:off x="991653" y="5780938"/>
            <a:ext cx="2374565" cy="261610"/>
          </a:xfrm>
          <a:prstGeom prst="rect">
            <a:avLst/>
          </a:prstGeom>
          <a:noFill/>
        </p:spPr>
        <p:txBody>
          <a:bodyPr wrap="square" rtlCol="0">
            <a:spAutoFit/>
          </a:bodyPr>
          <a:lstStyle/>
          <a:p>
            <a:r>
              <a:rPr lang="en-US" sz="1050" b="1">
                <a:latin typeface="Sporting Grotesque" pitchFamily="2" charset="0"/>
              </a:rPr>
              <a:t>Aurinkovoimapuistot</a:t>
            </a:r>
          </a:p>
        </p:txBody>
      </p:sp>
      <p:sp>
        <p:nvSpPr>
          <p:cNvPr id="21" name="Tekstiruutu 42">
            <a:extLst>
              <a:ext uri="{FF2B5EF4-FFF2-40B4-BE49-F238E27FC236}">
                <a16:creationId xmlns:a16="http://schemas.microsoft.com/office/drawing/2014/main" id="{8707FFC2-9B4A-8841-EFF4-32AC42CFC4AE}"/>
              </a:ext>
            </a:extLst>
          </p:cNvPr>
          <p:cNvSpPr txBox="1"/>
          <p:nvPr userDrawn="1"/>
        </p:nvSpPr>
        <p:spPr>
          <a:xfrm>
            <a:off x="9082914" y="5036297"/>
            <a:ext cx="2484067" cy="261610"/>
          </a:xfrm>
          <a:prstGeom prst="rect">
            <a:avLst/>
          </a:prstGeom>
          <a:noFill/>
        </p:spPr>
        <p:txBody>
          <a:bodyPr wrap="square" rtlCol="0">
            <a:spAutoFit/>
          </a:bodyPr>
          <a:lstStyle/>
          <a:p>
            <a:r>
              <a:rPr lang="en-US" sz="1050" b="1">
                <a:latin typeface="Sporting Grotesque" pitchFamily="2" charset="0"/>
              </a:rPr>
              <a:t>Merituulivoimapuistot</a:t>
            </a:r>
          </a:p>
        </p:txBody>
      </p:sp>
      <p:sp>
        <p:nvSpPr>
          <p:cNvPr id="22" name="Tekstiruutu 44">
            <a:extLst>
              <a:ext uri="{FF2B5EF4-FFF2-40B4-BE49-F238E27FC236}">
                <a16:creationId xmlns:a16="http://schemas.microsoft.com/office/drawing/2014/main" id="{8D441BAB-EB05-BE11-0B7B-2080DB89F191}"/>
              </a:ext>
            </a:extLst>
          </p:cNvPr>
          <p:cNvSpPr txBox="1"/>
          <p:nvPr userDrawn="1"/>
        </p:nvSpPr>
        <p:spPr>
          <a:xfrm>
            <a:off x="9082913" y="5566672"/>
            <a:ext cx="2032833" cy="261610"/>
          </a:xfrm>
          <a:prstGeom prst="rect">
            <a:avLst/>
          </a:prstGeom>
          <a:noFill/>
        </p:spPr>
        <p:txBody>
          <a:bodyPr wrap="square" rtlCol="0">
            <a:spAutoFit/>
          </a:bodyPr>
          <a:lstStyle/>
          <a:p>
            <a:r>
              <a:rPr lang="en-US" sz="1050" b="1">
                <a:latin typeface="Sporting Grotesque" pitchFamily="2" charset="0"/>
              </a:rPr>
              <a:t>Säätövoima</a:t>
            </a:r>
          </a:p>
        </p:txBody>
      </p:sp>
      <p:sp>
        <p:nvSpPr>
          <p:cNvPr id="23" name="Tekstiruutu 45">
            <a:extLst>
              <a:ext uri="{FF2B5EF4-FFF2-40B4-BE49-F238E27FC236}">
                <a16:creationId xmlns:a16="http://schemas.microsoft.com/office/drawing/2014/main" id="{18AEF596-3162-6BFF-60CC-2CE6AC5FB6A1}"/>
              </a:ext>
            </a:extLst>
          </p:cNvPr>
          <p:cNvSpPr txBox="1"/>
          <p:nvPr userDrawn="1"/>
        </p:nvSpPr>
        <p:spPr>
          <a:xfrm>
            <a:off x="9082913" y="6101324"/>
            <a:ext cx="2032833" cy="261610"/>
          </a:xfrm>
          <a:prstGeom prst="rect">
            <a:avLst/>
          </a:prstGeom>
          <a:noFill/>
        </p:spPr>
        <p:txBody>
          <a:bodyPr wrap="square" rtlCol="0">
            <a:spAutoFit/>
          </a:bodyPr>
          <a:lstStyle/>
          <a:p>
            <a:r>
              <a:rPr lang="en-US" sz="1050" b="1">
                <a:latin typeface="Sporting Grotesque" pitchFamily="2" charset="0"/>
              </a:rPr>
              <a:t>Vety</a:t>
            </a:r>
          </a:p>
        </p:txBody>
      </p:sp>
      <p:pic>
        <p:nvPicPr>
          <p:cNvPr id="24" name="Graphic 216" descr="Upward trend outline">
            <a:extLst>
              <a:ext uri="{FF2B5EF4-FFF2-40B4-BE49-F238E27FC236}">
                <a16:creationId xmlns:a16="http://schemas.microsoft.com/office/drawing/2014/main" id="{241D9D71-AD7A-923F-6F0E-FB400016D19B}"/>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495444" y="5048705"/>
            <a:ext cx="421105" cy="421105"/>
          </a:xfrm>
          <a:prstGeom prst="rect">
            <a:avLst/>
          </a:prstGeom>
        </p:spPr>
      </p:pic>
      <p:pic>
        <p:nvPicPr>
          <p:cNvPr id="25" name="Graphic 23" descr="Target outline">
            <a:extLst>
              <a:ext uri="{FF2B5EF4-FFF2-40B4-BE49-F238E27FC236}">
                <a16:creationId xmlns:a16="http://schemas.microsoft.com/office/drawing/2014/main" id="{2B4CD182-F98D-DBC8-C600-8E4635ADE8E5}"/>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501177" y="5781524"/>
            <a:ext cx="421105" cy="421105"/>
          </a:xfrm>
          <a:prstGeom prst="rect">
            <a:avLst/>
          </a:prstGeom>
        </p:spPr>
      </p:pic>
      <p:sp>
        <p:nvSpPr>
          <p:cNvPr id="26" name="Tekstiruutu 48">
            <a:extLst>
              <a:ext uri="{FF2B5EF4-FFF2-40B4-BE49-F238E27FC236}">
                <a16:creationId xmlns:a16="http://schemas.microsoft.com/office/drawing/2014/main" id="{43500384-C7F5-B762-C6DA-DB536F9C06CD}"/>
              </a:ext>
            </a:extLst>
          </p:cNvPr>
          <p:cNvSpPr txBox="1"/>
          <p:nvPr userDrawn="1"/>
        </p:nvSpPr>
        <p:spPr>
          <a:xfrm>
            <a:off x="5079539" y="5163122"/>
            <a:ext cx="2315469" cy="261610"/>
          </a:xfrm>
          <a:prstGeom prst="rect">
            <a:avLst/>
          </a:prstGeom>
          <a:noFill/>
        </p:spPr>
        <p:txBody>
          <a:bodyPr wrap="square" rtlCol="0">
            <a:spAutoFit/>
          </a:bodyPr>
          <a:lstStyle/>
          <a:p>
            <a:r>
              <a:rPr lang="en-US" sz="1050" b="1">
                <a:latin typeface="Sporting Grotesque" pitchFamily="2" charset="0"/>
              </a:rPr>
              <a:t> Omaisuudenhallinta</a:t>
            </a:r>
          </a:p>
        </p:txBody>
      </p:sp>
      <p:sp>
        <p:nvSpPr>
          <p:cNvPr id="27" name="Tekstiruutu 49">
            <a:extLst>
              <a:ext uri="{FF2B5EF4-FFF2-40B4-BE49-F238E27FC236}">
                <a16:creationId xmlns:a16="http://schemas.microsoft.com/office/drawing/2014/main" id="{66078890-A3FB-6A3E-CB85-028C38971B57}"/>
              </a:ext>
            </a:extLst>
          </p:cNvPr>
          <p:cNvSpPr txBox="1"/>
          <p:nvPr userDrawn="1"/>
        </p:nvSpPr>
        <p:spPr>
          <a:xfrm>
            <a:off x="5073925" y="5761243"/>
            <a:ext cx="2255173" cy="430887"/>
          </a:xfrm>
          <a:prstGeom prst="rect">
            <a:avLst/>
          </a:prstGeom>
          <a:noFill/>
        </p:spPr>
        <p:txBody>
          <a:bodyPr wrap="square" rtlCol="0">
            <a:spAutoFit/>
          </a:bodyPr>
          <a:lstStyle/>
          <a:p>
            <a:r>
              <a:rPr lang="en-US" sz="1050" b="1">
                <a:latin typeface="Sporting Grotesque" pitchFamily="2" charset="0"/>
              </a:rPr>
              <a:t>Kaupankäynti ja optimointi</a:t>
            </a:r>
          </a:p>
        </p:txBody>
      </p:sp>
      <p:grpSp>
        <p:nvGrpSpPr>
          <p:cNvPr id="28" name="Group 27">
            <a:extLst>
              <a:ext uri="{FF2B5EF4-FFF2-40B4-BE49-F238E27FC236}">
                <a16:creationId xmlns:a16="http://schemas.microsoft.com/office/drawing/2014/main" id="{01C7537A-15D9-BDB5-DEE5-81E4A920E058}"/>
              </a:ext>
            </a:extLst>
          </p:cNvPr>
          <p:cNvGrpSpPr/>
          <p:nvPr userDrawn="1"/>
        </p:nvGrpSpPr>
        <p:grpSpPr>
          <a:xfrm>
            <a:off x="3929929" y="1186587"/>
            <a:ext cx="4105702" cy="5671414"/>
            <a:chOff x="4022875" y="91060"/>
            <a:chExt cx="4105702" cy="1654831"/>
          </a:xfrm>
        </p:grpSpPr>
        <p:cxnSp>
          <p:nvCxnSpPr>
            <p:cNvPr id="29" name="Straight Connector 28">
              <a:extLst>
                <a:ext uri="{FF2B5EF4-FFF2-40B4-BE49-F238E27FC236}">
                  <a16:creationId xmlns:a16="http://schemas.microsoft.com/office/drawing/2014/main" id="{D7B15ED9-556F-9538-DAE5-1611C119FF08}"/>
                </a:ext>
              </a:extLst>
            </p:cNvPr>
            <p:cNvCxnSpPr>
              <a:cxnSpLocks/>
            </p:cNvCxnSpPr>
            <p:nvPr/>
          </p:nvCxnSpPr>
          <p:spPr>
            <a:xfrm flipH="1">
              <a:off x="8121040" y="91060"/>
              <a:ext cx="7537" cy="1654831"/>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A5CEF8-3C78-F728-2B9B-1E163C790D9E}"/>
                </a:ext>
              </a:extLst>
            </p:cNvPr>
            <p:cNvCxnSpPr>
              <a:cxnSpLocks/>
            </p:cNvCxnSpPr>
            <p:nvPr/>
          </p:nvCxnSpPr>
          <p:spPr>
            <a:xfrm flipH="1">
              <a:off x="4022875" y="93601"/>
              <a:ext cx="7537" cy="165229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31" name="Title 8">
            <a:extLst>
              <a:ext uri="{FF2B5EF4-FFF2-40B4-BE49-F238E27FC236}">
                <a16:creationId xmlns:a16="http://schemas.microsoft.com/office/drawing/2014/main" id="{086B9DB0-528F-6577-CDEF-C7D2F4162817}"/>
              </a:ext>
            </a:extLst>
          </p:cNvPr>
          <p:cNvSpPr txBox="1">
            <a:spLocks/>
          </p:cNvSpPr>
          <p:nvPr userDrawn="1"/>
        </p:nvSpPr>
        <p:spPr>
          <a:xfrm>
            <a:off x="2901341" y="517313"/>
            <a:ext cx="6389317" cy="462954"/>
          </a:xfrm>
          <a:prstGeom prst="rect">
            <a:avLst/>
          </a:prstGeom>
        </p:spPr>
        <p:txBody>
          <a:bodyPr vert="horz" lIns="36000" tIns="0" rIns="36000" bIns="0" rtlCol="0" anchor="ctr">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en-US"/>
              <a:t>Strategia 2023-2027</a:t>
            </a:r>
          </a:p>
        </p:txBody>
      </p:sp>
      <p:cxnSp>
        <p:nvCxnSpPr>
          <p:cNvPr id="32" name="Straight Connector 6">
            <a:extLst>
              <a:ext uri="{FF2B5EF4-FFF2-40B4-BE49-F238E27FC236}">
                <a16:creationId xmlns:a16="http://schemas.microsoft.com/office/drawing/2014/main" id="{2B700632-3620-4D85-51EE-064E564C7281}"/>
              </a:ext>
            </a:extLst>
          </p:cNvPr>
          <p:cNvCxnSpPr>
            <a:cxnSpLocks/>
          </p:cNvCxnSpPr>
          <p:nvPr userDrawn="1"/>
        </p:nvCxnSpPr>
        <p:spPr>
          <a:xfrm>
            <a:off x="0" y="1969366"/>
            <a:ext cx="12192000" cy="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6">
            <a:extLst>
              <a:ext uri="{FF2B5EF4-FFF2-40B4-BE49-F238E27FC236}">
                <a16:creationId xmlns:a16="http://schemas.microsoft.com/office/drawing/2014/main" id="{9AE68DFA-7AD9-B8E7-3A45-9EBC888E2F8D}"/>
              </a:ext>
            </a:extLst>
          </p:cNvPr>
          <p:cNvCxnSpPr>
            <a:cxnSpLocks/>
          </p:cNvCxnSpPr>
          <p:nvPr userDrawn="1"/>
        </p:nvCxnSpPr>
        <p:spPr>
          <a:xfrm>
            <a:off x="0" y="1195295"/>
            <a:ext cx="12192000" cy="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9C08A889-42DF-4F2A-3C31-05CFC70BF016}"/>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r="-587"/>
          <a:stretch/>
        </p:blipFill>
        <p:spPr>
          <a:xfrm>
            <a:off x="0" y="2850938"/>
            <a:ext cx="3959070" cy="1785890"/>
          </a:xfrm>
          <a:prstGeom prst="rect">
            <a:avLst/>
          </a:prstGeom>
        </p:spPr>
      </p:pic>
    </p:spTree>
    <p:extLst>
      <p:ext uri="{BB962C8B-B14F-4D97-AF65-F5344CB8AC3E}">
        <p14:creationId xmlns:p14="http://schemas.microsoft.com/office/powerpoint/2010/main" val="2015305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IND POWER">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08BD0F-7ADB-5D0A-375B-8591726AE20C}"/>
              </a:ext>
            </a:extLst>
          </p:cNvPr>
          <p:cNvSpPr>
            <a:spLocks noGrp="1"/>
          </p:cNvSpPr>
          <p:nvPr>
            <p:ph type="sldNum" sz="quarter" idx="10"/>
          </p:nvPr>
        </p:nvSpPr>
        <p:spPr/>
        <p:txBody>
          <a:bodyPr/>
          <a:lstStyle/>
          <a:p>
            <a:fld id="{AC18CCFC-8076-41BE-B6AD-15D8CB0E759D}" type="slidenum">
              <a:rPr lang="en-US" smtClean="0"/>
              <a:pPr/>
              <a:t>‹#›</a:t>
            </a:fld>
            <a:endParaRPr lang="en-US"/>
          </a:p>
        </p:txBody>
      </p:sp>
      <p:pic>
        <p:nvPicPr>
          <p:cNvPr id="4" name="Google Shape;116;p49">
            <a:extLst>
              <a:ext uri="{FF2B5EF4-FFF2-40B4-BE49-F238E27FC236}">
                <a16:creationId xmlns:a16="http://schemas.microsoft.com/office/drawing/2014/main" id="{850FCD3D-312A-1833-6029-8EFCE29EEB8C}"/>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8861941" y="0"/>
            <a:ext cx="3325704" cy="6871064"/>
          </a:xfrm>
          <a:prstGeom prst="rect">
            <a:avLst/>
          </a:prstGeom>
          <a:noFill/>
          <a:ln>
            <a:noFill/>
          </a:ln>
        </p:spPr>
      </p:pic>
      <p:sp>
        <p:nvSpPr>
          <p:cNvPr id="6" name="TextBox 5">
            <a:extLst>
              <a:ext uri="{FF2B5EF4-FFF2-40B4-BE49-F238E27FC236}">
                <a16:creationId xmlns:a16="http://schemas.microsoft.com/office/drawing/2014/main" id="{2BE45F62-C0FC-8AFA-7DCF-F9C9756E98E2}"/>
              </a:ext>
            </a:extLst>
          </p:cNvPr>
          <p:cNvSpPr txBox="1"/>
          <p:nvPr userDrawn="1"/>
        </p:nvSpPr>
        <p:spPr>
          <a:xfrm>
            <a:off x="3743038" y="1608937"/>
            <a:ext cx="4692938" cy="3600986"/>
          </a:xfrm>
          <a:prstGeom prst="rect">
            <a:avLst/>
          </a:prstGeom>
          <a:noFill/>
        </p:spPr>
        <p:txBody>
          <a:bodyPr wrap="square">
            <a:spAutoFit/>
          </a:bodyPr>
          <a:lstStyle/>
          <a:p>
            <a:pPr algn="l"/>
            <a:r>
              <a:rPr lang="fi-FI" sz="1200">
                <a:latin typeface="Sporting Grotesque" pitchFamily="2" charset="0"/>
              </a:rPr>
              <a:t>Olemme yli vuosikymmenen</a:t>
            </a:r>
            <a:r>
              <a:rPr lang="fi-FI" sz="1200">
                <a:effectLst/>
                <a:latin typeface="Sporting Grotesque" pitchFamily="2" charset="0"/>
              </a:rPr>
              <a:t> ajan rakentaneet tuulivoimaa ympäri Suomea. </a:t>
            </a:r>
          </a:p>
          <a:p>
            <a:pPr algn="l"/>
            <a:endParaRPr lang="fi-FI" sz="1200">
              <a:latin typeface="Sporting Grotesque" pitchFamily="2" charset="0"/>
            </a:endParaRPr>
          </a:p>
          <a:p>
            <a:r>
              <a:rPr lang="fi-FI" sz="1200">
                <a:effectLst/>
                <a:latin typeface="Sporting Grotesque" pitchFamily="2" charset="0"/>
              </a:rPr>
              <a:t>Jokaista hanketta ohjaa sama periaate: tuottaa energiaa kestävällä tavalla, joka hyödyttää maanomistajia, paikallisia yhteisöjä, kuntia, asiakkaita ja viime kädessä koko </a:t>
            </a:r>
            <a:r>
              <a:rPr lang="fi-FI" sz="1200">
                <a:latin typeface="Sporting Grotesque" pitchFamily="2" charset="0"/>
              </a:rPr>
              <a:t>yhteiskuntaa</a:t>
            </a:r>
            <a:r>
              <a:rPr lang="fi-FI" sz="1200">
                <a:effectLst/>
                <a:latin typeface="Sporting Grotesque" pitchFamily="2" charset="0"/>
              </a:rPr>
              <a:t>. </a:t>
            </a:r>
          </a:p>
          <a:p>
            <a:pPr algn="l"/>
            <a:endParaRPr lang="fi-FI" sz="1200">
              <a:effectLst/>
              <a:latin typeface="Sporting Grotesque" pitchFamily="2" charset="0"/>
            </a:endParaRPr>
          </a:p>
          <a:p>
            <a:pPr algn="l"/>
            <a:r>
              <a:rPr lang="fi-FI" sz="1200">
                <a:latin typeface="Sporting Grotesque" pitchFamily="2" charset="0"/>
              </a:rPr>
              <a:t>O</a:t>
            </a:r>
            <a:r>
              <a:rPr lang="fi-FI" sz="1200">
                <a:effectLst/>
                <a:latin typeface="Sporting Grotesque" pitchFamily="2" charset="0"/>
              </a:rPr>
              <a:t>lemme mukana tuulivoimahankkeidemme elinkaaren kaikissa vaiheissa. Kartoitamme sijaintipaikat, hankimme projektirahoituksen sekä valvomme rakennustöitä </a:t>
            </a:r>
            <a:r>
              <a:rPr lang="fi-FI" sz="1200">
                <a:latin typeface="Sporting Grotesque" pitchFamily="2" charset="0"/>
              </a:rPr>
              <a:t>ja</a:t>
            </a:r>
            <a:r>
              <a:rPr lang="fi-FI" sz="1200">
                <a:effectLst/>
                <a:latin typeface="Sporting Grotesque" pitchFamily="2" charset="0"/>
              </a:rPr>
              <a:t> valmiiden tuulipuistojen toimintaa. Lisäksi omistamme rakentamamme tuulipuistot koko niiden elinkaaren.</a:t>
            </a:r>
          </a:p>
          <a:p>
            <a:pPr algn="l"/>
            <a:endParaRPr lang="fi-FI" sz="1200">
              <a:effectLst/>
              <a:latin typeface="Sporting Grotesque" pitchFamily="2" charset="0"/>
            </a:endParaRPr>
          </a:p>
          <a:p>
            <a:pPr algn="l"/>
            <a:r>
              <a:rPr lang="fi-FI" sz="1200">
                <a:effectLst/>
                <a:latin typeface="Sporting Grotesque" pitchFamily="2" charset="0"/>
              </a:rPr>
              <a:t>Varmistamme alusta alkaen, että kaikki tärkeimmät paikalliset sidosryhmät tuntevat koko tuulivoiman rakennusprosessin. </a:t>
            </a:r>
          </a:p>
        </p:txBody>
      </p:sp>
      <p:pic>
        <p:nvPicPr>
          <p:cNvPr id="7" name="Picture 6">
            <a:extLst>
              <a:ext uri="{FF2B5EF4-FFF2-40B4-BE49-F238E27FC236}">
                <a16:creationId xmlns:a16="http://schemas.microsoft.com/office/drawing/2014/main" id="{6B669A7D-7CAA-4ADC-59EA-F3587D6B6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0"/>
            <a:ext cx="3343921" cy="6857999"/>
          </a:xfrm>
          <a:prstGeom prst="rect">
            <a:avLst/>
          </a:prstGeom>
        </p:spPr>
      </p:pic>
      <p:pic>
        <p:nvPicPr>
          <p:cNvPr id="8" name="Picture 7">
            <a:extLst>
              <a:ext uri="{FF2B5EF4-FFF2-40B4-BE49-F238E27FC236}">
                <a16:creationId xmlns:a16="http://schemas.microsoft.com/office/drawing/2014/main" id="{590E2E64-8C98-D881-B7DC-F2C1140FBE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27837" y="4997919"/>
            <a:ext cx="1468207" cy="1468207"/>
          </a:xfrm>
          <a:prstGeom prst="rect">
            <a:avLst/>
          </a:prstGeom>
        </p:spPr>
      </p:pic>
      <p:sp>
        <p:nvSpPr>
          <p:cNvPr id="9" name="TextBox 8">
            <a:extLst>
              <a:ext uri="{FF2B5EF4-FFF2-40B4-BE49-F238E27FC236}">
                <a16:creationId xmlns:a16="http://schemas.microsoft.com/office/drawing/2014/main" id="{F46D3E8F-936D-747E-69B8-75B89A1547EE}"/>
              </a:ext>
            </a:extLst>
          </p:cNvPr>
          <p:cNvSpPr txBox="1"/>
          <p:nvPr userDrawn="1"/>
        </p:nvSpPr>
        <p:spPr>
          <a:xfrm>
            <a:off x="3769886" y="944563"/>
            <a:ext cx="4666089" cy="523220"/>
          </a:xfrm>
          <a:prstGeom prst="rect">
            <a:avLst/>
          </a:prstGeom>
          <a:noFill/>
        </p:spPr>
        <p:txBody>
          <a:bodyPr wrap="square" lIns="72000" rtlCol="0">
            <a:spAutoFit/>
          </a:bodyPr>
          <a:lstStyle/>
          <a:p>
            <a:pPr algn="l"/>
            <a:r>
              <a:rPr lang="fi-FI" sz="2800" b="1">
                <a:latin typeface="Sporting Grotesque" pitchFamily="2" charset="0"/>
              </a:rPr>
              <a:t>Maatuuli</a:t>
            </a:r>
          </a:p>
        </p:txBody>
      </p:sp>
    </p:spTree>
    <p:extLst>
      <p:ext uri="{BB962C8B-B14F-4D97-AF65-F5344CB8AC3E}">
        <p14:creationId xmlns:p14="http://schemas.microsoft.com/office/powerpoint/2010/main" val="3644165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ARINE WIN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B8131F-C662-F585-81A1-55AEF2202DE1}"/>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11" name="TextBox 10">
            <a:extLst>
              <a:ext uri="{FF2B5EF4-FFF2-40B4-BE49-F238E27FC236}">
                <a16:creationId xmlns:a16="http://schemas.microsoft.com/office/drawing/2014/main" id="{51CE83F5-8D90-09B2-1D83-4C35B7D82802}"/>
              </a:ext>
            </a:extLst>
          </p:cNvPr>
          <p:cNvSpPr txBox="1"/>
          <p:nvPr userDrawn="1"/>
        </p:nvSpPr>
        <p:spPr>
          <a:xfrm>
            <a:off x="3726406" y="1628775"/>
            <a:ext cx="4830453" cy="3924151"/>
          </a:xfrm>
          <a:prstGeom prst="rect">
            <a:avLst/>
          </a:prstGeom>
          <a:noFill/>
        </p:spPr>
        <p:txBody>
          <a:bodyPr wrap="square">
            <a:spAutoFit/>
          </a:bodyPr>
          <a:lstStyle/>
          <a:p>
            <a:pPr algn="l"/>
            <a:r>
              <a:rPr lang="fi-FI" sz="1400" i="0">
                <a:solidFill>
                  <a:srgbClr val="000000"/>
                </a:solidFill>
                <a:effectLst/>
                <a:latin typeface="SportingGrotesque"/>
              </a:rPr>
              <a:t>Ilmatar aikoo suunnitella, rakentaa ja operoida suuren mittakaavan merituulivoimapuistoja Pohjanlahdella.</a:t>
            </a:r>
          </a:p>
          <a:p>
            <a:pPr algn="l"/>
            <a:r>
              <a:rPr lang="fi-FI" sz="1400" b="0" i="0">
                <a:solidFill>
                  <a:srgbClr val="000000"/>
                </a:solidFill>
                <a:effectLst/>
                <a:latin typeface="SportingGrotesque"/>
              </a:rPr>
              <a:t>Visiomme on, että merituulivoiman avulla tuotetaan yhä enemmän puhdasta ja uusiutuvaa energiaa osana tulevaisuuden energiajärjestelmiä. Kuluva vuosikymmen on ilmastonmuutoksen pysäyttämisen kannalta kriittinen, ja tuulivoima on avainasemassa energiasiirtymän toteuttamisessa. </a:t>
            </a:r>
          </a:p>
          <a:p>
            <a:pPr algn="l"/>
            <a:endParaRPr lang="fi-FI" sz="1400">
              <a:solidFill>
                <a:srgbClr val="000000"/>
              </a:solidFill>
              <a:latin typeface="SportingGrotesque"/>
            </a:endParaRPr>
          </a:p>
          <a:p>
            <a:pPr algn="l"/>
            <a:r>
              <a:rPr lang="fi-FI" sz="1400" b="0" i="0">
                <a:solidFill>
                  <a:srgbClr val="000000"/>
                </a:solidFill>
                <a:effectLst/>
                <a:latin typeface="SportingGrotesque"/>
              </a:rPr>
              <a:t>Merituulivoiman avulla pystymme luomaan arvoketjuja ja synergioita tuotantoteollisuuden, merenkulun ja energian aloille Suomessa ja Ruotsissa.  </a:t>
            </a:r>
          </a:p>
          <a:p>
            <a:pPr algn="l"/>
            <a:endParaRPr lang="fi-FI" sz="1400">
              <a:solidFill>
                <a:srgbClr val="000000"/>
              </a:solidFill>
              <a:latin typeface="SportingGrotesque"/>
            </a:endParaRPr>
          </a:p>
          <a:p>
            <a:pPr algn="l"/>
            <a:r>
              <a:rPr lang="fi-FI" sz="1400" b="0" i="0">
                <a:solidFill>
                  <a:srgbClr val="000000"/>
                </a:solidFill>
                <a:effectLst/>
                <a:latin typeface="SportingGrotesque"/>
              </a:rPr>
              <a:t>Merituulivoima on yksi osa Ilmatar-konsernin matkalla pohjoismaiseksi energiayhtiöksi.</a:t>
            </a:r>
          </a:p>
          <a:p>
            <a:endParaRPr lang="sv-SE" sz="1300">
              <a:latin typeface="Sporting Grotesque" pitchFamily="2" charset="0"/>
            </a:endParaRPr>
          </a:p>
          <a:p>
            <a:endParaRPr lang="sv-SE" sz="1300">
              <a:latin typeface="Sporting Grotesque" pitchFamily="2" charset="0"/>
            </a:endParaRPr>
          </a:p>
          <a:p>
            <a:endParaRPr lang="sv-SE" sz="1300">
              <a:latin typeface="Sporting Grotesque" pitchFamily="2" charset="0"/>
            </a:endParaRPr>
          </a:p>
        </p:txBody>
      </p:sp>
      <p:sp>
        <p:nvSpPr>
          <p:cNvPr id="12" name="TextBox 11">
            <a:extLst>
              <a:ext uri="{FF2B5EF4-FFF2-40B4-BE49-F238E27FC236}">
                <a16:creationId xmlns:a16="http://schemas.microsoft.com/office/drawing/2014/main" id="{CF7681FE-E0A4-B6F5-89B1-6F1AF2EE1FE7}"/>
              </a:ext>
            </a:extLst>
          </p:cNvPr>
          <p:cNvSpPr txBox="1"/>
          <p:nvPr userDrawn="1"/>
        </p:nvSpPr>
        <p:spPr>
          <a:xfrm>
            <a:off x="11598442" y="5929162"/>
            <a:ext cx="184731" cy="276999"/>
          </a:xfrm>
          <a:prstGeom prst="rect">
            <a:avLst/>
          </a:prstGeom>
          <a:noFill/>
        </p:spPr>
        <p:txBody>
          <a:bodyPr wrap="none" rtlCol="0">
            <a:spAutoFit/>
          </a:bodyPr>
          <a:lstStyle/>
          <a:p>
            <a:pPr algn="l"/>
            <a:endParaRPr lang="fi-FI" sz="1200">
              <a:latin typeface="Sporting Grotesque" pitchFamily="2" charset="0"/>
            </a:endParaRPr>
          </a:p>
        </p:txBody>
      </p:sp>
      <p:pic>
        <p:nvPicPr>
          <p:cNvPr id="13" name="Picture 12">
            <a:extLst>
              <a:ext uri="{FF2B5EF4-FFF2-40B4-BE49-F238E27FC236}">
                <a16:creationId xmlns:a16="http://schemas.microsoft.com/office/drawing/2014/main" id="{08BE199E-C47D-87C6-689D-04FA883BEB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8848078" y="0"/>
            <a:ext cx="3343921" cy="6857999"/>
          </a:xfrm>
          <a:prstGeom prst="rect">
            <a:avLst/>
          </a:prstGeom>
        </p:spPr>
      </p:pic>
      <p:pic>
        <p:nvPicPr>
          <p:cNvPr id="14" name="Picture 13">
            <a:extLst>
              <a:ext uri="{FF2B5EF4-FFF2-40B4-BE49-F238E27FC236}">
                <a16:creationId xmlns:a16="http://schemas.microsoft.com/office/drawing/2014/main" id="{CA0680C6-2481-CE4F-8596-B5BD71F9C3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0"/>
            <a:ext cx="3343921" cy="6857999"/>
          </a:xfrm>
          <a:prstGeom prst="rect">
            <a:avLst/>
          </a:prstGeom>
        </p:spPr>
      </p:pic>
      <p:pic>
        <p:nvPicPr>
          <p:cNvPr id="15" name="Picture 14">
            <a:extLst>
              <a:ext uri="{FF2B5EF4-FFF2-40B4-BE49-F238E27FC236}">
                <a16:creationId xmlns:a16="http://schemas.microsoft.com/office/drawing/2014/main" id="{3B12EC15-80DB-90EC-68BA-C91FDDF647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2260" y="5128539"/>
            <a:ext cx="1468207" cy="1468207"/>
          </a:xfrm>
          <a:prstGeom prst="rect">
            <a:avLst/>
          </a:prstGeom>
        </p:spPr>
      </p:pic>
      <p:sp>
        <p:nvSpPr>
          <p:cNvPr id="16" name="TextBox 15">
            <a:extLst>
              <a:ext uri="{FF2B5EF4-FFF2-40B4-BE49-F238E27FC236}">
                <a16:creationId xmlns:a16="http://schemas.microsoft.com/office/drawing/2014/main" id="{95EBDE2C-29B1-BDFE-60CA-E16ABA9BDF80}"/>
              </a:ext>
            </a:extLst>
          </p:cNvPr>
          <p:cNvSpPr txBox="1"/>
          <p:nvPr userDrawn="1"/>
        </p:nvSpPr>
        <p:spPr>
          <a:xfrm>
            <a:off x="3769886" y="944563"/>
            <a:ext cx="4666089" cy="523220"/>
          </a:xfrm>
          <a:prstGeom prst="rect">
            <a:avLst/>
          </a:prstGeom>
          <a:noFill/>
        </p:spPr>
        <p:txBody>
          <a:bodyPr wrap="square" lIns="72000" rtlCol="0">
            <a:spAutoFit/>
          </a:bodyPr>
          <a:lstStyle/>
          <a:p>
            <a:pPr algn="l"/>
            <a:r>
              <a:rPr lang="fi-FI" sz="2800" b="1">
                <a:latin typeface="Sporting Grotesque" pitchFamily="2" charset="0"/>
              </a:rPr>
              <a:t>Merituuli</a:t>
            </a:r>
          </a:p>
        </p:txBody>
      </p:sp>
    </p:spTree>
    <p:extLst>
      <p:ext uri="{BB962C8B-B14F-4D97-AF65-F5344CB8AC3E}">
        <p14:creationId xmlns:p14="http://schemas.microsoft.com/office/powerpoint/2010/main" val="3646060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CG-sub-section-titl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lvl1pPr>
              <a:defRPr>
                <a:solidFill>
                  <a:srgbClr val="9FA4AE"/>
                </a:solidFill>
              </a:defRPr>
            </a:lvl1pPr>
          </a:lstStyle>
          <a:p>
            <a:endParaRPr lang="fi-FI"/>
          </a:p>
        </p:txBody>
      </p:sp>
    </p:spTree>
    <p:extLst>
      <p:ext uri="{BB962C8B-B14F-4D97-AF65-F5344CB8AC3E}">
        <p14:creationId xmlns:p14="http://schemas.microsoft.com/office/powerpoint/2010/main" val="25382832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OLAR POWER">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3B8CFB-7AD6-C12B-C45E-0B51CE6F5EE9}"/>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5" name="TextBox 4">
            <a:extLst>
              <a:ext uri="{FF2B5EF4-FFF2-40B4-BE49-F238E27FC236}">
                <a16:creationId xmlns:a16="http://schemas.microsoft.com/office/drawing/2014/main" id="{AF981E30-4A2F-3585-ACD3-1775A595373D}"/>
              </a:ext>
            </a:extLst>
          </p:cNvPr>
          <p:cNvSpPr txBox="1"/>
          <p:nvPr userDrawn="1"/>
        </p:nvSpPr>
        <p:spPr>
          <a:xfrm>
            <a:off x="3721650" y="1628775"/>
            <a:ext cx="4714326" cy="2677656"/>
          </a:xfrm>
          <a:prstGeom prst="rect">
            <a:avLst/>
          </a:prstGeom>
          <a:noFill/>
        </p:spPr>
        <p:txBody>
          <a:bodyPr wrap="square">
            <a:spAutoFit/>
          </a:bodyPr>
          <a:lstStyle/>
          <a:p>
            <a:pPr algn="l"/>
            <a:r>
              <a:rPr lang="fi-FI" sz="1200">
                <a:latin typeface="Sporting Grotesque" pitchFamily="2" charset="0"/>
              </a:rPr>
              <a:t>Panostamme vahvasti aurinkovoiman teollisen mittakaavan energiantuotantoon sekä Suomessa että Ruotsissa. </a:t>
            </a:r>
          </a:p>
          <a:p>
            <a:pPr algn="l"/>
            <a:endParaRPr lang="fi-FI" sz="1200">
              <a:latin typeface="Sporting Grotesque" pitchFamily="2" charset="0"/>
            </a:endParaRPr>
          </a:p>
          <a:p>
            <a:pPr algn="l"/>
            <a:r>
              <a:rPr lang="fi-FI" sz="1200">
                <a:latin typeface="Sporting Grotesque" pitchFamily="2" charset="0"/>
              </a:rPr>
              <a:t>Olemme mukana aurinkovoimahankkeidemme elinkaaren kaikissa vaiheissa: kartoitamme sijaintipaikat, hankimme projektirahoituksen sekä valvomme rakennustöitä ja valmiiden aurinkopuistojen toimintaa. Tuotetun uusiutuvan energian toimitamme asiakkaillemme.</a:t>
            </a:r>
          </a:p>
          <a:p>
            <a:pPr algn="l"/>
            <a:endParaRPr lang="fi-FI" sz="1200">
              <a:latin typeface="Sporting Grotesque" pitchFamily="2" charset="0"/>
            </a:endParaRPr>
          </a:p>
          <a:p>
            <a:pPr algn="l"/>
            <a:r>
              <a:rPr lang="fi-FI" sz="1200">
                <a:latin typeface="Sporting Grotesque" pitchFamily="2" charset="0"/>
              </a:rPr>
              <a:t>Laajamittaiset aurinkopuistot ovat erinomainen tapa käyttää maata, jolla ei ole merkittävää taloudellista tai ympäristöarvoa. Puistot tuovat merkittävää tuottoa sekä investoijille että maanomistajille. Ne vastaavat sähköistyvän yhteiskunnan tarpeisiin ja auttavat kamppailussa ilmastonmuutosta vastaan, koska aurinkokennojen ympäristövaikutukset ovat erittäin pienet.</a:t>
            </a:r>
          </a:p>
        </p:txBody>
      </p:sp>
      <p:pic>
        <p:nvPicPr>
          <p:cNvPr id="6" name="Picture 5">
            <a:extLst>
              <a:ext uri="{FF2B5EF4-FFF2-40B4-BE49-F238E27FC236}">
                <a16:creationId xmlns:a16="http://schemas.microsoft.com/office/drawing/2014/main" id="{9F626D0F-2856-F7E8-A2D2-EAD9E2CB3F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8848078" y="0"/>
            <a:ext cx="3343921" cy="6857999"/>
          </a:xfrm>
          <a:prstGeom prst="rect">
            <a:avLst/>
          </a:prstGeom>
        </p:spPr>
      </p:pic>
      <p:pic>
        <p:nvPicPr>
          <p:cNvPr id="7" name="Picture 6">
            <a:extLst>
              <a:ext uri="{FF2B5EF4-FFF2-40B4-BE49-F238E27FC236}">
                <a16:creationId xmlns:a16="http://schemas.microsoft.com/office/drawing/2014/main" id="{06E77879-6DE1-25D4-9DE5-4BDE944745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0"/>
            <a:ext cx="3343921" cy="6857999"/>
          </a:xfrm>
          <a:prstGeom prst="rect">
            <a:avLst/>
          </a:prstGeom>
        </p:spPr>
      </p:pic>
      <p:pic>
        <p:nvPicPr>
          <p:cNvPr id="8" name="Picture 7">
            <a:extLst>
              <a:ext uri="{FF2B5EF4-FFF2-40B4-BE49-F238E27FC236}">
                <a16:creationId xmlns:a16="http://schemas.microsoft.com/office/drawing/2014/main" id="{861F986F-9E10-131A-2E9D-3DD4142807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3974" y="5152941"/>
            <a:ext cx="1468207" cy="1468207"/>
          </a:xfrm>
          <a:prstGeom prst="rect">
            <a:avLst/>
          </a:prstGeom>
        </p:spPr>
      </p:pic>
      <p:sp>
        <p:nvSpPr>
          <p:cNvPr id="9" name="TextBox 8">
            <a:extLst>
              <a:ext uri="{FF2B5EF4-FFF2-40B4-BE49-F238E27FC236}">
                <a16:creationId xmlns:a16="http://schemas.microsoft.com/office/drawing/2014/main" id="{76E923CD-D939-DFAD-E112-D935ECAEF30B}"/>
              </a:ext>
            </a:extLst>
          </p:cNvPr>
          <p:cNvSpPr txBox="1"/>
          <p:nvPr userDrawn="1"/>
        </p:nvSpPr>
        <p:spPr>
          <a:xfrm>
            <a:off x="3769886" y="944563"/>
            <a:ext cx="4666089" cy="523220"/>
          </a:xfrm>
          <a:prstGeom prst="rect">
            <a:avLst/>
          </a:prstGeom>
          <a:noFill/>
        </p:spPr>
        <p:txBody>
          <a:bodyPr wrap="square" lIns="72000" rtlCol="0">
            <a:spAutoFit/>
          </a:bodyPr>
          <a:lstStyle/>
          <a:p>
            <a:pPr algn="l"/>
            <a:r>
              <a:rPr lang="fi-FI" sz="2800" b="1">
                <a:latin typeface="Sporting Grotesque" pitchFamily="2" charset="0"/>
              </a:rPr>
              <a:t>Aurinkovoima</a:t>
            </a:r>
          </a:p>
        </p:txBody>
      </p:sp>
    </p:spTree>
    <p:extLst>
      <p:ext uri="{BB962C8B-B14F-4D97-AF65-F5344CB8AC3E}">
        <p14:creationId xmlns:p14="http://schemas.microsoft.com/office/powerpoint/2010/main" val="2729627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ALANCING POWER">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B4A1E6-C2A8-FC5F-A6DE-2B3A6686FC9B}"/>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5" name="TextBox 4">
            <a:extLst>
              <a:ext uri="{FF2B5EF4-FFF2-40B4-BE49-F238E27FC236}">
                <a16:creationId xmlns:a16="http://schemas.microsoft.com/office/drawing/2014/main" id="{D701A8F8-5E82-18E2-667F-6C7F4873DF21}"/>
              </a:ext>
            </a:extLst>
          </p:cNvPr>
          <p:cNvSpPr txBox="1"/>
          <p:nvPr userDrawn="1"/>
        </p:nvSpPr>
        <p:spPr>
          <a:xfrm>
            <a:off x="3756026" y="1613118"/>
            <a:ext cx="4679950" cy="3416320"/>
          </a:xfrm>
          <a:prstGeom prst="rect">
            <a:avLst/>
          </a:prstGeom>
          <a:noFill/>
        </p:spPr>
        <p:txBody>
          <a:bodyPr wrap="square">
            <a:spAutoFit/>
          </a:bodyPr>
          <a:lstStyle/>
          <a:p>
            <a:pPr algn="l"/>
            <a:r>
              <a:rPr lang="fi-FI" sz="1200">
                <a:effectLst/>
                <a:latin typeface="Sporting Grotesque" pitchFamily="2" charset="0"/>
              </a:rPr>
              <a:t>Uusiutuvan energian tuotannon kasvaessa on tullut tärkeäksi suunnitella, kehittää ja rakentaa sähköntuotannon oheen ratkaisuja, joilla uusiutuvaa energiaa voidaan varastoida. Varastointia tarvitaan tasapainottamaan hetkiä, jolloin uusiutuvan energian tuotanto on vähäistä tai liiallista ja tätä kautta tasaamaan sähkön saatavuutta ja hintavaihteluita markkinoilla.</a:t>
            </a:r>
          </a:p>
          <a:p>
            <a:pPr algn="l"/>
            <a:endParaRPr lang="fi-FI" sz="1200">
              <a:latin typeface="Sporting Grotesque" pitchFamily="2" charset="0"/>
            </a:endParaRPr>
          </a:p>
          <a:p>
            <a:pPr algn="l"/>
            <a:r>
              <a:rPr lang="fi-FI" sz="1200">
                <a:latin typeface="Sporting Grotesque" pitchFamily="2" charset="0"/>
              </a:rPr>
              <a:t>Pyrimme sijoittamaan </a:t>
            </a:r>
            <a:r>
              <a:rPr lang="fi-FI" sz="1200">
                <a:effectLst/>
                <a:latin typeface="Sporting Grotesque" pitchFamily="2" charset="0"/>
              </a:rPr>
              <a:t>uusiutuvan energian varastointiratkaisut kohteisiin, joissa on jo Ilmattaren tuuli- ja aurinkovoimatuotantoa. Näin varastointiratkaisut pystytään rakentamaan jo olemassa olevan infrastruktuurin läheisyyteen ja maankäyttö on tehokasta. Samassa paikassa sijaitsevan tuotannon ja varastoinnin muina etuina on siirtohäviöiden pienentyminen ja jo rakennetun infrastruktuurin, kuten sähköasemien, samanaikainen hyödyntäminen tuotannon kanssa. </a:t>
            </a:r>
          </a:p>
          <a:p>
            <a:pPr algn="l"/>
            <a:endParaRPr lang="fi-FI" sz="1200">
              <a:latin typeface="Sporting Grotesque" pitchFamily="2" charset="0"/>
            </a:endParaRPr>
          </a:p>
          <a:p>
            <a:pPr algn="l"/>
            <a:r>
              <a:rPr lang="fi-FI" sz="1200">
                <a:effectLst/>
                <a:latin typeface="Sporting Grotesque" pitchFamily="2" charset="0"/>
              </a:rPr>
              <a:t>Varastointi antaa kattavat työkalut tehonhallintaan niin puiston sisällä kuin myös suhteessa kansalliseen sähköverkkoon.</a:t>
            </a:r>
          </a:p>
          <a:p>
            <a:pPr algn="l"/>
            <a:endParaRPr lang="fi-FI" sz="1200" b="0" i="0">
              <a:effectLst/>
            </a:endParaRPr>
          </a:p>
        </p:txBody>
      </p:sp>
      <p:pic>
        <p:nvPicPr>
          <p:cNvPr id="6" name="Picture Placeholder 22">
            <a:extLst>
              <a:ext uri="{FF2B5EF4-FFF2-40B4-BE49-F238E27FC236}">
                <a16:creationId xmlns:a16="http://schemas.microsoft.com/office/drawing/2014/main" id="{BDFB60EA-945A-9821-735F-AAF71D141F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56" y="0"/>
            <a:ext cx="3339565" cy="6858000"/>
          </a:xfrm>
          <a:prstGeom prst="rect">
            <a:avLst/>
          </a:prstGeom>
        </p:spPr>
      </p:pic>
      <p:pic>
        <p:nvPicPr>
          <p:cNvPr id="7" name="Picture 6">
            <a:extLst>
              <a:ext uri="{FF2B5EF4-FFF2-40B4-BE49-F238E27FC236}">
                <a16:creationId xmlns:a16="http://schemas.microsoft.com/office/drawing/2014/main" id="{224AE435-416C-2371-2F2A-EEC5036B57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848078" y="0"/>
            <a:ext cx="3343921" cy="6857999"/>
          </a:xfrm>
          <a:prstGeom prst="rect">
            <a:avLst/>
          </a:prstGeom>
        </p:spPr>
      </p:pic>
      <p:pic>
        <p:nvPicPr>
          <p:cNvPr id="8" name="Picture 7">
            <a:extLst>
              <a:ext uri="{FF2B5EF4-FFF2-40B4-BE49-F238E27FC236}">
                <a16:creationId xmlns:a16="http://schemas.microsoft.com/office/drawing/2014/main" id="{5A6B1BD2-A7EC-013D-F393-4D4E12508E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3974" y="5244882"/>
            <a:ext cx="1468207" cy="1468207"/>
          </a:xfrm>
          <a:prstGeom prst="rect">
            <a:avLst/>
          </a:prstGeom>
        </p:spPr>
      </p:pic>
      <p:sp>
        <p:nvSpPr>
          <p:cNvPr id="9" name="TextBox 8">
            <a:extLst>
              <a:ext uri="{FF2B5EF4-FFF2-40B4-BE49-F238E27FC236}">
                <a16:creationId xmlns:a16="http://schemas.microsoft.com/office/drawing/2014/main" id="{66E8D9DC-F9CC-7493-55D8-0B6D31B1C3A9}"/>
              </a:ext>
            </a:extLst>
          </p:cNvPr>
          <p:cNvSpPr txBox="1"/>
          <p:nvPr userDrawn="1"/>
        </p:nvSpPr>
        <p:spPr>
          <a:xfrm>
            <a:off x="3769886" y="944563"/>
            <a:ext cx="4666089" cy="523220"/>
          </a:xfrm>
          <a:prstGeom prst="rect">
            <a:avLst/>
          </a:prstGeom>
          <a:noFill/>
        </p:spPr>
        <p:txBody>
          <a:bodyPr wrap="square" lIns="72000" rtlCol="0">
            <a:spAutoFit/>
          </a:bodyPr>
          <a:lstStyle/>
          <a:p>
            <a:pPr algn="l"/>
            <a:r>
              <a:rPr lang="fi-FI" sz="2800" b="1">
                <a:latin typeface="Sporting Grotesque" pitchFamily="2" charset="0"/>
              </a:rPr>
              <a:t>Säätövoima</a:t>
            </a:r>
          </a:p>
        </p:txBody>
      </p:sp>
    </p:spTree>
    <p:extLst>
      <p:ext uri="{BB962C8B-B14F-4D97-AF65-F5344CB8AC3E}">
        <p14:creationId xmlns:p14="http://schemas.microsoft.com/office/powerpoint/2010/main" val="1388223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USTAINABILITY">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2A099A-CD29-B099-34B2-0F0EDA2F4BDB}"/>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5" name="TextBox 4">
            <a:extLst>
              <a:ext uri="{FF2B5EF4-FFF2-40B4-BE49-F238E27FC236}">
                <a16:creationId xmlns:a16="http://schemas.microsoft.com/office/drawing/2014/main" id="{B973C8A0-FFE3-FF13-C91E-DBE711D9EB15}"/>
              </a:ext>
            </a:extLst>
          </p:cNvPr>
          <p:cNvSpPr txBox="1"/>
          <p:nvPr userDrawn="1"/>
        </p:nvSpPr>
        <p:spPr>
          <a:xfrm>
            <a:off x="6513827" y="1912695"/>
            <a:ext cx="1992539" cy="2092881"/>
          </a:xfrm>
          <a:prstGeom prst="rect">
            <a:avLst/>
          </a:prstGeom>
          <a:noFill/>
        </p:spPr>
        <p:txBody>
          <a:bodyPr wrap="square">
            <a:spAutoFit/>
          </a:bodyPr>
          <a:lstStyle/>
          <a:p>
            <a:r>
              <a:rPr lang="fi-FI" sz="1000" b="1">
                <a:latin typeface="Sporting Grotesque" pitchFamily="2" charset="0"/>
              </a:rPr>
              <a:t>Rakentamalla uusiutuvan energian tuotantoa edistämme vihreää siirtymää ja hillitsemme ilmastonmuutosta.</a:t>
            </a:r>
          </a:p>
          <a:p>
            <a:r>
              <a:rPr lang="fi-FI" sz="1000" b="1">
                <a:latin typeface="Sporting Grotesque" pitchFamily="2" charset="0"/>
              </a:rPr>
              <a:t>Vastuullisuustyömme sisältää voimaloiden koko elinkaaren: suunnittelun, rakentamisen, tuotannon ja purkamisen.</a:t>
            </a:r>
          </a:p>
          <a:p>
            <a:endParaRPr lang="fi-FI" sz="1000" b="1">
              <a:latin typeface="Sporting Grotesque" pitchFamily="2" charset="0"/>
            </a:endParaRPr>
          </a:p>
          <a:p>
            <a:r>
              <a:rPr lang="fi-FI" sz="1000" b="1">
                <a:latin typeface="Sporting Grotesque" pitchFamily="2" charset="0"/>
              </a:rPr>
              <a:t>Ympäristöstä huolehtimisen lisäksi panostamme taloudelliseen ja sosiaaliseen vastuuseen.</a:t>
            </a:r>
            <a:endParaRPr lang="en-US" sz="1000" b="1">
              <a:latin typeface="Sporting Grotesque" pitchFamily="2" charset="0"/>
            </a:endParaRPr>
          </a:p>
        </p:txBody>
      </p:sp>
      <p:pic>
        <p:nvPicPr>
          <p:cNvPr id="6" name="Google Shape;1062;p16">
            <a:extLst>
              <a:ext uri="{FF2B5EF4-FFF2-40B4-BE49-F238E27FC236}">
                <a16:creationId xmlns:a16="http://schemas.microsoft.com/office/drawing/2014/main" id="{BA54C6F2-056D-D10D-CACB-CDB425B0A061}"/>
              </a:ext>
            </a:extLst>
          </p:cNvPr>
          <p:cNvPicPr preferRelativeResize="0">
            <a:picLocks/>
          </p:cNvPicPr>
          <p:nvPr userDrawn="1"/>
        </p:nvPicPr>
        <p:blipFill>
          <a:blip r:embed="rId2" cstate="screen">
            <a:extLst>
              <a:ext uri="{28A0092B-C50C-407E-A947-70E740481C1C}">
                <a14:useLocalDpi xmlns:a14="http://schemas.microsoft.com/office/drawing/2010/main"/>
              </a:ext>
            </a:extLst>
          </a:blip>
          <a:srcRect/>
          <a:stretch/>
        </p:blipFill>
        <p:spPr>
          <a:xfrm>
            <a:off x="-58288" y="3970416"/>
            <a:ext cx="3855588" cy="2887583"/>
          </a:xfrm>
          <a:prstGeom prst="rect">
            <a:avLst/>
          </a:prstGeom>
          <a:noFill/>
          <a:ln>
            <a:noFill/>
          </a:ln>
        </p:spPr>
      </p:pic>
      <p:pic>
        <p:nvPicPr>
          <p:cNvPr id="7" name="Google Shape;1062;p16">
            <a:extLst>
              <a:ext uri="{FF2B5EF4-FFF2-40B4-BE49-F238E27FC236}">
                <a16:creationId xmlns:a16="http://schemas.microsoft.com/office/drawing/2014/main" id="{E2B61F77-03D7-40A9-8277-52B4A6187CDB}"/>
              </a:ext>
            </a:extLst>
          </p:cNvPr>
          <p:cNvPicPr preferRelativeResize="0">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030426" y="-3"/>
            <a:ext cx="3069516" cy="3970422"/>
          </a:xfrm>
          <a:prstGeom prst="rect">
            <a:avLst/>
          </a:prstGeom>
          <a:noFill/>
          <a:ln>
            <a:noFill/>
          </a:ln>
        </p:spPr>
      </p:pic>
      <p:pic>
        <p:nvPicPr>
          <p:cNvPr id="8" name="Google Shape;1062;p16">
            <a:extLst>
              <a:ext uri="{FF2B5EF4-FFF2-40B4-BE49-F238E27FC236}">
                <a16:creationId xmlns:a16="http://schemas.microsoft.com/office/drawing/2014/main" id="{6A3D831A-5D6D-D4F4-6FC6-5771D5EA8052}"/>
              </a:ext>
            </a:extLst>
          </p:cNvPr>
          <p:cNvPicPr preferRelativeResize="0">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2999914" y="3970420"/>
            <a:ext cx="3069516" cy="2887580"/>
          </a:xfrm>
          <a:prstGeom prst="rect">
            <a:avLst/>
          </a:prstGeom>
          <a:noFill/>
          <a:ln>
            <a:noFill/>
          </a:ln>
        </p:spPr>
      </p:pic>
      <p:pic>
        <p:nvPicPr>
          <p:cNvPr id="9" name="Google Shape;1062;p16">
            <a:extLst>
              <a:ext uri="{FF2B5EF4-FFF2-40B4-BE49-F238E27FC236}">
                <a16:creationId xmlns:a16="http://schemas.microsoft.com/office/drawing/2014/main" id="{3C92D503-39F2-0FCD-D159-B1B7FC97E7E9}"/>
              </a:ext>
            </a:extLst>
          </p:cNvPr>
          <p:cNvPicPr preferRelativeResize="0">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54346" y="-3"/>
            <a:ext cx="3069516" cy="3970421"/>
          </a:xfrm>
          <a:prstGeom prst="rect">
            <a:avLst/>
          </a:prstGeom>
          <a:noFill/>
          <a:ln>
            <a:noFill/>
          </a:ln>
        </p:spPr>
      </p:pic>
      <p:cxnSp>
        <p:nvCxnSpPr>
          <p:cNvPr id="10" name="Straight Connector 9">
            <a:extLst>
              <a:ext uri="{FF2B5EF4-FFF2-40B4-BE49-F238E27FC236}">
                <a16:creationId xmlns:a16="http://schemas.microsoft.com/office/drawing/2014/main" id="{B7D5AA78-61FC-5D71-69DA-9CC174CE41D6}"/>
              </a:ext>
            </a:extLst>
          </p:cNvPr>
          <p:cNvCxnSpPr/>
          <p:nvPr userDrawn="1"/>
        </p:nvCxnSpPr>
        <p:spPr>
          <a:xfrm>
            <a:off x="3043825"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9DEB50-1A34-E0FC-2754-902E1276DD0C}"/>
              </a:ext>
            </a:extLst>
          </p:cNvPr>
          <p:cNvCxnSpPr>
            <a:cxnSpLocks/>
          </p:cNvCxnSpPr>
          <p:nvPr userDrawn="1"/>
        </p:nvCxnSpPr>
        <p:spPr>
          <a:xfrm flipH="1">
            <a:off x="-54346" y="3970418"/>
            <a:ext cx="61503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536FD6-A63D-085F-318D-D5A1FCCD6B2C}"/>
              </a:ext>
            </a:extLst>
          </p:cNvPr>
          <p:cNvSpPr txBox="1"/>
          <p:nvPr userDrawn="1"/>
        </p:nvSpPr>
        <p:spPr>
          <a:xfrm>
            <a:off x="8755688" y="1903712"/>
            <a:ext cx="3022331" cy="1323439"/>
          </a:xfrm>
          <a:prstGeom prst="rect">
            <a:avLst/>
          </a:prstGeom>
          <a:noFill/>
        </p:spPr>
        <p:txBody>
          <a:bodyPr wrap="square">
            <a:spAutoFit/>
          </a:bodyPr>
          <a:lstStyle/>
          <a:p>
            <a:pPr algn="l"/>
            <a:r>
              <a:rPr lang="fi-FI" sz="800" b="1">
                <a:latin typeface="Sporting Grotesque" pitchFamily="2" charset="0"/>
              </a:rPr>
              <a:t>Ympäristövastuu</a:t>
            </a:r>
          </a:p>
          <a:p>
            <a:pPr algn="l"/>
            <a:r>
              <a:rPr lang="fi-FI" sz="800">
                <a:latin typeface="Sporting Grotesque" pitchFamily="2" charset="0"/>
              </a:rPr>
              <a:t>Pyrimme liiketoiminnallamme vauhdittamaan vihreää siirtymää. Uusiutuvaa energiaa rakentamalla vähennämme riippuvuutta fossiilisista polttoaineista, hillitsemme ilmastonmuutosta ja luomme parempaa maailmaa jälkipolville. Otamme luonnon monimuotoisuuden laajasti huomioon kaikkien uusiutuvan energian muotojen hankekehityksessä.</a:t>
            </a:r>
          </a:p>
        </p:txBody>
      </p:sp>
      <p:sp>
        <p:nvSpPr>
          <p:cNvPr id="13" name="TextBox 12">
            <a:extLst>
              <a:ext uri="{FF2B5EF4-FFF2-40B4-BE49-F238E27FC236}">
                <a16:creationId xmlns:a16="http://schemas.microsoft.com/office/drawing/2014/main" id="{8794ACA0-D92A-D034-C8D7-534022FC4A16}"/>
              </a:ext>
            </a:extLst>
          </p:cNvPr>
          <p:cNvSpPr txBox="1"/>
          <p:nvPr userDrawn="1"/>
        </p:nvSpPr>
        <p:spPr>
          <a:xfrm>
            <a:off x="8755688" y="3427535"/>
            <a:ext cx="3022330" cy="1323439"/>
          </a:xfrm>
          <a:prstGeom prst="rect">
            <a:avLst/>
          </a:prstGeom>
          <a:noFill/>
        </p:spPr>
        <p:txBody>
          <a:bodyPr wrap="square">
            <a:spAutoFit/>
          </a:bodyPr>
          <a:lstStyle/>
          <a:p>
            <a:pPr algn="l"/>
            <a:r>
              <a:rPr lang="fi-FI" sz="800" b="1">
                <a:latin typeface="Sporting Grotesque" pitchFamily="2" charset="0"/>
              </a:rPr>
              <a:t>Sosiaalinen vastuu</a:t>
            </a:r>
          </a:p>
          <a:p>
            <a:pPr algn="l"/>
            <a:r>
              <a:rPr lang="fi-FI" sz="800">
                <a:latin typeface="Sporting Grotesque" pitchFamily="2" charset="0"/>
              </a:rPr>
              <a:t>Kannamme vastuuta kaikista sidosryhmistämme. Olemme tasa-arvoinen, kannustava ja reilu työpaikka. Pyrimme avoimeen yhteistyöhön kaikkien sidosryhmiemme kanssa. Pidämme huolta siitä, että meillä on positiivinen vaikutus yhteiskuntaan, kunnista valtiotasolle asti. Tavoitteemme on, että Suomessa on hyvä elää nyt ja myös tulevaisuudessa.</a:t>
            </a:r>
          </a:p>
        </p:txBody>
      </p:sp>
      <p:sp>
        <p:nvSpPr>
          <p:cNvPr id="14" name="TextBox 13">
            <a:extLst>
              <a:ext uri="{FF2B5EF4-FFF2-40B4-BE49-F238E27FC236}">
                <a16:creationId xmlns:a16="http://schemas.microsoft.com/office/drawing/2014/main" id="{DB5505F1-0BD1-456C-A1E5-C871C7A89F13}"/>
              </a:ext>
            </a:extLst>
          </p:cNvPr>
          <p:cNvSpPr txBox="1"/>
          <p:nvPr userDrawn="1"/>
        </p:nvSpPr>
        <p:spPr>
          <a:xfrm>
            <a:off x="8755688" y="4951358"/>
            <a:ext cx="3022330" cy="1323439"/>
          </a:xfrm>
          <a:prstGeom prst="rect">
            <a:avLst/>
          </a:prstGeom>
          <a:noFill/>
        </p:spPr>
        <p:txBody>
          <a:bodyPr wrap="square">
            <a:spAutoFit/>
          </a:bodyPr>
          <a:lstStyle/>
          <a:p>
            <a:pPr algn="l"/>
            <a:r>
              <a:rPr lang="fi-FI" sz="800" b="1">
                <a:latin typeface="Sporting Grotesque" pitchFamily="2" charset="0"/>
              </a:rPr>
              <a:t>Taloudellinen vastuu</a:t>
            </a:r>
          </a:p>
          <a:p>
            <a:pPr algn="l"/>
            <a:r>
              <a:rPr lang="fi-FI" sz="800">
                <a:latin typeface="Sporting Grotesque" pitchFamily="2" charset="0"/>
              </a:rPr>
              <a:t>Taloudellinen vastuu perustuu kannattavalle liiketoiminnalle, joka katsoo kauas tulevaisuuteen. Toiminnallamme on monia välittömiä, positiivisia vaikutuksia yhteiskuntaan. Voimalahankkeet luovat verotuloja ja työpaikkoja. Edistämällä vihreää siirtymää luomme suomalaiselle yhteiskunnalle uusia teknologisia mahdollisuuksia.</a:t>
            </a:r>
          </a:p>
        </p:txBody>
      </p:sp>
      <p:sp>
        <p:nvSpPr>
          <p:cNvPr id="15" name="TextBox 14">
            <a:extLst>
              <a:ext uri="{FF2B5EF4-FFF2-40B4-BE49-F238E27FC236}">
                <a16:creationId xmlns:a16="http://schemas.microsoft.com/office/drawing/2014/main" id="{4622574B-F5F9-629F-7D61-7CB114AB47BA}"/>
              </a:ext>
            </a:extLst>
          </p:cNvPr>
          <p:cNvSpPr txBox="1"/>
          <p:nvPr userDrawn="1"/>
        </p:nvSpPr>
        <p:spPr>
          <a:xfrm>
            <a:off x="6513827" y="782361"/>
            <a:ext cx="5168657" cy="430887"/>
          </a:xfrm>
          <a:prstGeom prst="rect">
            <a:avLst/>
          </a:prstGeom>
          <a:noFill/>
        </p:spPr>
        <p:txBody>
          <a:bodyPr wrap="square" rtlCol="0">
            <a:spAutoFit/>
          </a:bodyPr>
          <a:lstStyle/>
          <a:p>
            <a:pPr algn="l"/>
            <a:r>
              <a:rPr lang="fi-FI" sz="2200" b="1" i="0">
                <a:latin typeface="Sporting Grotesque" pitchFamily="2" charset="0"/>
              </a:rPr>
              <a:t>Vastuullisuus liiketoimintamme keskiössä</a:t>
            </a:r>
          </a:p>
        </p:txBody>
      </p:sp>
    </p:spTree>
    <p:extLst>
      <p:ext uri="{BB962C8B-B14F-4D97-AF65-F5344CB8AC3E}">
        <p14:creationId xmlns:p14="http://schemas.microsoft.com/office/powerpoint/2010/main" val="3093623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ALUE PROPOSI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0108E1-FEB1-3105-42A5-3E7C64C7ECA8}"/>
              </a:ext>
            </a:extLst>
          </p:cNvPr>
          <p:cNvSpPr>
            <a:spLocks noGrp="1"/>
          </p:cNvSpPr>
          <p:nvPr>
            <p:ph type="sldNum" sz="quarter" idx="10"/>
          </p:nvPr>
        </p:nvSpPr>
        <p:spPr/>
        <p:txBody>
          <a:bodyPr/>
          <a:lstStyle/>
          <a:p>
            <a:fld id="{AC18CCFC-8076-41BE-B6AD-15D8CB0E759D}" type="slidenum">
              <a:rPr lang="en-US" smtClean="0"/>
              <a:pPr/>
              <a:t>‹#›</a:t>
            </a:fld>
            <a:endParaRPr lang="en-US"/>
          </a:p>
        </p:txBody>
      </p:sp>
      <p:pic>
        <p:nvPicPr>
          <p:cNvPr id="4" name="Picture 3">
            <a:extLst>
              <a:ext uri="{FF2B5EF4-FFF2-40B4-BE49-F238E27FC236}">
                <a16:creationId xmlns:a16="http://schemas.microsoft.com/office/drawing/2014/main" id="{4932AC6F-7063-20F7-44DF-2ACDB1DC43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035473" y="-1"/>
            <a:ext cx="3047614" cy="6866539"/>
          </a:xfrm>
          <a:prstGeom prst="rect">
            <a:avLst/>
          </a:prstGeom>
        </p:spPr>
      </p:pic>
      <p:pic>
        <p:nvPicPr>
          <p:cNvPr id="7" name="Picture 6" descr="A picture containing sky, person, clothing, mirror&#10;&#10;Description automatically generated">
            <a:extLst>
              <a:ext uri="{FF2B5EF4-FFF2-40B4-BE49-F238E27FC236}">
                <a16:creationId xmlns:a16="http://schemas.microsoft.com/office/drawing/2014/main" id="{66DEAD1E-8C29-421D-5290-153E4C171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043824" cy="6857999"/>
          </a:xfrm>
          <a:prstGeom prst="rect">
            <a:avLst/>
          </a:prstGeom>
        </p:spPr>
      </p:pic>
      <p:pic>
        <p:nvPicPr>
          <p:cNvPr id="10" name="Picture 9">
            <a:extLst>
              <a:ext uri="{FF2B5EF4-FFF2-40B4-BE49-F238E27FC236}">
                <a16:creationId xmlns:a16="http://schemas.microsoft.com/office/drawing/2014/main" id="{4E6D76E3-128C-8F1A-D56D-1973231733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4351" y="1"/>
            <a:ext cx="3043824" cy="6857999"/>
          </a:xfrm>
          <a:prstGeom prst="rect">
            <a:avLst/>
          </a:prstGeom>
        </p:spPr>
      </p:pic>
      <p:pic>
        <p:nvPicPr>
          <p:cNvPr id="13" name="Picture 12">
            <a:extLst>
              <a:ext uri="{FF2B5EF4-FFF2-40B4-BE49-F238E27FC236}">
                <a16:creationId xmlns:a16="http://schemas.microsoft.com/office/drawing/2014/main" id="{0B8EACAE-EDB1-1AC2-8CF4-16295F0572F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48175" y="0"/>
            <a:ext cx="3043824" cy="6703451"/>
          </a:xfrm>
          <a:prstGeom prst="rect">
            <a:avLst/>
          </a:prstGeom>
        </p:spPr>
      </p:pic>
      <p:sp>
        <p:nvSpPr>
          <p:cNvPr id="14" name="Rectangle 13">
            <a:extLst>
              <a:ext uri="{FF2B5EF4-FFF2-40B4-BE49-F238E27FC236}">
                <a16:creationId xmlns:a16="http://schemas.microsoft.com/office/drawing/2014/main" id="{4CC2CE90-6776-84C7-F824-A213FCAAB663}"/>
              </a:ext>
            </a:extLst>
          </p:cNvPr>
          <p:cNvSpPr/>
          <p:nvPr/>
        </p:nvSpPr>
        <p:spPr>
          <a:xfrm>
            <a:off x="0" y="-2"/>
            <a:ext cx="12192001" cy="6866541"/>
          </a:xfrm>
          <a:prstGeom prst="rect">
            <a:avLst/>
          </a:prstGeom>
          <a:gradFill flip="none" rotWithShape="1">
            <a:gsLst>
              <a:gs pos="0">
                <a:schemeClr val="tx1"/>
              </a:gs>
              <a:gs pos="58000">
                <a:schemeClr val="tx1">
                  <a:alpha val="20093"/>
                </a:schemeClr>
              </a:gs>
              <a:gs pos="9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cxnSp>
        <p:nvCxnSpPr>
          <p:cNvPr id="15" name="Straight Connector 14">
            <a:extLst>
              <a:ext uri="{FF2B5EF4-FFF2-40B4-BE49-F238E27FC236}">
                <a16:creationId xmlns:a16="http://schemas.microsoft.com/office/drawing/2014/main" id="{E03EE391-155F-9F01-4CBF-A3AB381F4D47}"/>
              </a:ext>
            </a:extLst>
          </p:cNvPr>
          <p:cNvCxnSpPr/>
          <p:nvPr userDrawn="1"/>
        </p:nvCxnSpPr>
        <p:spPr>
          <a:xfrm>
            <a:off x="3043825"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CC52F7-B768-3EDF-D44E-4E5BC1EFD44A}"/>
              </a:ext>
            </a:extLst>
          </p:cNvPr>
          <p:cNvCxnSpPr/>
          <p:nvPr userDrawn="1"/>
        </p:nvCxnSpPr>
        <p:spPr>
          <a:xfrm>
            <a:off x="6100175"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90920F-609F-798E-19FB-120898048F80}"/>
              </a:ext>
            </a:extLst>
          </p:cNvPr>
          <p:cNvCxnSpPr/>
          <p:nvPr userDrawn="1"/>
        </p:nvCxnSpPr>
        <p:spPr>
          <a:xfrm>
            <a:off x="9135301"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8A95FDC2-C93E-917A-E7F5-974F85E45DB5}"/>
              </a:ext>
            </a:extLst>
          </p:cNvPr>
          <p:cNvSpPr txBox="1">
            <a:spLocks/>
          </p:cNvSpPr>
          <p:nvPr userDrawn="1"/>
        </p:nvSpPr>
        <p:spPr>
          <a:xfrm>
            <a:off x="-8353" y="5377995"/>
            <a:ext cx="3031801" cy="41335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0" indent="0" algn="ctr">
              <a:buNone/>
            </a:pPr>
            <a:r>
              <a:rPr lang="en-US" sz="1400" b="1">
                <a:solidFill>
                  <a:schemeClr val="bg1"/>
                </a:solidFill>
                <a:latin typeface="Sporting Grotesque" pitchFamily="2" charset="0"/>
              </a:rPr>
              <a:t>Asiantuntijuus</a:t>
            </a:r>
          </a:p>
        </p:txBody>
      </p:sp>
      <p:sp>
        <p:nvSpPr>
          <p:cNvPr id="21" name="Text Placeholder 11">
            <a:extLst>
              <a:ext uri="{FF2B5EF4-FFF2-40B4-BE49-F238E27FC236}">
                <a16:creationId xmlns:a16="http://schemas.microsoft.com/office/drawing/2014/main" id="{1DD898BA-E88F-34BB-AEB3-663CEDB7E8B0}"/>
              </a:ext>
            </a:extLst>
          </p:cNvPr>
          <p:cNvSpPr txBox="1">
            <a:spLocks/>
          </p:cNvSpPr>
          <p:nvPr userDrawn="1"/>
        </p:nvSpPr>
        <p:spPr>
          <a:xfrm>
            <a:off x="3043822" y="5377995"/>
            <a:ext cx="3020724" cy="41335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0" indent="0" algn="ctr">
              <a:buNone/>
            </a:pPr>
            <a:r>
              <a:rPr lang="en-US" sz="1400" b="1">
                <a:solidFill>
                  <a:schemeClr val="bg1"/>
                </a:solidFill>
                <a:latin typeface="Sporting Grotesque" pitchFamily="2" charset="0"/>
              </a:rPr>
              <a:t>Kasvollisuus</a:t>
            </a:r>
          </a:p>
        </p:txBody>
      </p:sp>
      <p:sp>
        <p:nvSpPr>
          <p:cNvPr id="22" name="Text Placeholder 11">
            <a:extLst>
              <a:ext uri="{FF2B5EF4-FFF2-40B4-BE49-F238E27FC236}">
                <a16:creationId xmlns:a16="http://schemas.microsoft.com/office/drawing/2014/main" id="{6003EC45-3408-2CCA-75BA-FF3BE585ED50}"/>
              </a:ext>
            </a:extLst>
          </p:cNvPr>
          <p:cNvSpPr txBox="1">
            <a:spLocks/>
          </p:cNvSpPr>
          <p:nvPr userDrawn="1"/>
        </p:nvSpPr>
        <p:spPr>
          <a:xfrm>
            <a:off x="6095613" y="5377995"/>
            <a:ext cx="3026815" cy="41335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0" indent="0" algn="ctr">
              <a:buNone/>
            </a:pPr>
            <a:r>
              <a:rPr lang="en-US" sz="1400" b="1">
                <a:solidFill>
                  <a:schemeClr val="bg1"/>
                </a:solidFill>
                <a:latin typeface="Sporting Grotesque" pitchFamily="2" charset="0"/>
              </a:rPr>
              <a:t>Edelläkävijyys</a:t>
            </a:r>
          </a:p>
        </p:txBody>
      </p:sp>
      <p:sp>
        <p:nvSpPr>
          <p:cNvPr id="23" name="Text Placeholder 11">
            <a:extLst>
              <a:ext uri="{FF2B5EF4-FFF2-40B4-BE49-F238E27FC236}">
                <a16:creationId xmlns:a16="http://schemas.microsoft.com/office/drawing/2014/main" id="{97E7E51E-763C-FC6D-34DF-8F4C687A027E}"/>
              </a:ext>
            </a:extLst>
          </p:cNvPr>
          <p:cNvSpPr txBox="1">
            <a:spLocks/>
          </p:cNvSpPr>
          <p:nvPr userDrawn="1"/>
        </p:nvSpPr>
        <p:spPr>
          <a:xfrm>
            <a:off x="9147326" y="5377995"/>
            <a:ext cx="3043823" cy="41335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0" indent="0" algn="ctr">
              <a:buNone/>
            </a:pPr>
            <a:r>
              <a:rPr lang="en-US" sz="1400" b="1">
                <a:solidFill>
                  <a:schemeClr val="bg1"/>
                </a:solidFill>
                <a:latin typeface="Sporting Grotesque" pitchFamily="2" charset="0"/>
              </a:rPr>
              <a:t>Vastuullisuus</a:t>
            </a:r>
          </a:p>
        </p:txBody>
      </p:sp>
      <p:sp>
        <p:nvSpPr>
          <p:cNvPr id="24" name="TextBox 23">
            <a:extLst>
              <a:ext uri="{FF2B5EF4-FFF2-40B4-BE49-F238E27FC236}">
                <a16:creationId xmlns:a16="http://schemas.microsoft.com/office/drawing/2014/main" id="{35F7AFB8-55E9-F6FC-67C6-9E9AFF822F67}"/>
              </a:ext>
            </a:extLst>
          </p:cNvPr>
          <p:cNvSpPr txBox="1"/>
          <p:nvPr userDrawn="1"/>
        </p:nvSpPr>
        <p:spPr>
          <a:xfrm>
            <a:off x="1305140" y="3036984"/>
            <a:ext cx="9607550" cy="2101081"/>
          </a:xfrm>
          <a:prstGeom prst="rect">
            <a:avLst/>
          </a:prstGeom>
          <a:noFill/>
        </p:spPr>
        <p:txBody>
          <a:bodyPr wrap="square" rtlCol="0">
            <a:noAutofit/>
          </a:bodyPr>
          <a:lstStyle/>
          <a:p>
            <a:pPr marL="0" indent="0" algn="ctr">
              <a:buNone/>
            </a:pPr>
            <a:r>
              <a:rPr lang="fi-FI" sz="3600" b="1" i="0">
                <a:solidFill>
                  <a:schemeClr val="bg1"/>
                </a:solidFill>
                <a:effectLst/>
                <a:latin typeface="Sporting Grotesque" pitchFamily="2" charset="0"/>
              </a:rPr>
              <a:t>Arvomme ohjaavat meitä </a:t>
            </a:r>
            <a:br>
              <a:rPr lang="fi-FI" sz="3600" b="1" i="0">
                <a:solidFill>
                  <a:schemeClr val="bg1"/>
                </a:solidFill>
                <a:effectLst/>
                <a:latin typeface="Sporting Grotesque" pitchFamily="2" charset="0"/>
              </a:rPr>
            </a:br>
            <a:r>
              <a:rPr lang="fi-FI" sz="3600" b="1" i="0">
                <a:solidFill>
                  <a:schemeClr val="bg1"/>
                </a:solidFill>
                <a:effectLst/>
                <a:latin typeface="Sporting Grotesque" pitchFamily="2" charset="0"/>
              </a:rPr>
              <a:t>ja tekevät Ilmattaresta mahtavan työpaikan</a:t>
            </a:r>
            <a:endParaRPr lang="fi-FI" sz="3600" b="1" i="0">
              <a:effectLst/>
              <a:latin typeface="Sporting Grotesque" pitchFamily="2" charset="0"/>
            </a:endParaRPr>
          </a:p>
        </p:txBody>
      </p:sp>
    </p:spTree>
    <p:extLst>
      <p:ext uri="{BB962C8B-B14F-4D97-AF65-F5344CB8AC3E}">
        <p14:creationId xmlns:p14="http://schemas.microsoft.com/office/powerpoint/2010/main" val="32148748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UTPUT">
    <p:bg>
      <p:bgPr>
        <a:solidFill>
          <a:schemeClr val="accent3"/>
        </a:solidFill>
        <a:effectLst/>
      </p:bgPr>
    </p:bg>
    <p:spTree>
      <p:nvGrpSpPr>
        <p:cNvPr id="1" name=""/>
        <p:cNvGrpSpPr/>
        <p:nvPr/>
      </p:nvGrpSpPr>
      <p:grpSpPr>
        <a:xfrm>
          <a:off x="0" y="0"/>
          <a:ext cx="0" cy="0"/>
          <a:chOff x="0" y="0"/>
          <a:chExt cx="0" cy="0"/>
        </a:xfrm>
      </p:grpSpPr>
      <p:pic>
        <p:nvPicPr>
          <p:cNvPr id="165" name="Picture 164">
            <a:extLst>
              <a:ext uri="{FF2B5EF4-FFF2-40B4-BE49-F238E27FC236}">
                <a16:creationId xmlns:a16="http://schemas.microsoft.com/office/drawing/2014/main" id="{775609DA-6A4B-7C91-74BC-7188975256EE}"/>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b="-5808"/>
          <a:stretch/>
        </p:blipFill>
        <p:spPr>
          <a:xfrm>
            <a:off x="0" y="1771308"/>
            <a:ext cx="12208217" cy="5409057"/>
          </a:xfrm>
          <a:prstGeom prst="rect">
            <a:avLst/>
          </a:prstGeom>
        </p:spPr>
      </p:pic>
      <p:sp>
        <p:nvSpPr>
          <p:cNvPr id="3" name="Slide Number Placeholder 2">
            <a:extLst>
              <a:ext uri="{FF2B5EF4-FFF2-40B4-BE49-F238E27FC236}">
                <a16:creationId xmlns:a16="http://schemas.microsoft.com/office/drawing/2014/main" id="{C64E2E4D-BB88-DF47-0D89-FDBDADD4A4F7}"/>
              </a:ext>
            </a:extLst>
          </p:cNvPr>
          <p:cNvSpPr>
            <a:spLocks noGrp="1"/>
          </p:cNvSpPr>
          <p:nvPr>
            <p:ph type="sldNum" sz="quarter" idx="10"/>
          </p:nvPr>
        </p:nvSpPr>
        <p:spPr/>
        <p:txBody>
          <a:bodyPr/>
          <a:lstStyle>
            <a:lvl1pPr>
              <a:defRPr>
                <a:solidFill>
                  <a:schemeClr val="bg1"/>
                </a:solidFill>
              </a:defRPr>
            </a:lvl1pPr>
          </a:lstStyle>
          <a:p>
            <a:fld id="{AC18CCFC-8076-41BE-B6AD-15D8CB0E759D}" type="slidenum">
              <a:rPr lang="en-US" smtClean="0"/>
              <a:pPr/>
              <a:t>‹#›</a:t>
            </a:fld>
            <a:endParaRPr lang="en-US"/>
          </a:p>
        </p:txBody>
      </p:sp>
      <p:pic>
        <p:nvPicPr>
          <p:cNvPr id="4" name="Picture 3" descr="A picture containing map, art&#10;&#10;Description automatically generated">
            <a:extLst>
              <a:ext uri="{FF2B5EF4-FFF2-40B4-BE49-F238E27FC236}">
                <a16:creationId xmlns:a16="http://schemas.microsoft.com/office/drawing/2014/main" id="{1B49F0CE-AC51-B9EE-10A4-191D90C551D4}"/>
              </a:ext>
            </a:extLst>
          </p:cNvPr>
          <p:cNvPicPr>
            <a:picLocks noChangeAspect="1"/>
          </p:cNvPicPr>
          <p:nvPr userDrawn="1"/>
        </p:nvPicPr>
        <p:blipFill>
          <a:blip r:embed="rId3"/>
          <a:stretch>
            <a:fillRect/>
          </a:stretch>
        </p:blipFill>
        <p:spPr>
          <a:xfrm>
            <a:off x="6631972" y="318819"/>
            <a:ext cx="4561599" cy="6220362"/>
          </a:xfrm>
          <a:prstGeom prst="rect">
            <a:avLst/>
          </a:prstGeom>
        </p:spPr>
      </p:pic>
      <p:grpSp>
        <p:nvGrpSpPr>
          <p:cNvPr id="5" name="Group 4">
            <a:extLst>
              <a:ext uri="{FF2B5EF4-FFF2-40B4-BE49-F238E27FC236}">
                <a16:creationId xmlns:a16="http://schemas.microsoft.com/office/drawing/2014/main" id="{A5E881F6-C2BC-AB70-52A1-55A023A64054}"/>
              </a:ext>
            </a:extLst>
          </p:cNvPr>
          <p:cNvGrpSpPr/>
          <p:nvPr userDrawn="1"/>
        </p:nvGrpSpPr>
        <p:grpSpPr>
          <a:xfrm>
            <a:off x="10621671" y="2532747"/>
            <a:ext cx="930403" cy="184666"/>
            <a:chOff x="10019466" y="2383379"/>
            <a:chExt cx="930403" cy="184666"/>
          </a:xfrm>
        </p:grpSpPr>
        <p:grpSp>
          <p:nvGrpSpPr>
            <p:cNvPr id="6" name="Group 5">
              <a:extLst>
                <a:ext uri="{FF2B5EF4-FFF2-40B4-BE49-F238E27FC236}">
                  <a16:creationId xmlns:a16="http://schemas.microsoft.com/office/drawing/2014/main" id="{1F383370-E78C-CE73-E34F-F8A365D413DB}"/>
                </a:ext>
              </a:extLst>
            </p:cNvPr>
            <p:cNvGrpSpPr/>
            <p:nvPr/>
          </p:nvGrpSpPr>
          <p:grpSpPr>
            <a:xfrm>
              <a:off x="10019466" y="2383379"/>
              <a:ext cx="852779" cy="184666"/>
              <a:chOff x="10019466" y="2383379"/>
              <a:chExt cx="852779" cy="184666"/>
            </a:xfrm>
          </p:grpSpPr>
          <p:grpSp>
            <p:nvGrpSpPr>
              <p:cNvPr id="8" name="Group 7">
                <a:extLst>
                  <a:ext uri="{FF2B5EF4-FFF2-40B4-BE49-F238E27FC236}">
                    <a16:creationId xmlns:a16="http://schemas.microsoft.com/office/drawing/2014/main" id="{B57B3B35-1E9C-AD1B-509C-64A859710968}"/>
                  </a:ext>
                </a:extLst>
              </p:cNvPr>
              <p:cNvGrpSpPr/>
              <p:nvPr/>
            </p:nvGrpSpPr>
            <p:grpSpPr>
              <a:xfrm>
                <a:off x="10019466" y="2383379"/>
                <a:ext cx="852779" cy="184666"/>
                <a:chOff x="10408245" y="2632301"/>
                <a:chExt cx="852779" cy="184666"/>
              </a:xfrm>
            </p:grpSpPr>
            <p:sp>
              <p:nvSpPr>
                <p:cNvPr id="10" name="Rounded Rectangle 9">
                  <a:extLst>
                    <a:ext uri="{FF2B5EF4-FFF2-40B4-BE49-F238E27FC236}">
                      <a16:creationId xmlns:a16="http://schemas.microsoft.com/office/drawing/2014/main" id="{849F93CE-1A80-276F-5438-0A3A63333EB0}"/>
                    </a:ext>
                  </a:extLst>
                </p:cNvPr>
                <p:cNvSpPr/>
                <p:nvPr/>
              </p:nvSpPr>
              <p:spPr>
                <a:xfrm>
                  <a:off x="10408245" y="2632301"/>
                  <a:ext cx="852779"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1" name="Rounded Rectangle 10">
                  <a:extLst>
                    <a:ext uri="{FF2B5EF4-FFF2-40B4-BE49-F238E27FC236}">
                      <a16:creationId xmlns:a16="http://schemas.microsoft.com/office/drawing/2014/main" id="{9AC6B530-544E-5624-B9DD-36EB93DC95C7}"/>
                    </a:ext>
                  </a:extLst>
                </p:cNvPr>
                <p:cNvSpPr/>
                <p:nvPr/>
              </p:nvSpPr>
              <p:spPr>
                <a:xfrm>
                  <a:off x="10408245"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9" name="Picture 8">
                <a:extLst>
                  <a:ext uri="{FF2B5EF4-FFF2-40B4-BE49-F238E27FC236}">
                    <a16:creationId xmlns:a16="http://schemas.microsoft.com/office/drawing/2014/main" id="{9AEFCD55-D1CE-EDA8-DB8B-6D6BEAF724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3510" y="2426072"/>
                <a:ext cx="134441" cy="116835"/>
              </a:xfrm>
              <a:prstGeom prst="rect">
                <a:avLst/>
              </a:prstGeom>
            </p:spPr>
          </p:pic>
        </p:grpSp>
        <p:sp>
          <p:nvSpPr>
            <p:cNvPr id="7" name="TextBox 6">
              <a:extLst>
                <a:ext uri="{FF2B5EF4-FFF2-40B4-BE49-F238E27FC236}">
                  <a16:creationId xmlns:a16="http://schemas.microsoft.com/office/drawing/2014/main" id="{19BC7952-B8F9-478C-EF31-DF63889313BD}"/>
                </a:ext>
              </a:extLst>
            </p:cNvPr>
            <p:cNvSpPr txBox="1"/>
            <p:nvPr/>
          </p:nvSpPr>
          <p:spPr>
            <a:xfrm>
              <a:off x="10317965" y="240328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652,5 MW</a:t>
              </a:r>
            </a:p>
          </p:txBody>
        </p:sp>
      </p:grpSp>
      <p:grpSp>
        <p:nvGrpSpPr>
          <p:cNvPr id="12" name="Group 11">
            <a:extLst>
              <a:ext uri="{FF2B5EF4-FFF2-40B4-BE49-F238E27FC236}">
                <a16:creationId xmlns:a16="http://schemas.microsoft.com/office/drawing/2014/main" id="{F5879301-9E28-DF0A-966C-61614A8563E0}"/>
              </a:ext>
            </a:extLst>
          </p:cNvPr>
          <p:cNvGrpSpPr/>
          <p:nvPr userDrawn="1"/>
        </p:nvGrpSpPr>
        <p:grpSpPr>
          <a:xfrm>
            <a:off x="7998520" y="3992716"/>
            <a:ext cx="1045903" cy="184666"/>
            <a:chOff x="9998586" y="2624583"/>
            <a:chExt cx="1045903" cy="184666"/>
          </a:xfrm>
        </p:grpSpPr>
        <p:grpSp>
          <p:nvGrpSpPr>
            <p:cNvPr id="13" name="Group 12">
              <a:extLst>
                <a:ext uri="{FF2B5EF4-FFF2-40B4-BE49-F238E27FC236}">
                  <a16:creationId xmlns:a16="http://schemas.microsoft.com/office/drawing/2014/main" id="{D9837B7D-F775-3CEB-1C9C-5E4C818A94D5}"/>
                </a:ext>
              </a:extLst>
            </p:cNvPr>
            <p:cNvGrpSpPr/>
            <p:nvPr/>
          </p:nvGrpSpPr>
          <p:grpSpPr>
            <a:xfrm>
              <a:off x="10019595" y="2624583"/>
              <a:ext cx="1024894" cy="184666"/>
              <a:chOff x="10760690" y="2142480"/>
              <a:chExt cx="1024894" cy="184666"/>
            </a:xfrm>
          </p:grpSpPr>
          <p:grpSp>
            <p:nvGrpSpPr>
              <p:cNvPr id="15" name="Group 14">
                <a:extLst>
                  <a:ext uri="{FF2B5EF4-FFF2-40B4-BE49-F238E27FC236}">
                    <a16:creationId xmlns:a16="http://schemas.microsoft.com/office/drawing/2014/main" id="{39A87081-901D-EF7B-A944-F363F34C2E0F}"/>
                  </a:ext>
                </a:extLst>
              </p:cNvPr>
              <p:cNvGrpSpPr/>
              <p:nvPr/>
            </p:nvGrpSpPr>
            <p:grpSpPr>
              <a:xfrm>
                <a:off x="10760690" y="2142480"/>
                <a:ext cx="1024894" cy="184666"/>
                <a:chOff x="10408245" y="2632301"/>
                <a:chExt cx="1024894" cy="184666"/>
              </a:xfrm>
            </p:grpSpPr>
            <p:sp>
              <p:nvSpPr>
                <p:cNvPr id="18" name="Rounded Rectangle 17">
                  <a:extLst>
                    <a:ext uri="{FF2B5EF4-FFF2-40B4-BE49-F238E27FC236}">
                      <a16:creationId xmlns:a16="http://schemas.microsoft.com/office/drawing/2014/main" id="{ACAD575C-9BE1-D165-1D0C-BE66B48B4D74}"/>
                    </a:ext>
                  </a:extLst>
                </p:cNvPr>
                <p:cNvSpPr/>
                <p:nvPr/>
              </p:nvSpPr>
              <p:spPr>
                <a:xfrm>
                  <a:off x="10408245" y="2632301"/>
                  <a:ext cx="1024894"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solidFill>
                      <a:schemeClr val="accent3"/>
                    </a:solidFill>
                    <a:latin typeface="Sporting Grotesque" pitchFamily="2" charset="0"/>
                  </a:endParaRPr>
                </a:p>
              </p:txBody>
            </p:sp>
            <p:sp>
              <p:nvSpPr>
                <p:cNvPr id="19" name="Rounded Rectangle 18">
                  <a:extLst>
                    <a:ext uri="{FF2B5EF4-FFF2-40B4-BE49-F238E27FC236}">
                      <a16:creationId xmlns:a16="http://schemas.microsoft.com/office/drawing/2014/main" id="{5B5F7119-F414-1DB6-C659-48E2A2898B92}"/>
                    </a:ext>
                  </a:extLst>
                </p:cNvPr>
                <p:cNvSpPr/>
                <p:nvPr/>
              </p:nvSpPr>
              <p:spPr>
                <a:xfrm>
                  <a:off x="10956883" y="2632302"/>
                  <a:ext cx="475656"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pic>
            <p:nvPicPr>
              <p:cNvPr id="16" name="Picture 15">
                <a:extLst>
                  <a:ext uri="{FF2B5EF4-FFF2-40B4-BE49-F238E27FC236}">
                    <a16:creationId xmlns:a16="http://schemas.microsoft.com/office/drawing/2014/main" id="{4AD7B724-C77A-1137-859A-3871A7EF3D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643" y="2185173"/>
                <a:ext cx="134441" cy="116835"/>
              </a:xfrm>
              <a:prstGeom prst="rect">
                <a:avLst/>
              </a:prstGeom>
            </p:spPr>
          </p:pic>
          <p:pic>
            <p:nvPicPr>
              <p:cNvPr id="17" name="Picture 16">
                <a:extLst>
                  <a:ext uri="{FF2B5EF4-FFF2-40B4-BE49-F238E27FC236}">
                    <a16:creationId xmlns:a16="http://schemas.microsoft.com/office/drawing/2014/main" id="{8945E2DB-991F-A61B-6C7B-6EDE85C9FD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28568" y="2182560"/>
                <a:ext cx="183157" cy="101931"/>
              </a:xfrm>
              <a:prstGeom prst="rect">
                <a:avLst/>
              </a:prstGeom>
            </p:spPr>
          </p:pic>
        </p:grpSp>
        <p:sp>
          <p:nvSpPr>
            <p:cNvPr id="14" name="TextBox 13">
              <a:extLst>
                <a:ext uri="{FF2B5EF4-FFF2-40B4-BE49-F238E27FC236}">
                  <a16:creationId xmlns:a16="http://schemas.microsoft.com/office/drawing/2014/main" id="{2C214563-0565-8FAA-AE61-E034E01E2561}"/>
                </a:ext>
              </a:extLst>
            </p:cNvPr>
            <p:cNvSpPr txBox="1"/>
            <p:nvPr/>
          </p:nvSpPr>
          <p:spPr>
            <a:xfrm>
              <a:off x="9998586" y="2646156"/>
              <a:ext cx="616297"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461,3 MW</a:t>
              </a:r>
            </a:p>
          </p:txBody>
        </p:sp>
      </p:grpSp>
      <p:grpSp>
        <p:nvGrpSpPr>
          <p:cNvPr id="20" name="Group 19">
            <a:extLst>
              <a:ext uri="{FF2B5EF4-FFF2-40B4-BE49-F238E27FC236}">
                <a16:creationId xmlns:a16="http://schemas.microsoft.com/office/drawing/2014/main" id="{BE521265-4C2E-37FC-2291-57E3CAB132B7}"/>
              </a:ext>
            </a:extLst>
          </p:cNvPr>
          <p:cNvGrpSpPr/>
          <p:nvPr userDrawn="1"/>
        </p:nvGrpSpPr>
        <p:grpSpPr>
          <a:xfrm>
            <a:off x="9971251" y="5004972"/>
            <a:ext cx="823032" cy="184666"/>
            <a:chOff x="10019466" y="2383379"/>
            <a:chExt cx="823032" cy="184666"/>
          </a:xfrm>
        </p:grpSpPr>
        <p:grpSp>
          <p:nvGrpSpPr>
            <p:cNvPr id="21" name="Group 20">
              <a:extLst>
                <a:ext uri="{FF2B5EF4-FFF2-40B4-BE49-F238E27FC236}">
                  <a16:creationId xmlns:a16="http://schemas.microsoft.com/office/drawing/2014/main" id="{9EE3E146-D9C6-4149-E8DD-9C49E94045DE}"/>
                </a:ext>
              </a:extLst>
            </p:cNvPr>
            <p:cNvGrpSpPr/>
            <p:nvPr/>
          </p:nvGrpSpPr>
          <p:grpSpPr>
            <a:xfrm>
              <a:off x="10019466" y="2383379"/>
              <a:ext cx="823032" cy="184666"/>
              <a:chOff x="10019466" y="2383379"/>
              <a:chExt cx="823032" cy="184666"/>
            </a:xfrm>
          </p:grpSpPr>
          <p:grpSp>
            <p:nvGrpSpPr>
              <p:cNvPr id="23" name="Group 22">
                <a:extLst>
                  <a:ext uri="{FF2B5EF4-FFF2-40B4-BE49-F238E27FC236}">
                    <a16:creationId xmlns:a16="http://schemas.microsoft.com/office/drawing/2014/main" id="{2BCEC117-0173-6227-F441-66BB00BC9303}"/>
                  </a:ext>
                </a:extLst>
              </p:cNvPr>
              <p:cNvGrpSpPr/>
              <p:nvPr/>
            </p:nvGrpSpPr>
            <p:grpSpPr>
              <a:xfrm>
                <a:off x="10019466" y="2383379"/>
                <a:ext cx="823032" cy="184666"/>
                <a:chOff x="10408245" y="2632301"/>
                <a:chExt cx="823032" cy="184666"/>
              </a:xfrm>
            </p:grpSpPr>
            <p:sp>
              <p:nvSpPr>
                <p:cNvPr id="25" name="Rounded Rectangle 24">
                  <a:extLst>
                    <a:ext uri="{FF2B5EF4-FFF2-40B4-BE49-F238E27FC236}">
                      <a16:creationId xmlns:a16="http://schemas.microsoft.com/office/drawing/2014/main" id="{38BE984E-758E-EAEF-31A7-C95D0214FFC2}"/>
                    </a:ext>
                  </a:extLst>
                </p:cNvPr>
                <p:cNvSpPr/>
                <p:nvPr/>
              </p:nvSpPr>
              <p:spPr>
                <a:xfrm>
                  <a:off x="10408245" y="2632301"/>
                  <a:ext cx="823032"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26" name="Rounded Rectangle 25">
                  <a:extLst>
                    <a:ext uri="{FF2B5EF4-FFF2-40B4-BE49-F238E27FC236}">
                      <a16:creationId xmlns:a16="http://schemas.microsoft.com/office/drawing/2014/main" id="{CDCFEA28-D806-0B8F-DA6C-62EEE18AE4D0}"/>
                    </a:ext>
                  </a:extLst>
                </p:cNvPr>
                <p:cNvSpPr/>
                <p:nvPr/>
              </p:nvSpPr>
              <p:spPr>
                <a:xfrm>
                  <a:off x="10408245"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24" name="Picture 23">
                <a:extLst>
                  <a:ext uri="{FF2B5EF4-FFF2-40B4-BE49-F238E27FC236}">
                    <a16:creationId xmlns:a16="http://schemas.microsoft.com/office/drawing/2014/main" id="{13993246-1D69-53B4-17EC-C306B4968F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3510" y="2426072"/>
                <a:ext cx="134441" cy="116835"/>
              </a:xfrm>
              <a:prstGeom prst="rect">
                <a:avLst/>
              </a:prstGeom>
            </p:spPr>
          </p:pic>
        </p:grpSp>
        <p:sp>
          <p:nvSpPr>
            <p:cNvPr id="22" name="TextBox 21">
              <a:extLst>
                <a:ext uri="{FF2B5EF4-FFF2-40B4-BE49-F238E27FC236}">
                  <a16:creationId xmlns:a16="http://schemas.microsoft.com/office/drawing/2014/main" id="{2A55655F-8179-0CB1-125B-5FBCC6676897}"/>
                </a:ext>
              </a:extLst>
            </p:cNvPr>
            <p:cNvSpPr txBox="1"/>
            <p:nvPr/>
          </p:nvSpPr>
          <p:spPr>
            <a:xfrm>
              <a:off x="10303786" y="2413066"/>
              <a:ext cx="538712"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37,5 MW</a:t>
              </a:r>
            </a:p>
          </p:txBody>
        </p:sp>
      </p:grpSp>
      <p:grpSp>
        <p:nvGrpSpPr>
          <p:cNvPr id="27" name="Group 26">
            <a:extLst>
              <a:ext uri="{FF2B5EF4-FFF2-40B4-BE49-F238E27FC236}">
                <a16:creationId xmlns:a16="http://schemas.microsoft.com/office/drawing/2014/main" id="{EC918620-2800-9E3D-BFFB-E0A711E7178E}"/>
              </a:ext>
            </a:extLst>
          </p:cNvPr>
          <p:cNvGrpSpPr/>
          <p:nvPr userDrawn="1"/>
        </p:nvGrpSpPr>
        <p:grpSpPr>
          <a:xfrm>
            <a:off x="10814447" y="3707608"/>
            <a:ext cx="930403" cy="184666"/>
            <a:chOff x="10019466" y="1943908"/>
            <a:chExt cx="930403" cy="184666"/>
          </a:xfrm>
        </p:grpSpPr>
        <p:grpSp>
          <p:nvGrpSpPr>
            <p:cNvPr id="28" name="Group 27">
              <a:extLst>
                <a:ext uri="{FF2B5EF4-FFF2-40B4-BE49-F238E27FC236}">
                  <a16:creationId xmlns:a16="http://schemas.microsoft.com/office/drawing/2014/main" id="{6A4C32AB-70C8-094D-D27E-9BC947E3F465}"/>
                </a:ext>
              </a:extLst>
            </p:cNvPr>
            <p:cNvGrpSpPr/>
            <p:nvPr/>
          </p:nvGrpSpPr>
          <p:grpSpPr>
            <a:xfrm>
              <a:off x="10019466" y="1943908"/>
              <a:ext cx="866972" cy="184666"/>
              <a:chOff x="10019466" y="2143884"/>
              <a:chExt cx="866972" cy="184666"/>
            </a:xfrm>
          </p:grpSpPr>
          <p:sp>
            <p:nvSpPr>
              <p:cNvPr id="30" name="Rounded Rectangle 29">
                <a:extLst>
                  <a:ext uri="{FF2B5EF4-FFF2-40B4-BE49-F238E27FC236}">
                    <a16:creationId xmlns:a16="http://schemas.microsoft.com/office/drawing/2014/main" id="{BB758872-49CC-00E4-F28D-C82E64115BCB}"/>
                  </a:ext>
                </a:extLst>
              </p:cNvPr>
              <p:cNvSpPr/>
              <p:nvPr/>
            </p:nvSpPr>
            <p:spPr>
              <a:xfrm>
                <a:off x="10019466" y="2143884"/>
                <a:ext cx="866972"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31" name="Rounded Rectangle 30">
                <a:extLst>
                  <a:ext uri="{FF2B5EF4-FFF2-40B4-BE49-F238E27FC236}">
                    <a16:creationId xmlns:a16="http://schemas.microsoft.com/office/drawing/2014/main" id="{01B763A0-9FBA-FE25-CF2E-CA2CB239A109}"/>
                  </a:ext>
                </a:extLst>
              </p:cNvPr>
              <p:cNvSpPr/>
              <p:nvPr/>
            </p:nvSpPr>
            <p:spPr>
              <a:xfrm>
                <a:off x="10019466"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32" name="Picture 31">
                <a:extLst>
                  <a:ext uri="{FF2B5EF4-FFF2-40B4-BE49-F238E27FC236}">
                    <a16:creationId xmlns:a16="http://schemas.microsoft.com/office/drawing/2014/main" id="{1078EC4F-9047-8A97-11AE-3C22D53DF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9749" y="2188221"/>
                <a:ext cx="183157" cy="101931"/>
              </a:xfrm>
              <a:prstGeom prst="rect">
                <a:avLst/>
              </a:prstGeom>
            </p:spPr>
          </p:pic>
        </p:grpSp>
        <p:sp>
          <p:nvSpPr>
            <p:cNvPr id="29" name="TextBox 28">
              <a:extLst>
                <a:ext uri="{FF2B5EF4-FFF2-40B4-BE49-F238E27FC236}">
                  <a16:creationId xmlns:a16="http://schemas.microsoft.com/office/drawing/2014/main" id="{11BA89FC-AB53-65A0-2912-C16DC2A0EA12}"/>
                </a:ext>
              </a:extLst>
            </p:cNvPr>
            <p:cNvSpPr txBox="1"/>
            <p:nvPr/>
          </p:nvSpPr>
          <p:spPr>
            <a:xfrm>
              <a:off x="10317965" y="197019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297,7 MW</a:t>
              </a:r>
            </a:p>
          </p:txBody>
        </p:sp>
      </p:grpSp>
      <p:grpSp>
        <p:nvGrpSpPr>
          <p:cNvPr id="33" name="Group 32">
            <a:extLst>
              <a:ext uri="{FF2B5EF4-FFF2-40B4-BE49-F238E27FC236}">
                <a16:creationId xmlns:a16="http://schemas.microsoft.com/office/drawing/2014/main" id="{72A048D2-91E3-0569-173A-889D1AE2A4DE}"/>
              </a:ext>
            </a:extLst>
          </p:cNvPr>
          <p:cNvGrpSpPr/>
          <p:nvPr userDrawn="1"/>
        </p:nvGrpSpPr>
        <p:grpSpPr>
          <a:xfrm>
            <a:off x="10706425" y="3110350"/>
            <a:ext cx="1006150" cy="184666"/>
            <a:chOff x="10019595" y="2624583"/>
            <a:chExt cx="1006150" cy="184666"/>
          </a:xfrm>
        </p:grpSpPr>
        <p:grpSp>
          <p:nvGrpSpPr>
            <p:cNvPr id="34" name="Group 33">
              <a:extLst>
                <a:ext uri="{FF2B5EF4-FFF2-40B4-BE49-F238E27FC236}">
                  <a16:creationId xmlns:a16="http://schemas.microsoft.com/office/drawing/2014/main" id="{CB942DD2-D74C-387D-7745-ED8B935D32CB}"/>
                </a:ext>
              </a:extLst>
            </p:cNvPr>
            <p:cNvGrpSpPr/>
            <p:nvPr/>
          </p:nvGrpSpPr>
          <p:grpSpPr>
            <a:xfrm>
              <a:off x="10019595" y="2624583"/>
              <a:ext cx="964398" cy="184666"/>
              <a:chOff x="10760690" y="2142480"/>
              <a:chExt cx="964398" cy="184666"/>
            </a:xfrm>
          </p:grpSpPr>
          <p:grpSp>
            <p:nvGrpSpPr>
              <p:cNvPr id="36" name="Group 35">
                <a:extLst>
                  <a:ext uri="{FF2B5EF4-FFF2-40B4-BE49-F238E27FC236}">
                    <a16:creationId xmlns:a16="http://schemas.microsoft.com/office/drawing/2014/main" id="{6E478652-8A2F-0DE5-C895-07F25C660FD8}"/>
                  </a:ext>
                </a:extLst>
              </p:cNvPr>
              <p:cNvGrpSpPr/>
              <p:nvPr/>
            </p:nvGrpSpPr>
            <p:grpSpPr>
              <a:xfrm>
                <a:off x="10760690" y="2142480"/>
                <a:ext cx="964398" cy="184666"/>
                <a:chOff x="10408245" y="2632301"/>
                <a:chExt cx="964398" cy="184666"/>
              </a:xfrm>
            </p:grpSpPr>
            <p:sp>
              <p:nvSpPr>
                <p:cNvPr id="39" name="Rounded Rectangle 38">
                  <a:extLst>
                    <a:ext uri="{FF2B5EF4-FFF2-40B4-BE49-F238E27FC236}">
                      <a16:creationId xmlns:a16="http://schemas.microsoft.com/office/drawing/2014/main" id="{802E92B4-439B-4A4E-C760-1A36187D9512}"/>
                    </a:ext>
                  </a:extLst>
                </p:cNvPr>
                <p:cNvSpPr/>
                <p:nvPr/>
              </p:nvSpPr>
              <p:spPr>
                <a:xfrm>
                  <a:off x="10408245" y="2632301"/>
                  <a:ext cx="964398"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solidFill>
                      <a:schemeClr val="accent3"/>
                    </a:solidFill>
                    <a:latin typeface="Sporting Grotesque" pitchFamily="2" charset="0"/>
                  </a:endParaRPr>
                </a:p>
              </p:txBody>
            </p:sp>
            <p:sp>
              <p:nvSpPr>
                <p:cNvPr id="40" name="Rounded Rectangle 39">
                  <a:extLst>
                    <a:ext uri="{FF2B5EF4-FFF2-40B4-BE49-F238E27FC236}">
                      <a16:creationId xmlns:a16="http://schemas.microsoft.com/office/drawing/2014/main" id="{4B12D331-80FB-4A9F-B193-C66C16D5DD4D}"/>
                    </a:ext>
                  </a:extLst>
                </p:cNvPr>
                <p:cNvSpPr/>
                <p:nvPr/>
              </p:nvSpPr>
              <p:spPr>
                <a:xfrm>
                  <a:off x="10408245" y="2632302"/>
                  <a:ext cx="475656"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pic>
            <p:nvPicPr>
              <p:cNvPr id="37" name="Picture 36">
                <a:extLst>
                  <a:ext uri="{FF2B5EF4-FFF2-40B4-BE49-F238E27FC236}">
                    <a16:creationId xmlns:a16="http://schemas.microsoft.com/office/drawing/2014/main" id="{638538D3-DB33-A278-8E16-FD354461D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5005" y="2185173"/>
                <a:ext cx="134441" cy="116835"/>
              </a:xfrm>
              <a:prstGeom prst="rect">
                <a:avLst/>
              </a:prstGeom>
            </p:spPr>
          </p:pic>
          <p:pic>
            <p:nvPicPr>
              <p:cNvPr id="38" name="Picture 37">
                <a:extLst>
                  <a:ext uri="{FF2B5EF4-FFF2-40B4-BE49-F238E27FC236}">
                    <a16:creationId xmlns:a16="http://schemas.microsoft.com/office/drawing/2014/main" id="{765AF313-DBCF-DCA7-3312-E8CEC7E026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9930" y="2182560"/>
                <a:ext cx="183157" cy="101931"/>
              </a:xfrm>
              <a:prstGeom prst="rect">
                <a:avLst/>
              </a:prstGeom>
            </p:spPr>
          </p:pic>
        </p:grpSp>
        <p:sp>
          <p:nvSpPr>
            <p:cNvPr id="35" name="TextBox 34">
              <a:extLst>
                <a:ext uri="{FF2B5EF4-FFF2-40B4-BE49-F238E27FC236}">
                  <a16:creationId xmlns:a16="http://schemas.microsoft.com/office/drawing/2014/main" id="{6B1BD8BB-80BF-B71E-FCB1-D43AC10F7AD3}"/>
                </a:ext>
              </a:extLst>
            </p:cNvPr>
            <p:cNvSpPr txBox="1"/>
            <p:nvPr/>
          </p:nvSpPr>
          <p:spPr>
            <a:xfrm>
              <a:off x="10516261" y="2655432"/>
              <a:ext cx="50948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255 MW</a:t>
              </a:r>
            </a:p>
          </p:txBody>
        </p:sp>
      </p:grpSp>
      <p:grpSp>
        <p:nvGrpSpPr>
          <p:cNvPr id="41" name="Group 40">
            <a:extLst>
              <a:ext uri="{FF2B5EF4-FFF2-40B4-BE49-F238E27FC236}">
                <a16:creationId xmlns:a16="http://schemas.microsoft.com/office/drawing/2014/main" id="{1CF81DEA-9DA5-5B8A-D96E-6FB69F20442E}"/>
              </a:ext>
            </a:extLst>
          </p:cNvPr>
          <p:cNvGrpSpPr/>
          <p:nvPr userDrawn="1"/>
        </p:nvGrpSpPr>
        <p:grpSpPr>
          <a:xfrm>
            <a:off x="10111988" y="1937335"/>
            <a:ext cx="930403" cy="184666"/>
            <a:chOff x="10019466" y="2383379"/>
            <a:chExt cx="930403" cy="184666"/>
          </a:xfrm>
        </p:grpSpPr>
        <p:grpSp>
          <p:nvGrpSpPr>
            <p:cNvPr id="42" name="Group 41">
              <a:extLst>
                <a:ext uri="{FF2B5EF4-FFF2-40B4-BE49-F238E27FC236}">
                  <a16:creationId xmlns:a16="http://schemas.microsoft.com/office/drawing/2014/main" id="{F0C25E26-FC72-92CE-6704-D82A5C04961F}"/>
                </a:ext>
              </a:extLst>
            </p:cNvPr>
            <p:cNvGrpSpPr/>
            <p:nvPr/>
          </p:nvGrpSpPr>
          <p:grpSpPr>
            <a:xfrm>
              <a:off x="10019466" y="2383379"/>
              <a:ext cx="883037" cy="184666"/>
              <a:chOff x="10019466" y="2383379"/>
              <a:chExt cx="883037" cy="184666"/>
            </a:xfrm>
          </p:grpSpPr>
          <p:grpSp>
            <p:nvGrpSpPr>
              <p:cNvPr id="44" name="Group 43">
                <a:extLst>
                  <a:ext uri="{FF2B5EF4-FFF2-40B4-BE49-F238E27FC236}">
                    <a16:creationId xmlns:a16="http://schemas.microsoft.com/office/drawing/2014/main" id="{77B0B3C3-38FE-BBC2-E605-03218BCA1789}"/>
                  </a:ext>
                </a:extLst>
              </p:cNvPr>
              <p:cNvGrpSpPr/>
              <p:nvPr/>
            </p:nvGrpSpPr>
            <p:grpSpPr>
              <a:xfrm>
                <a:off x="10019466" y="2383379"/>
                <a:ext cx="883037" cy="184666"/>
                <a:chOff x="10408245" y="2632301"/>
                <a:chExt cx="883037" cy="184666"/>
              </a:xfrm>
            </p:grpSpPr>
            <p:sp>
              <p:nvSpPr>
                <p:cNvPr id="46" name="Rounded Rectangle 45">
                  <a:extLst>
                    <a:ext uri="{FF2B5EF4-FFF2-40B4-BE49-F238E27FC236}">
                      <a16:creationId xmlns:a16="http://schemas.microsoft.com/office/drawing/2014/main" id="{B791D585-D6EC-24E5-634F-D676960485FE}"/>
                    </a:ext>
                  </a:extLst>
                </p:cNvPr>
                <p:cNvSpPr/>
                <p:nvPr/>
              </p:nvSpPr>
              <p:spPr>
                <a:xfrm>
                  <a:off x="10408245" y="2632301"/>
                  <a:ext cx="883037"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47" name="Rounded Rectangle 46">
                  <a:extLst>
                    <a:ext uri="{FF2B5EF4-FFF2-40B4-BE49-F238E27FC236}">
                      <a16:creationId xmlns:a16="http://schemas.microsoft.com/office/drawing/2014/main" id="{011DE4DF-DA08-53C7-9BD3-2D756E1D5A5D}"/>
                    </a:ext>
                  </a:extLst>
                </p:cNvPr>
                <p:cNvSpPr/>
                <p:nvPr/>
              </p:nvSpPr>
              <p:spPr>
                <a:xfrm>
                  <a:off x="10408245"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45" name="Picture 44">
                <a:extLst>
                  <a:ext uri="{FF2B5EF4-FFF2-40B4-BE49-F238E27FC236}">
                    <a16:creationId xmlns:a16="http://schemas.microsoft.com/office/drawing/2014/main" id="{2259EE57-8388-A6E3-D2CC-58A6ABAF2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3510" y="2426072"/>
                <a:ext cx="134441" cy="116835"/>
              </a:xfrm>
              <a:prstGeom prst="rect">
                <a:avLst/>
              </a:prstGeom>
            </p:spPr>
          </p:pic>
        </p:grpSp>
        <p:sp>
          <p:nvSpPr>
            <p:cNvPr id="43" name="TextBox 42">
              <a:extLst>
                <a:ext uri="{FF2B5EF4-FFF2-40B4-BE49-F238E27FC236}">
                  <a16:creationId xmlns:a16="http://schemas.microsoft.com/office/drawing/2014/main" id="{1C967D0C-1076-FF78-0C14-04B708697FAF}"/>
                </a:ext>
              </a:extLst>
            </p:cNvPr>
            <p:cNvSpPr txBox="1"/>
            <p:nvPr/>
          </p:nvSpPr>
          <p:spPr>
            <a:xfrm>
              <a:off x="10317965" y="240328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493,5 MW</a:t>
              </a:r>
            </a:p>
          </p:txBody>
        </p:sp>
      </p:grpSp>
      <p:grpSp>
        <p:nvGrpSpPr>
          <p:cNvPr id="48" name="Group 47">
            <a:extLst>
              <a:ext uri="{FF2B5EF4-FFF2-40B4-BE49-F238E27FC236}">
                <a16:creationId xmlns:a16="http://schemas.microsoft.com/office/drawing/2014/main" id="{4800825C-A61F-014A-F88A-D26E84F4FC5A}"/>
              </a:ext>
            </a:extLst>
          </p:cNvPr>
          <p:cNvGrpSpPr/>
          <p:nvPr userDrawn="1"/>
        </p:nvGrpSpPr>
        <p:grpSpPr>
          <a:xfrm>
            <a:off x="9071731" y="2927981"/>
            <a:ext cx="774245" cy="184666"/>
            <a:chOff x="10177212" y="2383379"/>
            <a:chExt cx="774245" cy="184666"/>
          </a:xfrm>
        </p:grpSpPr>
        <p:grpSp>
          <p:nvGrpSpPr>
            <p:cNvPr id="49" name="Group 48">
              <a:extLst>
                <a:ext uri="{FF2B5EF4-FFF2-40B4-BE49-F238E27FC236}">
                  <a16:creationId xmlns:a16="http://schemas.microsoft.com/office/drawing/2014/main" id="{DF638911-8766-2C3B-0054-B3E25DD94743}"/>
                </a:ext>
              </a:extLst>
            </p:cNvPr>
            <p:cNvGrpSpPr/>
            <p:nvPr/>
          </p:nvGrpSpPr>
          <p:grpSpPr>
            <a:xfrm>
              <a:off x="10177212" y="2383379"/>
              <a:ext cx="774245" cy="184666"/>
              <a:chOff x="10177212" y="2383379"/>
              <a:chExt cx="774245" cy="184666"/>
            </a:xfrm>
          </p:grpSpPr>
          <p:grpSp>
            <p:nvGrpSpPr>
              <p:cNvPr id="51" name="Group 50">
                <a:extLst>
                  <a:ext uri="{FF2B5EF4-FFF2-40B4-BE49-F238E27FC236}">
                    <a16:creationId xmlns:a16="http://schemas.microsoft.com/office/drawing/2014/main" id="{BC2AE6EA-2EBA-5551-FE19-7ADFD984DAD7}"/>
                  </a:ext>
                </a:extLst>
              </p:cNvPr>
              <p:cNvGrpSpPr/>
              <p:nvPr/>
            </p:nvGrpSpPr>
            <p:grpSpPr>
              <a:xfrm>
                <a:off x="10177212" y="2383379"/>
                <a:ext cx="774245" cy="184666"/>
                <a:chOff x="10565991" y="2632301"/>
                <a:chExt cx="774245" cy="184666"/>
              </a:xfrm>
            </p:grpSpPr>
            <p:sp>
              <p:nvSpPr>
                <p:cNvPr id="53" name="Rounded Rectangle 52">
                  <a:extLst>
                    <a:ext uri="{FF2B5EF4-FFF2-40B4-BE49-F238E27FC236}">
                      <a16:creationId xmlns:a16="http://schemas.microsoft.com/office/drawing/2014/main" id="{AA9C6A93-02BB-9BE2-A892-AA60595F196D}"/>
                    </a:ext>
                  </a:extLst>
                </p:cNvPr>
                <p:cNvSpPr/>
                <p:nvPr/>
              </p:nvSpPr>
              <p:spPr>
                <a:xfrm>
                  <a:off x="10565991" y="2632301"/>
                  <a:ext cx="772658"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54" name="Rounded Rectangle 53">
                  <a:extLst>
                    <a:ext uri="{FF2B5EF4-FFF2-40B4-BE49-F238E27FC236}">
                      <a16:creationId xmlns:a16="http://schemas.microsoft.com/office/drawing/2014/main" id="{5BFFD5A0-6885-3A79-2607-09E6F14CD5FA}"/>
                    </a:ext>
                  </a:extLst>
                </p:cNvPr>
                <p:cNvSpPr/>
                <p:nvPr/>
              </p:nvSpPr>
              <p:spPr>
                <a:xfrm>
                  <a:off x="11074531"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52" name="Picture 51">
                <a:extLst>
                  <a:ext uri="{FF2B5EF4-FFF2-40B4-BE49-F238E27FC236}">
                    <a16:creationId xmlns:a16="http://schemas.microsoft.com/office/drawing/2014/main" id="{7CBA1E8D-BD4E-3249-AB38-887569B9B1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49796" y="2426072"/>
                <a:ext cx="134441" cy="116835"/>
              </a:xfrm>
              <a:prstGeom prst="rect">
                <a:avLst/>
              </a:prstGeom>
            </p:spPr>
          </p:pic>
        </p:grpSp>
        <p:sp>
          <p:nvSpPr>
            <p:cNvPr id="50" name="TextBox 49">
              <a:extLst>
                <a:ext uri="{FF2B5EF4-FFF2-40B4-BE49-F238E27FC236}">
                  <a16:creationId xmlns:a16="http://schemas.microsoft.com/office/drawing/2014/main" id="{A8E9C1EC-4E5F-DE6E-D60B-2B07E3EA7900}"/>
                </a:ext>
              </a:extLst>
            </p:cNvPr>
            <p:cNvSpPr txBox="1"/>
            <p:nvPr/>
          </p:nvSpPr>
          <p:spPr>
            <a:xfrm>
              <a:off x="10198756" y="2411483"/>
              <a:ext cx="544855"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67,5 MW</a:t>
              </a:r>
            </a:p>
          </p:txBody>
        </p:sp>
      </p:grpSp>
      <p:grpSp>
        <p:nvGrpSpPr>
          <p:cNvPr id="55" name="Group 54">
            <a:extLst>
              <a:ext uri="{FF2B5EF4-FFF2-40B4-BE49-F238E27FC236}">
                <a16:creationId xmlns:a16="http://schemas.microsoft.com/office/drawing/2014/main" id="{6BB648E6-4837-6AD1-C60B-2F8F3175288D}"/>
              </a:ext>
            </a:extLst>
          </p:cNvPr>
          <p:cNvGrpSpPr/>
          <p:nvPr userDrawn="1"/>
        </p:nvGrpSpPr>
        <p:grpSpPr>
          <a:xfrm>
            <a:off x="10643620" y="4366357"/>
            <a:ext cx="930404" cy="184666"/>
            <a:chOff x="10019466" y="1943908"/>
            <a:chExt cx="930404" cy="184666"/>
          </a:xfrm>
        </p:grpSpPr>
        <p:grpSp>
          <p:nvGrpSpPr>
            <p:cNvPr id="56" name="Group 55">
              <a:extLst>
                <a:ext uri="{FF2B5EF4-FFF2-40B4-BE49-F238E27FC236}">
                  <a16:creationId xmlns:a16="http://schemas.microsoft.com/office/drawing/2014/main" id="{EEE1F906-C8DD-AEF5-DCB1-55E70ABC7528}"/>
                </a:ext>
              </a:extLst>
            </p:cNvPr>
            <p:cNvGrpSpPr/>
            <p:nvPr/>
          </p:nvGrpSpPr>
          <p:grpSpPr>
            <a:xfrm>
              <a:off x="10019466" y="1943908"/>
              <a:ext cx="930404" cy="184666"/>
              <a:chOff x="10019466" y="2143884"/>
              <a:chExt cx="930404" cy="184666"/>
            </a:xfrm>
          </p:grpSpPr>
          <p:sp>
            <p:nvSpPr>
              <p:cNvPr id="58" name="Rounded Rectangle 57">
                <a:extLst>
                  <a:ext uri="{FF2B5EF4-FFF2-40B4-BE49-F238E27FC236}">
                    <a16:creationId xmlns:a16="http://schemas.microsoft.com/office/drawing/2014/main" id="{54ED1D51-27CF-2799-426F-649AC5B00CB0}"/>
                  </a:ext>
                </a:extLst>
              </p:cNvPr>
              <p:cNvSpPr/>
              <p:nvPr/>
            </p:nvSpPr>
            <p:spPr>
              <a:xfrm>
                <a:off x="10019466" y="2143884"/>
                <a:ext cx="930404"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59" name="Rounded Rectangle 58">
                <a:extLst>
                  <a:ext uri="{FF2B5EF4-FFF2-40B4-BE49-F238E27FC236}">
                    <a16:creationId xmlns:a16="http://schemas.microsoft.com/office/drawing/2014/main" id="{57949B01-A0F2-9352-CC30-5335C5CC5B8D}"/>
                  </a:ext>
                </a:extLst>
              </p:cNvPr>
              <p:cNvSpPr/>
              <p:nvPr/>
            </p:nvSpPr>
            <p:spPr>
              <a:xfrm>
                <a:off x="10019466"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60" name="Picture 59">
                <a:extLst>
                  <a:ext uri="{FF2B5EF4-FFF2-40B4-BE49-F238E27FC236}">
                    <a16:creationId xmlns:a16="http://schemas.microsoft.com/office/drawing/2014/main" id="{F2CB2FAF-6C43-C904-506B-5F234A697B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9749" y="2188221"/>
                <a:ext cx="183157" cy="101931"/>
              </a:xfrm>
              <a:prstGeom prst="rect">
                <a:avLst/>
              </a:prstGeom>
            </p:spPr>
          </p:pic>
        </p:grpSp>
        <p:sp>
          <p:nvSpPr>
            <p:cNvPr id="57" name="TextBox 56">
              <a:extLst>
                <a:ext uri="{FF2B5EF4-FFF2-40B4-BE49-F238E27FC236}">
                  <a16:creationId xmlns:a16="http://schemas.microsoft.com/office/drawing/2014/main" id="{EEA563B3-1557-B5A6-5C88-B56944580181}"/>
                </a:ext>
              </a:extLst>
            </p:cNvPr>
            <p:cNvSpPr txBox="1"/>
            <p:nvPr/>
          </p:nvSpPr>
          <p:spPr>
            <a:xfrm>
              <a:off x="10283288" y="197019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652,5 MW</a:t>
              </a:r>
            </a:p>
          </p:txBody>
        </p:sp>
      </p:grpSp>
      <p:grpSp>
        <p:nvGrpSpPr>
          <p:cNvPr id="61" name="Group 60">
            <a:extLst>
              <a:ext uri="{FF2B5EF4-FFF2-40B4-BE49-F238E27FC236}">
                <a16:creationId xmlns:a16="http://schemas.microsoft.com/office/drawing/2014/main" id="{41EB4AD7-C5FD-66A1-7B80-3B04BC4561BE}"/>
              </a:ext>
            </a:extLst>
          </p:cNvPr>
          <p:cNvGrpSpPr/>
          <p:nvPr userDrawn="1"/>
        </p:nvGrpSpPr>
        <p:grpSpPr>
          <a:xfrm>
            <a:off x="8310863" y="3297169"/>
            <a:ext cx="803099" cy="184666"/>
            <a:chOff x="10148358" y="2383379"/>
            <a:chExt cx="803099" cy="184666"/>
          </a:xfrm>
        </p:grpSpPr>
        <p:grpSp>
          <p:nvGrpSpPr>
            <p:cNvPr id="62" name="Group 61">
              <a:extLst>
                <a:ext uri="{FF2B5EF4-FFF2-40B4-BE49-F238E27FC236}">
                  <a16:creationId xmlns:a16="http://schemas.microsoft.com/office/drawing/2014/main" id="{8151EC41-6387-0896-BF3A-C74B46C43177}"/>
                </a:ext>
              </a:extLst>
            </p:cNvPr>
            <p:cNvGrpSpPr/>
            <p:nvPr/>
          </p:nvGrpSpPr>
          <p:grpSpPr>
            <a:xfrm>
              <a:off x="10148358" y="2383379"/>
              <a:ext cx="803099" cy="184666"/>
              <a:chOff x="10148358" y="2383379"/>
              <a:chExt cx="803099" cy="184666"/>
            </a:xfrm>
          </p:grpSpPr>
          <p:grpSp>
            <p:nvGrpSpPr>
              <p:cNvPr id="64" name="Group 63">
                <a:extLst>
                  <a:ext uri="{FF2B5EF4-FFF2-40B4-BE49-F238E27FC236}">
                    <a16:creationId xmlns:a16="http://schemas.microsoft.com/office/drawing/2014/main" id="{0769BA38-1F4C-1B1B-5D29-1D002B7B8FD0}"/>
                  </a:ext>
                </a:extLst>
              </p:cNvPr>
              <p:cNvGrpSpPr/>
              <p:nvPr/>
            </p:nvGrpSpPr>
            <p:grpSpPr>
              <a:xfrm>
                <a:off x="10148358" y="2383379"/>
                <a:ext cx="803099" cy="184666"/>
                <a:chOff x="10537137" y="2632301"/>
                <a:chExt cx="803099" cy="184666"/>
              </a:xfrm>
            </p:grpSpPr>
            <p:sp>
              <p:nvSpPr>
                <p:cNvPr id="66" name="Rounded Rectangle 65">
                  <a:extLst>
                    <a:ext uri="{FF2B5EF4-FFF2-40B4-BE49-F238E27FC236}">
                      <a16:creationId xmlns:a16="http://schemas.microsoft.com/office/drawing/2014/main" id="{864D2680-88CE-301E-35C2-CBA90E34FCB0}"/>
                    </a:ext>
                  </a:extLst>
                </p:cNvPr>
                <p:cNvSpPr/>
                <p:nvPr/>
              </p:nvSpPr>
              <p:spPr>
                <a:xfrm>
                  <a:off x="10537137" y="2632301"/>
                  <a:ext cx="801511"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67" name="Rounded Rectangle 66">
                  <a:extLst>
                    <a:ext uri="{FF2B5EF4-FFF2-40B4-BE49-F238E27FC236}">
                      <a16:creationId xmlns:a16="http://schemas.microsoft.com/office/drawing/2014/main" id="{F971F021-3AEA-5921-236C-A5AB62C32EFD}"/>
                    </a:ext>
                  </a:extLst>
                </p:cNvPr>
                <p:cNvSpPr/>
                <p:nvPr/>
              </p:nvSpPr>
              <p:spPr>
                <a:xfrm>
                  <a:off x="11074531"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65" name="Picture 64">
                <a:extLst>
                  <a:ext uri="{FF2B5EF4-FFF2-40B4-BE49-F238E27FC236}">
                    <a16:creationId xmlns:a16="http://schemas.microsoft.com/office/drawing/2014/main" id="{DE74C1F5-9CB4-8CDD-777E-E5E4046D21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49796" y="2426072"/>
                <a:ext cx="134441" cy="116835"/>
              </a:xfrm>
              <a:prstGeom prst="rect">
                <a:avLst/>
              </a:prstGeom>
            </p:spPr>
          </p:pic>
        </p:grpSp>
        <p:sp>
          <p:nvSpPr>
            <p:cNvPr id="63" name="TextBox 62">
              <a:extLst>
                <a:ext uri="{FF2B5EF4-FFF2-40B4-BE49-F238E27FC236}">
                  <a16:creationId xmlns:a16="http://schemas.microsoft.com/office/drawing/2014/main" id="{AD075BFB-7FDC-AEF9-36D9-BC14DFA598E6}"/>
                </a:ext>
              </a:extLst>
            </p:cNvPr>
            <p:cNvSpPr txBox="1"/>
            <p:nvPr/>
          </p:nvSpPr>
          <p:spPr>
            <a:xfrm>
              <a:off x="10244486" y="2409287"/>
              <a:ext cx="503722"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135 MW</a:t>
              </a:r>
            </a:p>
          </p:txBody>
        </p:sp>
      </p:grpSp>
      <p:grpSp>
        <p:nvGrpSpPr>
          <p:cNvPr id="68" name="Group 67">
            <a:extLst>
              <a:ext uri="{FF2B5EF4-FFF2-40B4-BE49-F238E27FC236}">
                <a16:creationId xmlns:a16="http://schemas.microsoft.com/office/drawing/2014/main" id="{1BC60C6A-AB7E-E61A-AC6F-D5911CC49426}"/>
              </a:ext>
            </a:extLst>
          </p:cNvPr>
          <p:cNvGrpSpPr/>
          <p:nvPr userDrawn="1"/>
        </p:nvGrpSpPr>
        <p:grpSpPr>
          <a:xfrm>
            <a:off x="8245632" y="4356641"/>
            <a:ext cx="903510" cy="184666"/>
            <a:chOff x="10047749" y="1943908"/>
            <a:chExt cx="903510" cy="184666"/>
          </a:xfrm>
        </p:grpSpPr>
        <p:grpSp>
          <p:nvGrpSpPr>
            <p:cNvPr id="69" name="Group 68">
              <a:extLst>
                <a:ext uri="{FF2B5EF4-FFF2-40B4-BE49-F238E27FC236}">
                  <a16:creationId xmlns:a16="http://schemas.microsoft.com/office/drawing/2014/main" id="{FB39C743-BB46-14B4-2D15-CF8A514A414C}"/>
                </a:ext>
              </a:extLst>
            </p:cNvPr>
            <p:cNvGrpSpPr/>
            <p:nvPr/>
          </p:nvGrpSpPr>
          <p:grpSpPr>
            <a:xfrm>
              <a:off x="10047749" y="1943908"/>
              <a:ext cx="903510" cy="184666"/>
              <a:chOff x="10047749" y="2143884"/>
              <a:chExt cx="903510" cy="184666"/>
            </a:xfrm>
          </p:grpSpPr>
          <p:sp>
            <p:nvSpPr>
              <p:cNvPr id="71" name="Rounded Rectangle 70">
                <a:extLst>
                  <a:ext uri="{FF2B5EF4-FFF2-40B4-BE49-F238E27FC236}">
                    <a16:creationId xmlns:a16="http://schemas.microsoft.com/office/drawing/2014/main" id="{9BF42D13-AF06-10B4-4103-C76778B45263}"/>
                  </a:ext>
                </a:extLst>
              </p:cNvPr>
              <p:cNvSpPr/>
              <p:nvPr/>
            </p:nvSpPr>
            <p:spPr>
              <a:xfrm>
                <a:off x="10047749" y="2143884"/>
                <a:ext cx="902120"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72" name="Rounded Rectangle 71">
                <a:extLst>
                  <a:ext uri="{FF2B5EF4-FFF2-40B4-BE49-F238E27FC236}">
                    <a16:creationId xmlns:a16="http://schemas.microsoft.com/office/drawing/2014/main" id="{572767DF-FA04-03E8-7195-C9E5F925B7C9}"/>
                  </a:ext>
                </a:extLst>
              </p:cNvPr>
              <p:cNvSpPr/>
              <p:nvPr/>
            </p:nvSpPr>
            <p:spPr>
              <a:xfrm>
                <a:off x="10685554"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73" name="Picture 72">
                <a:extLst>
                  <a:ext uri="{FF2B5EF4-FFF2-40B4-BE49-F238E27FC236}">
                    <a16:creationId xmlns:a16="http://schemas.microsoft.com/office/drawing/2014/main" id="{74D7D4C4-F871-F0F3-FAAB-05A14D826B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5837" y="2188221"/>
                <a:ext cx="183157" cy="101931"/>
              </a:xfrm>
              <a:prstGeom prst="rect">
                <a:avLst/>
              </a:prstGeom>
            </p:spPr>
          </p:pic>
        </p:grpSp>
        <p:sp>
          <p:nvSpPr>
            <p:cNvPr id="70" name="TextBox 69">
              <a:extLst>
                <a:ext uri="{FF2B5EF4-FFF2-40B4-BE49-F238E27FC236}">
                  <a16:creationId xmlns:a16="http://schemas.microsoft.com/office/drawing/2014/main" id="{22603620-FC24-FA2B-2363-DBA31E5B3D1C}"/>
                </a:ext>
              </a:extLst>
            </p:cNvPr>
            <p:cNvSpPr txBox="1"/>
            <p:nvPr/>
          </p:nvSpPr>
          <p:spPr>
            <a:xfrm>
              <a:off x="10080182" y="1971207"/>
              <a:ext cx="612111"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443,6 MW</a:t>
              </a:r>
            </a:p>
          </p:txBody>
        </p:sp>
      </p:grpSp>
      <p:cxnSp>
        <p:nvCxnSpPr>
          <p:cNvPr id="74" name="Straight Connector 73">
            <a:extLst>
              <a:ext uri="{FF2B5EF4-FFF2-40B4-BE49-F238E27FC236}">
                <a16:creationId xmlns:a16="http://schemas.microsoft.com/office/drawing/2014/main" id="{DD827EED-FB8D-C3EA-F4EC-DD81AC2665CE}"/>
              </a:ext>
            </a:extLst>
          </p:cNvPr>
          <p:cNvCxnSpPr>
            <a:cxnSpLocks/>
            <a:endCxn id="47" idx="2"/>
          </p:cNvCxnSpPr>
          <p:nvPr userDrawn="1"/>
        </p:nvCxnSpPr>
        <p:spPr>
          <a:xfrm flipV="1">
            <a:off x="10099647" y="2122001"/>
            <a:ext cx="145194" cy="598472"/>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2874DCD-035A-40D0-FF9D-D272ADDE412A}"/>
              </a:ext>
            </a:extLst>
          </p:cNvPr>
          <p:cNvCxnSpPr>
            <a:cxnSpLocks/>
            <a:endCxn id="11" idx="2"/>
          </p:cNvCxnSpPr>
          <p:nvPr userDrawn="1"/>
        </p:nvCxnSpPr>
        <p:spPr>
          <a:xfrm flipV="1">
            <a:off x="10588877" y="2717413"/>
            <a:ext cx="165647" cy="170688"/>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04A924-5523-EB5A-7ED3-AFA89951E1AF}"/>
              </a:ext>
            </a:extLst>
          </p:cNvPr>
          <p:cNvCxnSpPr>
            <a:cxnSpLocks/>
            <a:endCxn id="40" idx="1"/>
          </p:cNvCxnSpPr>
          <p:nvPr userDrawn="1"/>
        </p:nvCxnSpPr>
        <p:spPr>
          <a:xfrm flipV="1">
            <a:off x="10375422" y="3202684"/>
            <a:ext cx="331003" cy="274175"/>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A9E072E-D188-BA67-1CB6-196A8F4DD6E4}"/>
              </a:ext>
            </a:extLst>
          </p:cNvPr>
          <p:cNvCxnSpPr>
            <a:cxnSpLocks/>
            <a:endCxn id="31" idx="1"/>
          </p:cNvCxnSpPr>
          <p:nvPr userDrawn="1"/>
        </p:nvCxnSpPr>
        <p:spPr>
          <a:xfrm flipV="1">
            <a:off x="10399737" y="3799942"/>
            <a:ext cx="414710" cy="315639"/>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903FD2D-94AD-CEAB-829B-9A69B95F74FC}"/>
              </a:ext>
            </a:extLst>
          </p:cNvPr>
          <p:cNvCxnSpPr>
            <a:cxnSpLocks/>
            <a:endCxn id="54" idx="2"/>
          </p:cNvCxnSpPr>
          <p:nvPr userDrawn="1"/>
        </p:nvCxnSpPr>
        <p:spPr>
          <a:xfrm flipV="1">
            <a:off x="9669734" y="3112647"/>
            <a:ext cx="43390" cy="211129"/>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5BCD76F-AC80-27A0-6BFC-39A0B957582F}"/>
              </a:ext>
            </a:extLst>
          </p:cNvPr>
          <p:cNvCxnSpPr>
            <a:cxnSpLocks/>
            <a:endCxn id="150" idx="2"/>
          </p:cNvCxnSpPr>
          <p:nvPr userDrawn="1"/>
        </p:nvCxnSpPr>
        <p:spPr>
          <a:xfrm flipV="1">
            <a:off x="9545286" y="4014729"/>
            <a:ext cx="92844" cy="140868"/>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51AF879-07D3-537D-D79D-A0DB90B7161D}"/>
              </a:ext>
            </a:extLst>
          </p:cNvPr>
          <p:cNvCxnSpPr>
            <a:cxnSpLocks/>
            <a:endCxn id="59" idx="1"/>
          </p:cNvCxnSpPr>
          <p:nvPr userDrawn="1"/>
        </p:nvCxnSpPr>
        <p:spPr>
          <a:xfrm flipV="1">
            <a:off x="10242519" y="4458691"/>
            <a:ext cx="401101" cy="115560"/>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96F309-153E-8355-64AF-EB19A3F2C622}"/>
              </a:ext>
            </a:extLst>
          </p:cNvPr>
          <p:cNvCxnSpPr>
            <a:cxnSpLocks/>
            <a:endCxn id="26" idx="0"/>
          </p:cNvCxnSpPr>
          <p:nvPr userDrawn="1"/>
        </p:nvCxnSpPr>
        <p:spPr>
          <a:xfrm>
            <a:off x="9778500" y="4724154"/>
            <a:ext cx="325604" cy="280819"/>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274F7787-51DD-28BC-7C8F-34B7327D4FD0}"/>
              </a:ext>
            </a:extLst>
          </p:cNvPr>
          <p:cNvGrpSpPr/>
          <p:nvPr userDrawn="1"/>
        </p:nvGrpSpPr>
        <p:grpSpPr>
          <a:xfrm>
            <a:off x="9631263" y="4238919"/>
            <a:ext cx="895726" cy="184666"/>
            <a:chOff x="10019466" y="1943908"/>
            <a:chExt cx="895726" cy="184666"/>
          </a:xfrm>
        </p:grpSpPr>
        <p:grpSp>
          <p:nvGrpSpPr>
            <p:cNvPr id="83" name="Group 82">
              <a:extLst>
                <a:ext uri="{FF2B5EF4-FFF2-40B4-BE49-F238E27FC236}">
                  <a16:creationId xmlns:a16="http://schemas.microsoft.com/office/drawing/2014/main" id="{BEA425D8-160E-8E07-BFB6-898AC32D908C}"/>
                </a:ext>
              </a:extLst>
            </p:cNvPr>
            <p:cNvGrpSpPr/>
            <p:nvPr/>
          </p:nvGrpSpPr>
          <p:grpSpPr>
            <a:xfrm>
              <a:off x="10019466" y="1943908"/>
              <a:ext cx="808342" cy="184666"/>
              <a:chOff x="10019466" y="2143884"/>
              <a:chExt cx="808342" cy="184666"/>
            </a:xfrm>
          </p:grpSpPr>
          <p:sp>
            <p:nvSpPr>
              <p:cNvPr id="85" name="Rounded Rectangle 84">
                <a:extLst>
                  <a:ext uri="{FF2B5EF4-FFF2-40B4-BE49-F238E27FC236}">
                    <a16:creationId xmlns:a16="http://schemas.microsoft.com/office/drawing/2014/main" id="{7AD890AE-0668-07BD-7C18-2244EA8B468E}"/>
                  </a:ext>
                </a:extLst>
              </p:cNvPr>
              <p:cNvSpPr/>
              <p:nvPr/>
            </p:nvSpPr>
            <p:spPr>
              <a:xfrm>
                <a:off x="10019466" y="2143884"/>
                <a:ext cx="808342"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86" name="Rounded Rectangle 85">
                <a:extLst>
                  <a:ext uri="{FF2B5EF4-FFF2-40B4-BE49-F238E27FC236}">
                    <a16:creationId xmlns:a16="http://schemas.microsoft.com/office/drawing/2014/main" id="{34A369C5-9D60-2176-A09C-49957DBBEF5F}"/>
                  </a:ext>
                </a:extLst>
              </p:cNvPr>
              <p:cNvSpPr/>
              <p:nvPr/>
            </p:nvSpPr>
            <p:spPr>
              <a:xfrm>
                <a:off x="10019466"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87" name="Picture 86">
                <a:extLst>
                  <a:ext uri="{FF2B5EF4-FFF2-40B4-BE49-F238E27FC236}">
                    <a16:creationId xmlns:a16="http://schemas.microsoft.com/office/drawing/2014/main" id="{DB86BB26-EDDD-5495-5F30-CFD441A1C6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9749" y="2188221"/>
                <a:ext cx="183157" cy="101931"/>
              </a:xfrm>
              <a:prstGeom prst="rect">
                <a:avLst/>
              </a:prstGeom>
            </p:spPr>
          </p:pic>
        </p:grpSp>
        <p:sp>
          <p:nvSpPr>
            <p:cNvPr id="84" name="TextBox 83">
              <a:extLst>
                <a:ext uri="{FF2B5EF4-FFF2-40B4-BE49-F238E27FC236}">
                  <a16:creationId xmlns:a16="http://schemas.microsoft.com/office/drawing/2014/main" id="{63AEE492-ECEC-AA29-0EC3-D3E0D32F4FAD}"/>
                </a:ext>
              </a:extLst>
            </p:cNvPr>
            <p:cNvSpPr txBox="1"/>
            <p:nvPr/>
          </p:nvSpPr>
          <p:spPr>
            <a:xfrm>
              <a:off x="10283288" y="197019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348,4 MW</a:t>
              </a:r>
            </a:p>
          </p:txBody>
        </p:sp>
      </p:grpSp>
      <p:cxnSp>
        <p:nvCxnSpPr>
          <p:cNvPr id="88" name="Straight Connector 87">
            <a:extLst>
              <a:ext uri="{FF2B5EF4-FFF2-40B4-BE49-F238E27FC236}">
                <a16:creationId xmlns:a16="http://schemas.microsoft.com/office/drawing/2014/main" id="{EA2C9DFE-CC5D-73C1-595E-8DEBA8E015D8}"/>
              </a:ext>
            </a:extLst>
          </p:cNvPr>
          <p:cNvCxnSpPr>
            <a:cxnSpLocks/>
          </p:cNvCxnSpPr>
          <p:nvPr userDrawn="1"/>
        </p:nvCxnSpPr>
        <p:spPr>
          <a:xfrm flipV="1">
            <a:off x="9632727" y="4419739"/>
            <a:ext cx="107383" cy="99810"/>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38FADF9-9BB0-F142-581E-8719E1E2AC31}"/>
              </a:ext>
            </a:extLst>
          </p:cNvPr>
          <p:cNvCxnSpPr>
            <a:cxnSpLocks/>
            <a:endCxn id="72" idx="3"/>
          </p:cNvCxnSpPr>
          <p:nvPr userDrawn="1"/>
        </p:nvCxnSpPr>
        <p:spPr>
          <a:xfrm flipH="1" flipV="1">
            <a:off x="9149142" y="4448975"/>
            <a:ext cx="136564" cy="149404"/>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D5C519B-CEC4-95C0-55D9-79B3727C4F88}"/>
              </a:ext>
            </a:extLst>
          </p:cNvPr>
          <p:cNvCxnSpPr>
            <a:cxnSpLocks/>
            <a:endCxn id="67" idx="3"/>
          </p:cNvCxnSpPr>
          <p:nvPr userDrawn="1"/>
        </p:nvCxnSpPr>
        <p:spPr>
          <a:xfrm flipH="1">
            <a:off x="9113962" y="3303275"/>
            <a:ext cx="246285" cy="86228"/>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E5AA78D7-EA17-CA79-E3F0-5B036799AB95}"/>
              </a:ext>
            </a:extLst>
          </p:cNvPr>
          <p:cNvGrpSpPr/>
          <p:nvPr userDrawn="1"/>
        </p:nvGrpSpPr>
        <p:grpSpPr>
          <a:xfrm>
            <a:off x="8088552" y="3621735"/>
            <a:ext cx="1088325" cy="184666"/>
            <a:chOff x="9956164" y="2624583"/>
            <a:chExt cx="1088325" cy="184666"/>
          </a:xfrm>
        </p:grpSpPr>
        <p:grpSp>
          <p:nvGrpSpPr>
            <p:cNvPr id="92" name="Group 91">
              <a:extLst>
                <a:ext uri="{FF2B5EF4-FFF2-40B4-BE49-F238E27FC236}">
                  <a16:creationId xmlns:a16="http://schemas.microsoft.com/office/drawing/2014/main" id="{495318CD-92D4-3DB4-3F3D-6ADBDD439166}"/>
                </a:ext>
              </a:extLst>
            </p:cNvPr>
            <p:cNvGrpSpPr/>
            <p:nvPr/>
          </p:nvGrpSpPr>
          <p:grpSpPr>
            <a:xfrm>
              <a:off x="10019595" y="2624583"/>
              <a:ext cx="1024894" cy="184666"/>
              <a:chOff x="10760690" y="2142480"/>
              <a:chExt cx="1024894" cy="184666"/>
            </a:xfrm>
          </p:grpSpPr>
          <p:grpSp>
            <p:nvGrpSpPr>
              <p:cNvPr id="94" name="Group 93">
                <a:extLst>
                  <a:ext uri="{FF2B5EF4-FFF2-40B4-BE49-F238E27FC236}">
                    <a16:creationId xmlns:a16="http://schemas.microsoft.com/office/drawing/2014/main" id="{BA54B4BE-81FD-F92E-2E88-62545B68506A}"/>
                  </a:ext>
                </a:extLst>
              </p:cNvPr>
              <p:cNvGrpSpPr/>
              <p:nvPr/>
            </p:nvGrpSpPr>
            <p:grpSpPr>
              <a:xfrm>
                <a:off x="10760690" y="2142480"/>
                <a:ext cx="1024894" cy="184666"/>
                <a:chOff x="10408245" y="2632301"/>
                <a:chExt cx="1024894" cy="184666"/>
              </a:xfrm>
            </p:grpSpPr>
            <p:sp>
              <p:nvSpPr>
                <p:cNvPr id="97" name="Rounded Rectangle 96">
                  <a:extLst>
                    <a:ext uri="{FF2B5EF4-FFF2-40B4-BE49-F238E27FC236}">
                      <a16:creationId xmlns:a16="http://schemas.microsoft.com/office/drawing/2014/main" id="{B566528A-0C44-0B00-C079-3A79DF5753BE}"/>
                    </a:ext>
                  </a:extLst>
                </p:cNvPr>
                <p:cNvSpPr/>
                <p:nvPr/>
              </p:nvSpPr>
              <p:spPr>
                <a:xfrm>
                  <a:off x="10408245" y="2632301"/>
                  <a:ext cx="1024894"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solidFill>
                      <a:schemeClr val="accent3"/>
                    </a:solidFill>
                    <a:latin typeface="Sporting Grotesque" pitchFamily="2" charset="0"/>
                  </a:endParaRPr>
                </a:p>
              </p:txBody>
            </p:sp>
            <p:sp>
              <p:nvSpPr>
                <p:cNvPr id="98" name="Rounded Rectangle 97">
                  <a:extLst>
                    <a:ext uri="{FF2B5EF4-FFF2-40B4-BE49-F238E27FC236}">
                      <a16:creationId xmlns:a16="http://schemas.microsoft.com/office/drawing/2014/main" id="{DB153503-2F6A-A2DB-639C-AC1374B51B65}"/>
                    </a:ext>
                  </a:extLst>
                </p:cNvPr>
                <p:cNvSpPr/>
                <p:nvPr/>
              </p:nvSpPr>
              <p:spPr>
                <a:xfrm>
                  <a:off x="10956883" y="2632302"/>
                  <a:ext cx="475656"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pic>
            <p:nvPicPr>
              <p:cNvPr id="95" name="Picture 94">
                <a:extLst>
                  <a:ext uri="{FF2B5EF4-FFF2-40B4-BE49-F238E27FC236}">
                    <a16:creationId xmlns:a16="http://schemas.microsoft.com/office/drawing/2014/main" id="{AEECDECE-C991-CC8D-66FF-7FD695CB42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643" y="2185173"/>
                <a:ext cx="134441" cy="116835"/>
              </a:xfrm>
              <a:prstGeom prst="rect">
                <a:avLst/>
              </a:prstGeom>
            </p:spPr>
          </p:pic>
          <p:pic>
            <p:nvPicPr>
              <p:cNvPr id="96" name="Picture 95">
                <a:extLst>
                  <a:ext uri="{FF2B5EF4-FFF2-40B4-BE49-F238E27FC236}">
                    <a16:creationId xmlns:a16="http://schemas.microsoft.com/office/drawing/2014/main" id="{4347114D-DC23-71CB-0D4E-37D58FC5AA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28568" y="2182560"/>
                <a:ext cx="183157" cy="101931"/>
              </a:xfrm>
              <a:prstGeom prst="rect">
                <a:avLst/>
              </a:prstGeom>
            </p:spPr>
          </p:pic>
        </p:grpSp>
        <p:sp>
          <p:nvSpPr>
            <p:cNvPr id="93" name="TextBox 92">
              <a:extLst>
                <a:ext uri="{FF2B5EF4-FFF2-40B4-BE49-F238E27FC236}">
                  <a16:creationId xmlns:a16="http://schemas.microsoft.com/office/drawing/2014/main" id="{4D1EEAA1-1B56-039D-84A2-E875DD0C2BDA}"/>
                </a:ext>
              </a:extLst>
            </p:cNvPr>
            <p:cNvSpPr txBox="1"/>
            <p:nvPr/>
          </p:nvSpPr>
          <p:spPr>
            <a:xfrm>
              <a:off x="9956164" y="2646156"/>
              <a:ext cx="658719"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859,5 MW</a:t>
              </a:r>
            </a:p>
          </p:txBody>
        </p:sp>
      </p:grpSp>
      <p:cxnSp>
        <p:nvCxnSpPr>
          <p:cNvPr id="99" name="Straight Connector 98">
            <a:extLst>
              <a:ext uri="{FF2B5EF4-FFF2-40B4-BE49-F238E27FC236}">
                <a16:creationId xmlns:a16="http://schemas.microsoft.com/office/drawing/2014/main" id="{97356D4C-434C-8466-9E9F-03D14F17F9AE}"/>
              </a:ext>
            </a:extLst>
          </p:cNvPr>
          <p:cNvCxnSpPr>
            <a:cxnSpLocks/>
            <a:endCxn id="98" idx="3"/>
          </p:cNvCxnSpPr>
          <p:nvPr userDrawn="1"/>
        </p:nvCxnSpPr>
        <p:spPr>
          <a:xfrm flipH="1">
            <a:off x="9176277" y="3637739"/>
            <a:ext cx="232707" cy="76330"/>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BA53BDB-8422-16BB-6AE3-B33384BC6088}"/>
              </a:ext>
            </a:extLst>
          </p:cNvPr>
          <p:cNvCxnSpPr>
            <a:cxnSpLocks/>
            <a:endCxn id="19" idx="3"/>
          </p:cNvCxnSpPr>
          <p:nvPr userDrawn="1"/>
        </p:nvCxnSpPr>
        <p:spPr>
          <a:xfrm flipH="1" flipV="1">
            <a:off x="9043823" y="4085050"/>
            <a:ext cx="106896" cy="107091"/>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C37A3041-D60C-DDFB-83D6-D2449A20A2AE}"/>
              </a:ext>
            </a:extLst>
          </p:cNvPr>
          <p:cNvGrpSpPr/>
          <p:nvPr userDrawn="1"/>
        </p:nvGrpSpPr>
        <p:grpSpPr>
          <a:xfrm>
            <a:off x="6435377" y="3895903"/>
            <a:ext cx="858473" cy="184666"/>
            <a:chOff x="10092786" y="1943908"/>
            <a:chExt cx="858473" cy="184666"/>
          </a:xfrm>
        </p:grpSpPr>
        <p:grpSp>
          <p:nvGrpSpPr>
            <p:cNvPr id="102" name="Group 101">
              <a:extLst>
                <a:ext uri="{FF2B5EF4-FFF2-40B4-BE49-F238E27FC236}">
                  <a16:creationId xmlns:a16="http://schemas.microsoft.com/office/drawing/2014/main" id="{32A0413F-E437-408A-36F3-24DB071D4C63}"/>
                </a:ext>
              </a:extLst>
            </p:cNvPr>
            <p:cNvGrpSpPr/>
            <p:nvPr/>
          </p:nvGrpSpPr>
          <p:grpSpPr>
            <a:xfrm>
              <a:off x="10092786" y="1943908"/>
              <a:ext cx="858473" cy="184666"/>
              <a:chOff x="10092786" y="2143884"/>
              <a:chExt cx="858473" cy="184666"/>
            </a:xfrm>
          </p:grpSpPr>
          <p:sp>
            <p:nvSpPr>
              <p:cNvPr id="104" name="Rounded Rectangle 103">
                <a:extLst>
                  <a:ext uri="{FF2B5EF4-FFF2-40B4-BE49-F238E27FC236}">
                    <a16:creationId xmlns:a16="http://schemas.microsoft.com/office/drawing/2014/main" id="{EB657205-2235-9267-C0D1-7849648936D5}"/>
                  </a:ext>
                </a:extLst>
              </p:cNvPr>
              <p:cNvSpPr/>
              <p:nvPr/>
            </p:nvSpPr>
            <p:spPr>
              <a:xfrm>
                <a:off x="10092786" y="2143884"/>
                <a:ext cx="857083"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05" name="Rounded Rectangle 104">
                <a:extLst>
                  <a:ext uri="{FF2B5EF4-FFF2-40B4-BE49-F238E27FC236}">
                    <a16:creationId xmlns:a16="http://schemas.microsoft.com/office/drawing/2014/main" id="{75E009CA-3F76-BE79-F08F-78AFB4DB1BB8}"/>
                  </a:ext>
                </a:extLst>
              </p:cNvPr>
              <p:cNvSpPr/>
              <p:nvPr/>
            </p:nvSpPr>
            <p:spPr>
              <a:xfrm>
                <a:off x="10685554"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06" name="Picture 105">
                <a:extLst>
                  <a:ext uri="{FF2B5EF4-FFF2-40B4-BE49-F238E27FC236}">
                    <a16:creationId xmlns:a16="http://schemas.microsoft.com/office/drawing/2014/main" id="{6AF585C9-D55C-2DB6-540A-5C465E6EED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5837" y="2188221"/>
                <a:ext cx="183157" cy="101931"/>
              </a:xfrm>
              <a:prstGeom prst="rect">
                <a:avLst/>
              </a:prstGeom>
            </p:spPr>
          </p:pic>
        </p:grpSp>
        <p:sp>
          <p:nvSpPr>
            <p:cNvPr id="103" name="TextBox 102">
              <a:extLst>
                <a:ext uri="{FF2B5EF4-FFF2-40B4-BE49-F238E27FC236}">
                  <a16:creationId xmlns:a16="http://schemas.microsoft.com/office/drawing/2014/main" id="{029D40C4-4B87-E080-3B38-446395685A95}"/>
                </a:ext>
              </a:extLst>
            </p:cNvPr>
            <p:cNvSpPr txBox="1"/>
            <p:nvPr/>
          </p:nvSpPr>
          <p:spPr>
            <a:xfrm>
              <a:off x="10140411" y="1970196"/>
              <a:ext cx="538787"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125 MW</a:t>
              </a:r>
            </a:p>
          </p:txBody>
        </p:sp>
      </p:grpSp>
      <p:cxnSp>
        <p:nvCxnSpPr>
          <p:cNvPr id="107" name="Straight Connector 106">
            <a:extLst>
              <a:ext uri="{FF2B5EF4-FFF2-40B4-BE49-F238E27FC236}">
                <a16:creationId xmlns:a16="http://schemas.microsoft.com/office/drawing/2014/main" id="{846169B7-CD78-3D9D-BB54-9D256CBAC82E}"/>
              </a:ext>
            </a:extLst>
          </p:cNvPr>
          <p:cNvCxnSpPr>
            <a:cxnSpLocks/>
            <a:endCxn id="105" idx="3"/>
          </p:cNvCxnSpPr>
          <p:nvPr userDrawn="1"/>
        </p:nvCxnSpPr>
        <p:spPr>
          <a:xfrm flipH="1" flipV="1">
            <a:off x="7293850" y="3988237"/>
            <a:ext cx="144751" cy="37853"/>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A6B6179C-2ABE-0B72-31B2-C0F431A90155}"/>
              </a:ext>
            </a:extLst>
          </p:cNvPr>
          <p:cNvGrpSpPr/>
          <p:nvPr userDrawn="1"/>
        </p:nvGrpSpPr>
        <p:grpSpPr>
          <a:xfrm>
            <a:off x="6209955" y="4443406"/>
            <a:ext cx="858473" cy="184666"/>
            <a:chOff x="10092786" y="1943908"/>
            <a:chExt cx="858473" cy="184666"/>
          </a:xfrm>
        </p:grpSpPr>
        <p:grpSp>
          <p:nvGrpSpPr>
            <p:cNvPr id="109" name="Group 108">
              <a:extLst>
                <a:ext uri="{FF2B5EF4-FFF2-40B4-BE49-F238E27FC236}">
                  <a16:creationId xmlns:a16="http://schemas.microsoft.com/office/drawing/2014/main" id="{2A4A347D-DC62-E35C-F82D-8820A63F3CA9}"/>
                </a:ext>
              </a:extLst>
            </p:cNvPr>
            <p:cNvGrpSpPr/>
            <p:nvPr/>
          </p:nvGrpSpPr>
          <p:grpSpPr>
            <a:xfrm>
              <a:off x="10092786" y="1943908"/>
              <a:ext cx="858473" cy="184666"/>
              <a:chOff x="10092786" y="2143884"/>
              <a:chExt cx="858473" cy="184666"/>
            </a:xfrm>
          </p:grpSpPr>
          <p:sp>
            <p:nvSpPr>
              <p:cNvPr id="111" name="Rounded Rectangle 110">
                <a:extLst>
                  <a:ext uri="{FF2B5EF4-FFF2-40B4-BE49-F238E27FC236}">
                    <a16:creationId xmlns:a16="http://schemas.microsoft.com/office/drawing/2014/main" id="{C078BE0A-3874-43A2-0286-8BEDDACAB4EF}"/>
                  </a:ext>
                </a:extLst>
              </p:cNvPr>
              <p:cNvSpPr/>
              <p:nvPr/>
            </p:nvSpPr>
            <p:spPr>
              <a:xfrm>
                <a:off x="10092786" y="2143884"/>
                <a:ext cx="857083"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12" name="Rounded Rectangle 111">
                <a:extLst>
                  <a:ext uri="{FF2B5EF4-FFF2-40B4-BE49-F238E27FC236}">
                    <a16:creationId xmlns:a16="http://schemas.microsoft.com/office/drawing/2014/main" id="{F897E445-FDB5-5347-744C-7B079714B932}"/>
                  </a:ext>
                </a:extLst>
              </p:cNvPr>
              <p:cNvSpPr/>
              <p:nvPr/>
            </p:nvSpPr>
            <p:spPr>
              <a:xfrm>
                <a:off x="10685554"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13" name="Picture 112">
                <a:extLst>
                  <a:ext uri="{FF2B5EF4-FFF2-40B4-BE49-F238E27FC236}">
                    <a16:creationId xmlns:a16="http://schemas.microsoft.com/office/drawing/2014/main" id="{E2D812C9-D2F8-350C-3E29-B05A74A4AC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5837" y="2188221"/>
                <a:ext cx="183157" cy="101931"/>
              </a:xfrm>
              <a:prstGeom prst="rect">
                <a:avLst/>
              </a:prstGeom>
            </p:spPr>
          </p:pic>
        </p:grpSp>
        <p:sp>
          <p:nvSpPr>
            <p:cNvPr id="110" name="TextBox 109">
              <a:extLst>
                <a:ext uri="{FF2B5EF4-FFF2-40B4-BE49-F238E27FC236}">
                  <a16:creationId xmlns:a16="http://schemas.microsoft.com/office/drawing/2014/main" id="{DDED6276-39AC-BAFF-4931-932F29B8505D}"/>
                </a:ext>
              </a:extLst>
            </p:cNvPr>
            <p:cNvSpPr txBox="1"/>
            <p:nvPr/>
          </p:nvSpPr>
          <p:spPr>
            <a:xfrm>
              <a:off x="10140411" y="1970196"/>
              <a:ext cx="538787"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510 MW</a:t>
              </a:r>
            </a:p>
          </p:txBody>
        </p:sp>
      </p:grpSp>
      <p:cxnSp>
        <p:nvCxnSpPr>
          <p:cNvPr id="114" name="Straight Connector 113">
            <a:extLst>
              <a:ext uri="{FF2B5EF4-FFF2-40B4-BE49-F238E27FC236}">
                <a16:creationId xmlns:a16="http://schemas.microsoft.com/office/drawing/2014/main" id="{12719C12-FC0A-92EC-EBF1-50D17CF41DE9}"/>
              </a:ext>
            </a:extLst>
          </p:cNvPr>
          <p:cNvCxnSpPr>
            <a:cxnSpLocks/>
            <a:endCxn id="112" idx="3"/>
          </p:cNvCxnSpPr>
          <p:nvPr userDrawn="1"/>
        </p:nvCxnSpPr>
        <p:spPr>
          <a:xfrm flipH="1" flipV="1">
            <a:off x="7068428" y="4535740"/>
            <a:ext cx="144751" cy="37853"/>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3EDBA624-D100-D710-12A0-90EB2467C201}"/>
              </a:ext>
            </a:extLst>
          </p:cNvPr>
          <p:cNvGrpSpPr/>
          <p:nvPr userDrawn="1"/>
        </p:nvGrpSpPr>
        <p:grpSpPr>
          <a:xfrm>
            <a:off x="5799499" y="5610278"/>
            <a:ext cx="858473" cy="184666"/>
            <a:chOff x="10092786" y="1943908"/>
            <a:chExt cx="858473" cy="184666"/>
          </a:xfrm>
        </p:grpSpPr>
        <p:grpSp>
          <p:nvGrpSpPr>
            <p:cNvPr id="116" name="Group 115">
              <a:extLst>
                <a:ext uri="{FF2B5EF4-FFF2-40B4-BE49-F238E27FC236}">
                  <a16:creationId xmlns:a16="http://schemas.microsoft.com/office/drawing/2014/main" id="{26A41940-3599-3FD4-88F1-1FFDC3C93AD3}"/>
                </a:ext>
              </a:extLst>
            </p:cNvPr>
            <p:cNvGrpSpPr/>
            <p:nvPr/>
          </p:nvGrpSpPr>
          <p:grpSpPr>
            <a:xfrm>
              <a:off x="10092786" y="1943908"/>
              <a:ext cx="858473" cy="184666"/>
              <a:chOff x="10092786" y="2143884"/>
              <a:chExt cx="858473" cy="184666"/>
            </a:xfrm>
          </p:grpSpPr>
          <p:sp>
            <p:nvSpPr>
              <p:cNvPr id="118" name="Rounded Rectangle 117">
                <a:extLst>
                  <a:ext uri="{FF2B5EF4-FFF2-40B4-BE49-F238E27FC236}">
                    <a16:creationId xmlns:a16="http://schemas.microsoft.com/office/drawing/2014/main" id="{2BB8C6A6-7EBB-C802-933E-313FA80B0D75}"/>
                  </a:ext>
                </a:extLst>
              </p:cNvPr>
              <p:cNvSpPr/>
              <p:nvPr/>
            </p:nvSpPr>
            <p:spPr>
              <a:xfrm>
                <a:off x="10092786" y="2143884"/>
                <a:ext cx="857083"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19" name="Rounded Rectangle 118">
                <a:extLst>
                  <a:ext uri="{FF2B5EF4-FFF2-40B4-BE49-F238E27FC236}">
                    <a16:creationId xmlns:a16="http://schemas.microsoft.com/office/drawing/2014/main" id="{CBE29B9D-7290-8412-1FBD-7C324A7FE4D0}"/>
                  </a:ext>
                </a:extLst>
              </p:cNvPr>
              <p:cNvSpPr/>
              <p:nvPr/>
            </p:nvSpPr>
            <p:spPr>
              <a:xfrm>
                <a:off x="10685554"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20" name="Picture 119">
                <a:extLst>
                  <a:ext uri="{FF2B5EF4-FFF2-40B4-BE49-F238E27FC236}">
                    <a16:creationId xmlns:a16="http://schemas.microsoft.com/office/drawing/2014/main" id="{64BEE39C-4F58-4F81-EC84-CBE8BC3E0C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5837" y="2188221"/>
                <a:ext cx="183157" cy="101931"/>
              </a:xfrm>
              <a:prstGeom prst="rect">
                <a:avLst/>
              </a:prstGeom>
            </p:spPr>
          </p:pic>
        </p:grpSp>
        <p:sp>
          <p:nvSpPr>
            <p:cNvPr id="117" name="TextBox 116">
              <a:extLst>
                <a:ext uri="{FF2B5EF4-FFF2-40B4-BE49-F238E27FC236}">
                  <a16:creationId xmlns:a16="http://schemas.microsoft.com/office/drawing/2014/main" id="{59C5380C-C612-C2E5-E3B2-58D503D53FD4}"/>
                </a:ext>
              </a:extLst>
            </p:cNvPr>
            <p:cNvSpPr txBox="1"/>
            <p:nvPr/>
          </p:nvSpPr>
          <p:spPr>
            <a:xfrm>
              <a:off x="10140411" y="1970196"/>
              <a:ext cx="538787"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480 MW</a:t>
              </a:r>
            </a:p>
          </p:txBody>
        </p:sp>
      </p:grpSp>
      <p:cxnSp>
        <p:nvCxnSpPr>
          <p:cNvPr id="121" name="Straight Connector 120">
            <a:extLst>
              <a:ext uri="{FF2B5EF4-FFF2-40B4-BE49-F238E27FC236}">
                <a16:creationId xmlns:a16="http://schemas.microsoft.com/office/drawing/2014/main" id="{D71EDE44-2F19-3E76-4FDC-A0B28E09870B}"/>
              </a:ext>
            </a:extLst>
          </p:cNvPr>
          <p:cNvCxnSpPr>
            <a:cxnSpLocks/>
            <a:endCxn id="119" idx="3"/>
          </p:cNvCxnSpPr>
          <p:nvPr userDrawn="1"/>
        </p:nvCxnSpPr>
        <p:spPr>
          <a:xfrm flipH="1" flipV="1">
            <a:off x="6657972" y="5702612"/>
            <a:ext cx="144751" cy="37853"/>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CB6B5C4F-0E07-050C-E71A-EEDD88B56A6E}"/>
              </a:ext>
            </a:extLst>
          </p:cNvPr>
          <p:cNvGrpSpPr/>
          <p:nvPr userDrawn="1"/>
        </p:nvGrpSpPr>
        <p:grpSpPr>
          <a:xfrm>
            <a:off x="5972117" y="6127392"/>
            <a:ext cx="858473" cy="184666"/>
            <a:chOff x="10092786" y="1943908"/>
            <a:chExt cx="858473" cy="184666"/>
          </a:xfrm>
        </p:grpSpPr>
        <p:grpSp>
          <p:nvGrpSpPr>
            <p:cNvPr id="123" name="Group 122">
              <a:extLst>
                <a:ext uri="{FF2B5EF4-FFF2-40B4-BE49-F238E27FC236}">
                  <a16:creationId xmlns:a16="http://schemas.microsoft.com/office/drawing/2014/main" id="{8E854C6D-2527-1DFE-AD3F-950B0F922808}"/>
                </a:ext>
              </a:extLst>
            </p:cNvPr>
            <p:cNvGrpSpPr/>
            <p:nvPr/>
          </p:nvGrpSpPr>
          <p:grpSpPr>
            <a:xfrm>
              <a:off x="10092786" y="1943908"/>
              <a:ext cx="858473" cy="184666"/>
              <a:chOff x="10092786" y="2143884"/>
              <a:chExt cx="858473" cy="184666"/>
            </a:xfrm>
          </p:grpSpPr>
          <p:sp>
            <p:nvSpPr>
              <p:cNvPr id="125" name="Rounded Rectangle 124">
                <a:extLst>
                  <a:ext uri="{FF2B5EF4-FFF2-40B4-BE49-F238E27FC236}">
                    <a16:creationId xmlns:a16="http://schemas.microsoft.com/office/drawing/2014/main" id="{295303A0-9748-239A-F35B-66706D13FF2E}"/>
                  </a:ext>
                </a:extLst>
              </p:cNvPr>
              <p:cNvSpPr/>
              <p:nvPr/>
            </p:nvSpPr>
            <p:spPr>
              <a:xfrm>
                <a:off x="10092786" y="2143884"/>
                <a:ext cx="857083"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26" name="Rounded Rectangle 125">
                <a:extLst>
                  <a:ext uri="{FF2B5EF4-FFF2-40B4-BE49-F238E27FC236}">
                    <a16:creationId xmlns:a16="http://schemas.microsoft.com/office/drawing/2014/main" id="{6C19F7AA-C6ED-3E17-ABEC-863D75B15619}"/>
                  </a:ext>
                </a:extLst>
              </p:cNvPr>
              <p:cNvSpPr/>
              <p:nvPr/>
            </p:nvSpPr>
            <p:spPr>
              <a:xfrm>
                <a:off x="10685554"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27" name="Picture 126">
                <a:extLst>
                  <a:ext uri="{FF2B5EF4-FFF2-40B4-BE49-F238E27FC236}">
                    <a16:creationId xmlns:a16="http://schemas.microsoft.com/office/drawing/2014/main" id="{3D8FB5A1-6299-5EBD-8EAE-761929C0BC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5837" y="2188221"/>
                <a:ext cx="183157" cy="101931"/>
              </a:xfrm>
              <a:prstGeom prst="rect">
                <a:avLst/>
              </a:prstGeom>
            </p:spPr>
          </p:pic>
        </p:grpSp>
        <p:sp>
          <p:nvSpPr>
            <p:cNvPr id="124" name="TextBox 123">
              <a:extLst>
                <a:ext uri="{FF2B5EF4-FFF2-40B4-BE49-F238E27FC236}">
                  <a16:creationId xmlns:a16="http://schemas.microsoft.com/office/drawing/2014/main" id="{1F7A0883-D184-5B05-5310-40F55FC39373}"/>
                </a:ext>
              </a:extLst>
            </p:cNvPr>
            <p:cNvSpPr txBox="1"/>
            <p:nvPr/>
          </p:nvSpPr>
          <p:spPr>
            <a:xfrm>
              <a:off x="10140411" y="1970196"/>
              <a:ext cx="538787"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311 MW</a:t>
              </a:r>
            </a:p>
          </p:txBody>
        </p:sp>
      </p:grpSp>
      <p:cxnSp>
        <p:nvCxnSpPr>
          <p:cNvPr id="128" name="Straight Connector 127">
            <a:extLst>
              <a:ext uri="{FF2B5EF4-FFF2-40B4-BE49-F238E27FC236}">
                <a16:creationId xmlns:a16="http://schemas.microsoft.com/office/drawing/2014/main" id="{480FB21F-AEF4-ED1E-22B1-3FCB9A840017}"/>
              </a:ext>
            </a:extLst>
          </p:cNvPr>
          <p:cNvCxnSpPr>
            <a:cxnSpLocks/>
            <a:endCxn id="126" idx="3"/>
          </p:cNvCxnSpPr>
          <p:nvPr userDrawn="1"/>
        </p:nvCxnSpPr>
        <p:spPr>
          <a:xfrm flipH="1" flipV="1">
            <a:off x="6830590" y="6219726"/>
            <a:ext cx="144751" cy="37853"/>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70EADCAD-7E69-46DC-BA51-9854E175A7C8}"/>
              </a:ext>
            </a:extLst>
          </p:cNvPr>
          <p:cNvGrpSpPr/>
          <p:nvPr userDrawn="1"/>
        </p:nvGrpSpPr>
        <p:grpSpPr>
          <a:xfrm>
            <a:off x="7807104" y="5705055"/>
            <a:ext cx="895726" cy="184666"/>
            <a:chOff x="10019466" y="1943908"/>
            <a:chExt cx="895726" cy="184666"/>
          </a:xfrm>
        </p:grpSpPr>
        <p:grpSp>
          <p:nvGrpSpPr>
            <p:cNvPr id="130" name="Group 129">
              <a:extLst>
                <a:ext uri="{FF2B5EF4-FFF2-40B4-BE49-F238E27FC236}">
                  <a16:creationId xmlns:a16="http://schemas.microsoft.com/office/drawing/2014/main" id="{61880149-4292-1687-7474-201FDBEB8B2B}"/>
                </a:ext>
              </a:extLst>
            </p:cNvPr>
            <p:cNvGrpSpPr/>
            <p:nvPr/>
          </p:nvGrpSpPr>
          <p:grpSpPr>
            <a:xfrm>
              <a:off x="10019466" y="1943908"/>
              <a:ext cx="815378" cy="184666"/>
              <a:chOff x="10019466" y="2143884"/>
              <a:chExt cx="815378" cy="184666"/>
            </a:xfrm>
          </p:grpSpPr>
          <p:sp>
            <p:nvSpPr>
              <p:cNvPr id="132" name="Rounded Rectangle 131">
                <a:extLst>
                  <a:ext uri="{FF2B5EF4-FFF2-40B4-BE49-F238E27FC236}">
                    <a16:creationId xmlns:a16="http://schemas.microsoft.com/office/drawing/2014/main" id="{A21C1C4E-2DB7-E7D3-F63A-38EACA0E356A}"/>
                  </a:ext>
                </a:extLst>
              </p:cNvPr>
              <p:cNvSpPr/>
              <p:nvPr/>
            </p:nvSpPr>
            <p:spPr>
              <a:xfrm>
                <a:off x="10019466" y="2143884"/>
                <a:ext cx="815378"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33" name="Rounded Rectangle 132">
                <a:extLst>
                  <a:ext uri="{FF2B5EF4-FFF2-40B4-BE49-F238E27FC236}">
                    <a16:creationId xmlns:a16="http://schemas.microsoft.com/office/drawing/2014/main" id="{DB84501C-851D-7166-E44E-6DA09E069C86}"/>
                  </a:ext>
                </a:extLst>
              </p:cNvPr>
              <p:cNvSpPr/>
              <p:nvPr/>
            </p:nvSpPr>
            <p:spPr>
              <a:xfrm>
                <a:off x="10019466"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34" name="Picture 133">
                <a:extLst>
                  <a:ext uri="{FF2B5EF4-FFF2-40B4-BE49-F238E27FC236}">
                    <a16:creationId xmlns:a16="http://schemas.microsoft.com/office/drawing/2014/main" id="{A8202EAE-4812-BF7D-4D93-5FBEEF0BBB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9749" y="2188221"/>
                <a:ext cx="183157" cy="101931"/>
              </a:xfrm>
              <a:prstGeom prst="rect">
                <a:avLst/>
              </a:prstGeom>
            </p:spPr>
          </p:pic>
        </p:grpSp>
        <p:sp>
          <p:nvSpPr>
            <p:cNvPr id="131" name="TextBox 130">
              <a:extLst>
                <a:ext uri="{FF2B5EF4-FFF2-40B4-BE49-F238E27FC236}">
                  <a16:creationId xmlns:a16="http://schemas.microsoft.com/office/drawing/2014/main" id="{5F48A71F-3B4B-EB3F-6DAA-7B707D2A3675}"/>
                </a:ext>
              </a:extLst>
            </p:cNvPr>
            <p:cNvSpPr txBox="1"/>
            <p:nvPr/>
          </p:nvSpPr>
          <p:spPr>
            <a:xfrm>
              <a:off x="10283288" y="197019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785 MW</a:t>
              </a:r>
            </a:p>
          </p:txBody>
        </p:sp>
      </p:grpSp>
      <p:cxnSp>
        <p:nvCxnSpPr>
          <p:cNvPr id="135" name="Straight Connector 134">
            <a:extLst>
              <a:ext uri="{FF2B5EF4-FFF2-40B4-BE49-F238E27FC236}">
                <a16:creationId xmlns:a16="http://schemas.microsoft.com/office/drawing/2014/main" id="{668335B1-0ADB-5D4D-F64A-B0E732EE357A}"/>
              </a:ext>
            </a:extLst>
          </p:cNvPr>
          <p:cNvCxnSpPr>
            <a:cxnSpLocks/>
            <a:endCxn id="133" idx="1"/>
          </p:cNvCxnSpPr>
          <p:nvPr userDrawn="1"/>
        </p:nvCxnSpPr>
        <p:spPr>
          <a:xfrm flipV="1">
            <a:off x="7406003" y="5797389"/>
            <a:ext cx="401101" cy="115560"/>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04754B21-556B-BEF1-9D84-4F18ABCD67F7}"/>
              </a:ext>
            </a:extLst>
          </p:cNvPr>
          <p:cNvGrpSpPr/>
          <p:nvPr userDrawn="1"/>
        </p:nvGrpSpPr>
        <p:grpSpPr>
          <a:xfrm>
            <a:off x="7751243" y="5237370"/>
            <a:ext cx="895726" cy="184666"/>
            <a:chOff x="10019466" y="1943908"/>
            <a:chExt cx="895726" cy="184666"/>
          </a:xfrm>
        </p:grpSpPr>
        <p:grpSp>
          <p:nvGrpSpPr>
            <p:cNvPr id="137" name="Group 136">
              <a:extLst>
                <a:ext uri="{FF2B5EF4-FFF2-40B4-BE49-F238E27FC236}">
                  <a16:creationId xmlns:a16="http://schemas.microsoft.com/office/drawing/2014/main" id="{483A4ED5-0E5B-FEF2-2F58-200D45C6E273}"/>
                </a:ext>
              </a:extLst>
            </p:cNvPr>
            <p:cNvGrpSpPr/>
            <p:nvPr/>
          </p:nvGrpSpPr>
          <p:grpSpPr>
            <a:xfrm>
              <a:off x="10019466" y="1943908"/>
              <a:ext cx="808342" cy="184666"/>
              <a:chOff x="10019466" y="2143884"/>
              <a:chExt cx="808342" cy="184666"/>
            </a:xfrm>
          </p:grpSpPr>
          <p:sp>
            <p:nvSpPr>
              <p:cNvPr id="139" name="Rounded Rectangle 138">
                <a:extLst>
                  <a:ext uri="{FF2B5EF4-FFF2-40B4-BE49-F238E27FC236}">
                    <a16:creationId xmlns:a16="http://schemas.microsoft.com/office/drawing/2014/main" id="{451B80AF-77CA-5C90-2FA7-9917D84BB270}"/>
                  </a:ext>
                </a:extLst>
              </p:cNvPr>
              <p:cNvSpPr/>
              <p:nvPr/>
            </p:nvSpPr>
            <p:spPr>
              <a:xfrm>
                <a:off x="10019466" y="2143884"/>
                <a:ext cx="808342"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40" name="Rounded Rectangle 139">
                <a:extLst>
                  <a:ext uri="{FF2B5EF4-FFF2-40B4-BE49-F238E27FC236}">
                    <a16:creationId xmlns:a16="http://schemas.microsoft.com/office/drawing/2014/main" id="{39FCBCD6-6B1F-8F06-FC48-EBD954DC2560}"/>
                  </a:ext>
                </a:extLst>
              </p:cNvPr>
              <p:cNvSpPr/>
              <p:nvPr/>
            </p:nvSpPr>
            <p:spPr>
              <a:xfrm>
                <a:off x="10019466" y="2143885"/>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pic>
            <p:nvPicPr>
              <p:cNvPr id="141" name="Picture 140">
                <a:extLst>
                  <a:ext uri="{FF2B5EF4-FFF2-40B4-BE49-F238E27FC236}">
                    <a16:creationId xmlns:a16="http://schemas.microsoft.com/office/drawing/2014/main" id="{EC068752-B628-F396-199E-875F367053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9749" y="2188221"/>
                <a:ext cx="183157" cy="101931"/>
              </a:xfrm>
              <a:prstGeom prst="rect">
                <a:avLst/>
              </a:prstGeom>
            </p:spPr>
          </p:pic>
        </p:grpSp>
        <p:sp>
          <p:nvSpPr>
            <p:cNvPr id="138" name="TextBox 137">
              <a:extLst>
                <a:ext uri="{FF2B5EF4-FFF2-40B4-BE49-F238E27FC236}">
                  <a16:creationId xmlns:a16="http://schemas.microsoft.com/office/drawing/2014/main" id="{DC3E4315-0647-DF62-8F91-39BCD52479F4}"/>
                </a:ext>
              </a:extLst>
            </p:cNvPr>
            <p:cNvSpPr txBox="1"/>
            <p:nvPr/>
          </p:nvSpPr>
          <p:spPr>
            <a:xfrm>
              <a:off x="10283288" y="1970196"/>
              <a:ext cx="631904"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1095 MW</a:t>
              </a:r>
            </a:p>
          </p:txBody>
        </p:sp>
      </p:grpSp>
      <p:cxnSp>
        <p:nvCxnSpPr>
          <p:cNvPr id="142" name="Straight Connector 141">
            <a:extLst>
              <a:ext uri="{FF2B5EF4-FFF2-40B4-BE49-F238E27FC236}">
                <a16:creationId xmlns:a16="http://schemas.microsoft.com/office/drawing/2014/main" id="{9D29477D-7E3C-ADEF-CD22-0205F607C649}"/>
              </a:ext>
            </a:extLst>
          </p:cNvPr>
          <p:cNvCxnSpPr>
            <a:cxnSpLocks/>
            <a:endCxn id="140" idx="1"/>
          </p:cNvCxnSpPr>
          <p:nvPr userDrawn="1"/>
        </p:nvCxnSpPr>
        <p:spPr>
          <a:xfrm>
            <a:off x="7584145" y="5293408"/>
            <a:ext cx="167098" cy="36296"/>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7DC6AEE6-94F5-2343-0C4C-5F1D5DF9527E}"/>
              </a:ext>
            </a:extLst>
          </p:cNvPr>
          <p:cNvGrpSpPr/>
          <p:nvPr userDrawn="1"/>
        </p:nvGrpSpPr>
        <p:grpSpPr>
          <a:xfrm>
            <a:off x="9400302" y="3830063"/>
            <a:ext cx="1083261" cy="184666"/>
            <a:chOff x="10019595" y="2624583"/>
            <a:chExt cx="1083261" cy="184666"/>
          </a:xfrm>
        </p:grpSpPr>
        <p:grpSp>
          <p:nvGrpSpPr>
            <p:cNvPr id="144" name="Group 143">
              <a:extLst>
                <a:ext uri="{FF2B5EF4-FFF2-40B4-BE49-F238E27FC236}">
                  <a16:creationId xmlns:a16="http://schemas.microsoft.com/office/drawing/2014/main" id="{22675A3B-BB88-B318-E7AE-DC0137BA953A}"/>
                </a:ext>
              </a:extLst>
            </p:cNvPr>
            <p:cNvGrpSpPr/>
            <p:nvPr/>
          </p:nvGrpSpPr>
          <p:grpSpPr>
            <a:xfrm>
              <a:off x="10019595" y="2624583"/>
              <a:ext cx="1048984" cy="184666"/>
              <a:chOff x="10760690" y="2142480"/>
              <a:chExt cx="1048984" cy="184666"/>
            </a:xfrm>
          </p:grpSpPr>
          <p:grpSp>
            <p:nvGrpSpPr>
              <p:cNvPr id="146" name="Group 145">
                <a:extLst>
                  <a:ext uri="{FF2B5EF4-FFF2-40B4-BE49-F238E27FC236}">
                    <a16:creationId xmlns:a16="http://schemas.microsoft.com/office/drawing/2014/main" id="{CEF7E197-D3F3-50F8-95B6-5A489A03314A}"/>
                  </a:ext>
                </a:extLst>
              </p:cNvPr>
              <p:cNvGrpSpPr/>
              <p:nvPr/>
            </p:nvGrpSpPr>
            <p:grpSpPr>
              <a:xfrm>
                <a:off x="10760690" y="2142480"/>
                <a:ext cx="1048984" cy="184666"/>
                <a:chOff x="10408245" y="2632301"/>
                <a:chExt cx="1048984" cy="184666"/>
              </a:xfrm>
            </p:grpSpPr>
            <p:sp>
              <p:nvSpPr>
                <p:cNvPr id="149" name="Rounded Rectangle 148">
                  <a:extLst>
                    <a:ext uri="{FF2B5EF4-FFF2-40B4-BE49-F238E27FC236}">
                      <a16:creationId xmlns:a16="http://schemas.microsoft.com/office/drawing/2014/main" id="{7A58CB1C-6CFD-B3F7-7249-ADDBB6D3CE90}"/>
                    </a:ext>
                  </a:extLst>
                </p:cNvPr>
                <p:cNvSpPr/>
                <p:nvPr/>
              </p:nvSpPr>
              <p:spPr>
                <a:xfrm>
                  <a:off x="10408245" y="2632301"/>
                  <a:ext cx="1048984"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solidFill>
                      <a:schemeClr val="accent3"/>
                    </a:solidFill>
                    <a:latin typeface="Sporting Grotesque" pitchFamily="2" charset="0"/>
                  </a:endParaRPr>
                </a:p>
              </p:txBody>
            </p:sp>
            <p:sp>
              <p:nvSpPr>
                <p:cNvPr id="150" name="Rounded Rectangle 149">
                  <a:extLst>
                    <a:ext uri="{FF2B5EF4-FFF2-40B4-BE49-F238E27FC236}">
                      <a16:creationId xmlns:a16="http://schemas.microsoft.com/office/drawing/2014/main" id="{9C4C05D3-D8E8-5786-4C47-4C537DD9777C}"/>
                    </a:ext>
                  </a:extLst>
                </p:cNvPr>
                <p:cNvSpPr/>
                <p:nvPr/>
              </p:nvSpPr>
              <p:spPr>
                <a:xfrm>
                  <a:off x="10408245" y="2632302"/>
                  <a:ext cx="475656"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pic>
            <p:nvPicPr>
              <p:cNvPr id="147" name="Picture 146">
                <a:extLst>
                  <a:ext uri="{FF2B5EF4-FFF2-40B4-BE49-F238E27FC236}">
                    <a16:creationId xmlns:a16="http://schemas.microsoft.com/office/drawing/2014/main" id="{9A689C43-04B5-A179-F89C-92B66EA38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5005" y="2185173"/>
                <a:ext cx="134441" cy="116835"/>
              </a:xfrm>
              <a:prstGeom prst="rect">
                <a:avLst/>
              </a:prstGeom>
            </p:spPr>
          </p:pic>
          <p:pic>
            <p:nvPicPr>
              <p:cNvPr id="148" name="Picture 147">
                <a:extLst>
                  <a:ext uri="{FF2B5EF4-FFF2-40B4-BE49-F238E27FC236}">
                    <a16:creationId xmlns:a16="http://schemas.microsoft.com/office/drawing/2014/main" id="{3B788B7D-F46A-4199-9E64-BCF6014673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9930" y="2182560"/>
                <a:ext cx="183157" cy="101931"/>
              </a:xfrm>
              <a:prstGeom prst="rect">
                <a:avLst/>
              </a:prstGeom>
            </p:spPr>
          </p:pic>
        </p:grpSp>
        <p:sp>
          <p:nvSpPr>
            <p:cNvPr id="145" name="TextBox 144">
              <a:extLst>
                <a:ext uri="{FF2B5EF4-FFF2-40B4-BE49-F238E27FC236}">
                  <a16:creationId xmlns:a16="http://schemas.microsoft.com/office/drawing/2014/main" id="{0F3635F0-2BF8-BD6C-1B0E-64733B6E8941}"/>
                </a:ext>
              </a:extLst>
            </p:cNvPr>
            <p:cNvSpPr txBox="1"/>
            <p:nvPr/>
          </p:nvSpPr>
          <p:spPr>
            <a:xfrm>
              <a:off x="10516260" y="2655432"/>
              <a:ext cx="586596"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493,6 MW</a:t>
              </a:r>
            </a:p>
          </p:txBody>
        </p:sp>
      </p:grpSp>
      <p:grpSp>
        <p:nvGrpSpPr>
          <p:cNvPr id="151" name="Group 150">
            <a:extLst>
              <a:ext uri="{FF2B5EF4-FFF2-40B4-BE49-F238E27FC236}">
                <a16:creationId xmlns:a16="http://schemas.microsoft.com/office/drawing/2014/main" id="{345D428E-A83E-BCDD-D9A0-D61883B2AAA6}"/>
              </a:ext>
            </a:extLst>
          </p:cNvPr>
          <p:cNvGrpSpPr/>
          <p:nvPr userDrawn="1"/>
        </p:nvGrpSpPr>
        <p:grpSpPr>
          <a:xfrm>
            <a:off x="8803378" y="4948928"/>
            <a:ext cx="848817" cy="184666"/>
            <a:chOff x="10019465" y="2383379"/>
            <a:chExt cx="848817" cy="184666"/>
          </a:xfrm>
        </p:grpSpPr>
        <p:grpSp>
          <p:nvGrpSpPr>
            <p:cNvPr id="152" name="Group 151">
              <a:extLst>
                <a:ext uri="{FF2B5EF4-FFF2-40B4-BE49-F238E27FC236}">
                  <a16:creationId xmlns:a16="http://schemas.microsoft.com/office/drawing/2014/main" id="{E663CA1F-BF4E-9FB3-1826-5447AB2598AC}"/>
                </a:ext>
              </a:extLst>
            </p:cNvPr>
            <p:cNvGrpSpPr/>
            <p:nvPr/>
          </p:nvGrpSpPr>
          <p:grpSpPr>
            <a:xfrm>
              <a:off x="10019465" y="2383379"/>
              <a:ext cx="826701" cy="184666"/>
              <a:chOff x="10019465" y="2383379"/>
              <a:chExt cx="826701" cy="184666"/>
            </a:xfrm>
          </p:grpSpPr>
          <p:grpSp>
            <p:nvGrpSpPr>
              <p:cNvPr id="154" name="Group 153">
                <a:extLst>
                  <a:ext uri="{FF2B5EF4-FFF2-40B4-BE49-F238E27FC236}">
                    <a16:creationId xmlns:a16="http://schemas.microsoft.com/office/drawing/2014/main" id="{D69BB28D-9905-2B8B-FAC9-A4DAEF7D9D92}"/>
                  </a:ext>
                </a:extLst>
              </p:cNvPr>
              <p:cNvGrpSpPr/>
              <p:nvPr/>
            </p:nvGrpSpPr>
            <p:grpSpPr>
              <a:xfrm>
                <a:off x="10019465" y="2383379"/>
                <a:ext cx="826701" cy="184666"/>
                <a:chOff x="10408244" y="2632301"/>
                <a:chExt cx="826701" cy="184666"/>
              </a:xfrm>
            </p:grpSpPr>
            <p:sp>
              <p:nvSpPr>
                <p:cNvPr id="156" name="Rounded Rectangle 155">
                  <a:extLst>
                    <a:ext uri="{FF2B5EF4-FFF2-40B4-BE49-F238E27FC236}">
                      <a16:creationId xmlns:a16="http://schemas.microsoft.com/office/drawing/2014/main" id="{8A18D52E-2D0E-8383-48D1-55138E6F7FB8}"/>
                    </a:ext>
                  </a:extLst>
                </p:cNvPr>
                <p:cNvSpPr/>
                <p:nvPr/>
              </p:nvSpPr>
              <p:spPr>
                <a:xfrm>
                  <a:off x="10408244" y="2632301"/>
                  <a:ext cx="826701" cy="1846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solidFill>
                      <a:schemeClr val="accent3"/>
                    </a:solidFill>
                    <a:latin typeface="Sporting Grotesque" pitchFamily="2" charset="0"/>
                  </a:endParaRPr>
                </a:p>
              </p:txBody>
            </p:sp>
            <p:sp>
              <p:nvSpPr>
                <p:cNvPr id="157" name="Rounded Rectangle 156">
                  <a:extLst>
                    <a:ext uri="{FF2B5EF4-FFF2-40B4-BE49-F238E27FC236}">
                      <a16:creationId xmlns:a16="http://schemas.microsoft.com/office/drawing/2014/main" id="{68E28438-D7C0-1E51-8F0E-C3C104C90C88}"/>
                    </a:ext>
                  </a:extLst>
                </p:cNvPr>
                <p:cNvSpPr/>
                <p:nvPr/>
              </p:nvSpPr>
              <p:spPr>
                <a:xfrm>
                  <a:off x="10408245" y="2632302"/>
                  <a:ext cx="265705" cy="184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b="0">
                    <a:ln>
                      <a:noFill/>
                    </a:ln>
                    <a:solidFill>
                      <a:schemeClr val="tx1"/>
                    </a:solidFill>
                    <a:latin typeface="Sporting Grotesque" pitchFamily="2" charset="0"/>
                  </a:endParaRPr>
                </a:p>
              </p:txBody>
            </p:sp>
          </p:grpSp>
          <p:pic>
            <p:nvPicPr>
              <p:cNvPr id="155" name="Picture 154">
                <a:extLst>
                  <a:ext uri="{FF2B5EF4-FFF2-40B4-BE49-F238E27FC236}">
                    <a16:creationId xmlns:a16="http://schemas.microsoft.com/office/drawing/2014/main" id="{BD05CDEC-B874-8F1E-7839-BCAE1ED67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3510" y="2426072"/>
                <a:ext cx="134441" cy="116835"/>
              </a:xfrm>
              <a:prstGeom prst="rect">
                <a:avLst/>
              </a:prstGeom>
            </p:spPr>
          </p:pic>
        </p:grpSp>
        <p:sp>
          <p:nvSpPr>
            <p:cNvPr id="153" name="TextBox 152">
              <a:extLst>
                <a:ext uri="{FF2B5EF4-FFF2-40B4-BE49-F238E27FC236}">
                  <a16:creationId xmlns:a16="http://schemas.microsoft.com/office/drawing/2014/main" id="{3F60CDBA-F0CF-0592-D066-2991330BBEC1}"/>
                </a:ext>
              </a:extLst>
            </p:cNvPr>
            <p:cNvSpPr txBox="1"/>
            <p:nvPr/>
          </p:nvSpPr>
          <p:spPr>
            <a:xfrm>
              <a:off x="10303786" y="2413066"/>
              <a:ext cx="564496" cy="128685"/>
            </a:xfrm>
            <a:prstGeom prst="rect">
              <a:avLst/>
            </a:prstGeom>
            <a:noFill/>
          </p:spPr>
          <p:txBody>
            <a:bodyPr wrap="square" lIns="0" tIns="36000" bIns="0" rtlCol="0" anchor="ctr">
              <a:spAutoFit/>
            </a:bodyPr>
            <a:lstStyle/>
            <a:p>
              <a:pPr algn="ctr"/>
              <a:r>
                <a:rPr lang="fi-FI" sz="600">
                  <a:solidFill>
                    <a:schemeClr val="accent3"/>
                  </a:solidFill>
                  <a:latin typeface="Sporting Grotesque" pitchFamily="2" charset="0"/>
                </a:rPr>
                <a:t>2460 MW</a:t>
              </a:r>
            </a:p>
          </p:txBody>
        </p:sp>
      </p:grpSp>
      <p:cxnSp>
        <p:nvCxnSpPr>
          <p:cNvPr id="158" name="Straight Connector 157">
            <a:extLst>
              <a:ext uri="{FF2B5EF4-FFF2-40B4-BE49-F238E27FC236}">
                <a16:creationId xmlns:a16="http://schemas.microsoft.com/office/drawing/2014/main" id="{100C8E54-0003-3AC0-8A45-E7220B4F9462}"/>
              </a:ext>
            </a:extLst>
          </p:cNvPr>
          <p:cNvCxnSpPr>
            <a:cxnSpLocks/>
            <a:endCxn id="157" idx="0"/>
          </p:cNvCxnSpPr>
          <p:nvPr userDrawn="1"/>
        </p:nvCxnSpPr>
        <p:spPr>
          <a:xfrm>
            <a:off x="8654957" y="4723950"/>
            <a:ext cx="281275" cy="224979"/>
          </a:xfrm>
          <a:prstGeom prst="line">
            <a:avLst/>
          </a:prstGeom>
          <a:ln w="12700">
            <a:solidFill>
              <a:schemeClr val="accent3"/>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160" name="Picture 159" descr="A white letter on a black background&#10;&#10;Description automatically generated with medium confidence">
            <a:extLst>
              <a:ext uri="{FF2B5EF4-FFF2-40B4-BE49-F238E27FC236}">
                <a16:creationId xmlns:a16="http://schemas.microsoft.com/office/drawing/2014/main" id="{E8BA07A3-B8DA-A716-4B04-6A12BBDCEBA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87376" y="6476599"/>
            <a:ext cx="1019335" cy="196392"/>
          </a:xfrm>
          <a:prstGeom prst="rect">
            <a:avLst/>
          </a:prstGeom>
        </p:spPr>
      </p:pic>
      <p:sp>
        <p:nvSpPr>
          <p:cNvPr id="161" name="TextBox 160">
            <a:extLst>
              <a:ext uri="{FF2B5EF4-FFF2-40B4-BE49-F238E27FC236}">
                <a16:creationId xmlns:a16="http://schemas.microsoft.com/office/drawing/2014/main" id="{361FDFC6-111F-5F53-5700-ECA126AFB670}"/>
              </a:ext>
            </a:extLst>
          </p:cNvPr>
          <p:cNvSpPr txBox="1"/>
          <p:nvPr userDrawn="1"/>
        </p:nvSpPr>
        <p:spPr>
          <a:xfrm>
            <a:off x="9949594" y="5600335"/>
            <a:ext cx="1290029" cy="230832"/>
          </a:xfrm>
          <a:prstGeom prst="rect">
            <a:avLst/>
          </a:prstGeom>
          <a:noFill/>
        </p:spPr>
        <p:txBody>
          <a:bodyPr wrap="square" rtlCol="0">
            <a:spAutoFit/>
          </a:bodyPr>
          <a:lstStyle/>
          <a:p>
            <a:pPr algn="l"/>
            <a:r>
              <a:rPr lang="en-US" sz="900" b="1">
                <a:solidFill>
                  <a:schemeClr val="bg1"/>
                </a:solidFill>
                <a:latin typeface="Sporting Grotesque" pitchFamily="2" charset="0"/>
              </a:rPr>
              <a:t>31.12.2022</a:t>
            </a:r>
          </a:p>
        </p:txBody>
      </p:sp>
      <p:sp>
        <p:nvSpPr>
          <p:cNvPr id="164" name="Title 163">
            <a:extLst>
              <a:ext uri="{FF2B5EF4-FFF2-40B4-BE49-F238E27FC236}">
                <a16:creationId xmlns:a16="http://schemas.microsoft.com/office/drawing/2014/main" id="{89182D28-77DE-5A86-D2D1-E77D02CC10A7}"/>
              </a:ext>
            </a:extLst>
          </p:cNvPr>
          <p:cNvSpPr>
            <a:spLocks noGrp="1"/>
          </p:cNvSpPr>
          <p:nvPr>
            <p:ph type="title"/>
          </p:nvPr>
        </p:nvSpPr>
        <p:spPr>
          <a:xfrm>
            <a:off x="695325" y="1016775"/>
            <a:ext cx="5690586" cy="612000"/>
          </a:xfrm>
        </p:spPr>
        <p:txBody>
          <a:bodyPr/>
          <a:lstStyle>
            <a:lvl1pPr>
              <a:defRPr>
                <a:solidFill>
                  <a:schemeClr val="bg1"/>
                </a:solidFill>
              </a:defRPr>
            </a:lvl1pPr>
          </a:lstStyle>
          <a:p>
            <a:r>
              <a:rPr lang="en-GB"/>
              <a:t>Click to edit Master title style</a:t>
            </a:r>
            <a:endParaRPr lang="fi-FI"/>
          </a:p>
        </p:txBody>
      </p:sp>
    </p:spTree>
    <p:extLst>
      <p:ext uri="{BB962C8B-B14F-4D97-AF65-F5344CB8AC3E}">
        <p14:creationId xmlns:p14="http://schemas.microsoft.com/office/powerpoint/2010/main" val="1854964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ORYLINE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7C7117-AC28-B512-466E-811D6F4FE6A0}"/>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88E85D14-98DB-9A1E-56DB-687E79115555}"/>
              </a:ext>
            </a:extLst>
          </p:cNvPr>
          <p:cNvSpPr/>
          <p:nvPr userDrawn="1"/>
        </p:nvSpPr>
        <p:spPr>
          <a:xfrm rot="10800000">
            <a:off x="0" y="-3"/>
            <a:ext cx="12192000" cy="4196617"/>
          </a:xfrm>
          <a:prstGeom prst="rect">
            <a:avLst/>
          </a:prstGeom>
          <a:gradFill>
            <a:gsLst>
              <a:gs pos="70000">
                <a:schemeClr val="tx2"/>
              </a:gs>
              <a:gs pos="0">
                <a:schemeClr val="bg1"/>
              </a:gs>
              <a:gs pos="9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pic>
        <p:nvPicPr>
          <p:cNvPr id="5" name="Picture 4" descr="A picture containing windmill, sky, wind turbine, wind farm&#10;&#10;Description automatically generated">
            <a:extLst>
              <a:ext uri="{FF2B5EF4-FFF2-40B4-BE49-F238E27FC236}">
                <a16:creationId xmlns:a16="http://schemas.microsoft.com/office/drawing/2014/main" id="{2CF2740E-0101-C51C-76AF-A7BF0AA68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7097" y="0"/>
            <a:ext cx="7594903" cy="5989842"/>
          </a:xfrm>
          <a:prstGeom prst="rect">
            <a:avLst/>
          </a:prstGeom>
        </p:spPr>
      </p:pic>
      <p:pic>
        <p:nvPicPr>
          <p:cNvPr id="6" name="Picture 5">
            <a:extLst>
              <a:ext uri="{FF2B5EF4-FFF2-40B4-BE49-F238E27FC236}">
                <a16:creationId xmlns:a16="http://schemas.microsoft.com/office/drawing/2014/main" id="{319AF613-33F6-766B-A6F0-FC40C081AE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9122" y="2648634"/>
            <a:ext cx="8652878" cy="4097742"/>
          </a:xfrm>
          <a:prstGeom prst="rect">
            <a:avLst/>
          </a:prstGeom>
        </p:spPr>
      </p:pic>
      <p:sp>
        <p:nvSpPr>
          <p:cNvPr id="7" name="TextBox 6">
            <a:extLst>
              <a:ext uri="{FF2B5EF4-FFF2-40B4-BE49-F238E27FC236}">
                <a16:creationId xmlns:a16="http://schemas.microsoft.com/office/drawing/2014/main" id="{6B44F77F-B141-06F5-C18C-EAA5C5BC740A}"/>
              </a:ext>
            </a:extLst>
          </p:cNvPr>
          <p:cNvSpPr txBox="1"/>
          <p:nvPr userDrawn="1"/>
        </p:nvSpPr>
        <p:spPr>
          <a:xfrm>
            <a:off x="11149781" y="2138516"/>
            <a:ext cx="184731" cy="276999"/>
          </a:xfrm>
          <a:prstGeom prst="rect">
            <a:avLst/>
          </a:prstGeom>
          <a:noFill/>
        </p:spPr>
        <p:txBody>
          <a:bodyPr wrap="none" rtlCol="0">
            <a:spAutoFit/>
          </a:bodyPr>
          <a:lstStyle/>
          <a:p>
            <a:pPr algn="l"/>
            <a:endParaRPr lang="en-FI" sz="1200">
              <a:latin typeface="Sporting Grotesque" pitchFamily="2" charset="0"/>
            </a:endParaRPr>
          </a:p>
        </p:txBody>
      </p:sp>
      <p:sp>
        <p:nvSpPr>
          <p:cNvPr id="8" name="Title 3">
            <a:extLst>
              <a:ext uri="{FF2B5EF4-FFF2-40B4-BE49-F238E27FC236}">
                <a16:creationId xmlns:a16="http://schemas.microsoft.com/office/drawing/2014/main" id="{14885FFC-D9AC-D9E5-2848-7440D1D68D76}"/>
              </a:ext>
            </a:extLst>
          </p:cNvPr>
          <p:cNvSpPr txBox="1">
            <a:spLocks/>
          </p:cNvSpPr>
          <p:nvPr userDrawn="1"/>
        </p:nvSpPr>
        <p:spPr>
          <a:xfrm>
            <a:off x="695325" y="2263458"/>
            <a:ext cx="4814046" cy="474292"/>
          </a:xfrm>
          <a:prstGeom prst="rect">
            <a:avLst/>
          </a:prstGeom>
        </p:spPr>
        <p:txBody>
          <a:bodyPr vert="horz" lIns="36000" tIns="0" rIns="36000" bIns="0" rtlCol="0" anchor="t">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a:t>Tarinamme</a:t>
            </a:r>
            <a:endParaRPr lang="en-FI"/>
          </a:p>
        </p:txBody>
      </p:sp>
      <p:sp>
        <p:nvSpPr>
          <p:cNvPr id="9" name="Text Placeholder 1">
            <a:extLst>
              <a:ext uri="{FF2B5EF4-FFF2-40B4-BE49-F238E27FC236}">
                <a16:creationId xmlns:a16="http://schemas.microsoft.com/office/drawing/2014/main" id="{70D774F6-F98E-C0B7-A4FD-39C7E1C53CAE}"/>
              </a:ext>
            </a:extLst>
          </p:cNvPr>
          <p:cNvSpPr txBox="1">
            <a:spLocks/>
          </p:cNvSpPr>
          <p:nvPr userDrawn="1"/>
        </p:nvSpPr>
        <p:spPr>
          <a:xfrm>
            <a:off x="692995" y="2895173"/>
            <a:ext cx="4548078" cy="2695106"/>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200">
                <a:effectLst/>
                <a:latin typeface="Sporting Grotesque" pitchFamily="2" charset="0"/>
              </a:rPr>
              <a:t>Aloitimme yli vuosikymmen sitten tuulivoiman parissa ensimmäisten joukossa Suomessa. </a:t>
            </a:r>
            <a:r>
              <a:rPr lang="fi-FI" sz="1200">
                <a:latin typeface="Sporting Grotesque" pitchFamily="2" charset="0"/>
              </a:rPr>
              <a:t>A</a:t>
            </a:r>
            <a:r>
              <a:rPr lang="fi-FI" sz="1200">
                <a:effectLst/>
                <a:latin typeface="Sporting Grotesque" pitchFamily="2" charset="0"/>
              </a:rPr>
              <a:t>urinkovoima, yhtenä maailman nopeimmin kasvavista ja kehittyvistä uusiutuvan energiantuotantomuodoista, on tullut tuulivoiman rinnalle tasapainottamaan tuotantoa. </a:t>
            </a:r>
          </a:p>
          <a:p>
            <a:pPr marL="0" indent="0">
              <a:buNone/>
            </a:pPr>
            <a:endParaRPr lang="fi-FI" sz="1200">
              <a:latin typeface="Sporting Grotesque" pitchFamily="2" charset="0"/>
            </a:endParaRPr>
          </a:p>
          <a:p>
            <a:pPr marL="0" indent="0">
              <a:buNone/>
            </a:pPr>
            <a:r>
              <a:rPr lang="fi-FI" sz="1200">
                <a:effectLst/>
                <a:latin typeface="Sporting Grotesque" pitchFamily="2" charset="0"/>
              </a:rPr>
              <a:t>Uusiutuvan energian tuotannon kasvaessa on tullut tärkeäksi suunnitella, kehittää ja rakentaa sähköntuotannon oheen ratkaisuja, joilla uusiutuvaa energiaa voidaan varastoida tasapainottamaan markkinaa. Olemme ottaneet myös säätövoiman mukaan toimintaamme. </a:t>
            </a:r>
            <a:endParaRPr lang="fi-FI" sz="1200">
              <a:latin typeface="Sporting Grotesque" pitchFamily="2" charset="0"/>
            </a:endParaRPr>
          </a:p>
        </p:txBody>
      </p:sp>
      <p:sp>
        <p:nvSpPr>
          <p:cNvPr id="10" name="Text Placeholder 1">
            <a:extLst>
              <a:ext uri="{FF2B5EF4-FFF2-40B4-BE49-F238E27FC236}">
                <a16:creationId xmlns:a16="http://schemas.microsoft.com/office/drawing/2014/main" id="{F2E74DF5-9B3C-0D37-A2BB-25E2B9A450BB}"/>
              </a:ext>
            </a:extLst>
          </p:cNvPr>
          <p:cNvSpPr txBox="1">
            <a:spLocks/>
          </p:cNvSpPr>
          <p:nvPr userDrawn="1"/>
        </p:nvSpPr>
        <p:spPr>
          <a:xfrm>
            <a:off x="6107569" y="4873103"/>
            <a:ext cx="2672626" cy="1501915"/>
          </a:xfrm>
          <a:prstGeom prst="rect">
            <a:avLst/>
          </a:prstGeom>
        </p:spPr>
        <p:txBody>
          <a:bodyPr wrap="square"/>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SzPct val="90000"/>
              <a:buFont typeface="Arial" panose="020B0604020202020204" pitchFamily="34" charset="0"/>
              <a:buChar char="•"/>
            </a:pPr>
            <a:r>
              <a:rPr lang="fi-FI" sz="1000">
                <a:effectLst/>
                <a:latin typeface="Sporting Grotesque"/>
              </a:rPr>
              <a:t>Kalle Pykälä ja Mikko Toivanen perustivat Ilmatar Windpower</a:t>
            </a:r>
            <a:r>
              <a:rPr lang="fi-FI" sz="1000">
                <a:latin typeface="Sporting Grotesque"/>
              </a:rPr>
              <a:t>-yhtiön vuonna 2011</a:t>
            </a:r>
          </a:p>
          <a:p>
            <a:pPr>
              <a:buClr>
                <a:schemeClr val="accent3"/>
              </a:buClr>
              <a:buSzPct val="90000"/>
              <a:buFont typeface="Arial" panose="020B0604020202020204" pitchFamily="34" charset="0"/>
              <a:buChar char="•"/>
            </a:pPr>
            <a:r>
              <a:rPr lang="fi-FI" sz="1000">
                <a:latin typeface="Sporting Grotesque"/>
              </a:rPr>
              <a:t>Ensimmäiset hankkeet käynnistyivät vuoden 2011 lopussa</a:t>
            </a:r>
          </a:p>
          <a:p>
            <a:pPr>
              <a:buClr>
                <a:schemeClr val="accent3"/>
              </a:buClr>
              <a:buSzPct val="90000"/>
              <a:buFont typeface="Arial" panose="020B0604020202020204" pitchFamily="34" charset="0"/>
              <a:buChar char="•"/>
            </a:pPr>
            <a:r>
              <a:rPr lang="fi-FI" sz="1000">
                <a:latin typeface="Sporting Grotesque"/>
              </a:rPr>
              <a:t>Ilmatar oli ensimmäinen suomalainen yhtiö, joka keräsi tuulivoimahankkeelle takautumatonta lainaa</a:t>
            </a:r>
          </a:p>
          <a:p>
            <a:pPr>
              <a:buClr>
                <a:schemeClr val="accent3"/>
              </a:buClr>
              <a:buSzPct val="90000"/>
              <a:buFont typeface="Arial" panose="020B0604020202020204" pitchFamily="34" charset="0"/>
              <a:buChar char="•"/>
            </a:pPr>
            <a:endParaRPr lang="fi-FI" sz="1000">
              <a:latin typeface="Sporting Grotesque"/>
            </a:endParaRPr>
          </a:p>
        </p:txBody>
      </p:sp>
      <p:sp>
        <p:nvSpPr>
          <p:cNvPr id="11" name="Title 3">
            <a:extLst>
              <a:ext uri="{FF2B5EF4-FFF2-40B4-BE49-F238E27FC236}">
                <a16:creationId xmlns:a16="http://schemas.microsoft.com/office/drawing/2014/main" id="{2FA4C2F8-BECD-8FCA-0E90-3B57BF8565DF}"/>
              </a:ext>
            </a:extLst>
          </p:cNvPr>
          <p:cNvSpPr txBox="1">
            <a:spLocks/>
          </p:cNvSpPr>
          <p:nvPr userDrawn="1"/>
        </p:nvSpPr>
        <p:spPr>
          <a:xfrm>
            <a:off x="6029872" y="4460575"/>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600"/>
              <a:t>2011–2013</a:t>
            </a:r>
            <a:endParaRPr lang="en-FI" sz="1600"/>
          </a:p>
        </p:txBody>
      </p:sp>
      <p:sp>
        <p:nvSpPr>
          <p:cNvPr id="12" name="Text Placeholder 1">
            <a:extLst>
              <a:ext uri="{FF2B5EF4-FFF2-40B4-BE49-F238E27FC236}">
                <a16:creationId xmlns:a16="http://schemas.microsoft.com/office/drawing/2014/main" id="{5E1095C6-AFAA-8B3F-7EA2-56602407EA44}"/>
              </a:ext>
            </a:extLst>
          </p:cNvPr>
          <p:cNvSpPr txBox="1">
            <a:spLocks/>
          </p:cNvSpPr>
          <p:nvPr userDrawn="1"/>
        </p:nvSpPr>
        <p:spPr>
          <a:xfrm>
            <a:off x="9164685" y="4520578"/>
            <a:ext cx="2858793" cy="1501915"/>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SzPct val="90000"/>
              <a:buFont typeface="Arial" panose="020B0604020202020204" pitchFamily="34" charset="0"/>
              <a:buChar char="•"/>
            </a:pPr>
            <a:r>
              <a:rPr lang="fi-FI" sz="1000">
                <a:effectLst/>
                <a:latin typeface="Sporting Grotesque" pitchFamily="2" charset="0"/>
              </a:rPr>
              <a:t>Ilmatar Service perustetaan</a:t>
            </a:r>
          </a:p>
          <a:p>
            <a:pPr>
              <a:buClr>
                <a:schemeClr val="accent3"/>
              </a:buClr>
              <a:buSzPct val="90000"/>
              <a:buFont typeface="Arial" panose="020B0604020202020204" pitchFamily="34" charset="0"/>
              <a:buChar char="•"/>
            </a:pPr>
            <a:r>
              <a:rPr lang="fi-FI" sz="1000">
                <a:latin typeface="Sporting Grotesque" pitchFamily="2" charset="0"/>
              </a:rPr>
              <a:t>Yhteistyö EDF:n kanssa käynnistyi</a:t>
            </a:r>
          </a:p>
          <a:p>
            <a:pPr>
              <a:buClr>
                <a:schemeClr val="accent3"/>
              </a:buClr>
              <a:buSzPct val="90000"/>
              <a:buFont typeface="Arial" panose="020B0604020202020204" pitchFamily="34" charset="0"/>
              <a:buChar char="•"/>
            </a:pPr>
            <a:r>
              <a:rPr lang="fi-FI" sz="1000">
                <a:effectLst/>
                <a:latin typeface="Sporting Grotesque" pitchFamily="2" charset="0"/>
              </a:rPr>
              <a:t>Investointipäätökset Tetrituulen ja </a:t>
            </a:r>
            <a:r>
              <a:rPr lang="fi-FI" sz="1000" err="1">
                <a:effectLst/>
                <a:latin typeface="Sporting Grotesque" pitchFamily="2" charset="0"/>
              </a:rPr>
              <a:t>Muntilan</a:t>
            </a:r>
            <a:r>
              <a:rPr lang="fi-FI" sz="1000">
                <a:effectLst/>
                <a:latin typeface="Sporting Grotesque" pitchFamily="2" charset="0"/>
              </a:rPr>
              <a:t> tuulipuistoista </a:t>
            </a:r>
          </a:p>
          <a:p>
            <a:pPr>
              <a:buClr>
                <a:schemeClr val="accent3"/>
              </a:buClr>
              <a:buSzPct val="90000"/>
              <a:buFont typeface="Arial" panose="020B0604020202020204" pitchFamily="34" charset="0"/>
              <a:buChar char="•"/>
            </a:pPr>
            <a:r>
              <a:rPr lang="fi-FI" sz="1000" err="1">
                <a:effectLst/>
                <a:latin typeface="Sporting Grotesque" pitchFamily="2" charset="0"/>
              </a:rPr>
              <a:t>Tetrituulen</a:t>
            </a:r>
            <a:r>
              <a:rPr lang="fi-FI" sz="1000">
                <a:effectLst/>
                <a:latin typeface="Sporting Grotesque" pitchFamily="2" charset="0"/>
              </a:rPr>
              <a:t> ja </a:t>
            </a:r>
            <a:r>
              <a:rPr lang="fi-FI" sz="1000" err="1">
                <a:effectLst/>
                <a:latin typeface="Sporting Grotesque" pitchFamily="2" charset="0"/>
              </a:rPr>
              <a:t>Muntilan</a:t>
            </a:r>
            <a:r>
              <a:rPr lang="fi-FI" sz="1000">
                <a:effectLst/>
                <a:latin typeface="Sporting Grotesque" pitchFamily="2" charset="0"/>
              </a:rPr>
              <a:t> tuulipuistot myydään</a:t>
            </a:r>
            <a:endParaRPr lang="fi-FI" sz="1000">
              <a:latin typeface="Sporting Grotesque" pitchFamily="2" charset="0"/>
            </a:endParaRPr>
          </a:p>
          <a:p>
            <a:pPr>
              <a:buClr>
                <a:schemeClr val="accent3"/>
              </a:buClr>
              <a:buSzPct val="90000"/>
              <a:buFont typeface="Arial" panose="020B0604020202020204" pitchFamily="34" charset="0"/>
              <a:buChar char="•"/>
            </a:pPr>
            <a:r>
              <a:rPr lang="fi-FI" sz="1000">
                <a:latin typeface="Sporting Grotesque" pitchFamily="2" charset="0"/>
              </a:rPr>
              <a:t>Hankekehitys jatkui, mutta toimialan näkymät muuttuivat epävarmemmiksi syöttötariffin lopettamisen vuoksi</a:t>
            </a:r>
          </a:p>
        </p:txBody>
      </p:sp>
      <p:sp>
        <p:nvSpPr>
          <p:cNvPr id="13" name="Title 3">
            <a:extLst>
              <a:ext uri="{FF2B5EF4-FFF2-40B4-BE49-F238E27FC236}">
                <a16:creationId xmlns:a16="http://schemas.microsoft.com/office/drawing/2014/main" id="{16C7B16F-5FA3-2AEC-9320-534AE2BA5FFF}"/>
              </a:ext>
            </a:extLst>
          </p:cNvPr>
          <p:cNvSpPr txBox="1">
            <a:spLocks/>
          </p:cNvSpPr>
          <p:nvPr userDrawn="1"/>
        </p:nvSpPr>
        <p:spPr>
          <a:xfrm>
            <a:off x="9032210" y="4121030"/>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600"/>
              <a:t>2014-2017</a:t>
            </a:r>
            <a:endParaRPr lang="en-FI" sz="1600"/>
          </a:p>
        </p:txBody>
      </p:sp>
      <p:pic>
        <p:nvPicPr>
          <p:cNvPr id="14" name="Picture 13" descr="A picture containing black, darkness&#10;&#10;Description automatically generated">
            <a:extLst>
              <a:ext uri="{FF2B5EF4-FFF2-40B4-BE49-F238E27FC236}">
                <a16:creationId xmlns:a16="http://schemas.microsoft.com/office/drawing/2014/main" id="{F932D9F7-4F68-9C7C-7618-273EFD009F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343" y="736317"/>
            <a:ext cx="2024824" cy="1784916"/>
          </a:xfrm>
          <a:prstGeom prst="rect">
            <a:avLst/>
          </a:prstGeom>
        </p:spPr>
      </p:pic>
      <p:cxnSp>
        <p:nvCxnSpPr>
          <p:cNvPr id="15" name="Straight Connector 14">
            <a:extLst>
              <a:ext uri="{FF2B5EF4-FFF2-40B4-BE49-F238E27FC236}">
                <a16:creationId xmlns:a16="http://schemas.microsoft.com/office/drawing/2014/main" id="{EE63B6BD-94DA-1BCD-9066-8498318510CC}"/>
              </a:ext>
            </a:extLst>
          </p:cNvPr>
          <p:cNvCxnSpPr>
            <a:cxnSpLocks/>
          </p:cNvCxnSpPr>
          <p:nvPr userDrawn="1"/>
        </p:nvCxnSpPr>
        <p:spPr>
          <a:xfrm>
            <a:off x="8799071" y="3565297"/>
            <a:ext cx="0" cy="2615612"/>
          </a:xfrm>
          <a:prstGeom prst="line">
            <a:avLst/>
          </a:prstGeom>
          <a:ln w="28575" cap="rnd">
            <a:solidFill>
              <a:schemeClr val="bg1"/>
            </a:solidFill>
            <a:prstDash val="sysDot"/>
            <a:round/>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373448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ORYLIN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A36A2D-1FB1-F063-BAFD-BF4DA873E037}"/>
              </a:ext>
            </a:extLst>
          </p:cNvPr>
          <p:cNvSpPr>
            <a:spLocks noGrp="1"/>
          </p:cNvSpPr>
          <p:nvPr>
            <p:ph type="sldNum" sz="quarter" idx="10"/>
          </p:nvPr>
        </p:nvSpPr>
        <p:spPr/>
        <p:txBody>
          <a:bodyPr/>
          <a:lstStyle/>
          <a:p>
            <a:fld id="{AC18CCFC-8076-41BE-B6AD-15D8CB0E759D}" type="slidenum">
              <a:rPr lang="en-US" smtClean="0"/>
              <a:pPr/>
              <a:t>‹#›</a:t>
            </a:fld>
            <a:endParaRPr lang="en-US"/>
          </a:p>
        </p:txBody>
      </p:sp>
      <p:pic>
        <p:nvPicPr>
          <p:cNvPr id="4" name="Picture 3">
            <a:extLst>
              <a:ext uri="{FF2B5EF4-FFF2-40B4-BE49-F238E27FC236}">
                <a16:creationId xmlns:a16="http://schemas.microsoft.com/office/drawing/2014/main" id="{04049ED4-39B3-171D-1BC4-40F0F1B95B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19036" y="-35817"/>
            <a:ext cx="2972964" cy="3344584"/>
          </a:xfrm>
          <a:prstGeom prst="rect">
            <a:avLst/>
          </a:prstGeom>
        </p:spPr>
      </p:pic>
      <p:pic>
        <p:nvPicPr>
          <p:cNvPr id="5" name="Picture 4">
            <a:extLst>
              <a:ext uri="{FF2B5EF4-FFF2-40B4-BE49-F238E27FC236}">
                <a16:creationId xmlns:a16="http://schemas.microsoft.com/office/drawing/2014/main" id="{48B96769-DE82-4B06-3D4A-D63A114828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6562"/>
          <a:stretch/>
        </p:blipFill>
        <p:spPr>
          <a:xfrm>
            <a:off x="6129933" y="-29338"/>
            <a:ext cx="3028550" cy="3777805"/>
          </a:xfrm>
          <a:prstGeom prst="rect">
            <a:avLst/>
          </a:prstGeom>
        </p:spPr>
      </p:pic>
      <p:pic>
        <p:nvPicPr>
          <p:cNvPr id="6" name="Picture 5">
            <a:extLst>
              <a:ext uri="{FF2B5EF4-FFF2-40B4-BE49-F238E27FC236}">
                <a16:creationId xmlns:a16="http://schemas.microsoft.com/office/drawing/2014/main" id="{759F94A9-D4C0-5FA4-F6D1-2C067A81DC71}"/>
              </a:ext>
            </a:extLst>
          </p:cNvPr>
          <p:cNvPicPr>
            <a:picLocks noChangeAspect="1"/>
          </p:cNvPicPr>
          <p:nvPr userDrawn="1"/>
        </p:nvPicPr>
        <p:blipFill>
          <a:blip r:embed="rId4"/>
          <a:srcRect/>
          <a:stretch/>
        </p:blipFill>
        <p:spPr>
          <a:xfrm>
            <a:off x="3080077" y="-27933"/>
            <a:ext cx="2972392" cy="3776400"/>
          </a:xfrm>
          <a:prstGeom prst="rect">
            <a:avLst/>
          </a:prstGeom>
        </p:spPr>
      </p:pic>
      <p:pic>
        <p:nvPicPr>
          <p:cNvPr id="7" name="Picture 6">
            <a:extLst>
              <a:ext uri="{FF2B5EF4-FFF2-40B4-BE49-F238E27FC236}">
                <a16:creationId xmlns:a16="http://schemas.microsoft.com/office/drawing/2014/main" id="{2439F8B6-7C24-04D4-FFA0-63DCA050406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4277"/>
          <a:stretch/>
        </p:blipFill>
        <p:spPr>
          <a:xfrm>
            <a:off x="2467" y="-2388"/>
            <a:ext cx="2981427" cy="3409200"/>
          </a:xfrm>
          <a:prstGeom prst="rect">
            <a:avLst/>
          </a:prstGeom>
        </p:spPr>
      </p:pic>
      <p:pic>
        <p:nvPicPr>
          <p:cNvPr id="8" name="Picture 7">
            <a:extLst>
              <a:ext uri="{FF2B5EF4-FFF2-40B4-BE49-F238E27FC236}">
                <a16:creationId xmlns:a16="http://schemas.microsoft.com/office/drawing/2014/main" id="{4E903310-FB41-4E3B-5059-387AE296818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43" y="1752601"/>
            <a:ext cx="12192000" cy="5105399"/>
          </a:xfrm>
          <a:prstGeom prst="rect">
            <a:avLst/>
          </a:prstGeom>
        </p:spPr>
      </p:pic>
      <p:sp>
        <p:nvSpPr>
          <p:cNvPr id="9" name="TextBox 8">
            <a:extLst>
              <a:ext uri="{FF2B5EF4-FFF2-40B4-BE49-F238E27FC236}">
                <a16:creationId xmlns:a16="http://schemas.microsoft.com/office/drawing/2014/main" id="{DA9D54B8-BF21-E20B-DE68-257EC89166AD}"/>
              </a:ext>
            </a:extLst>
          </p:cNvPr>
          <p:cNvSpPr txBox="1"/>
          <p:nvPr userDrawn="1"/>
        </p:nvSpPr>
        <p:spPr>
          <a:xfrm>
            <a:off x="11149781" y="2138516"/>
            <a:ext cx="184731" cy="276999"/>
          </a:xfrm>
          <a:prstGeom prst="rect">
            <a:avLst/>
          </a:prstGeom>
          <a:noFill/>
        </p:spPr>
        <p:txBody>
          <a:bodyPr wrap="none" rtlCol="0">
            <a:spAutoFit/>
          </a:bodyPr>
          <a:lstStyle/>
          <a:p>
            <a:pPr algn="l"/>
            <a:endParaRPr lang="en-FI" sz="1200">
              <a:latin typeface="Sporting Grotesque" pitchFamily="2" charset="0"/>
            </a:endParaRPr>
          </a:p>
        </p:txBody>
      </p:sp>
      <p:sp>
        <p:nvSpPr>
          <p:cNvPr id="10" name="Text Placeholder 1">
            <a:extLst>
              <a:ext uri="{FF2B5EF4-FFF2-40B4-BE49-F238E27FC236}">
                <a16:creationId xmlns:a16="http://schemas.microsoft.com/office/drawing/2014/main" id="{A21ACF4F-DFA8-8780-ADC7-EC62605F8145}"/>
              </a:ext>
            </a:extLst>
          </p:cNvPr>
          <p:cNvSpPr txBox="1">
            <a:spLocks/>
          </p:cNvSpPr>
          <p:nvPr userDrawn="1"/>
        </p:nvSpPr>
        <p:spPr>
          <a:xfrm>
            <a:off x="309092" y="2889523"/>
            <a:ext cx="3021827" cy="140228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SzPct val="90000"/>
              <a:buFont typeface="Arial" panose="020B0604020202020204" pitchFamily="34" charset="0"/>
              <a:buChar char="•"/>
            </a:pPr>
            <a:r>
              <a:rPr lang="fi-FI" sz="900" b="0" i="0">
                <a:solidFill>
                  <a:schemeClr val="tx1"/>
                </a:solidFill>
                <a:effectLst/>
                <a:latin typeface="Sporting Grotesque" pitchFamily="2" charset="0"/>
              </a:rPr>
              <a:t>Ilmatar Windpower aloittaa yhteistyön Omnes Capitalin kanssa ja yhteisyritys Ilmatar Energy perustetaan</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Piiparinmäen tuulipuiston hankeoikeudet ostetaan Metsähallitukselta ja hanke pääsee rahoituskierrokselle</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Piiparinmäki myydään Glennmont Partnersille</a:t>
            </a:r>
          </a:p>
        </p:txBody>
      </p:sp>
      <p:sp>
        <p:nvSpPr>
          <p:cNvPr id="11" name="Title 3">
            <a:extLst>
              <a:ext uri="{FF2B5EF4-FFF2-40B4-BE49-F238E27FC236}">
                <a16:creationId xmlns:a16="http://schemas.microsoft.com/office/drawing/2014/main" id="{07288B7E-0308-B2F7-A4CE-173F92AF2206}"/>
              </a:ext>
            </a:extLst>
          </p:cNvPr>
          <p:cNvSpPr txBox="1">
            <a:spLocks/>
          </p:cNvSpPr>
          <p:nvPr userDrawn="1"/>
        </p:nvSpPr>
        <p:spPr>
          <a:xfrm>
            <a:off x="402651" y="2467952"/>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600"/>
              <a:t>2018–2021</a:t>
            </a:r>
            <a:endParaRPr lang="en-FI" sz="1600"/>
          </a:p>
        </p:txBody>
      </p:sp>
      <p:sp>
        <p:nvSpPr>
          <p:cNvPr id="12" name="Text Placeholder 1">
            <a:extLst>
              <a:ext uri="{FF2B5EF4-FFF2-40B4-BE49-F238E27FC236}">
                <a16:creationId xmlns:a16="http://schemas.microsoft.com/office/drawing/2014/main" id="{F6E125BA-81E7-243E-F135-F104595587C1}"/>
              </a:ext>
            </a:extLst>
          </p:cNvPr>
          <p:cNvSpPr txBox="1">
            <a:spLocks/>
          </p:cNvSpPr>
          <p:nvPr userDrawn="1"/>
        </p:nvSpPr>
        <p:spPr>
          <a:xfrm>
            <a:off x="331670" y="4354612"/>
            <a:ext cx="3005846" cy="1741542"/>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SzPct val="90000"/>
              <a:buFont typeface="Arial" panose="020B0604020202020204" pitchFamily="34" charset="0"/>
              <a:buChar char="•"/>
            </a:pPr>
            <a:r>
              <a:rPr lang="fi-FI" sz="900" b="0" i="0">
                <a:solidFill>
                  <a:schemeClr val="tx1"/>
                </a:solidFill>
                <a:effectLst/>
                <a:latin typeface="Sporting Grotesque" pitchFamily="2" charset="0"/>
              </a:rPr>
              <a:t>Ilmatar päättää strategisesta uudelleensuuntautumisesta itsenäiseksi sähköntuottajaksi (IPP)</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Ensimmäisen oman 72 MW:n tuulivoimahankkeen rakentaminen aloitettaan</a:t>
            </a:r>
          </a:p>
          <a:p>
            <a:pPr>
              <a:buClr>
                <a:schemeClr val="accent3"/>
              </a:buClr>
              <a:buSzPct val="90000"/>
              <a:buFont typeface="Arial" panose="020B0604020202020204" pitchFamily="34" charset="0"/>
              <a:buChar char="•"/>
            </a:pPr>
            <a:r>
              <a:rPr lang="fi-FI" sz="900" b="0" i="0">
                <a:solidFill>
                  <a:schemeClr val="tx1"/>
                </a:solidFill>
                <a:effectLst/>
                <a:latin typeface="Sporting Grotesque" pitchFamily="2" charset="0"/>
              </a:rPr>
              <a:t>216 MW:n Alajärven tuulivoimahanke etenee rahoituskierrokselle. 49 % hankkeesta myydään japanilaiselle Kansaille</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Yhtiö saa yli 250 miljoonaa euroa oman pääoman ehtoista rahoitusta Omnes Capitalilta</a:t>
            </a:r>
            <a:r>
              <a:rPr lang="fi-FI" sz="900" b="0" i="0">
                <a:solidFill>
                  <a:schemeClr val="tx1"/>
                </a:solidFill>
                <a:effectLst/>
                <a:latin typeface="Sporting Grotesque" pitchFamily="2" charset="0"/>
              </a:rPr>
              <a:t> </a:t>
            </a:r>
            <a:endParaRPr lang="fi-FI" sz="900" b="0" i="0">
              <a:solidFill>
                <a:schemeClr val="tx1"/>
              </a:solidFill>
              <a:latin typeface="Sporting Grotesque" pitchFamily="2" charset="0"/>
            </a:endParaRPr>
          </a:p>
          <a:p>
            <a:pPr marL="0" indent="0">
              <a:buClr>
                <a:schemeClr val="accent3"/>
              </a:buClr>
              <a:buSzPct val="90000"/>
              <a:buNone/>
            </a:pPr>
            <a:endParaRPr lang="fi-FI" sz="900" b="0" i="0">
              <a:solidFill>
                <a:schemeClr val="tx1"/>
              </a:solidFill>
              <a:latin typeface="Sporting Grotesque" pitchFamily="2" charset="0"/>
            </a:endParaRPr>
          </a:p>
        </p:txBody>
      </p:sp>
      <p:sp>
        <p:nvSpPr>
          <p:cNvPr id="13" name="Text Placeholder 1">
            <a:extLst>
              <a:ext uri="{FF2B5EF4-FFF2-40B4-BE49-F238E27FC236}">
                <a16:creationId xmlns:a16="http://schemas.microsoft.com/office/drawing/2014/main" id="{8E4F62A9-0B41-A4E8-504E-D58CC278E89D}"/>
              </a:ext>
            </a:extLst>
          </p:cNvPr>
          <p:cNvSpPr txBox="1">
            <a:spLocks/>
          </p:cNvSpPr>
          <p:nvPr userDrawn="1"/>
        </p:nvSpPr>
        <p:spPr>
          <a:xfrm>
            <a:off x="3795541" y="3986050"/>
            <a:ext cx="2217680" cy="1433934"/>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SzPct val="90000"/>
              <a:buFont typeface="Arial" panose="020B0604020202020204" pitchFamily="34" charset="0"/>
              <a:buChar char="•"/>
            </a:pPr>
            <a:r>
              <a:rPr lang="fi-FI" sz="900" b="0" i="0">
                <a:solidFill>
                  <a:schemeClr val="tx1"/>
                </a:solidFill>
                <a:effectLst/>
                <a:latin typeface="Sporting Grotesque" pitchFamily="2" charset="0"/>
              </a:rPr>
              <a:t>Neljä tuulivoimalahanketta, joiden yhteiskapasiteetti on 134 MW, on rahoituskierroksella. </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Joroisten aurinkovoimalahankkeesta tehdään investointipäätös</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Ilmattaren ensimmäinen aurinkovoimala Joroisilla valmistuu ja otetaan käyttöön kesällä 2023</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Ilmatar kertoo kehittävänsä kaksi aurinkovoimalaa lisää Joroisille</a:t>
            </a:r>
          </a:p>
        </p:txBody>
      </p:sp>
      <p:sp>
        <p:nvSpPr>
          <p:cNvPr id="14" name="Title 3">
            <a:extLst>
              <a:ext uri="{FF2B5EF4-FFF2-40B4-BE49-F238E27FC236}">
                <a16:creationId xmlns:a16="http://schemas.microsoft.com/office/drawing/2014/main" id="{D2AE9866-D7F4-53E7-5619-63D6100C71ED}"/>
              </a:ext>
            </a:extLst>
          </p:cNvPr>
          <p:cNvSpPr txBox="1">
            <a:spLocks/>
          </p:cNvSpPr>
          <p:nvPr userDrawn="1"/>
        </p:nvSpPr>
        <p:spPr>
          <a:xfrm>
            <a:off x="3887912" y="3590667"/>
            <a:ext cx="1782423"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600"/>
              <a:t>2022-2023</a:t>
            </a:r>
            <a:endParaRPr lang="en-FI" sz="1600"/>
          </a:p>
        </p:txBody>
      </p:sp>
      <p:sp>
        <p:nvSpPr>
          <p:cNvPr id="15" name="Text Placeholder 1">
            <a:extLst>
              <a:ext uri="{FF2B5EF4-FFF2-40B4-BE49-F238E27FC236}">
                <a16:creationId xmlns:a16="http://schemas.microsoft.com/office/drawing/2014/main" id="{D9172379-8481-8FD4-CA9C-1C45BEAE45A0}"/>
              </a:ext>
            </a:extLst>
          </p:cNvPr>
          <p:cNvSpPr txBox="1">
            <a:spLocks/>
          </p:cNvSpPr>
          <p:nvPr userDrawn="1"/>
        </p:nvSpPr>
        <p:spPr>
          <a:xfrm>
            <a:off x="8651320" y="4333152"/>
            <a:ext cx="2891154" cy="1975573"/>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900" b="0" i="0" u="none" strike="noStrike">
                <a:solidFill>
                  <a:schemeClr val="tx1"/>
                </a:solidFill>
                <a:effectLst/>
                <a:latin typeface="Sporting Grotesque" pitchFamily="2" charset="0"/>
              </a:rPr>
              <a:t>Mahdollistamme kestävän tulevaisuuden tuottamalla energiaa, josta voi olla ylpeä, monipuolisella, joustavalla ja nopeasti kasvavalla tuotantokannalla Pohjoismaissa</a:t>
            </a:r>
          </a:p>
          <a:p>
            <a:r>
              <a:rPr lang="fi-FI" sz="900" b="0" i="0" u="none" strike="noStrike">
                <a:solidFill>
                  <a:schemeClr val="tx1"/>
                </a:solidFill>
                <a:effectLst/>
                <a:latin typeface="Sporting Grotesque" pitchFamily="2" charset="0"/>
              </a:rPr>
              <a:t>Kiihdytämme kasvuamme tuuli- ja aurinkoenergian tuottajana</a:t>
            </a:r>
          </a:p>
          <a:p>
            <a:r>
              <a:rPr lang="fi-FI" sz="900" b="0" i="0">
                <a:solidFill>
                  <a:schemeClr val="tx1"/>
                </a:solidFill>
                <a:latin typeface="Sporting Grotesque" pitchFamily="2" charset="0"/>
              </a:rPr>
              <a:t>Tutkimme myös uusia teknologioita tukemaan nykyistä tuoteportfoliotamme</a:t>
            </a:r>
          </a:p>
          <a:p>
            <a:r>
              <a:rPr lang="fi-FI" sz="900" b="0" i="0">
                <a:solidFill>
                  <a:schemeClr val="tx1"/>
                </a:solidFill>
                <a:latin typeface="Sporting Grotesque" pitchFamily="2" charset="0"/>
              </a:rPr>
              <a:t>Vuoden 2027 lopussa meillä on tuotantoa 4 gigawattia</a:t>
            </a:r>
            <a:br>
              <a:rPr lang="fi-FI" sz="900" b="0" i="0" u="none" strike="noStrike">
                <a:solidFill>
                  <a:schemeClr val="tx1"/>
                </a:solidFill>
                <a:effectLst/>
                <a:latin typeface="Sporting Grotesque" pitchFamily="2" charset="0"/>
              </a:rPr>
            </a:br>
            <a:endParaRPr lang="en-US" sz="900" b="0" i="0">
              <a:solidFill>
                <a:schemeClr val="tx1"/>
              </a:solidFill>
              <a:latin typeface="Sporting Grotesque" pitchFamily="2" charset="0"/>
            </a:endParaRPr>
          </a:p>
          <a:p>
            <a:pPr marL="0" indent="0">
              <a:buNone/>
            </a:pPr>
            <a:endParaRPr lang="fi-FI" sz="900" b="0" i="0">
              <a:solidFill>
                <a:schemeClr val="tx1"/>
              </a:solidFill>
              <a:latin typeface="Sporting Grotesque" pitchFamily="2" charset="0"/>
            </a:endParaRPr>
          </a:p>
        </p:txBody>
      </p:sp>
      <p:sp>
        <p:nvSpPr>
          <p:cNvPr id="16" name="Title 3">
            <a:extLst>
              <a:ext uri="{FF2B5EF4-FFF2-40B4-BE49-F238E27FC236}">
                <a16:creationId xmlns:a16="http://schemas.microsoft.com/office/drawing/2014/main" id="{FE0169B9-E3CE-10E6-D997-9C1F01CEE1AA}"/>
              </a:ext>
            </a:extLst>
          </p:cNvPr>
          <p:cNvSpPr txBox="1">
            <a:spLocks/>
          </p:cNvSpPr>
          <p:nvPr userDrawn="1"/>
        </p:nvSpPr>
        <p:spPr>
          <a:xfrm>
            <a:off x="8681763" y="3886640"/>
            <a:ext cx="3690351"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600"/>
              <a:t>2024-&gt; tulevaisuus</a:t>
            </a:r>
            <a:endParaRPr lang="en-FI" sz="1600"/>
          </a:p>
        </p:txBody>
      </p:sp>
      <p:cxnSp>
        <p:nvCxnSpPr>
          <p:cNvPr id="17" name="Straight Connector 16">
            <a:extLst>
              <a:ext uri="{FF2B5EF4-FFF2-40B4-BE49-F238E27FC236}">
                <a16:creationId xmlns:a16="http://schemas.microsoft.com/office/drawing/2014/main" id="{9A476537-CBB5-40BD-A7E3-B212B0A8D743}"/>
              </a:ext>
            </a:extLst>
          </p:cNvPr>
          <p:cNvCxnSpPr>
            <a:cxnSpLocks/>
          </p:cNvCxnSpPr>
          <p:nvPr userDrawn="1"/>
        </p:nvCxnSpPr>
        <p:spPr>
          <a:xfrm>
            <a:off x="3591451" y="2503355"/>
            <a:ext cx="0" cy="4178562"/>
          </a:xfrm>
          <a:prstGeom prst="line">
            <a:avLst/>
          </a:prstGeom>
          <a:ln w="28575" cap="rnd">
            <a:solidFill>
              <a:schemeClr val="bg1"/>
            </a:solidFill>
            <a:prstDash val="sysDot"/>
            <a:round/>
          </a:ln>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3A8A2142-F43F-3AD1-4BE6-D63799565ED5}"/>
              </a:ext>
            </a:extLst>
          </p:cNvPr>
          <p:cNvCxnSpPr>
            <a:cxnSpLocks/>
          </p:cNvCxnSpPr>
          <p:nvPr userDrawn="1"/>
        </p:nvCxnSpPr>
        <p:spPr>
          <a:xfrm>
            <a:off x="8435975" y="2782085"/>
            <a:ext cx="0" cy="3696120"/>
          </a:xfrm>
          <a:prstGeom prst="line">
            <a:avLst/>
          </a:prstGeom>
          <a:ln w="28575" cap="rnd">
            <a:solidFill>
              <a:schemeClr val="bg1"/>
            </a:solidFill>
            <a:prstDash val="sysDot"/>
            <a:round/>
          </a:ln>
        </p:spPr>
        <p:style>
          <a:lnRef idx="2">
            <a:schemeClr val="accent3"/>
          </a:lnRef>
          <a:fillRef idx="0">
            <a:schemeClr val="accent3"/>
          </a:fillRef>
          <a:effectRef idx="1">
            <a:schemeClr val="accent3"/>
          </a:effectRef>
          <a:fontRef idx="minor">
            <a:schemeClr val="tx1"/>
          </a:fontRef>
        </p:style>
      </p:cxnSp>
      <p:grpSp>
        <p:nvGrpSpPr>
          <p:cNvPr id="19" name="Group 18">
            <a:extLst>
              <a:ext uri="{FF2B5EF4-FFF2-40B4-BE49-F238E27FC236}">
                <a16:creationId xmlns:a16="http://schemas.microsoft.com/office/drawing/2014/main" id="{4D32FA13-4C9E-2489-0A1F-B6565767D5AF}"/>
              </a:ext>
            </a:extLst>
          </p:cNvPr>
          <p:cNvGrpSpPr/>
          <p:nvPr userDrawn="1"/>
        </p:nvGrpSpPr>
        <p:grpSpPr>
          <a:xfrm>
            <a:off x="8220631" y="1011713"/>
            <a:ext cx="2535662" cy="2552165"/>
            <a:chOff x="7439662" y="2402877"/>
            <a:chExt cx="2932487" cy="2846382"/>
          </a:xfrm>
        </p:grpSpPr>
        <p:sp>
          <p:nvSpPr>
            <p:cNvPr id="20" name="Oval 19">
              <a:extLst>
                <a:ext uri="{FF2B5EF4-FFF2-40B4-BE49-F238E27FC236}">
                  <a16:creationId xmlns:a16="http://schemas.microsoft.com/office/drawing/2014/main" id="{427E6EEA-E9E7-0C77-BCD0-977A65418193}"/>
                </a:ext>
              </a:extLst>
            </p:cNvPr>
            <p:cNvSpPr/>
            <p:nvPr/>
          </p:nvSpPr>
          <p:spPr>
            <a:xfrm>
              <a:off x="7439662" y="2402877"/>
              <a:ext cx="2932487" cy="28463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21" name="TextBox 20">
              <a:extLst>
                <a:ext uri="{FF2B5EF4-FFF2-40B4-BE49-F238E27FC236}">
                  <a16:creationId xmlns:a16="http://schemas.microsoft.com/office/drawing/2014/main" id="{8482B6AF-CE90-2BA8-F1DF-81AADB2BE2B6}"/>
                </a:ext>
              </a:extLst>
            </p:cNvPr>
            <p:cNvSpPr txBox="1"/>
            <p:nvPr/>
          </p:nvSpPr>
          <p:spPr>
            <a:xfrm>
              <a:off x="7612100" y="3529531"/>
              <a:ext cx="2575483" cy="1184238"/>
            </a:xfrm>
            <a:prstGeom prst="rect">
              <a:avLst/>
            </a:prstGeom>
            <a:noFill/>
          </p:spPr>
          <p:txBody>
            <a:bodyPr wrap="square">
              <a:spAutoFit/>
            </a:bodyPr>
            <a:lstStyle/>
            <a:p>
              <a:pPr marL="0" indent="0" algn="ctr">
                <a:buNone/>
              </a:pPr>
              <a:r>
                <a:rPr lang="fi-FI" sz="900">
                  <a:solidFill>
                    <a:sysClr val="windowText" lastClr="000000"/>
                  </a:solidFill>
                  <a:latin typeface="Sporting Grotesque" pitchFamily="2" charset="0"/>
                </a:rPr>
                <a:t>Siirtyminen fossiilisista polttoaineista puhtaaseen ja uusiutuvaan energiaan on vuosisadan</a:t>
              </a:r>
              <a:br>
                <a:rPr lang="fi-FI" sz="900">
                  <a:solidFill>
                    <a:sysClr val="windowText" lastClr="000000"/>
                  </a:solidFill>
                  <a:latin typeface="Sporting Grotesque" pitchFamily="2" charset="0"/>
                </a:rPr>
              </a:br>
              <a:r>
                <a:rPr lang="fi-FI" sz="900">
                  <a:solidFill>
                    <a:sysClr val="windowText" lastClr="000000"/>
                  </a:solidFill>
                  <a:latin typeface="Sporting Grotesque" pitchFamily="2" charset="0"/>
                </a:rPr>
                <a:t>investointimahdollisuus, jossa kannattaa olla etujoukoissa.</a:t>
              </a:r>
            </a:p>
          </p:txBody>
        </p:sp>
        <p:sp>
          <p:nvSpPr>
            <p:cNvPr id="22" name="TextBox 21">
              <a:extLst>
                <a:ext uri="{FF2B5EF4-FFF2-40B4-BE49-F238E27FC236}">
                  <a16:creationId xmlns:a16="http://schemas.microsoft.com/office/drawing/2014/main" id="{0884AFCA-142B-DE0E-5F9A-A867F529D411}"/>
                </a:ext>
              </a:extLst>
            </p:cNvPr>
            <p:cNvSpPr txBox="1"/>
            <p:nvPr/>
          </p:nvSpPr>
          <p:spPr>
            <a:xfrm>
              <a:off x="7781520" y="2989696"/>
              <a:ext cx="2158346" cy="480560"/>
            </a:xfrm>
            <a:prstGeom prst="rect">
              <a:avLst/>
            </a:prstGeom>
            <a:noFill/>
          </p:spPr>
          <p:txBody>
            <a:bodyPr wrap="square">
              <a:spAutoFit/>
            </a:bodyPr>
            <a:lstStyle/>
            <a:p>
              <a:pPr marL="0" indent="0" algn="ctr">
                <a:buNone/>
              </a:pPr>
              <a:r>
                <a:rPr lang="fi-FI" sz="1100" b="1">
                  <a:solidFill>
                    <a:sysClr val="windowText" lastClr="000000"/>
                  </a:solidFill>
                  <a:latin typeface="Sporting Grotesque" pitchFamily="2" charset="0"/>
                </a:rPr>
                <a:t>KESTÄVÄMPI TULEVAISUUS</a:t>
              </a:r>
            </a:p>
          </p:txBody>
        </p:sp>
      </p:grpSp>
      <p:sp>
        <p:nvSpPr>
          <p:cNvPr id="23" name="Text Placeholder 1">
            <a:extLst>
              <a:ext uri="{FF2B5EF4-FFF2-40B4-BE49-F238E27FC236}">
                <a16:creationId xmlns:a16="http://schemas.microsoft.com/office/drawing/2014/main" id="{CCB99EF3-DCC8-A77C-2E22-2C5DA280CA10}"/>
              </a:ext>
            </a:extLst>
          </p:cNvPr>
          <p:cNvSpPr txBox="1">
            <a:spLocks/>
          </p:cNvSpPr>
          <p:nvPr userDrawn="1"/>
        </p:nvSpPr>
        <p:spPr>
          <a:xfrm>
            <a:off x="6133591" y="3563878"/>
            <a:ext cx="2041851" cy="1433934"/>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marR="0" lvl="0" indent="-108000" algn="l" defTabSz="685800" rtl="0" eaLnBrk="1" fontAlgn="auto" latinLnBrk="0" hangingPunct="1">
              <a:lnSpc>
                <a:spcPct val="100000"/>
              </a:lnSpc>
              <a:spcBef>
                <a:spcPts val="225"/>
              </a:spcBef>
              <a:spcAft>
                <a:spcPts val="225"/>
              </a:spcAft>
              <a:buClr>
                <a:schemeClr val="accent3"/>
              </a:buClr>
              <a:buSzPct val="90000"/>
              <a:buFont typeface="Arial" panose="020B0604020202020204" pitchFamily="34" charset="0"/>
              <a:buChar char="•"/>
              <a:tabLst/>
              <a:defRPr/>
            </a:pPr>
            <a:r>
              <a:rPr lang="fi-FI" sz="900" b="0" i="0">
                <a:solidFill>
                  <a:schemeClr val="tx1"/>
                </a:solidFill>
                <a:latin typeface="Sporting Grotesque" pitchFamily="2" charset="0"/>
              </a:rPr>
              <a:t>Alajärven hybridipuiston ensimmäiset tuulivoimalat tuottavat sähköä</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Ruotsin toiminnot kasvavat aurinkovoiman herättäessä kiinnostusta Ruotsissa</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Ahvenanmaalla aloitetaan merenpohjatutkimuksia useilla alueilla meritulen rakentamisen mahdollistamiseksi</a:t>
            </a:r>
          </a:p>
          <a:p>
            <a:pPr>
              <a:buClr>
                <a:schemeClr val="accent3"/>
              </a:buClr>
              <a:buSzPct val="90000"/>
              <a:buFont typeface="Arial" panose="020B0604020202020204" pitchFamily="34" charset="0"/>
              <a:buChar char="•"/>
            </a:pPr>
            <a:r>
              <a:rPr lang="fi-FI" sz="900" b="0" i="0">
                <a:solidFill>
                  <a:schemeClr val="tx1"/>
                </a:solidFill>
                <a:latin typeface="Sporting Grotesque" pitchFamily="2" charset="0"/>
              </a:rPr>
              <a:t>145 miljoonaa euroa yksityiseltä rahoittajalta</a:t>
            </a:r>
          </a:p>
        </p:txBody>
      </p:sp>
      <p:sp>
        <p:nvSpPr>
          <p:cNvPr id="24" name="TextBox 23">
            <a:extLst>
              <a:ext uri="{FF2B5EF4-FFF2-40B4-BE49-F238E27FC236}">
                <a16:creationId xmlns:a16="http://schemas.microsoft.com/office/drawing/2014/main" id="{A1D2EBF3-ADA1-047F-BCBB-BFB4084D3069}"/>
              </a:ext>
            </a:extLst>
          </p:cNvPr>
          <p:cNvSpPr txBox="1"/>
          <p:nvPr userDrawn="1"/>
        </p:nvSpPr>
        <p:spPr>
          <a:xfrm>
            <a:off x="15288322" y="959005"/>
            <a:ext cx="0" cy="0"/>
          </a:xfrm>
          <a:prstGeom prst="rect">
            <a:avLst/>
          </a:prstGeom>
          <a:noFill/>
        </p:spPr>
        <p:txBody>
          <a:bodyPr wrap="none" rtlCol="0">
            <a:noAutofit/>
          </a:bodyPr>
          <a:lstStyle/>
          <a:p>
            <a:pPr marL="0" indent="0" algn="l">
              <a:buNone/>
            </a:pPr>
            <a:endParaRPr lang="fi-FI" sz="1400">
              <a:latin typeface="Sporting Grotesque" pitchFamily="2" charset="0"/>
            </a:endParaRPr>
          </a:p>
        </p:txBody>
      </p:sp>
    </p:spTree>
    <p:extLst>
      <p:ext uri="{BB962C8B-B14F-4D97-AF65-F5344CB8AC3E}">
        <p14:creationId xmlns:p14="http://schemas.microsoft.com/office/powerpoint/2010/main" val="41341434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tx2"/>
        </a:solidFill>
        <a:effectLst/>
      </p:bgPr>
    </p:bg>
    <p:spTree>
      <p:nvGrpSpPr>
        <p:cNvPr id="1" name=""/>
        <p:cNvGrpSpPr/>
        <p:nvPr/>
      </p:nvGrpSpPr>
      <p:grpSpPr>
        <a:xfrm>
          <a:off x="0" y="0"/>
          <a:ext cx="0" cy="0"/>
          <a:chOff x="0" y="0"/>
          <a:chExt cx="0" cy="0"/>
        </a:xfrm>
      </p:grpSpPr>
      <p:pic>
        <p:nvPicPr>
          <p:cNvPr id="8" name="Picture 7" descr="A picture containing outdoor, windmill, turbine, wind turbine&#10;&#10;Description automatically generated">
            <a:extLst>
              <a:ext uri="{FF2B5EF4-FFF2-40B4-BE49-F238E27FC236}">
                <a16:creationId xmlns:a16="http://schemas.microsoft.com/office/drawing/2014/main" id="{38D4E15B-C2E1-30ED-CEB1-B1A2EF7A46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8081" y="-14003"/>
            <a:ext cx="2843706" cy="6872003"/>
          </a:xfrm>
          <a:prstGeom prst="rect">
            <a:avLst/>
          </a:prstGeom>
        </p:spPr>
      </p:pic>
      <p:sp>
        <p:nvSpPr>
          <p:cNvPr id="3" name="Slide Number Placeholder 2">
            <a:extLst>
              <a:ext uri="{FF2B5EF4-FFF2-40B4-BE49-F238E27FC236}">
                <a16:creationId xmlns:a16="http://schemas.microsoft.com/office/drawing/2014/main" id="{0ADAA9AC-795B-5E41-8E56-5B8EAAC03C03}"/>
              </a:ext>
            </a:extLst>
          </p:cNvPr>
          <p:cNvSpPr>
            <a:spLocks noGrp="1"/>
          </p:cNvSpPr>
          <p:nvPr>
            <p:ph type="sldNum" sz="quarter" idx="10"/>
          </p:nvPr>
        </p:nvSpPr>
        <p:spPr/>
        <p:txBody>
          <a:bodyPr/>
          <a:lstStyle/>
          <a:p>
            <a:fld id="{AC18CCFC-8076-41BE-B6AD-15D8CB0E759D}" type="slidenum">
              <a:rPr lang="en-US" smtClean="0"/>
              <a:pPr/>
              <a:t>‹#›</a:t>
            </a:fld>
            <a:endParaRPr lang="en-US"/>
          </a:p>
        </p:txBody>
      </p:sp>
      <p:pic>
        <p:nvPicPr>
          <p:cNvPr id="5" name="Picture 4" descr="A close-up of a windmill&#10;&#10;Description automatically generated with medium confidence">
            <a:extLst>
              <a:ext uri="{FF2B5EF4-FFF2-40B4-BE49-F238E27FC236}">
                <a16:creationId xmlns:a16="http://schemas.microsoft.com/office/drawing/2014/main" id="{9EF92C81-2FF5-F9D1-8926-2255504E7F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01"/>
          <a:stretch/>
        </p:blipFill>
        <p:spPr>
          <a:xfrm>
            <a:off x="-208081" y="0"/>
            <a:ext cx="5676256" cy="6872003"/>
          </a:xfrm>
          <a:prstGeom prst="rect">
            <a:avLst/>
          </a:prstGeom>
        </p:spPr>
      </p:pic>
      <p:pic>
        <p:nvPicPr>
          <p:cNvPr id="6" name="Picture 5" descr="A person standing on a rock by the water&#10;&#10;Description automatically generated with low confidence">
            <a:extLst>
              <a:ext uri="{FF2B5EF4-FFF2-40B4-BE49-F238E27FC236}">
                <a16:creationId xmlns:a16="http://schemas.microsoft.com/office/drawing/2014/main" id="{92F66752-2711-8C42-CD98-B8CB7E5E947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9320877" y="-14004"/>
            <a:ext cx="3343921" cy="6872003"/>
          </a:xfrm>
          <a:prstGeom prst="rect">
            <a:avLst/>
          </a:prstGeom>
        </p:spPr>
      </p:pic>
      <p:sp>
        <p:nvSpPr>
          <p:cNvPr id="7" name="Title 3">
            <a:extLst>
              <a:ext uri="{FF2B5EF4-FFF2-40B4-BE49-F238E27FC236}">
                <a16:creationId xmlns:a16="http://schemas.microsoft.com/office/drawing/2014/main" id="{D9927D91-8CDC-A396-0AD0-36A96930770D}"/>
              </a:ext>
            </a:extLst>
          </p:cNvPr>
          <p:cNvSpPr txBox="1">
            <a:spLocks/>
          </p:cNvSpPr>
          <p:nvPr userDrawn="1"/>
        </p:nvSpPr>
        <p:spPr>
          <a:xfrm>
            <a:off x="3385167" y="944563"/>
            <a:ext cx="4814046" cy="1198080"/>
          </a:xfrm>
          <a:prstGeom prst="rect">
            <a:avLst/>
          </a:prstGeom>
        </p:spPr>
        <p:txBody>
          <a:bodyPr vert="horz" lIns="36000" tIns="0" rIns="36000" bIns="0" rtlCol="0" anchor="t">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a:t>Kestävä tulevaisuus vaatii uusiutuvaa energiaa</a:t>
            </a:r>
            <a:endParaRPr lang="en-FI"/>
          </a:p>
        </p:txBody>
      </p:sp>
      <p:sp>
        <p:nvSpPr>
          <p:cNvPr id="4" name="Text Placeholder 1">
            <a:extLst>
              <a:ext uri="{FF2B5EF4-FFF2-40B4-BE49-F238E27FC236}">
                <a16:creationId xmlns:a16="http://schemas.microsoft.com/office/drawing/2014/main" id="{1C99AF5F-5008-FE43-610F-29C80EA03D25}"/>
              </a:ext>
            </a:extLst>
          </p:cNvPr>
          <p:cNvSpPr txBox="1">
            <a:spLocks/>
          </p:cNvSpPr>
          <p:nvPr userDrawn="1"/>
        </p:nvSpPr>
        <p:spPr>
          <a:xfrm>
            <a:off x="3320606" y="2466122"/>
            <a:ext cx="5115369" cy="2403118"/>
          </a:xfrm>
          <a:prstGeom prst="rect">
            <a:avLst/>
          </a:prstGeom>
        </p:spPr>
        <p:txBody>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fi-FI" sz="1400">
                <a:latin typeface="Sporting Grotesque" pitchFamily="2" charset="0"/>
              </a:rPr>
              <a:t>Kestävä ja puhtaampi tulevaisuus vaatii monipuolisia uusiutuvia energian tuotantomuotoja. </a:t>
            </a:r>
            <a:br>
              <a:rPr lang="fi-FI" sz="1400">
                <a:latin typeface="Sporting Grotesque" pitchFamily="2" charset="0"/>
              </a:rPr>
            </a:br>
            <a:endParaRPr lang="fi-FI" sz="1400">
              <a:latin typeface="Sporting Grotesque" pitchFamily="2" charset="0"/>
            </a:endParaRPr>
          </a:p>
          <a:p>
            <a:pPr marL="0" indent="0" algn="l">
              <a:buNone/>
            </a:pPr>
            <a:r>
              <a:rPr lang="fi-FI" sz="1400">
                <a:latin typeface="Sporting Grotesque" pitchFamily="2" charset="0"/>
              </a:rPr>
              <a:t>Edelläkävijänä, sataprosenttisesti uusiutuviin energian tuotantomuotoihin keskittyvänä energiayhtiönä haluamme edistää yhteiskunnan kestävämpää tulevaisuutta ja olla eturintamassa torjumassa ilmastonmuutosta. </a:t>
            </a:r>
            <a:br>
              <a:rPr lang="fi-FI" sz="1400">
                <a:latin typeface="Sporting Grotesque" pitchFamily="2" charset="0"/>
              </a:rPr>
            </a:br>
            <a:br>
              <a:rPr lang="fi-FI" sz="1400">
                <a:latin typeface="Sporting Grotesque" pitchFamily="2" charset="0"/>
              </a:rPr>
            </a:br>
            <a:r>
              <a:rPr lang="fi-FI" sz="1400">
                <a:latin typeface="Sporting Grotesque" pitchFamily="2" charset="0"/>
              </a:rPr>
              <a:t>Tuulen ja auringon avulle luomme energiaa ilmasta ja akkujen avulla pystymme säätämään sitä. </a:t>
            </a:r>
          </a:p>
        </p:txBody>
      </p:sp>
    </p:spTree>
    <p:extLst>
      <p:ext uri="{BB962C8B-B14F-4D97-AF65-F5344CB8AC3E}">
        <p14:creationId xmlns:p14="http://schemas.microsoft.com/office/powerpoint/2010/main" val="27374379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ERSONN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41EC30-ACFE-B5DA-8D29-95D02C9728BD}"/>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ED22D7C9-F8A7-324F-AFFA-1DB3DBF8AA14}"/>
              </a:ext>
            </a:extLst>
          </p:cNvPr>
          <p:cNvSpPr/>
          <p:nvPr userDrawn="1"/>
        </p:nvSpPr>
        <p:spPr>
          <a:xfrm rot="10800000">
            <a:off x="-25038" y="1"/>
            <a:ext cx="12217038" cy="6858000"/>
          </a:xfrm>
          <a:prstGeom prst="rect">
            <a:avLst/>
          </a:prstGeom>
          <a:gradFill>
            <a:gsLst>
              <a:gs pos="70000">
                <a:schemeClr val="tx2"/>
              </a:gs>
              <a:gs pos="0">
                <a:schemeClr val="bg1"/>
              </a:gs>
              <a:gs pos="9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grpSp>
        <p:nvGrpSpPr>
          <p:cNvPr id="5" name="Group 4">
            <a:extLst>
              <a:ext uri="{FF2B5EF4-FFF2-40B4-BE49-F238E27FC236}">
                <a16:creationId xmlns:a16="http://schemas.microsoft.com/office/drawing/2014/main" id="{143B67B2-43F0-59DD-6648-2990E114FFE0}"/>
              </a:ext>
            </a:extLst>
          </p:cNvPr>
          <p:cNvGrpSpPr/>
          <p:nvPr userDrawn="1"/>
        </p:nvGrpSpPr>
        <p:grpSpPr>
          <a:xfrm>
            <a:off x="-25043" y="0"/>
            <a:ext cx="2887391" cy="6857999"/>
            <a:chOff x="-25043" y="0"/>
            <a:chExt cx="2887391" cy="6857999"/>
          </a:xfrm>
        </p:grpSpPr>
        <p:pic>
          <p:nvPicPr>
            <p:cNvPr id="6" name="Picture 5">
              <a:extLst>
                <a:ext uri="{FF2B5EF4-FFF2-40B4-BE49-F238E27FC236}">
                  <a16:creationId xmlns:a16="http://schemas.microsoft.com/office/drawing/2014/main" id="{69040D03-7CCB-3B93-466D-4B16B45EDE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040" y="0"/>
              <a:ext cx="2887388" cy="6857999"/>
            </a:xfrm>
            <a:prstGeom prst="rect">
              <a:avLst/>
            </a:prstGeom>
          </p:spPr>
        </p:pic>
        <p:sp>
          <p:nvSpPr>
            <p:cNvPr id="7" name="Rectangle 6">
              <a:extLst>
                <a:ext uri="{FF2B5EF4-FFF2-40B4-BE49-F238E27FC236}">
                  <a16:creationId xmlns:a16="http://schemas.microsoft.com/office/drawing/2014/main" id="{A3C5D473-C6AF-9168-549E-B21ACB92378D}"/>
                </a:ext>
              </a:extLst>
            </p:cNvPr>
            <p:cNvSpPr/>
            <p:nvPr/>
          </p:nvSpPr>
          <p:spPr>
            <a:xfrm>
              <a:off x="-25043" y="3156927"/>
              <a:ext cx="2887388" cy="1669905"/>
            </a:xfrm>
            <a:prstGeom prst="rect">
              <a:avLst/>
            </a:prstGeom>
            <a:gradFill flip="none" rotWithShape="1">
              <a:gsLst>
                <a:gs pos="12000">
                  <a:schemeClr val="tx1"/>
                </a:gs>
                <a:gs pos="67000">
                  <a:schemeClr val="tx1">
                    <a:alpha val="20093"/>
                  </a:schemeClr>
                </a:gs>
                <a:gs pos="9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grpSp>
      <p:sp>
        <p:nvSpPr>
          <p:cNvPr id="8" name="Title 5">
            <a:extLst>
              <a:ext uri="{FF2B5EF4-FFF2-40B4-BE49-F238E27FC236}">
                <a16:creationId xmlns:a16="http://schemas.microsoft.com/office/drawing/2014/main" id="{67F7FCD4-DDD4-DB97-B38A-FDB9675CCA6E}"/>
              </a:ext>
            </a:extLst>
          </p:cNvPr>
          <p:cNvSpPr txBox="1">
            <a:spLocks/>
          </p:cNvSpPr>
          <p:nvPr userDrawn="1"/>
        </p:nvSpPr>
        <p:spPr>
          <a:xfrm>
            <a:off x="3004902" y="441673"/>
            <a:ext cx="6142163" cy="747898"/>
          </a:xfrm>
          <a:prstGeom prst="rect">
            <a:avLst/>
          </a:prstGeom>
        </p:spPr>
        <p:txBody>
          <a:bodyPr vert="horz" lIns="36000" tIns="0" rIns="36000" bIns="0" rtlCol="0" anchor="b">
            <a:norm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2200"/>
              <a:t>Motivoituneet ammattilaiset</a:t>
            </a:r>
          </a:p>
        </p:txBody>
      </p:sp>
      <p:sp>
        <p:nvSpPr>
          <p:cNvPr id="9" name="Rectangle 8">
            <a:extLst>
              <a:ext uri="{FF2B5EF4-FFF2-40B4-BE49-F238E27FC236}">
                <a16:creationId xmlns:a16="http://schemas.microsoft.com/office/drawing/2014/main" id="{5C2CE79F-47E0-A448-085A-9E45C331B106}"/>
              </a:ext>
            </a:extLst>
          </p:cNvPr>
          <p:cNvSpPr/>
          <p:nvPr userDrawn="1"/>
        </p:nvSpPr>
        <p:spPr>
          <a:xfrm>
            <a:off x="-25046" y="4826832"/>
            <a:ext cx="2887389" cy="2031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10" name="TextBox 9">
            <a:extLst>
              <a:ext uri="{FF2B5EF4-FFF2-40B4-BE49-F238E27FC236}">
                <a16:creationId xmlns:a16="http://schemas.microsoft.com/office/drawing/2014/main" id="{A5A1D80A-747D-4BB5-92C2-9AF4DDD03331}"/>
              </a:ext>
            </a:extLst>
          </p:cNvPr>
          <p:cNvSpPr txBox="1"/>
          <p:nvPr userDrawn="1"/>
        </p:nvSpPr>
        <p:spPr>
          <a:xfrm>
            <a:off x="3388979" y="1335983"/>
            <a:ext cx="5374009" cy="1384995"/>
          </a:xfrm>
          <a:prstGeom prst="rect">
            <a:avLst/>
          </a:prstGeom>
          <a:noFill/>
        </p:spPr>
        <p:txBody>
          <a:bodyPr wrap="square">
            <a:spAutoFit/>
          </a:bodyPr>
          <a:lstStyle/>
          <a:p>
            <a:pPr algn="ctr"/>
            <a:r>
              <a:rPr lang="fi-FI" sz="1200">
                <a:latin typeface="Sporting Grotesque" pitchFamily="2" charset="0"/>
              </a:rPr>
              <a:t>Olemme asiantuntijaorganisaatio, jonka tärkein voimavara on hyvinvoivat ja inspiroituneet työntekijät. </a:t>
            </a:r>
          </a:p>
          <a:p>
            <a:pPr algn="ctr"/>
            <a:endParaRPr lang="fi-FI" sz="1200">
              <a:latin typeface="Sporting Grotesque" pitchFamily="2" charset="0"/>
            </a:endParaRPr>
          </a:p>
          <a:p>
            <a:pPr algn="ctr"/>
            <a:r>
              <a:rPr lang="fi-FI" sz="1200">
                <a:latin typeface="Sporting Grotesque" pitchFamily="2" charset="0"/>
              </a:rPr>
              <a:t>Meitä on kasvava joukko. Tällä hetkellä hieman yli 100 motivoinutta ilmatarlaista suunnittelee ja toteuttaa uusiutuvan energian projektejamme. </a:t>
            </a:r>
            <a:r>
              <a:rPr lang="fi-FI" sz="1200">
                <a:solidFill>
                  <a:srgbClr val="000000"/>
                </a:solidFill>
                <a:latin typeface="Sporting Grotesque" pitchFamily="2" charset="0"/>
              </a:rPr>
              <a:t>M</a:t>
            </a:r>
            <a:r>
              <a:rPr lang="fi-FI" sz="1200">
                <a:effectLst/>
                <a:latin typeface="Sporting Grotesque" pitchFamily="2" charset="0"/>
              </a:rPr>
              <a:t>eillä on toimistot Helsingissä, Maarianhaminassa, Malmössä, Oulussa ja Tampereella.</a:t>
            </a:r>
            <a:endParaRPr lang="fi-FI" sz="1200">
              <a:latin typeface="Sporting Grotesque" pitchFamily="2" charset="0"/>
            </a:endParaRPr>
          </a:p>
          <a:p>
            <a:pPr algn="ctr"/>
            <a:endParaRPr lang="fi-FI" sz="1200"/>
          </a:p>
        </p:txBody>
      </p:sp>
      <p:pic>
        <p:nvPicPr>
          <p:cNvPr id="12" name="Picture 11" descr="A picture containing text, screenshot, circle, diagram&#10;&#10;Description automatically generated">
            <a:extLst>
              <a:ext uri="{FF2B5EF4-FFF2-40B4-BE49-F238E27FC236}">
                <a16:creationId xmlns:a16="http://schemas.microsoft.com/office/drawing/2014/main" id="{02BA1F16-22B5-0214-D9E4-6BB219422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301"/>
          <a:stretch/>
        </p:blipFill>
        <p:spPr>
          <a:xfrm>
            <a:off x="5542488" y="3929858"/>
            <a:ext cx="3346098" cy="1879764"/>
          </a:xfrm>
          <a:prstGeom prst="rect">
            <a:avLst/>
          </a:prstGeom>
        </p:spPr>
      </p:pic>
      <p:grpSp>
        <p:nvGrpSpPr>
          <p:cNvPr id="13" name="Group 12">
            <a:extLst>
              <a:ext uri="{FF2B5EF4-FFF2-40B4-BE49-F238E27FC236}">
                <a16:creationId xmlns:a16="http://schemas.microsoft.com/office/drawing/2014/main" id="{94DEA966-060F-6EBD-1ED6-E4D90EB12C94}"/>
              </a:ext>
            </a:extLst>
          </p:cNvPr>
          <p:cNvGrpSpPr/>
          <p:nvPr userDrawn="1"/>
        </p:nvGrpSpPr>
        <p:grpSpPr>
          <a:xfrm>
            <a:off x="9355799" y="1"/>
            <a:ext cx="2862347" cy="6857999"/>
            <a:chOff x="0" y="0"/>
            <a:chExt cx="2862347" cy="6857999"/>
          </a:xfrm>
        </p:grpSpPr>
        <p:pic>
          <p:nvPicPr>
            <p:cNvPr id="14" name="Picture 13">
              <a:extLst>
                <a:ext uri="{FF2B5EF4-FFF2-40B4-BE49-F238E27FC236}">
                  <a16:creationId xmlns:a16="http://schemas.microsoft.com/office/drawing/2014/main" id="{915F144E-8AF6-91D0-37E3-54F2681B41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7760"/>
            <a:stretch/>
          </p:blipFill>
          <p:spPr>
            <a:xfrm>
              <a:off x="0" y="0"/>
              <a:ext cx="2862347" cy="6857999"/>
            </a:xfrm>
            <a:prstGeom prst="rect">
              <a:avLst/>
            </a:prstGeom>
          </p:spPr>
        </p:pic>
        <p:sp>
          <p:nvSpPr>
            <p:cNvPr id="15" name="Rectangle 14">
              <a:extLst>
                <a:ext uri="{FF2B5EF4-FFF2-40B4-BE49-F238E27FC236}">
                  <a16:creationId xmlns:a16="http://schemas.microsoft.com/office/drawing/2014/main" id="{46397CAE-127C-2DF5-E26D-81572236A9CC}"/>
                </a:ext>
              </a:extLst>
            </p:cNvPr>
            <p:cNvSpPr/>
            <p:nvPr/>
          </p:nvSpPr>
          <p:spPr>
            <a:xfrm>
              <a:off x="1" y="3156927"/>
              <a:ext cx="2862344" cy="1669905"/>
            </a:xfrm>
            <a:prstGeom prst="rect">
              <a:avLst/>
            </a:prstGeom>
            <a:gradFill flip="none" rotWithShape="1">
              <a:gsLst>
                <a:gs pos="12000">
                  <a:schemeClr val="tx1"/>
                </a:gs>
                <a:gs pos="67000">
                  <a:schemeClr val="tx1">
                    <a:alpha val="20093"/>
                  </a:schemeClr>
                </a:gs>
                <a:gs pos="98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grpSp>
      <p:sp>
        <p:nvSpPr>
          <p:cNvPr id="16" name="Rectangle 15">
            <a:extLst>
              <a:ext uri="{FF2B5EF4-FFF2-40B4-BE49-F238E27FC236}">
                <a16:creationId xmlns:a16="http://schemas.microsoft.com/office/drawing/2014/main" id="{1084607F-C192-3FE6-D5DF-4FD58FB31F0E}"/>
              </a:ext>
            </a:extLst>
          </p:cNvPr>
          <p:cNvSpPr/>
          <p:nvPr userDrawn="1"/>
        </p:nvSpPr>
        <p:spPr>
          <a:xfrm>
            <a:off x="9355799" y="4826833"/>
            <a:ext cx="2862344" cy="2031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17" name="Title 5">
            <a:extLst>
              <a:ext uri="{FF2B5EF4-FFF2-40B4-BE49-F238E27FC236}">
                <a16:creationId xmlns:a16="http://schemas.microsoft.com/office/drawing/2014/main" id="{90B338B1-A1EA-5225-330F-70D96F9EB04F}"/>
              </a:ext>
            </a:extLst>
          </p:cNvPr>
          <p:cNvSpPr txBox="1">
            <a:spLocks/>
          </p:cNvSpPr>
          <p:nvPr userDrawn="1"/>
        </p:nvSpPr>
        <p:spPr>
          <a:xfrm>
            <a:off x="71353" y="4786954"/>
            <a:ext cx="2754441" cy="400681"/>
          </a:xfrm>
          <a:prstGeom prst="rect">
            <a:avLst/>
          </a:prstGeom>
        </p:spPr>
        <p:txBody>
          <a:bodyPr vert="horz" lIns="36000" tIns="0" rIns="36000" bIns="0" rtlCol="0" anchor="b">
            <a:norm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1100" b="0">
                <a:solidFill>
                  <a:schemeClr val="bg1"/>
                </a:solidFill>
              </a:rPr>
              <a:t>TYÖPAIKKOJEN LUOMINEN RAKENTAMISESSA</a:t>
            </a:r>
          </a:p>
        </p:txBody>
      </p:sp>
      <p:sp>
        <p:nvSpPr>
          <p:cNvPr id="18" name="Title 5">
            <a:extLst>
              <a:ext uri="{FF2B5EF4-FFF2-40B4-BE49-F238E27FC236}">
                <a16:creationId xmlns:a16="http://schemas.microsoft.com/office/drawing/2014/main" id="{53DE8E38-ED6F-FE89-F3CB-50C82020C026}"/>
              </a:ext>
            </a:extLst>
          </p:cNvPr>
          <p:cNvSpPr txBox="1">
            <a:spLocks/>
          </p:cNvSpPr>
          <p:nvPr userDrawn="1"/>
        </p:nvSpPr>
        <p:spPr>
          <a:xfrm>
            <a:off x="686208" y="5220706"/>
            <a:ext cx="1489433" cy="714010"/>
          </a:xfrm>
          <a:prstGeom prst="rect">
            <a:avLst/>
          </a:prstGeom>
        </p:spPr>
        <p:txBody>
          <a:bodyPr vert="horz" lIns="36000" tIns="0" rIns="36000" bIns="0" rtlCol="0" anchor="b">
            <a:no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4000">
                <a:solidFill>
                  <a:schemeClr val="bg1"/>
                </a:solidFill>
              </a:rPr>
              <a:t>140</a:t>
            </a:r>
          </a:p>
        </p:txBody>
      </p:sp>
      <p:sp>
        <p:nvSpPr>
          <p:cNvPr id="19" name="Title 5">
            <a:extLst>
              <a:ext uri="{FF2B5EF4-FFF2-40B4-BE49-F238E27FC236}">
                <a16:creationId xmlns:a16="http://schemas.microsoft.com/office/drawing/2014/main" id="{2E815E52-CD1F-E84D-4E7A-550FB00BBD03}"/>
              </a:ext>
            </a:extLst>
          </p:cNvPr>
          <p:cNvSpPr txBox="1">
            <a:spLocks/>
          </p:cNvSpPr>
          <p:nvPr userDrawn="1"/>
        </p:nvSpPr>
        <p:spPr>
          <a:xfrm>
            <a:off x="516290" y="5798784"/>
            <a:ext cx="1907628" cy="300827"/>
          </a:xfrm>
          <a:prstGeom prst="rect">
            <a:avLst/>
          </a:prstGeom>
        </p:spPr>
        <p:txBody>
          <a:bodyPr vert="horz" lIns="36000" tIns="0" rIns="36000" bIns="0" rtlCol="0" anchor="b">
            <a:no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1100" b="0">
                <a:solidFill>
                  <a:schemeClr val="bg1"/>
                </a:solidFill>
              </a:rPr>
              <a:t>Henkilötyövuotta</a:t>
            </a:r>
          </a:p>
        </p:txBody>
      </p:sp>
      <p:sp>
        <p:nvSpPr>
          <p:cNvPr id="20" name="Title 5">
            <a:extLst>
              <a:ext uri="{FF2B5EF4-FFF2-40B4-BE49-F238E27FC236}">
                <a16:creationId xmlns:a16="http://schemas.microsoft.com/office/drawing/2014/main" id="{9B752D69-F02C-3D9C-E8C8-38C44007DBEC}"/>
              </a:ext>
            </a:extLst>
          </p:cNvPr>
          <p:cNvSpPr txBox="1">
            <a:spLocks/>
          </p:cNvSpPr>
          <p:nvPr userDrawn="1"/>
        </p:nvSpPr>
        <p:spPr>
          <a:xfrm>
            <a:off x="9451835" y="4789345"/>
            <a:ext cx="2754441" cy="400681"/>
          </a:xfrm>
          <a:prstGeom prst="rect">
            <a:avLst/>
          </a:prstGeom>
        </p:spPr>
        <p:txBody>
          <a:bodyPr vert="horz" lIns="36000" tIns="0" rIns="36000" bIns="0" rtlCol="0" anchor="b">
            <a:norm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1100" b="0">
                <a:solidFill>
                  <a:schemeClr val="bg1"/>
                </a:solidFill>
              </a:rPr>
              <a:t>TAPATURMATAAJUUS</a:t>
            </a:r>
          </a:p>
          <a:p>
            <a:r>
              <a:rPr lang="fi-FI" sz="1100" b="0">
                <a:solidFill>
                  <a:schemeClr val="bg1"/>
                </a:solidFill>
              </a:rPr>
              <a:t>(LTIF)</a:t>
            </a:r>
          </a:p>
        </p:txBody>
      </p:sp>
      <p:sp>
        <p:nvSpPr>
          <p:cNvPr id="21" name="Title 5">
            <a:extLst>
              <a:ext uri="{FF2B5EF4-FFF2-40B4-BE49-F238E27FC236}">
                <a16:creationId xmlns:a16="http://schemas.microsoft.com/office/drawing/2014/main" id="{71AED0B0-5B43-6B15-3087-B2D9C9FF1A87}"/>
              </a:ext>
            </a:extLst>
          </p:cNvPr>
          <p:cNvSpPr txBox="1">
            <a:spLocks/>
          </p:cNvSpPr>
          <p:nvPr userDrawn="1"/>
        </p:nvSpPr>
        <p:spPr>
          <a:xfrm>
            <a:off x="10066690" y="5228681"/>
            <a:ext cx="1489433" cy="714010"/>
          </a:xfrm>
          <a:prstGeom prst="rect">
            <a:avLst/>
          </a:prstGeom>
        </p:spPr>
        <p:txBody>
          <a:bodyPr vert="horz" lIns="36000" tIns="0" rIns="36000" bIns="0" rtlCol="0" anchor="b">
            <a:no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4000">
                <a:solidFill>
                  <a:schemeClr val="bg1"/>
                </a:solidFill>
              </a:rPr>
              <a:t>4,1</a:t>
            </a:r>
          </a:p>
        </p:txBody>
      </p:sp>
      <p:sp>
        <p:nvSpPr>
          <p:cNvPr id="22" name="Title 5">
            <a:extLst>
              <a:ext uri="{FF2B5EF4-FFF2-40B4-BE49-F238E27FC236}">
                <a16:creationId xmlns:a16="http://schemas.microsoft.com/office/drawing/2014/main" id="{25E78DA4-0B18-5550-AB2D-D50354F57788}"/>
              </a:ext>
            </a:extLst>
          </p:cNvPr>
          <p:cNvSpPr txBox="1">
            <a:spLocks/>
          </p:cNvSpPr>
          <p:nvPr userDrawn="1"/>
        </p:nvSpPr>
        <p:spPr>
          <a:xfrm>
            <a:off x="9891679" y="5949592"/>
            <a:ext cx="1907628" cy="300827"/>
          </a:xfrm>
          <a:prstGeom prst="rect">
            <a:avLst/>
          </a:prstGeom>
        </p:spPr>
        <p:txBody>
          <a:bodyPr vert="horz" lIns="36000" tIns="0" rIns="36000" bIns="0" rtlCol="0" anchor="b">
            <a:noAutofit/>
          </a:bodyPr>
          <a:lstStyle>
            <a:lvl1pPr algn="ctr" defTabSz="914400" rtl="0" eaLnBrk="1" latinLnBrk="0" hangingPunct="1">
              <a:lnSpc>
                <a:spcPct val="90000"/>
              </a:lnSpc>
              <a:spcBef>
                <a:spcPct val="0"/>
              </a:spcBef>
              <a:buNone/>
              <a:defRPr sz="3200" b="1" kern="1200">
                <a:solidFill>
                  <a:schemeClr val="tx1"/>
                </a:solidFill>
                <a:latin typeface="Sporting Grotesque" pitchFamily="2" charset="0"/>
                <a:ea typeface="+mj-ea"/>
                <a:cs typeface="+mj-cs"/>
              </a:defRPr>
            </a:lvl1pPr>
          </a:lstStyle>
          <a:p>
            <a:r>
              <a:rPr lang="fi-FI" sz="1100" b="0">
                <a:solidFill>
                  <a:schemeClr val="bg1"/>
                </a:solidFill>
              </a:rPr>
              <a:t>Urakoitsijat &amp; aliurakoitsijat</a:t>
            </a:r>
          </a:p>
        </p:txBody>
      </p:sp>
      <p:cxnSp>
        <p:nvCxnSpPr>
          <p:cNvPr id="23" name="Straight Connector 22">
            <a:extLst>
              <a:ext uri="{FF2B5EF4-FFF2-40B4-BE49-F238E27FC236}">
                <a16:creationId xmlns:a16="http://schemas.microsoft.com/office/drawing/2014/main" id="{BBF64182-B531-9210-0522-BB1AB70DA81E}"/>
              </a:ext>
            </a:extLst>
          </p:cNvPr>
          <p:cNvCxnSpPr/>
          <p:nvPr userDrawn="1"/>
        </p:nvCxnSpPr>
        <p:spPr>
          <a:xfrm>
            <a:off x="9355799" y="7467"/>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A3CFAB-80F7-1902-0F6C-595E31166B48}"/>
              </a:ext>
            </a:extLst>
          </p:cNvPr>
          <p:cNvCxnSpPr/>
          <p:nvPr userDrawn="1"/>
        </p:nvCxnSpPr>
        <p:spPr>
          <a:xfrm>
            <a:off x="2877996" y="7467"/>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4B943C8-D583-01BD-E694-8A0D03B8419A}"/>
              </a:ext>
            </a:extLst>
          </p:cNvPr>
          <p:cNvGrpSpPr/>
          <p:nvPr userDrawn="1"/>
        </p:nvGrpSpPr>
        <p:grpSpPr>
          <a:xfrm>
            <a:off x="3378633" y="4001580"/>
            <a:ext cx="1890053" cy="2307854"/>
            <a:chOff x="3378633" y="3894276"/>
            <a:chExt cx="2153867" cy="2629985"/>
          </a:xfrm>
        </p:grpSpPr>
        <p:pic>
          <p:nvPicPr>
            <p:cNvPr id="11" name="Picture 10" descr="A picture containing text, screenshot, circle, font&#10;&#10;Description automatically generated">
              <a:extLst>
                <a:ext uri="{FF2B5EF4-FFF2-40B4-BE49-F238E27FC236}">
                  <a16:creationId xmlns:a16="http://schemas.microsoft.com/office/drawing/2014/main" id="{E9C3BD54-AC08-BFF3-244D-944F06BE4EC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78633" y="3894276"/>
              <a:ext cx="2153867" cy="2629985"/>
            </a:xfrm>
            <a:prstGeom prst="rect">
              <a:avLst/>
            </a:prstGeom>
          </p:spPr>
        </p:pic>
        <p:sp>
          <p:nvSpPr>
            <p:cNvPr id="28" name="Oval 27">
              <a:extLst>
                <a:ext uri="{FF2B5EF4-FFF2-40B4-BE49-F238E27FC236}">
                  <a16:creationId xmlns:a16="http://schemas.microsoft.com/office/drawing/2014/main" id="{7F05585E-A81A-68AC-2E5A-3AC1BF9096C4}"/>
                </a:ext>
              </a:extLst>
            </p:cNvPr>
            <p:cNvSpPr/>
            <p:nvPr userDrawn="1"/>
          </p:nvSpPr>
          <p:spPr>
            <a:xfrm>
              <a:off x="3954963" y="4410641"/>
              <a:ext cx="1015041" cy="10150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sp>
        <p:nvSpPr>
          <p:cNvPr id="31" name="TextBox 30">
            <a:extLst>
              <a:ext uri="{FF2B5EF4-FFF2-40B4-BE49-F238E27FC236}">
                <a16:creationId xmlns:a16="http://schemas.microsoft.com/office/drawing/2014/main" id="{499EEE6F-F6BE-C1BF-E85B-4DC8963E3E2C}"/>
              </a:ext>
            </a:extLst>
          </p:cNvPr>
          <p:cNvSpPr txBox="1"/>
          <p:nvPr userDrawn="1"/>
        </p:nvSpPr>
        <p:spPr>
          <a:xfrm>
            <a:off x="3412834" y="3436467"/>
            <a:ext cx="1821650" cy="338554"/>
          </a:xfrm>
          <a:prstGeom prst="rect">
            <a:avLst/>
          </a:prstGeom>
          <a:noFill/>
        </p:spPr>
        <p:txBody>
          <a:bodyPr wrap="square">
            <a:spAutoFit/>
          </a:bodyPr>
          <a:lstStyle/>
          <a:p>
            <a:pPr algn="ctr"/>
            <a:r>
              <a:rPr lang="fi-FI" sz="800" b="1">
                <a:latin typeface="Sporting Grotesque" pitchFamily="2" charset="0"/>
              </a:rPr>
              <a:t>HENKILÖSTÖN IKÄJAKAUMA</a:t>
            </a:r>
            <a:endParaRPr lang="fi-FI" sz="800" b="1"/>
          </a:p>
        </p:txBody>
      </p:sp>
      <p:sp>
        <p:nvSpPr>
          <p:cNvPr id="32" name="TextBox 31">
            <a:extLst>
              <a:ext uri="{FF2B5EF4-FFF2-40B4-BE49-F238E27FC236}">
                <a16:creationId xmlns:a16="http://schemas.microsoft.com/office/drawing/2014/main" id="{EFAFD54B-1FAF-4A81-A0E0-B8BC920C5411}"/>
              </a:ext>
            </a:extLst>
          </p:cNvPr>
          <p:cNvSpPr txBox="1"/>
          <p:nvPr userDrawn="1"/>
        </p:nvSpPr>
        <p:spPr>
          <a:xfrm>
            <a:off x="6576239" y="3436467"/>
            <a:ext cx="2031667" cy="338554"/>
          </a:xfrm>
          <a:prstGeom prst="rect">
            <a:avLst/>
          </a:prstGeom>
          <a:noFill/>
        </p:spPr>
        <p:txBody>
          <a:bodyPr wrap="square">
            <a:spAutoFit/>
          </a:bodyPr>
          <a:lstStyle/>
          <a:p>
            <a:pPr algn="ctr"/>
            <a:r>
              <a:rPr lang="fi-FI" sz="800" b="1">
                <a:latin typeface="Sporting Grotesque" pitchFamily="2" charset="0"/>
              </a:rPr>
              <a:t>TYÖNTEKIJÖIDEN </a:t>
            </a:r>
            <a:br>
              <a:rPr lang="fi-FI" sz="800" b="1">
                <a:latin typeface="Sporting Grotesque" pitchFamily="2" charset="0"/>
              </a:rPr>
            </a:br>
            <a:r>
              <a:rPr lang="fi-FI" sz="800" b="1">
                <a:latin typeface="Sporting Grotesque" pitchFamily="2" charset="0"/>
              </a:rPr>
              <a:t>KOULUTUSTAUSTA/ALA</a:t>
            </a:r>
            <a:endParaRPr lang="fi-FI" sz="800" b="1"/>
          </a:p>
        </p:txBody>
      </p:sp>
    </p:spTree>
    <p:extLst>
      <p:ext uri="{BB962C8B-B14F-4D97-AF65-F5344CB8AC3E}">
        <p14:creationId xmlns:p14="http://schemas.microsoft.com/office/powerpoint/2010/main" val="40943144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CUS">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796B1-33C6-5EF6-6C8A-04368363CC6D}"/>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b="-5808"/>
          <a:stretch/>
        </p:blipFill>
        <p:spPr>
          <a:xfrm>
            <a:off x="2290" y="1777643"/>
            <a:ext cx="12208217" cy="5409057"/>
          </a:xfrm>
          <a:prstGeom prst="rect">
            <a:avLst/>
          </a:prstGeom>
        </p:spPr>
      </p:pic>
      <p:sp>
        <p:nvSpPr>
          <p:cNvPr id="3" name="Slide Number Placeholder 2">
            <a:extLst>
              <a:ext uri="{FF2B5EF4-FFF2-40B4-BE49-F238E27FC236}">
                <a16:creationId xmlns:a16="http://schemas.microsoft.com/office/drawing/2014/main" id="{8F068ADA-208D-92F3-DC12-17E619A3DE39}"/>
              </a:ext>
            </a:extLst>
          </p:cNvPr>
          <p:cNvSpPr>
            <a:spLocks noGrp="1"/>
          </p:cNvSpPr>
          <p:nvPr>
            <p:ph type="sldNum" sz="quarter" idx="10"/>
          </p:nvPr>
        </p:nvSpPr>
        <p:spPr/>
        <p:txBody>
          <a:bodyPr/>
          <a:lstStyle>
            <a:lvl1pPr>
              <a:defRPr>
                <a:solidFill>
                  <a:schemeClr val="bg1"/>
                </a:solidFill>
              </a:defRPr>
            </a:lvl1pPr>
          </a:lstStyle>
          <a:p>
            <a:fld id="{AC18CCFC-8076-41BE-B6AD-15D8CB0E759D}" type="slidenum">
              <a:rPr lang="en-US" smtClean="0"/>
              <a:pPr/>
              <a:t>‹#›</a:t>
            </a:fld>
            <a:endParaRPr lang="en-US"/>
          </a:p>
        </p:txBody>
      </p:sp>
      <p:sp>
        <p:nvSpPr>
          <p:cNvPr id="5" name="Title 2">
            <a:extLst>
              <a:ext uri="{FF2B5EF4-FFF2-40B4-BE49-F238E27FC236}">
                <a16:creationId xmlns:a16="http://schemas.microsoft.com/office/drawing/2014/main" id="{D5C0C585-B044-7517-B428-60F8B2DEBDAD}"/>
              </a:ext>
            </a:extLst>
          </p:cNvPr>
          <p:cNvSpPr txBox="1">
            <a:spLocks/>
          </p:cNvSpPr>
          <p:nvPr userDrawn="1"/>
        </p:nvSpPr>
        <p:spPr>
          <a:xfrm>
            <a:off x="5081997" y="741637"/>
            <a:ext cx="6048382" cy="92333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l" defTabSz="914400" rtl="0" eaLnBrk="1" latinLnBrk="0" hangingPunct="1">
              <a:lnSpc>
                <a:spcPct val="100000"/>
              </a:lnSpc>
              <a:spcBef>
                <a:spcPct val="0"/>
              </a:spcBef>
              <a:buNone/>
              <a:defRPr lang="en-US" sz="2500" b="1" kern="1200" spc="0" baseline="0">
                <a:ln w="6350" cap="flat">
                  <a:noFill/>
                  <a:miter lim="800000"/>
                </a:ln>
                <a:solidFill>
                  <a:schemeClr val="accent1"/>
                </a:solidFill>
                <a:latin typeface="+mj-lt"/>
                <a:ea typeface="+mj-ea"/>
                <a:cs typeface="+mj-cs"/>
              </a:defRPr>
            </a:lvl1pPr>
          </a:lstStyle>
          <a:p>
            <a:r>
              <a:rPr lang="en-GB" sz="2000">
                <a:solidFill>
                  <a:schemeClr val="bg1"/>
                </a:solidFill>
                <a:latin typeface="Sporting Grotesque" pitchFamily="2" charset="0"/>
              </a:rPr>
              <a:t>Keskitymme Pohoismaiden kasvavaan sähkömarkkinaan </a:t>
            </a:r>
            <a:br>
              <a:rPr lang="en-GB" sz="2000">
                <a:solidFill>
                  <a:schemeClr val="bg1"/>
                </a:solidFill>
                <a:latin typeface="Sporting Grotesque" pitchFamily="2" charset="0"/>
              </a:rPr>
            </a:br>
            <a:endParaRPr lang="en-GB" sz="2000">
              <a:solidFill>
                <a:schemeClr val="bg1"/>
              </a:solidFill>
              <a:latin typeface="Sporting Grotesque" pitchFamily="2" charset="0"/>
            </a:endParaRPr>
          </a:p>
        </p:txBody>
      </p:sp>
      <p:sp>
        <p:nvSpPr>
          <p:cNvPr id="6" name="TextBox 5">
            <a:extLst>
              <a:ext uri="{FF2B5EF4-FFF2-40B4-BE49-F238E27FC236}">
                <a16:creationId xmlns:a16="http://schemas.microsoft.com/office/drawing/2014/main" id="{0ED145C8-577A-91B5-797D-63FFF5EF52F2}"/>
              </a:ext>
            </a:extLst>
          </p:cNvPr>
          <p:cNvSpPr txBox="1"/>
          <p:nvPr userDrawn="1"/>
        </p:nvSpPr>
        <p:spPr>
          <a:xfrm>
            <a:off x="629920" y="660400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FI" sz="1600"/>
          </a:p>
        </p:txBody>
      </p:sp>
      <p:pic>
        <p:nvPicPr>
          <p:cNvPr id="23" name="Picture 22" descr="A white letter on a black background&#10;&#10;Description automatically generated with medium confidence">
            <a:extLst>
              <a:ext uri="{FF2B5EF4-FFF2-40B4-BE49-F238E27FC236}">
                <a16:creationId xmlns:a16="http://schemas.microsoft.com/office/drawing/2014/main" id="{E3DFA069-934A-A106-C33F-0E74FF7F99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7376" y="6476599"/>
            <a:ext cx="1019335" cy="196392"/>
          </a:xfrm>
          <a:prstGeom prst="rect">
            <a:avLst/>
          </a:prstGeom>
        </p:spPr>
      </p:pic>
      <p:grpSp>
        <p:nvGrpSpPr>
          <p:cNvPr id="37" name="Group 36">
            <a:extLst>
              <a:ext uri="{FF2B5EF4-FFF2-40B4-BE49-F238E27FC236}">
                <a16:creationId xmlns:a16="http://schemas.microsoft.com/office/drawing/2014/main" id="{7B3E7964-6C7B-D423-76F1-893883EA1C25}"/>
              </a:ext>
            </a:extLst>
          </p:cNvPr>
          <p:cNvGrpSpPr/>
          <p:nvPr userDrawn="1"/>
        </p:nvGrpSpPr>
        <p:grpSpPr>
          <a:xfrm>
            <a:off x="5081997" y="1774561"/>
            <a:ext cx="5655481" cy="276999"/>
            <a:chOff x="5002746" y="1885041"/>
            <a:chExt cx="5655481" cy="276999"/>
          </a:xfrm>
        </p:grpSpPr>
        <p:sp>
          <p:nvSpPr>
            <p:cNvPr id="12" name="TextBox 11">
              <a:extLst>
                <a:ext uri="{FF2B5EF4-FFF2-40B4-BE49-F238E27FC236}">
                  <a16:creationId xmlns:a16="http://schemas.microsoft.com/office/drawing/2014/main" id="{1B3D850B-6AE2-4A9C-17E7-63B72CC930CE}"/>
                </a:ext>
              </a:extLst>
            </p:cNvPr>
            <p:cNvSpPr txBox="1"/>
            <p:nvPr/>
          </p:nvSpPr>
          <p:spPr>
            <a:xfrm>
              <a:off x="5264696" y="1885041"/>
              <a:ext cx="5393531" cy="276999"/>
            </a:xfrm>
            <a:prstGeom prst="rect">
              <a:avLst/>
            </a:prstGeom>
            <a:noFill/>
            <a:ln w="6350">
              <a:noFill/>
              <a:miter lim="800000"/>
            </a:ln>
          </p:spPr>
          <p:txBody>
            <a:bodyPr wrap="square">
              <a:spAutoFit/>
            </a:bodyPr>
            <a:lstStyle/>
            <a:p>
              <a:pPr marL="23400" lvl="1">
                <a:spcAft>
                  <a:spcPts val="300"/>
                </a:spcAft>
                <a:buClr>
                  <a:srgbClr val="000000"/>
                </a:buClr>
                <a:buSzPct val="110000"/>
                <a:defRPr/>
              </a:pPr>
              <a:r>
                <a:rPr kumimoji="0" lang="fi-FI" sz="1200" u="none" strike="noStrike" kern="0" cap="none" spc="0" normalizeH="0" baseline="0" noProof="0">
                  <a:ln>
                    <a:noFill/>
                  </a:ln>
                  <a:solidFill>
                    <a:schemeClr val="bg1"/>
                  </a:solidFill>
                  <a:effectLst/>
                  <a:uLnTx/>
                  <a:uFillTx/>
                  <a:latin typeface="Sporting Grotesque" pitchFamily="2" charset="0"/>
                  <a:ea typeface="Calibri" panose="020F0502020204030204" pitchFamily="34" charset="0"/>
                </a:rPr>
                <a:t>Kysynnän suuri kasvu luo tarpeen uudentyyppiselle energiajärjestelmälle.</a:t>
              </a:r>
              <a:endParaRPr kumimoji="0" lang="en-US" sz="1200" u="none" strike="noStrike" kern="0" cap="none" spc="0" normalizeH="0" baseline="0" noProof="0">
                <a:ln>
                  <a:noFill/>
                </a:ln>
                <a:solidFill>
                  <a:schemeClr val="bg1"/>
                </a:solidFill>
                <a:effectLst/>
                <a:uLnTx/>
                <a:uFillTx/>
                <a:latin typeface="Sporting Grotesque" pitchFamily="2" charset="0"/>
                <a:ea typeface="Calibri" panose="020F0502020204030204" pitchFamily="34" charset="0"/>
              </a:endParaRPr>
            </a:p>
          </p:txBody>
        </p:sp>
        <p:sp>
          <p:nvSpPr>
            <p:cNvPr id="24" name="Chevron 23">
              <a:extLst>
                <a:ext uri="{FF2B5EF4-FFF2-40B4-BE49-F238E27FC236}">
                  <a16:creationId xmlns:a16="http://schemas.microsoft.com/office/drawing/2014/main" id="{C3F59278-4596-083A-15DF-7CD1B060A0D1}"/>
                </a:ext>
              </a:extLst>
            </p:cNvPr>
            <p:cNvSpPr/>
            <p:nvPr userDrawn="1"/>
          </p:nvSpPr>
          <p:spPr>
            <a:xfrm>
              <a:off x="5002746" y="1959796"/>
              <a:ext cx="165368" cy="1815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grpSp>
        <p:nvGrpSpPr>
          <p:cNvPr id="33" name="Group 32">
            <a:extLst>
              <a:ext uri="{FF2B5EF4-FFF2-40B4-BE49-F238E27FC236}">
                <a16:creationId xmlns:a16="http://schemas.microsoft.com/office/drawing/2014/main" id="{818429E0-D954-6C35-7529-408FC9118E48}"/>
              </a:ext>
            </a:extLst>
          </p:cNvPr>
          <p:cNvGrpSpPr/>
          <p:nvPr userDrawn="1"/>
        </p:nvGrpSpPr>
        <p:grpSpPr>
          <a:xfrm>
            <a:off x="5081997" y="2559386"/>
            <a:ext cx="5655481" cy="461665"/>
            <a:chOff x="5002746" y="2692721"/>
            <a:chExt cx="5655481" cy="461665"/>
          </a:xfrm>
        </p:grpSpPr>
        <p:sp>
          <p:nvSpPr>
            <p:cNvPr id="13" name="TextBox 12">
              <a:extLst>
                <a:ext uri="{FF2B5EF4-FFF2-40B4-BE49-F238E27FC236}">
                  <a16:creationId xmlns:a16="http://schemas.microsoft.com/office/drawing/2014/main" id="{E3461669-E650-24B2-A42E-288381CB7FA5}"/>
                </a:ext>
              </a:extLst>
            </p:cNvPr>
            <p:cNvSpPr txBox="1"/>
            <p:nvPr/>
          </p:nvSpPr>
          <p:spPr>
            <a:xfrm>
              <a:off x="5264696" y="2692721"/>
              <a:ext cx="5393531" cy="461665"/>
            </a:xfrm>
            <a:prstGeom prst="rect">
              <a:avLst/>
            </a:prstGeom>
            <a:noFill/>
            <a:ln w="6350">
              <a:noFill/>
              <a:miter lim="800000"/>
            </a:ln>
          </p:spPr>
          <p:txBody>
            <a:bodyPr wrap="square">
              <a:spAutoFit/>
            </a:bodyPr>
            <a:lstStyle/>
            <a:p>
              <a:pPr marL="23400" lvl="1">
                <a:spcAft>
                  <a:spcPts val="300"/>
                </a:spcAft>
                <a:buClr>
                  <a:srgbClr val="000000"/>
                </a:buClr>
                <a:buSzPct val="110000"/>
                <a:defRPr/>
              </a:pPr>
              <a:r>
                <a:rPr kumimoji="0" lang="fi-FI" sz="1200" u="none" strike="noStrike" kern="0" cap="none" spc="0" normalizeH="0" baseline="0" noProof="0">
                  <a:ln>
                    <a:noFill/>
                  </a:ln>
                  <a:solidFill>
                    <a:schemeClr val="bg1"/>
                  </a:solidFill>
                  <a:effectLst/>
                  <a:uLnTx/>
                  <a:uFillTx/>
                  <a:latin typeface="Sporting Grotesque" pitchFamily="2" charset="0"/>
                  <a:ea typeface="Calibri" panose="020F0502020204030204" pitchFamily="34" charset="0"/>
                </a:rPr>
                <a:t>Teollisuuden ja yhteiskunnan kasvava energian tarve luovat uusia mahdollisuuksia, kuten varastointi ja vetytalous. </a:t>
              </a:r>
            </a:p>
          </p:txBody>
        </p:sp>
        <p:sp>
          <p:nvSpPr>
            <p:cNvPr id="27" name="Chevron 26">
              <a:extLst>
                <a:ext uri="{FF2B5EF4-FFF2-40B4-BE49-F238E27FC236}">
                  <a16:creationId xmlns:a16="http://schemas.microsoft.com/office/drawing/2014/main" id="{AB6A08BC-50C2-084F-AE42-FB551661F358}"/>
                </a:ext>
              </a:extLst>
            </p:cNvPr>
            <p:cNvSpPr/>
            <p:nvPr userDrawn="1"/>
          </p:nvSpPr>
          <p:spPr>
            <a:xfrm>
              <a:off x="5002746" y="2734496"/>
              <a:ext cx="165368" cy="1815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grpSp>
        <p:nvGrpSpPr>
          <p:cNvPr id="34" name="Group 33">
            <a:extLst>
              <a:ext uri="{FF2B5EF4-FFF2-40B4-BE49-F238E27FC236}">
                <a16:creationId xmlns:a16="http://schemas.microsoft.com/office/drawing/2014/main" id="{03A4FE5C-4B57-C671-7F6A-AD4B72F5016B}"/>
              </a:ext>
            </a:extLst>
          </p:cNvPr>
          <p:cNvGrpSpPr/>
          <p:nvPr userDrawn="1"/>
        </p:nvGrpSpPr>
        <p:grpSpPr>
          <a:xfrm>
            <a:off x="5081997" y="3528877"/>
            <a:ext cx="5655481" cy="646331"/>
            <a:chOff x="5002746" y="3679056"/>
            <a:chExt cx="5655481" cy="646331"/>
          </a:xfrm>
        </p:grpSpPr>
        <p:sp>
          <p:nvSpPr>
            <p:cNvPr id="14" name="TextBox 13">
              <a:extLst>
                <a:ext uri="{FF2B5EF4-FFF2-40B4-BE49-F238E27FC236}">
                  <a16:creationId xmlns:a16="http://schemas.microsoft.com/office/drawing/2014/main" id="{AA21FC5D-C4C0-E304-5B94-5064125ED7B7}"/>
                </a:ext>
              </a:extLst>
            </p:cNvPr>
            <p:cNvSpPr txBox="1"/>
            <p:nvPr/>
          </p:nvSpPr>
          <p:spPr>
            <a:xfrm>
              <a:off x="5264696" y="3679056"/>
              <a:ext cx="5393531" cy="646331"/>
            </a:xfrm>
            <a:prstGeom prst="rect">
              <a:avLst/>
            </a:prstGeom>
            <a:noFill/>
            <a:ln w="6350">
              <a:noFill/>
              <a:miter lim="800000"/>
            </a:ln>
          </p:spPr>
          <p:txBody>
            <a:bodyPr wrap="square">
              <a:spAutoFit/>
            </a:bodyPr>
            <a:lstStyle/>
            <a:p>
              <a:pPr marL="23400" lvl="1">
                <a:spcAft>
                  <a:spcPts val="300"/>
                </a:spcAft>
                <a:buClr>
                  <a:srgbClr val="000000"/>
                </a:buClr>
                <a:buSzPct val="110000"/>
                <a:defRPr/>
              </a:pPr>
              <a:r>
                <a:rPr kumimoji="0" lang="fi-FI" sz="1200" u="none" strike="noStrike" kern="0" cap="none" spc="0" normalizeH="0" baseline="0" noProof="0">
                  <a:ln>
                    <a:noFill/>
                  </a:ln>
                  <a:solidFill>
                    <a:schemeClr val="bg1"/>
                  </a:solidFill>
                  <a:effectLst/>
                  <a:uLnTx/>
                  <a:uFillTx/>
                  <a:latin typeface="Sporting Grotesque" pitchFamily="2" charset="0"/>
                  <a:ea typeface="Calibri" panose="020F0502020204030204" pitchFamily="34" charset="0"/>
                </a:rPr>
                <a:t>Ruotsin, Suomen ja Baltian energiamarkkinat ovat eri kehitysvaiheissa. Maatuulivoima on kehittynein kaikilla maantieteellisillä alueilla ja fokus siirtyy merituulivoimaan ja aurinkoenergiaan. </a:t>
              </a:r>
            </a:p>
          </p:txBody>
        </p:sp>
        <p:sp>
          <p:nvSpPr>
            <p:cNvPr id="28" name="Chevron 27">
              <a:extLst>
                <a:ext uri="{FF2B5EF4-FFF2-40B4-BE49-F238E27FC236}">
                  <a16:creationId xmlns:a16="http://schemas.microsoft.com/office/drawing/2014/main" id="{C67AA970-A3FA-4185-8FA6-535F94A7166E}"/>
                </a:ext>
              </a:extLst>
            </p:cNvPr>
            <p:cNvSpPr/>
            <p:nvPr userDrawn="1"/>
          </p:nvSpPr>
          <p:spPr>
            <a:xfrm>
              <a:off x="5002746" y="3755756"/>
              <a:ext cx="165368" cy="1815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grpSp>
        <p:nvGrpSpPr>
          <p:cNvPr id="35" name="Group 34">
            <a:extLst>
              <a:ext uri="{FF2B5EF4-FFF2-40B4-BE49-F238E27FC236}">
                <a16:creationId xmlns:a16="http://schemas.microsoft.com/office/drawing/2014/main" id="{31D1931C-DBF3-53D3-8D06-662B206270AD}"/>
              </a:ext>
            </a:extLst>
          </p:cNvPr>
          <p:cNvGrpSpPr/>
          <p:nvPr userDrawn="1"/>
        </p:nvGrpSpPr>
        <p:grpSpPr>
          <a:xfrm>
            <a:off x="5081997" y="4683034"/>
            <a:ext cx="5655481" cy="276999"/>
            <a:chOff x="5002746" y="4825629"/>
            <a:chExt cx="5655481" cy="276999"/>
          </a:xfrm>
        </p:grpSpPr>
        <p:sp>
          <p:nvSpPr>
            <p:cNvPr id="15" name="TextBox 14">
              <a:extLst>
                <a:ext uri="{FF2B5EF4-FFF2-40B4-BE49-F238E27FC236}">
                  <a16:creationId xmlns:a16="http://schemas.microsoft.com/office/drawing/2014/main" id="{9AED52B9-FBDB-16B3-C27A-E8F392CE70EB}"/>
                </a:ext>
              </a:extLst>
            </p:cNvPr>
            <p:cNvSpPr txBox="1"/>
            <p:nvPr/>
          </p:nvSpPr>
          <p:spPr>
            <a:xfrm>
              <a:off x="5264696" y="4825629"/>
              <a:ext cx="5393531" cy="276999"/>
            </a:xfrm>
            <a:prstGeom prst="rect">
              <a:avLst/>
            </a:prstGeom>
            <a:noFill/>
            <a:ln w="6350">
              <a:noFill/>
              <a:miter lim="800000"/>
            </a:ln>
          </p:spPr>
          <p:txBody>
            <a:bodyPr wrap="square">
              <a:spAutoFit/>
            </a:bodyPr>
            <a:lstStyle/>
            <a:p>
              <a:pPr marL="23400" marR="0" lvl="1" indent="0" defTabSz="914400" eaLnBrk="1" fontAlgn="auto" latinLnBrk="0" hangingPunct="1">
                <a:lnSpc>
                  <a:spcPct val="100000"/>
                </a:lnSpc>
                <a:spcBef>
                  <a:spcPts val="0"/>
                </a:spcBef>
                <a:spcAft>
                  <a:spcPts val="300"/>
                </a:spcAft>
                <a:buClr>
                  <a:srgbClr val="000000"/>
                </a:buClr>
                <a:buSzPct val="110000"/>
                <a:buFontTx/>
                <a:buNone/>
                <a:tabLst/>
                <a:defRPr/>
              </a:pPr>
              <a:r>
                <a:rPr lang="fi-FI" sz="1200" kern="0">
                  <a:solidFill>
                    <a:schemeClr val="bg1"/>
                  </a:solidFill>
                  <a:latin typeface="Sporting Grotesque" pitchFamily="2" charset="0"/>
                  <a:ea typeface="Times New Roman" panose="02020603050405020304" pitchFamily="18" charset="0"/>
                </a:rPr>
                <a:t>Pohjoismaissa yhteiskunnat ovat stabiileja ja energiainfrastruktuuri toimii hyvin. </a:t>
              </a:r>
            </a:p>
          </p:txBody>
        </p:sp>
        <p:sp>
          <p:nvSpPr>
            <p:cNvPr id="29" name="Chevron 28">
              <a:extLst>
                <a:ext uri="{FF2B5EF4-FFF2-40B4-BE49-F238E27FC236}">
                  <a16:creationId xmlns:a16="http://schemas.microsoft.com/office/drawing/2014/main" id="{07343874-0BA5-C46C-E643-8D5DBBA8E026}"/>
                </a:ext>
              </a:extLst>
            </p:cNvPr>
            <p:cNvSpPr/>
            <p:nvPr userDrawn="1"/>
          </p:nvSpPr>
          <p:spPr>
            <a:xfrm>
              <a:off x="5002746" y="4892804"/>
              <a:ext cx="165368" cy="1815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grpSp>
        <p:nvGrpSpPr>
          <p:cNvPr id="36" name="Group 35">
            <a:extLst>
              <a:ext uri="{FF2B5EF4-FFF2-40B4-BE49-F238E27FC236}">
                <a16:creationId xmlns:a16="http://schemas.microsoft.com/office/drawing/2014/main" id="{7C375917-6B7E-A598-B1D6-FCE18CFE1226}"/>
              </a:ext>
            </a:extLst>
          </p:cNvPr>
          <p:cNvGrpSpPr/>
          <p:nvPr userDrawn="1"/>
        </p:nvGrpSpPr>
        <p:grpSpPr>
          <a:xfrm>
            <a:off x="5081997" y="5467860"/>
            <a:ext cx="5655481" cy="461665"/>
            <a:chOff x="5002746" y="5578340"/>
            <a:chExt cx="5655481" cy="461665"/>
          </a:xfrm>
        </p:grpSpPr>
        <p:sp>
          <p:nvSpPr>
            <p:cNvPr id="16" name="TextBox 15">
              <a:extLst>
                <a:ext uri="{FF2B5EF4-FFF2-40B4-BE49-F238E27FC236}">
                  <a16:creationId xmlns:a16="http://schemas.microsoft.com/office/drawing/2014/main" id="{79DDE525-F229-F203-2B9B-3AB8A3FD1F3B}"/>
                </a:ext>
              </a:extLst>
            </p:cNvPr>
            <p:cNvSpPr txBox="1"/>
            <p:nvPr/>
          </p:nvSpPr>
          <p:spPr>
            <a:xfrm>
              <a:off x="5264696" y="5578340"/>
              <a:ext cx="5393531" cy="461665"/>
            </a:xfrm>
            <a:prstGeom prst="rect">
              <a:avLst/>
            </a:prstGeom>
            <a:noFill/>
            <a:ln w="6350">
              <a:noFill/>
              <a:miter lim="800000"/>
            </a:ln>
          </p:spPr>
          <p:txBody>
            <a:bodyPr wrap="square">
              <a:spAutoFit/>
            </a:bodyPr>
            <a:lstStyle/>
            <a:p>
              <a:pPr marL="23400" marR="0" lvl="1" indent="0" defTabSz="914400" eaLnBrk="1" fontAlgn="auto" latinLnBrk="0" hangingPunct="1">
                <a:lnSpc>
                  <a:spcPct val="100000"/>
                </a:lnSpc>
                <a:spcBef>
                  <a:spcPts val="0"/>
                </a:spcBef>
                <a:spcAft>
                  <a:spcPts val="300"/>
                </a:spcAft>
                <a:buClr>
                  <a:srgbClr val="000000"/>
                </a:buClr>
                <a:buSzPct val="110000"/>
                <a:buFontTx/>
                <a:buNone/>
                <a:tabLst/>
                <a:defRPr/>
              </a:pPr>
              <a:r>
                <a:rPr kumimoji="0" lang="fi-FI" sz="1200" u="none" strike="noStrike" kern="0" cap="none" spc="0" normalizeH="0" baseline="0" noProof="0">
                  <a:ln>
                    <a:noFill/>
                  </a:ln>
                  <a:solidFill>
                    <a:schemeClr val="bg1"/>
                  </a:solidFill>
                  <a:effectLst/>
                  <a:uLnTx/>
                  <a:uFillTx/>
                  <a:latin typeface="Sporting Grotesque" pitchFamily="2" charset="0"/>
                  <a:ea typeface="Times New Roman" panose="02020603050405020304" pitchFamily="18" charset="0"/>
                </a:rPr>
                <a:t>Pohjoisimaisten energiamarkkinoiden näkymät ovat ennustettavia ja suhteellisen terveelliset.</a:t>
              </a:r>
            </a:p>
          </p:txBody>
        </p:sp>
        <p:sp>
          <p:nvSpPr>
            <p:cNvPr id="30" name="Chevron 29">
              <a:extLst>
                <a:ext uri="{FF2B5EF4-FFF2-40B4-BE49-F238E27FC236}">
                  <a16:creationId xmlns:a16="http://schemas.microsoft.com/office/drawing/2014/main" id="{41C3926D-C50E-FBEA-5B47-4CE6CAD378D8}"/>
                </a:ext>
              </a:extLst>
            </p:cNvPr>
            <p:cNvSpPr/>
            <p:nvPr userDrawn="1"/>
          </p:nvSpPr>
          <p:spPr>
            <a:xfrm>
              <a:off x="5002746" y="5659466"/>
              <a:ext cx="165368" cy="18151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grpSp>
      <p:grpSp>
        <p:nvGrpSpPr>
          <p:cNvPr id="273" name="Group 272">
            <a:extLst>
              <a:ext uri="{FF2B5EF4-FFF2-40B4-BE49-F238E27FC236}">
                <a16:creationId xmlns:a16="http://schemas.microsoft.com/office/drawing/2014/main" id="{D36CADAF-E594-C268-A9B5-53CB8FD3CABE}"/>
              </a:ext>
            </a:extLst>
          </p:cNvPr>
          <p:cNvGrpSpPr/>
          <p:nvPr userDrawn="1"/>
        </p:nvGrpSpPr>
        <p:grpSpPr>
          <a:xfrm>
            <a:off x="499207" y="638244"/>
            <a:ext cx="3766902" cy="5448489"/>
            <a:chOff x="565612" y="949830"/>
            <a:chExt cx="3524220" cy="5097471"/>
          </a:xfrm>
        </p:grpSpPr>
        <p:grpSp>
          <p:nvGrpSpPr>
            <p:cNvPr id="38" name="Group 37">
              <a:extLst>
                <a:ext uri="{FF2B5EF4-FFF2-40B4-BE49-F238E27FC236}">
                  <a16:creationId xmlns:a16="http://schemas.microsoft.com/office/drawing/2014/main" id="{751DB23B-005A-21EE-6996-AF5FB5633DFD}"/>
                </a:ext>
              </a:extLst>
            </p:cNvPr>
            <p:cNvGrpSpPr/>
            <p:nvPr userDrawn="1"/>
          </p:nvGrpSpPr>
          <p:grpSpPr>
            <a:xfrm>
              <a:off x="565612" y="949830"/>
              <a:ext cx="3458562" cy="4142442"/>
              <a:chOff x="5602311" y="556019"/>
              <a:chExt cx="3458562" cy="4142442"/>
            </a:xfrm>
          </p:grpSpPr>
          <p:sp>
            <p:nvSpPr>
              <p:cNvPr id="39" name="Freeform 6">
                <a:extLst>
                  <a:ext uri="{FF2B5EF4-FFF2-40B4-BE49-F238E27FC236}">
                    <a16:creationId xmlns:a16="http://schemas.microsoft.com/office/drawing/2014/main" id="{DDDEFE80-8C1C-408B-E891-782CD1DE858E}"/>
                  </a:ext>
                </a:extLst>
              </p:cNvPr>
              <p:cNvSpPr>
                <a:spLocks noChangeArrowheads="1"/>
              </p:cNvSpPr>
              <p:nvPr/>
            </p:nvSpPr>
            <p:spPr bwMode="auto">
              <a:xfrm>
                <a:off x="5667970" y="4244821"/>
                <a:ext cx="8955" cy="8953"/>
              </a:xfrm>
              <a:custGeom>
                <a:avLst/>
                <a:gdLst>
                  <a:gd name="T0" fmla="*/ 5 w 15"/>
                  <a:gd name="T1" fmla="*/ 2 h 15"/>
                  <a:gd name="T2" fmla="*/ 2 w 15"/>
                  <a:gd name="T3" fmla="*/ 1 h 15"/>
                  <a:gd name="T4" fmla="*/ 0 w 15"/>
                  <a:gd name="T5" fmla="*/ 0 h 15"/>
                  <a:gd name="T6" fmla="*/ 3 w 15"/>
                  <a:gd name="T7" fmla="*/ 9 h 15"/>
                  <a:gd name="T8" fmla="*/ 4 w 15"/>
                  <a:gd name="T9" fmla="*/ 14 h 15"/>
                  <a:gd name="T10" fmla="*/ 7 w 15"/>
                  <a:gd name="T11" fmla="*/ 9 h 15"/>
                  <a:gd name="T12" fmla="*/ 14 w 15"/>
                  <a:gd name="T13" fmla="*/ 1 h 15"/>
                  <a:gd name="T14" fmla="*/ 11 w 15"/>
                  <a:gd name="T15" fmla="*/ 1 h 15"/>
                  <a:gd name="T16" fmla="*/ 5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2"/>
                    </a:moveTo>
                    <a:cubicBezTo>
                      <a:pt x="4" y="2"/>
                      <a:pt x="3" y="1"/>
                      <a:pt x="2" y="1"/>
                    </a:cubicBezTo>
                    <a:lnTo>
                      <a:pt x="0" y="0"/>
                    </a:lnTo>
                    <a:lnTo>
                      <a:pt x="3" y="9"/>
                    </a:lnTo>
                    <a:cubicBezTo>
                      <a:pt x="4" y="10"/>
                      <a:pt x="4" y="12"/>
                      <a:pt x="4" y="14"/>
                    </a:cubicBezTo>
                    <a:lnTo>
                      <a:pt x="7" y="9"/>
                    </a:lnTo>
                    <a:lnTo>
                      <a:pt x="14" y="1"/>
                    </a:lnTo>
                    <a:cubicBezTo>
                      <a:pt x="13" y="1"/>
                      <a:pt x="12" y="1"/>
                      <a:pt x="11" y="1"/>
                    </a:cubicBezTo>
                    <a:lnTo>
                      <a:pt x="5"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7">
                <a:extLst>
                  <a:ext uri="{FF2B5EF4-FFF2-40B4-BE49-F238E27FC236}">
                    <a16:creationId xmlns:a16="http://schemas.microsoft.com/office/drawing/2014/main" id="{3191A9C5-CB9F-69DD-D377-1F40D3E30917}"/>
                  </a:ext>
                </a:extLst>
              </p:cNvPr>
              <p:cNvSpPr>
                <a:spLocks noChangeArrowheads="1"/>
              </p:cNvSpPr>
              <p:nvPr/>
            </p:nvSpPr>
            <p:spPr bwMode="auto">
              <a:xfrm>
                <a:off x="5715722" y="3537503"/>
                <a:ext cx="8955" cy="8955"/>
              </a:xfrm>
              <a:custGeom>
                <a:avLst/>
                <a:gdLst>
                  <a:gd name="T0" fmla="*/ 2 w 13"/>
                  <a:gd name="T1" fmla="*/ 13 h 15"/>
                  <a:gd name="T2" fmla="*/ 8 w 13"/>
                  <a:gd name="T3" fmla="*/ 13 h 15"/>
                  <a:gd name="T4" fmla="*/ 8 w 13"/>
                  <a:gd name="T5" fmla="*/ 13 h 15"/>
                  <a:gd name="T6" fmla="*/ 11 w 13"/>
                  <a:gd name="T7" fmla="*/ 14 h 15"/>
                  <a:gd name="T8" fmla="*/ 12 w 13"/>
                  <a:gd name="T9" fmla="*/ 9 h 15"/>
                  <a:gd name="T10" fmla="*/ 10 w 13"/>
                  <a:gd name="T11" fmla="*/ 4 h 15"/>
                  <a:gd name="T12" fmla="*/ 8 w 13"/>
                  <a:gd name="T13" fmla="*/ 0 h 15"/>
                  <a:gd name="T14" fmla="*/ 6 w 13"/>
                  <a:gd name="T15" fmla="*/ 5 h 15"/>
                  <a:gd name="T16" fmla="*/ 4 w 13"/>
                  <a:gd name="T17" fmla="*/ 7 h 15"/>
                  <a:gd name="T18" fmla="*/ 1 w 13"/>
                  <a:gd name="T19" fmla="*/ 10 h 15"/>
                  <a:gd name="T20" fmla="*/ 0 w 13"/>
                  <a:gd name="T21" fmla="*/ 10 h 15"/>
                  <a:gd name="T22" fmla="*/ 1 w 13"/>
                  <a:gd name="T23" fmla="*/ 11 h 15"/>
                  <a:gd name="T24" fmla="*/ 2 w 13"/>
                  <a:gd name="T2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2" y="13"/>
                    </a:moveTo>
                    <a:lnTo>
                      <a:pt x="8" y="13"/>
                    </a:lnTo>
                    <a:lnTo>
                      <a:pt x="8" y="13"/>
                    </a:lnTo>
                    <a:cubicBezTo>
                      <a:pt x="9" y="13"/>
                      <a:pt x="10" y="14"/>
                      <a:pt x="11" y="14"/>
                    </a:cubicBezTo>
                    <a:lnTo>
                      <a:pt x="12" y="9"/>
                    </a:lnTo>
                    <a:lnTo>
                      <a:pt x="10" y="4"/>
                    </a:lnTo>
                    <a:lnTo>
                      <a:pt x="8" y="0"/>
                    </a:lnTo>
                    <a:cubicBezTo>
                      <a:pt x="8" y="2"/>
                      <a:pt x="8" y="4"/>
                      <a:pt x="6" y="5"/>
                    </a:cubicBezTo>
                    <a:lnTo>
                      <a:pt x="4" y="7"/>
                    </a:lnTo>
                    <a:cubicBezTo>
                      <a:pt x="3" y="8"/>
                      <a:pt x="2" y="9"/>
                      <a:pt x="1" y="10"/>
                    </a:cubicBezTo>
                    <a:lnTo>
                      <a:pt x="0" y="10"/>
                    </a:lnTo>
                    <a:lnTo>
                      <a:pt x="1" y="11"/>
                    </a:lnTo>
                    <a:lnTo>
                      <a:pt x="2"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8">
                <a:extLst>
                  <a:ext uri="{FF2B5EF4-FFF2-40B4-BE49-F238E27FC236}">
                    <a16:creationId xmlns:a16="http://schemas.microsoft.com/office/drawing/2014/main" id="{D9507ED6-8630-8296-8D99-87058A40A361}"/>
                  </a:ext>
                </a:extLst>
              </p:cNvPr>
              <p:cNvSpPr>
                <a:spLocks noChangeArrowheads="1"/>
              </p:cNvSpPr>
              <p:nvPr/>
            </p:nvSpPr>
            <p:spPr bwMode="auto">
              <a:xfrm>
                <a:off x="5682893" y="4110519"/>
                <a:ext cx="80581" cy="149223"/>
              </a:xfrm>
              <a:custGeom>
                <a:avLst/>
                <a:gdLst>
                  <a:gd name="T0" fmla="*/ 24 w 121"/>
                  <a:gd name="T1" fmla="*/ 138 h 219"/>
                  <a:gd name="T2" fmla="*/ 15 w 121"/>
                  <a:gd name="T3" fmla="*/ 141 h 219"/>
                  <a:gd name="T4" fmla="*/ 8 w 121"/>
                  <a:gd name="T5" fmla="*/ 144 h 219"/>
                  <a:gd name="T6" fmla="*/ 9 w 121"/>
                  <a:gd name="T7" fmla="*/ 147 h 219"/>
                  <a:gd name="T8" fmla="*/ 12 w 121"/>
                  <a:gd name="T9" fmla="*/ 172 h 219"/>
                  <a:gd name="T10" fmla="*/ 8 w 121"/>
                  <a:gd name="T11" fmla="*/ 183 h 219"/>
                  <a:gd name="T12" fmla="*/ 0 w 121"/>
                  <a:gd name="T13" fmla="*/ 191 h 219"/>
                  <a:gd name="T14" fmla="*/ 10 w 121"/>
                  <a:gd name="T15" fmla="*/ 200 h 219"/>
                  <a:gd name="T16" fmla="*/ 11 w 121"/>
                  <a:gd name="T17" fmla="*/ 203 h 219"/>
                  <a:gd name="T18" fmla="*/ 13 w 121"/>
                  <a:gd name="T19" fmla="*/ 209 h 219"/>
                  <a:gd name="T20" fmla="*/ 15 w 121"/>
                  <a:gd name="T21" fmla="*/ 215 h 219"/>
                  <a:gd name="T22" fmla="*/ 24 w 121"/>
                  <a:gd name="T23" fmla="*/ 214 h 219"/>
                  <a:gd name="T24" fmla="*/ 42 w 121"/>
                  <a:gd name="T25" fmla="*/ 217 h 219"/>
                  <a:gd name="T26" fmla="*/ 46 w 121"/>
                  <a:gd name="T27" fmla="*/ 218 h 219"/>
                  <a:gd name="T28" fmla="*/ 49 w 121"/>
                  <a:gd name="T29" fmla="*/ 212 h 219"/>
                  <a:gd name="T30" fmla="*/ 58 w 121"/>
                  <a:gd name="T31" fmla="*/ 200 h 219"/>
                  <a:gd name="T32" fmla="*/ 64 w 121"/>
                  <a:gd name="T33" fmla="*/ 194 h 219"/>
                  <a:gd name="T34" fmla="*/ 66 w 121"/>
                  <a:gd name="T35" fmla="*/ 192 h 219"/>
                  <a:gd name="T36" fmla="*/ 59 w 121"/>
                  <a:gd name="T37" fmla="*/ 188 h 219"/>
                  <a:gd name="T38" fmla="*/ 46 w 121"/>
                  <a:gd name="T39" fmla="*/ 170 h 219"/>
                  <a:gd name="T40" fmla="*/ 40 w 121"/>
                  <a:gd name="T41" fmla="*/ 166 h 219"/>
                  <a:gd name="T42" fmla="*/ 29 w 121"/>
                  <a:gd name="T43" fmla="*/ 162 h 219"/>
                  <a:gd name="T44" fmla="*/ 26 w 121"/>
                  <a:gd name="T45" fmla="*/ 150 h 219"/>
                  <a:gd name="T46" fmla="*/ 35 w 121"/>
                  <a:gd name="T47" fmla="*/ 145 h 219"/>
                  <a:gd name="T48" fmla="*/ 44 w 121"/>
                  <a:gd name="T49" fmla="*/ 139 h 219"/>
                  <a:gd name="T50" fmla="*/ 45 w 121"/>
                  <a:gd name="T51" fmla="*/ 127 h 219"/>
                  <a:gd name="T52" fmla="*/ 54 w 121"/>
                  <a:gd name="T53" fmla="*/ 117 h 219"/>
                  <a:gd name="T54" fmla="*/ 72 w 121"/>
                  <a:gd name="T55" fmla="*/ 108 h 219"/>
                  <a:gd name="T56" fmla="*/ 87 w 121"/>
                  <a:gd name="T57" fmla="*/ 104 h 219"/>
                  <a:gd name="T58" fmla="*/ 97 w 121"/>
                  <a:gd name="T59" fmla="*/ 71 h 219"/>
                  <a:gd name="T60" fmla="*/ 115 w 121"/>
                  <a:gd name="T61" fmla="*/ 56 h 219"/>
                  <a:gd name="T62" fmla="*/ 115 w 121"/>
                  <a:gd name="T63" fmla="*/ 45 h 219"/>
                  <a:gd name="T64" fmla="*/ 109 w 121"/>
                  <a:gd name="T65" fmla="*/ 20 h 219"/>
                  <a:gd name="T66" fmla="*/ 120 w 121"/>
                  <a:gd name="T67" fmla="*/ 8 h 219"/>
                  <a:gd name="T68" fmla="*/ 115 w 121"/>
                  <a:gd name="T69" fmla="*/ 5 h 219"/>
                  <a:gd name="T70" fmla="*/ 104 w 121"/>
                  <a:gd name="T71" fmla="*/ 14 h 219"/>
                  <a:gd name="T72" fmla="*/ 96 w 121"/>
                  <a:gd name="T73" fmla="*/ 26 h 219"/>
                  <a:gd name="T74" fmla="*/ 87 w 121"/>
                  <a:gd name="T75" fmla="*/ 41 h 219"/>
                  <a:gd name="T76" fmla="*/ 81 w 121"/>
                  <a:gd name="T77" fmla="*/ 42 h 219"/>
                  <a:gd name="T78" fmla="*/ 85 w 121"/>
                  <a:gd name="T79" fmla="*/ 61 h 219"/>
                  <a:gd name="T80" fmla="*/ 85 w 121"/>
                  <a:gd name="T81" fmla="*/ 79 h 219"/>
                  <a:gd name="T82" fmla="*/ 80 w 121"/>
                  <a:gd name="T83" fmla="*/ 93 h 219"/>
                  <a:gd name="T84" fmla="*/ 69 w 121"/>
                  <a:gd name="T85" fmla="*/ 102 h 219"/>
                  <a:gd name="T86" fmla="*/ 58 w 121"/>
                  <a:gd name="T87" fmla="*/ 108 h 219"/>
                  <a:gd name="T88" fmla="*/ 48 w 121"/>
                  <a:gd name="T89" fmla="*/ 106 h 219"/>
                  <a:gd name="T90" fmla="*/ 41 w 121"/>
                  <a:gd name="T91" fmla="*/ 101 h 219"/>
                  <a:gd name="T92" fmla="*/ 35 w 121"/>
                  <a:gd name="T93" fmla="*/ 116 h 219"/>
                  <a:gd name="T94" fmla="*/ 35 w 121"/>
                  <a:gd name="T95" fmla="*/ 13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219">
                    <a:moveTo>
                      <a:pt x="32" y="138"/>
                    </a:moveTo>
                    <a:cubicBezTo>
                      <a:pt x="29" y="140"/>
                      <a:pt x="26" y="139"/>
                      <a:pt x="24" y="138"/>
                    </a:cubicBezTo>
                    <a:lnTo>
                      <a:pt x="21" y="136"/>
                    </a:lnTo>
                    <a:lnTo>
                      <a:pt x="15" y="141"/>
                    </a:lnTo>
                    <a:cubicBezTo>
                      <a:pt x="15" y="142"/>
                      <a:pt x="13" y="142"/>
                      <a:pt x="12" y="143"/>
                    </a:cubicBezTo>
                    <a:lnTo>
                      <a:pt x="8" y="144"/>
                    </a:lnTo>
                    <a:lnTo>
                      <a:pt x="8" y="144"/>
                    </a:lnTo>
                    <a:lnTo>
                      <a:pt x="9" y="147"/>
                    </a:lnTo>
                    <a:cubicBezTo>
                      <a:pt x="10" y="148"/>
                      <a:pt x="10" y="149"/>
                      <a:pt x="10" y="150"/>
                    </a:cubicBezTo>
                    <a:lnTo>
                      <a:pt x="12" y="172"/>
                    </a:lnTo>
                    <a:cubicBezTo>
                      <a:pt x="12" y="174"/>
                      <a:pt x="12" y="175"/>
                      <a:pt x="11" y="177"/>
                    </a:cubicBezTo>
                    <a:lnTo>
                      <a:pt x="8" y="183"/>
                    </a:lnTo>
                    <a:cubicBezTo>
                      <a:pt x="8" y="184"/>
                      <a:pt x="7" y="184"/>
                      <a:pt x="6" y="185"/>
                    </a:cubicBezTo>
                    <a:lnTo>
                      <a:pt x="0" y="191"/>
                    </a:lnTo>
                    <a:cubicBezTo>
                      <a:pt x="2" y="190"/>
                      <a:pt x="4" y="191"/>
                      <a:pt x="6" y="191"/>
                    </a:cubicBezTo>
                    <a:cubicBezTo>
                      <a:pt x="9" y="193"/>
                      <a:pt x="11" y="197"/>
                      <a:pt x="10" y="200"/>
                    </a:cubicBezTo>
                    <a:lnTo>
                      <a:pt x="10" y="202"/>
                    </a:lnTo>
                    <a:lnTo>
                      <a:pt x="11" y="203"/>
                    </a:lnTo>
                    <a:cubicBezTo>
                      <a:pt x="11" y="204"/>
                      <a:pt x="11" y="204"/>
                      <a:pt x="12" y="205"/>
                    </a:cubicBezTo>
                    <a:cubicBezTo>
                      <a:pt x="12" y="205"/>
                      <a:pt x="13" y="208"/>
                      <a:pt x="13" y="209"/>
                    </a:cubicBezTo>
                    <a:lnTo>
                      <a:pt x="13" y="215"/>
                    </a:lnTo>
                    <a:cubicBezTo>
                      <a:pt x="14" y="215"/>
                      <a:pt x="14" y="215"/>
                      <a:pt x="15" y="215"/>
                    </a:cubicBezTo>
                    <a:lnTo>
                      <a:pt x="18" y="214"/>
                    </a:lnTo>
                    <a:cubicBezTo>
                      <a:pt x="20" y="213"/>
                      <a:pt x="22" y="213"/>
                      <a:pt x="24" y="214"/>
                    </a:cubicBezTo>
                    <a:lnTo>
                      <a:pt x="31" y="217"/>
                    </a:lnTo>
                    <a:lnTo>
                      <a:pt x="42" y="217"/>
                    </a:lnTo>
                    <a:cubicBezTo>
                      <a:pt x="44" y="217"/>
                      <a:pt x="45" y="217"/>
                      <a:pt x="46" y="218"/>
                    </a:cubicBezTo>
                    <a:lnTo>
                      <a:pt x="46" y="218"/>
                    </a:lnTo>
                    <a:lnTo>
                      <a:pt x="47" y="215"/>
                    </a:lnTo>
                    <a:cubicBezTo>
                      <a:pt x="47" y="214"/>
                      <a:pt x="48" y="213"/>
                      <a:pt x="49" y="212"/>
                    </a:cubicBezTo>
                    <a:lnTo>
                      <a:pt x="57" y="202"/>
                    </a:lnTo>
                    <a:cubicBezTo>
                      <a:pt x="57" y="201"/>
                      <a:pt x="57" y="200"/>
                      <a:pt x="58" y="200"/>
                    </a:cubicBezTo>
                    <a:lnTo>
                      <a:pt x="59" y="198"/>
                    </a:lnTo>
                    <a:cubicBezTo>
                      <a:pt x="60" y="196"/>
                      <a:pt x="62" y="195"/>
                      <a:pt x="64" y="194"/>
                    </a:cubicBezTo>
                    <a:lnTo>
                      <a:pt x="69" y="193"/>
                    </a:lnTo>
                    <a:cubicBezTo>
                      <a:pt x="68" y="193"/>
                      <a:pt x="67" y="193"/>
                      <a:pt x="66" y="192"/>
                    </a:cubicBezTo>
                    <a:lnTo>
                      <a:pt x="61" y="190"/>
                    </a:lnTo>
                    <a:cubicBezTo>
                      <a:pt x="60" y="190"/>
                      <a:pt x="59" y="189"/>
                      <a:pt x="59" y="188"/>
                    </a:cubicBezTo>
                    <a:lnTo>
                      <a:pt x="55" y="184"/>
                    </a:lnTo>
                    <a:lnTo>
                      <a:pt x="46" y="170"/>
                    </a:lnTo>
                    <a:lnTo>
                      <a:pt x="44" y="170"/>
                    </a:lnTo>
                    <a:cubicBezTo>
                      <a:pt x="42" y="169"/>
                      <a:pt x="41" y="168"/>
                      <a:pt x="40" y="166"/>
                    </a:cubicBezTo>
                    <a:lnTo>
                      <a:pt x="37" y="167"/>
                    </a:lnTo>
                    <a:cubicBezTo>
                      <a:pt x="33" y="167"/>
                      <a:pt x="30" y="166"/>
                      <a:pt x="29" y="162"/>
                    </a:cubicBezTo>
                    <a:lnTo>
                      <a:pt x="26" y="157"/>
                    </a:lnTo>
                    <a:cubicBezTo>
                      <a:pt x="25" y="155"/>
                      <a:pt x="25" y="152"/>
                      <a:pt x="26" y="150"/>
                    </a:cubicBezTo>
                    <a:cubicBezTo>
                      <a:pt x="27" y="147"/>
                      <a:pt x="29" y="146"/>
                      <a:pt x="32" y="146"/>
                    </a:cubicBezTo>
                    <a:lnTo>
                      <a:pt x="35" y="145"/>
                    </a:lnTo>
                    <a:lnTo>
                      <a:pt x="38" y="144"/>
                    </a:lnTo>
                    <a:lnTo>
                      <a:pt x="44" y="139"/>
                    </a:lnTo>
                    <a:lnTo>
                      <a:pt x="43" y="132"/>
                    </a:lnTo>
                    <a:cubicBezTo>
                      <a:pt x="43" y="130"/>
                      <a:pt x="44" y="128"/>
                      <a:pt x="45" y="127"/>
                    </a:cubicBezTo>
                    <a:lnTo>
                      <a:pt x="51" y="119"/>
                    </a:lnTo>
                    <a:cubicBezTo>
                      <a:pt x="52" y="118"/>
                      <a:pt x="53" y="117"/>
                      <a:pt x="54" y="117"/>
                    </a:cubicBezTo>
                    <a:lnTo>
                      <a:pt x="63" y="111"/>
                    </a:lnTo>
                    <a:lnTo>
                      <a:pt x="72" y="108"/>
                    </a:lnTo>
                    <a:lnTo>
                      <a:pt x="90" y="106"/>
                    </a:lnTo>
                    <a:lnTo>
                      <a:pt x="87" y="104"/>
                    </a:lnTo>
                    <a:cubicBezTo>
                      <a:pt x="84" y="101"/>
                      <a:pt x="83" y="97"/>
                      <a:pt x="85" y="94"/>
                    </a:cubicBezTo>
                    <a:lnTo>
                      <a:pt x="97" y="71"/>
                    </a:lnTo>
                    <a:cubicBezTo>
                      <a:pt x="98" y="70"/>
                      <a:pt x="98" y="69"/>
                      <a:pt x="99" y="68"/>
                    </a:cubicBezTo>
                    <a:lnTo>
                      <a:pt x="115" y="56"/>
                    </a:lnTo>
                    <a:cubicBezTo>
                      <a:pt x="115" y="55"/>
                      <a:pt x="115" y="55"/>
                      <a:pt x="115" y="54"/>
                    </a:cubicBezTo>
                    <a:lnTo>
                      <a:pt x="115" y="45"/>
                    </a:lnTo>
                    <a:lnTo>
                      <a:pt x="111" y="33"/>
                    </a:lnTo>
                    <a:lnTo>
                      <a:pt x="109" y="20"/>
                    </a:lnTo>
                    <a:cubicBezTo>
                      <a:pt x="108" y="17"/>
                      <a:pt x="110" y="13"/>
                      <a:pt x="113" y="12"/>
                    </a:cubicBezTo>
                    <a:lnTo>
                      <a:pt x="120" y="8"/>
                    </a:lnTo>
                    <a:cubicBezTo>
                      <a:pt x="120" y="8"/>
                      <a:pt x="120" y="8"/>
                      <a:pt x="119" y="8"/>
                    </a:cubicBezTo>
                    <a:lnTo>
                      <a:pt x="115" y="5"/>
                    </a:lnTo>
                    <a:lnTo>
                      <a:pt x="107" y="0"/>
                    </a:lnTo>
                    <a:lnTo>
                      <a:pt x="104" y="14"/>
                    </a:lnTo>
                    <a:cubicBezTo>
                      <a:pt x="104" y="15"/>
                      <a:pt x="103" y="15"/>
                      <a:pt x="103" y="16"/>
                    </a:cubicBezTo>
                    <a:lnTo>
                      <a:pt x="96" y="26"/>
                    </a:lnTo>
                    <a:lnTo>
                      <a:pt x="91" y="37"/>
                    </a:lnTo>
                    <a:cubicBezTo>
                      <a:pt x="90" y="39"/>
                      <a:pt x="88" y="40"/>
                      <a:pt x="87" y="41"/>
                    </a:cubicBezTo>
                    <a:lnTo>
                      <a:pt x="83" y="42"/>
                    </a:lnTo>
                    <a:cubicBezTo>
                      <a:pt x="83" y="42"/>
                      <a:pt x="82" y="42"/>
                      <a:pt x="81" y="42"/>
                    </a:cubicBezTo>
                    <a:lnTo>
                      <a:pt x="81" y="43"/>
                    </a:lnTo>
                    <a:lnTo>
                      <a:pt x="85" y="61"/>
                    </a:lnTo>
                    <a:lnTo>
                      <a:pt x="85" y="77"/>
                    </a:lnTo>
                    <a:cubicBezTo>
                      <a:pt x="85" y="78"/>
                      <a:pt x="85" y="78"/>
                      <a:pt x="85" y="79"/>
                    </a:cubicBezTo>
                    <a:lnTo>
                      <a:pt x="82" y="90"/>
                    </a:lnTo>
                    <a:cubicBezTo>
                      <a:pt x="81" y="91"/>
                      <a:pt x="81" y="92"/>
                      <a:pt x="80" y="93"/>
                    </a:cubicBezTo>
                    <a:lnTo>
                      <a:pt x="74" y="99"/>
                    </a:lnTo>
                    <a:cubicBezTo>
                      <a:pt x="72" y="100"/>
                      <a:pt x="71" y="101"/>
                      <a:pt x="69" y="102"/>
                    </a:cubicBezTo>
                    <a:lnTo>
                      <a:pt x="62" y="103"/>
                    </a:lnTo>
                    <a:cubicBezTo>
                      <a:pt x="62" y="105"/>
                      <a:pt x="60" y="107"/>
                      <a:pt x="58" y="108"/>
                    </a:cubicBezTo>
                    <a:cubicBezTo>
                      <a:pt x="56" y="109"/>
                      <a:pt x="53" y="109"/>
                      <a:pt x="51" y="108"/>
                    </a:cubicBezTo>
                    <a:lnTo>
                      <a:pt x="48" y="106"/>
                    </a:lnTo>
                    <a:cubicBezTo>
                      <a:pt x="47" y="106"/>
                      <a:pt x="47" y="105"/>
                      <a:pt x="46" y="105"/>
                    </a:cubicBezTo>
                    <a:lnTo>
                      <a:pt x="41" y="101"/>
                    </a:lnTo>
                    <a:lnTo>
                      <a:pt x="33" y="113"/>
                    </a:lnTo>
                    <a:lnTo>
                      <a:pt x="35" y="116"/>
                    </a:lnTo>
                    <a:lnTo>
                      <a:pt x="39" y="127"/>
                    </a:lnTo>
                    <a:cubicBezTo>
                      <a:pt x="41" y="131"/>
                      <a:pt x="39" y="135"/>
                      <a:pt x="35" y="137"/>
                    </a:cubicBezTo>
                    <a:lnTo>
                      <a:pt x="32" y="13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9">
                <a:extLst>
                  <a:ext uri="{FF2B5EF4-FFF2-40B4-BE49-F238E27FC236}">
                    <a16:creationId xmlns:a16="http://schemas.microsoft.com/office/drawing/2014/main" id="{E565EDF7-FF20-7108-79E0-76673756BDD8}"/>
                  </a:ext>
                </a:extLst>
              </p:cNvPr>
              <p:cNvSpPr>
                <a:spLocks noChangeArrowheads="1"/>
              </p:cNvSpPr>
              <p:nvPr/>
            </p:nvSpPr>
            <p:spPr bwMode="auto">
              <a:xfrm>
                <a:off x="5754521" y="3516612"/>
                <a:ext cx="29844" cy="17906"/>
              </a:xfrm>
              <a:custGeom>
                <a:avLst/>
                <a:gdLst>
                  <a:gd name="T0" fmla="*/ 2 w 46"/>
                  <a:gd name="T1" fmla="*/ 4 h 28"/>
                  <a:gd name="T2" fmla="*/ 4 w 46"/>
                  <a:gd name="T3" fmla="*/ 14 h 28"/>
                  <a:gd name="T4" fmla="*/ 16 w 46"/>
                  <a:gd name="T5" fmla="*/ 22 h 28"/>
                  <a:gd name="T6" fmla="*/ 20 w 46"/>
                  <a:gd name="T7" fmla="*/ 27 h 28"/>
                  <a:gd name="T8" fmla="*/ 45 w 46"/>
                  <a:gd name="T9" fmla="*/ 12 h 28"/>
                  <a:gd name="T10" fmla="*/ 29 w 46"/>
                  <a:gd name="T11" fmla="*/ 14 h 28"/>
                  <a:gd name="T12" fmla="*/ 27 w 46"/>
                  <a:gd name="T13" fmla="*/ 14 h 28"/>
                  <a:gd name="T14" fmla="*/ 13 w 46"/>
                  <a:gd name="T15" fmla="*/ 11 h 28"/>
                  <a:gd name="T16" fmla="*/ 8 w 46"/>
                  <a:gd name="T17" fmla="*/ 9 h 28"/>
                  <a:gd name="T18" fmla="*/ 0 w 46"/>
                  <a:gd name="T19" fmla="*/ 0 h 28"/>
                  <a:gd name="T20" fmla="*/ 1 w 46"/>
                  <a:gd name="T21" fmla="*/ 2 h 28"/>
                  <a:gd name="T22" fmla="*/ 2 w 46"/>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8">
                    <a:moveTo>
                      <a:pt x="2" y="4"/>
                    </a:moveTo>
                    <a:lnTo>
                      <a:pt x="4" y="14"/>
                    </a:lnTo>
                    <a:lnTo>
                      <a:pt x="16" y="22"/>
                    </a:lnTo>
                    <a:cubicBezTo>
                      <a:pt x="18" y="23"/>
                      <a:pt x="19" y="25"/>
                      <a:pt x="20" y="27"/>
                    </a:cubicBezTo>
                    <a:lnTo>
                      <a:pt x="45" y="12"/>
                    </a:lnTo>
                    <a:lnTo>
                      <a:pt x="29" y="14"/>
                    </a:lnTo>
                    <a:cubicBezTo>
                      <a:pt x="29" y="14"/>
                      <a:pt x="28" y="14"/>
                      <a:pt x="27" y="14"/>
                    </a:cubicBezTo>
                    <a:lnTo>
                      <a:pt x="13" y="11"/>
                    </a:lnTo>
                    <a:cubicBezTo>
                      <a:pt x="11" y="11"/>
                      <a:pt x="9" y="10"/>
                      <a:pt x="8" y="9"/>
                    </a:cubicBezTo>
                    <a:lnTo>
                      <a:pt x="0" y="0"/>
                    </a:lnTo>
                    <a:lnTo>
                      <a:pt x="1" y="2"/>
                    </a:lnTo>
                    <a:cubicBezTo>
                      <a:pt x="1" y="3"/>
                      <a:pt x="2" y="4"/>
                      <a:pt x="2"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13">
                <a:extLst>
                  <a:ext uri="{FF2B5EF4-FFF2-40B4-BE49-F238E27FC236}">
                    <a16:creationId xmlns:a16="http://schemas.microsoft.com/office/drawing/2014/main" id="{1DE12DCD-1F79-15B1-B947-32242F5FD918}"/>
                  </a:ext>
                </a:extLst>
              </p:cNvPr>
              <p:cNvSpPr>
                <a:spLocks noChangeArrowheads="1"/>
              </p:cNvSpPr>
              <p:nvPr/>
            </p:nvSpPr>
            <p:spPr bwMode="auto">
              <a:xfrm>
                <a:off x="5727660" y="4316449"/>
                <a:ext cx="5968" cy="11938"/>
              </a:xfrm>
              <a:custGeom>
                <a:avLst/>
                <a:gdLst>
                  <a:gd name="T0" fmla="*/ 6 w 11"/>
                  <a:gd name="T1" fmla="*/ 9 h 18"/>
                  <a:gd name="T2" fmla="*/ 10 w 11"/>
                  <a:gd name="T3" fmla="*/ 3 h 18"/>
                  <a:gd name="T4" fmla="*/ 6 w 11"/>
                  <a:gd name="T5" fmla="*/ 0 h 18"/>
                  <a:gd name="T6" fmla="*/ 6 w 11"/>
                  <a:gd name="T7" fmla="*/ 0 h 18"/>
                  <a:gd name="T8" fmla="*/ 4 w 11"/>
                  <a:gd name="T9" fmla="*/ 6 h 18"/>
                  <a:gd name="T10" fmla="*/ 3 w 11"/>
                  <a:gd name="T11" fmla="*/ 9 h 18"/>
                  <a:gd name="T12" fmla="*/ 0 w 11"/>
                  <a:gd name="T13" fmla="*/ 12 h 18"/>
                  <a:gd name="T14" fmla="*/ 5 w 11"/>
                  <a:gd name="T15" fmla="*/ 17 h 18"/>
                  <a:gd name="T16" fmla="*/ 6 w 11"/>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6" y="9"/>
                    </a:moveTo>
                    <a:cubicBezTo>
                      <a:pt x="6" y="7"/>
                      <a:pt x="8" y="4"/>
                      <a:pt x="10" y="3"/>
                    </a:cubicBezTo>
                    <a:lnTo>
                      <a:pt x="6" y="0"/>
                    </a:lnTo>
                    <a:lnTo>
                      <a:pt x="6" y="0"/>
                    </a:lnTo>
                    <a:lnTo>
                      <a:pt x="4" y="6"/>
                    </a:lnTo>
                    <a:cubicBezTo>
                      <a:pt x="4" y="7"/>
                      <a:pt x="3" y="8"/>
                      <a:pt x="3" y="9"/>
                    </a:cubicBezTo>
                    <a:lnTo>
                      <a:pt x="0" y="12"/>
                    </a:lnTo>
                    <a:lnTo>
                      <a:pt x="5" y="17"/>
                    </a:lnTo>
                    <a:lnTo>
                      <a:pt x="6" y="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18">
                <a:extLst>
                  <a:ext uri="{FF2B5EF4-FFF2-40B4-BE49-F238E27FC236}">
                    <a16:creationId xmlns:a16="http://schemas.microsoft.com/office/drawing/2014/main" id="{9F707EC7-457D-3124-8390-DF9C0E7D2683}"/>
                  </a:ext>
                </a:extLst>
              </p:cNvPr>
              <p:cNvSpPr>
                <a:spLocks noChangeArrowheads="1"/>
              </p:cNvSpPr>
              <p:nvPr/>
            </p:nvSpPr>
            <p:spPr bwMode="auto">
              <a:xfrm>
                <a:off x="6485714" y="4665630"/>
                <a:ext cx="17906" cy="8955"/>
              </a:xfrm>
              <a:custGeom>
                <a:avLst/>
                <a:gdLst>
                  <a:gd name="T0" fmla="*/ 27 w 28"/>
                  <a:gd name="T1" fmla="*/ 8 h 13"/>
                  <a:gd name="T2" fmla="*/ 22 w 28"/>
                  <a:gd name="T3" fmla="*/ 6 h 13"/>
                  <a:gd name="T4" fmla="*/ 20 w 28"/>
                  <a:gd name="T5" fmla="*/ 7 h 13"/>
                  <a:gd name="T6" fmla="*/ 14 w 28"/>
                  <a:gd name="T7" fmla="*/ 8 h 13"/>
                  <a:gd name="T8" fmla="*/ 9 w 28"/>
                  <a:gd name="T9" fmla="*/ 3 h 13"/>
                  <a:gd name="T10" fmla="*/ 7 w 28"/>
                  <a:gd name="T11" fmla="*/ 0 h 13"/>
                  <a:gd name="T12" fmla="*/ 6 w 28"/>
                  <a:gd name="T13" fmla="*/ 0 h 13"/>
                  <a:gd name="T14" fmla="*/ 2 w 28"/>
                  <a:gd name="T15" fmla="*/ 6 h 13"/>
                  <a:gd name="T16" fmla="*/ 1 w 28"/>
                  <a:gd name="T17" fmla="*/ 9 h 13"/>
                  <a:gd name="T18" fmla="*/ 0 w 28"/>
                  <a:gd name="T19" fmla="*/ 11 h 13"/>
                  <a:gd name="T20" fmla="*/ 6 w 28"/>
                  <a:gd name="T21" fmla="*/ 12 h 13"/>
                  <a:gd name="T22" fmla="*/ 22 w 28"/>
                  <a:gd name="T23" fmla="*/ 12 h 13"/>
                  <a:gd name="T24" fmla="*/ 27 w 28"/>
                  <a:gd name="T2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3">
                    <a:moveTo>
                      <a:pt x="27" y="8"/>
                    </a:moveTo>
                    <a:lnTo>
                      <a:pt x="22" y="6"/>
                    </a:lnTo>
                    <a:lnTo>
                      <a:pt x="20" y="7"/>
                    </a:lnTo>
                    <a:cubicBezTo>
                      <a:pt x="18" y="8"/>
                      <a:pt x="16" y="8"/>
                      <a:pt x="14" y="8"/>
                    </a:cubicBezTo>
                    <a:cubicBezTo>
                      <a:pt x="11" y="7"/>
                      <a:pt x="10" y="5"/>
                      <a:pt x="9" y="3"/>
                    </a:cubicBezTo>
                    <a:lnTo>
                      <a:pt x="7" y="0"/>
                    </a:lnTo>
                    <a:lnTo>
                      <a:pt x="6" y="0"/>
                    </a:lnTo>
                    <a:lnTo>
                      <a:pt x="2" y="6"/>
                    </a:lnTo>
                    <a:cubicBezTo>
                      <a:pt x="2" y="7"/>
                      <a:pt x="1" y="9"/>
                      <a:pt x="1" y="9"/>
                    </a:cubicBezTo>
                    <a:cubicBezTo>
                      <a:pt x="1" y="10"/>
                      <a:pt x="0" y="10"/>
                      <a:pt x="0" y="11"/>
                    </a:cubicBezTo>
                    <a:lnTo>
                      <a:pt x="6" y="12"/>
                    </a:lnTo>
                    <a:lnTo>
                      <a:pt x="22" y="12"/>
                    </a:lnTo>
                    <a:lnTo>
                      <a:pt x="27"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61">
                <a:extLst>
                  <a:ext uri="{FF2B5EF4-FFF2-40B4-BE49-F238E27FC236}">
                    <a16:creationId xmlns:a16="http://schemas.microsoft.com/office/drawing/2014/main" id="{1D0F7E83-1FD1-1C3C-AE2F-DB68C7D12AA6}"/>
                  </a:ext>
                </a:extLst>
              </p:cNvPr>
              <p:cNvSpPr>
                <a:spLocks noChangeArrowheads="1"/>
              </p:cNvSpPr>
              <p:nvPr/>
            </p:nvSpPr>
            <p:spPr bwMode="auto">
              <a:xfrm>
                <a:off x="6778192" y="2325808"/>
                <a:ext cx="35814" cy="17906"/>
              </a:xfrm>
              <a:custGeom>
                <a:avLst/>
                <a:gdLst>
                  <a:gd name="T0" fmla="*/ 17 w 51"/>
                  <a:gd name="T1" fmla="*/ 26 h 27"/>
                  <a:gd name="T2" fmla="*/ 38 w 51"/>
                  <a:gd name="T3" fmla="*/ 20 h 27"/>
                  <a:gd name="T4" fmla="*/ 39 w 51"/>
                  <a:gd name="T5" fmla="*/ 18 h 27"/>
                  <a:gd name="T6" fmla="*/ 41 w 51"/>
                  <a:gd name="T7" fmla="*/ 9 h 27"/>
                  <a:gd name="T8" fmla="*/ 44 w 51"/>
                  <a:gd name="T9" fmla="*/ 5 h 27"/>
                  <a:gd name="T10" fmla="*/ 48 w 51"/>
                  <a:gd name="T11" fmla="*/ 3 h 27"/>
                  <a:gd name="T12" fmla="*/ 50 w 51"/>
                  <a:gd name="T13" fmla="*/ 0 h 27"/>
                  <a:gd name="T14" fmla="*/ 44 w 51"/>
                  <a:gd name="T15" fmla="*/ 2 h 27"/>
                  <a:gd name="T16" fmla="*/ 41 w 51"/>
                  <a:gd name="T17" fmla="*/ 4 h 27"/>
                  <a:gd name="T18" fmla="*/ 38 w 51"/>
                  <a:gd name="T19" fmla="*/ 14 h 27"/>
                  <a:gd name="T20" fmla="*/ 36 w 51"/>
                  <a:gd name="T21" fmla="*/ 16 h 27"/>
                  <a:gd name="T22" fmla="*/ 35 w 51"/>
                  <a:gd name="T23" fmla="*/ 18 h 27"/>
                  <a:gd name="T24" fmla="*/ 27 w 51"/>
                  <a:gd name="T25" fmla="*/ 21 h 27"/>
                  <a:gd name="T26" fmla="*/ 6 w 51"/>
                  <a:gd name="T27" fmla="*/ 16 h 27"/>
                  <a:gd name="T28" fmla="*/ 5 w 51"/>
                  <a:gd name="T29" fmla="*/ 15 h 27"/>
                  <a:gd name="T30" fmla="*/ 2 w 51"/>
                  <a:gd name="T31" fmla="*/ 14 h 27"/>
                  <a:gd name="T32" fmla="*/ 0 w 51"/>
                  <a:gd name="T33" fmla="*/ 18 h 27"/>
                  <a:gd name="T34" fmla="*/ 2 w 51"/>
                  <a:gd name="T35" fmla="*/ 18 h 27"/>
                  <a:gd name="T36" fmla="*/ 12 w 51"/>
                  <a:gd name="T37" fmla="*/ 22 h 27"/>
                  <a:gd name="T38" fmla="*/ 17 w 51"/>
                  <a:gd name="T3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7">
                    <a:moveTo>
                      <a:pt x="17" y="26"/>
                    </a:moveTo>
                    <a:lnTo>
                      <a:pt x="38" y="20"/>
                    </a:lnTo>
                    <a:lnTo>
                      <a:pt x="39" y="18"/>
                    </a:lnTo>
                    <a:lnTo>
                      <a:pt x="41" y="9"/>
                    </a:lnTo>
                    <a:cubicBezTo>
                      <a:pt x="42" y="7"/>
                      <a:pt x="43" y="6"/>
                      <a:pt x="44" y="5"/>
                    </a:cubicBezTo>
                    <a:lnTo>
                      <a:pt x="48" y="3"/>
                    </a:lnTo>
                    <a:lnTo>
                      <a:pt x="50" y="0"/>
                    </a:lnTo>
                    <a:lnTo>
                      <a:pt x="44" y="2"/>
                    </a:lnTo>
                    <a:lnTo>
                      <a:pt x="41" y="4"/>
                    </a:lnTo>
                    <a:lnTo>
                      <a:pt x="38" y="14"/>
                    </a:lnTo>
                    <a:cubicBezTo>
                      <a:pt x="37" y="15"/>
                      <a:pt x="37" y="16"/>
                      <a:pt x="36" y="16"/>
                    </a:cubicBezTo>
                    <a:lnTo>
                      <a:pt x="35" y="18"/>
                    </a:lnTo>
                    <a:cubicBezTo>
                      <a:pt x="33" y="20"/>
                      <a:pt x="30" y="21"/>
                      <a:pt x="27" y="21"/>
                    </a:cubicBezTo>
                    <a:lnTo>
                      <a:pt x="6" y="16"/>
                    </a:lnTo>
                    <a:cubicBezTo>
                      <a:pt x="6" y="16"/>
                      <a:pt x="5" y="16"/>
                      <a:pt x="5" y="15"/>
                    </a:cubicBezTo>
                    <a:lnTo>
                      <a:pt x="2" y="14"/>
                    </a:lnTo>
                    <a:lnTo>
                      <a:pt x="0" y="18"/>
                    </a:lnTo>
                    <a:cubicBezTo>
                      <a:pt x="1" y="18"/>
                      <a:pt x="2" y="18"/>
                      <a:pt x="2" y="18"/>
                    </a:cubicBezTo>
                    <a:lnTo>
                      <a:pt x="12" y="22"/>
                    </a:lnTo>
                    <a:cubicBezTo>
                      <a:pt x="14" y="23"/>
                      <a:pt x="16" y="24"/>
                      <a:pt x="17" y="2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82">
                <a:extLst>
                  <a:ext uri="{FF2B5EF4-FFF2-40B4-BE49-F238E27FC236}">
                    <a16:creationId xmlns:a16="http://schemas.microsoft.com/office/drawing/2014/main" id="{647F96B5-68AA-1035-D28E-06B592D3DE80}"/>
                  </a:ext>
                </a:extLst>
              </p:cNvPr>
              <p:cNvSpPr>
                <a:spLocks noChangeArrowheads="1"/>
              </p:cNvSpPr>
              <p:nvPr/>
            </p:nvSpPr>
            <p:spPr bwMode="auto">
              <a:xfrm>
                <a:off x="6255912" y="3173397"/>
                <a:ext cx="8953" cy="23876"/>
              </a:xfrm>
              <a:custGeom>
                <a:avLst/>
                <a:gdLst>
                  <a:gd name="T0" fmla="*/ 6 w 13"/>
                  <a:gd name="T1" fmla="*/ 28 h 34"/>
                  <a:gd name="T2" fmla="*/ 12 w 13"/>
                  <a:gd name="T3" fmla="*/ 33 h 34"/>
                  <a:gd name="T4" fmla="*/ 12 w 13"/>
                  <a:gd name="T5" fmla="*/ 32 h 34"/>
                  <a:gd name="T6" fmla="*/ 10 w 13"/>
                  <a:gd name="T7" fmla="*/ 25 h 34"/>
                  <a:gd name="T8" fmla="*/ 9 w 13"/>
                  <a:gd name="T9" fmla="*/ 14 h 34"/>
                  <a:gd name="T10" fmla="*/ 6 w 13"/>
                  <a:gd name="T11" fmla="*/ 7 h 34"/>
                  <a:gd name="T12" fmla="*/ 6 w 13"/>
                  <a:gd name="T13" fmla="*/ 2 h 34"/>
                  <a:gd name="T14" fmla="*/ 5 w 13"/>
                  <a:gd name="T15" fmla="*/ 2 h 34"/>
                  <a:gd name="T16" fmla="*/ 2 w 13"/>
                  <a:gd name="T17" fmla="*/ 1 h 34"/>
                  <a:gd name="T18" fmla="*/ 0 w 13"/>
                  <a:gd name="T19" fmla="*/ 0 h 34"/>
                  <a:gd name="T20" fmla="*/ 3 w 13"/>
                  <a:gd name="T21" fmla="*/ 6 h 34"/>
                  <a:gd name="T22" fmla="*/ 6 w 13"/>
                  <a:gd name="T23" fmla="*/ 13 h 34"/>
                  <a:gd name="T24" fmla="*/ 7 w 13"/>
                  <a:gd name="T25" fmla="*/ 22 h 34"/>
                  <a:gd name="T26" fmla="*/ 7 w 13"/>
                  <a:gd name="T27" fmla="*/ 24 h 34"/>
                  <a:gd name="T28" fmla="*/ 6 w 13"/>
                  <a:gd name="T2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4">
                    <a:moveTo>
                      <a:pt x="6" y="28"/>
                    </a:moveTo>
                    <a:lnTo>
                      <a:pt x="12" y="33"/>
                    </a:lnTo>
                    <a:cubicBezTo>
                      <a:pt x="12" y="33"/>
                      <a:pt x="12" y="33"/>
                      <a:pt x="12" y="32"/>
                    </a:cubicBezTo>
                    <a:lnTo>
                      <a:pt x="10" y="25"/>
                    </a:lnTo>
                    <a:lnTo>
                      <a:pt x="9" y="14"/>
                    </a:lnTo>
                    <a:lnTo>
                      <a:pt x="6" y="7"/>
                    </a:lnTo>
                    <a:cubicBezTo>
                      <a:pt x="5" y="5"/>
                      <a:pt x="5" y="4"/>
                      <a:pt x="6" y="2"/>
                    </a:cubicBezTo>
                    <a:lnTo>
                      <a:pt x="5" y="2"/>
                    </a:lnTo>
                    <a:cubicBezTo>
                      <a:pt x="4" y="2"/>
                      <a:pt x="3" y="2"/>
                      <a:pt x="2" y="1"/>
                    </a:cubicBezTo>
                    <a:lnTo>
                      <a:pt x="0" y="0"/>
                    </a:lnTo>
                    <a:lnTo>
                      <a:pt x="3" y="6"/>
                    </a:lnTo>
                    <a:lnTo>
                      <a:pt x="6" y="13"/>
                    </a:lnTo>
                    <a:lnTo>
                      <a:pt x="7" y="22"/>
                    </a:lnTo>
                    <a:cubicBezTo>
                      <a:pt x="7" y="23"/>
                      <a:pt x="7" y="24"/>
                      <a:pt x="7" y="24"/>
                    </a:cubicBezTo>
                    <a:lnTo>
                      <a:pt x="6" y="2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83">
                <a:extLst>
                  <a:ext uri="{FF2B5EF4-FFF2-40B4-BE49-F238E27FC236}">
                    <a16:creationId xmlns:a16="http://schemas.microsoft.com/office/drawing/2014/main" id="{0938E08A-9E74-60B9-08AE-06CBA195335C}"/>
                  </a:ext>
                </a:extLst>
              </p:cNvPr>
              <p:cNvSpPr>
                <a:spLocks noChangeArrowheads="1"/>
              </p:cNvSpPr>
              <p:nvPr/>
            </p:nvSpPr>
            <p:spPr bwMode="auto">
              <a:xfrm>
                <a:off x="6061920" y="3358434"/>
                <a:ext cx="8955" cy="11938"/>
              </a:xfrm>
              <a:custGeom>
                <a:avLst/>
                <a:gdLst>
                  <a:gd name="T0" fmla="*/ 7 w 14"/>
                  <a:gd name="T1" fmla="*/ 18 h 19"/>
                  <a:gd name="T2" fmla="*/ 8 w 14"/>
                  <a:gd name="T3" fmla="*/ 18 h 19"/>
                  <a:gd name="T4" fmla="*/ 13 w 14"/>
                  <a:gd name="T5" fmla="*/ 15 h 19"/>
                  <a:gd name="T6" fmla="*/ 6 w 14"/>
                  <a:gd name="T7" fmla="*/ 6 h 19"/>
                  <a:gd name="T8" fmla="*/ 5 w 14"/>
                  <a:gd name="T9" fmla="*/ 4 h 19"/>
                  <a:gd name="T10" fmla="*/ 4 w 14"/>
                  <a:gd name="T11" fmla="*/ 0 h 19"/>
                  <a:gd name="T12" fmla="*/ 2 w 14"/>
                  <a:gd name="T13" fmla="*/ 2 h 19"/>
                  <a:gd name="T14" fmla="*/ 0 w 14"/>
                  <a:gd name="T15" fmla="*/ 5 h 19"/>
                  <a:gd name="T16" fmla="*/ 3 w 14"/>
                  <a:gd name="T17" fmla="*/ 13 h 19"/>
                  <a:gd name="T18" fmla="*/ 4 w 14"/>
                  <a:gd name="T19" fmla="*/ 18 h 19"/>
                  <a:gd name="T20" fmla="*/ 4 w 14"/>
                  <a:gd name="T21" fmla="*/ 18 h 19"/>
                  <a:gd name="T22" fmla="*/ 7 w 14"/>
                  <a:gd name="T2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7" y="18"/>
                    </a:moveTo>
                    <a:cubicBezTo>
                      <a:pt x="7" y="18"/>
                      <a:pt x="7" y="18"/>
                      <a:pt x="8" y="18"/>
                    </a:cubicBezTo>
                    <a:cubicBezTo>
                      <a:pt x="9" y="17"/>
                      <a:pt x="11" y="16"/>
                      <a:pt x="13" y="15"/>
                    </a:cubicBezTo>
                    <a:lnTo>
                      <a:pt x="6" y="6"/>
                    </a:lnTo>
                    <a:cubicBezTo>
                      <a:pt x="6" y="5"/>
                      <a:pt x="6" y="4"/>
                      <a:pt x="5" y="4"/>
                    </a:cubicBezTo>
                    <a:lnTo>
                      <a:pt x="4" y="0"/>
                    </a:lnTo>
                    <a:cubicBezTo>
                      <a:pt x="4" y="1"/>
                      <a:pt x="3" y="1"/>
                      <a:pt x="2" y="2"/>
                    </a:cubicBezTo>
                    <a:lnTo>
                      <a:pt x="0" y="5"/>
                    </a:lnTo>
                    <a:lnTo>
                      <a:pt x="3" y="13"/>
                    </a:lnTo>
                    <a:cubicBezTo>
                      <a:pt x="4" y="15"/>
                      <a:pt x="4" y="16"/>
                      <a:pt x="4" y="18"/>
                    </a:cubicBezTo>
                    <a:lnTo>
                      <a:pt x="4" y="18"/>
                    </a:lnTo>
                    <a:lnTo>
                      <a:pt x="7" y="1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84">
                <a:extLst>
                  <a:ext uri="{FF2B5EF4-FFF2-40B4-BE49-F238E27FC236}">
                    <a16:creationId xmlns:a16="http://schemas.microsoft.com/office/drawing/2014/main" id="{AA7B647A-7A44-8A4E-7791-110F3F79A77D}"/>
                  </a:ext>
                </a:extLst>
              </p:cNvPr>
              <p:cNvSpPr>
                <a:spLocks noChangeArrowheads="1"/>
              </p:cNvSpPr>
              <p:nvPr/>
            </p:nvSpPr>
            <p:spPr bwMode="auto">
              <a:xfrm>
                <a:off x="6270833" y="3095801"/>
                <a:ext cx="199960" cy="140270"/>
              </a:xfrm>
              <a:custGeom>
                <a:avLst/>
                <a:gdLst>
                  <a:gd name="T0" fmla="*/ 0 w 295"/>
                  <a:gd name="T1" fmla="*/ 156 h 207"/>
                  <a:gd name="T2" fmla="*/ 14 w 295"/>
                  <a:gd name="T3" fmla="*/ 174 h 207"/>
                  <a:gd name="T4" fmla="*/ 12 w 295"/>
                  <a:gd name="T5" fmla="*/ 206 h 207"/>
                  <a:gd name="T6" fmla="*/ 18 w 295"/>
                  <a:gd name="T7" fmla="*/ 206 h 207"/>
                  <a:gd name="T8" fmla="*/ 18 w 295"/>
                  <a:gd name="T9" fmla="*/ 190 h 207"/>
                  <a:gd name="T10" fmla="*/ 43 w 295"/>
                  <a:gd name="T11" fmla="*/ 168 h 207"/>
                  <a:gd name="T12" fmla="*/ 81 w 295"/>
                  <a:gd name="T13" fmla="*/ 163 h 207"/>
                  <a:gd name="T14" fmla="*/ 93 w 295"/>
                  <a:gd name="T15" fmla="*/ 168 h 207"/>
                  <a:gd name="T16" fmla="*/ 105 w 295"/>
                  <a:gd name="T17" fmla="*/ 165 h 207"/>
                  <a:gd name="T18" fmla="*/ 121 w 295"/>
                  <a:gd name="T19" fmla="*/ 170 h 207"/>
                  <a:gd name="T20" fmla="*/ 148 w 295"/>
                  <a:gd name="T21" fmla="*/ 168 h 207"/>
                  <a:gd name="T22" fmla="*/ 171 w 295"/>
                  <a:gd name="T23" fmla="*/ 176 h 207"/>
                  <a:gd name="T24" fmla="*/ 176 w 295"/>
                  <a:gd name="T25" fmla="*/ 173 h 207"/>
                  <a:gd name="T26" fmla="*/ 164 w 295"/>
                  <a:gd name="T27" fmla="*/ 167 h 207"/>
                  <a:gd name="T28" fmla="*/ 157 w 295"/>
                  <a:gd name="T29" fmla="*/ 143 h 207"/>
                  <a:gd name="T30" fmla="*/ 161 w 295"/>
                  <a:gd name="T31" fmla="*/ 131 h 207"/>
                  <a:gd name="T32" fmla="*/ 154 w 295"/>
                  <a:gd name="T33" fmla="*/ 139 h 207"/>
                  <a:gd name="T34" fmla="*/ 145 w 295"/>
                  <a:gd name="T35" fmla="*/ 141 h 207"/>
                  <a:gd name="T36" fmla="*/ 137 w 295"/>
                  <a:gd name="T37" fmla="*/ 130 h 207"/>
                  <a:gd name="T38" fmla="*/ 143 w 295"/>
                  <a:gd name="T39" fmla="*/ 118 h 207"/>
                  <a:gd name="T40" fmla="*/ 150 w 295"/>
                  <a:gd name="T41" fmla="*/ 105 h 207"/>
                  <a:gd name="T42" fmla="*/ 166 w 295"/>
                  <a:gd name="T43" fmla="*/ 88 h 207"/>
                  <a:gd name="T44" fmla="*/ 189 w 295"/>
                  <a:gd name="T45" fmla="*/ 66 h 207"/>
                  <a:gd name="T46" fmla="*/ 225 w 295"/>
                  <a:gd name="T47" fmla="*/ 52 h 207"/>
                  <a:gd name="T48" fmla="*/ 234 w 295"/>
                  <a:gd name="T49" fmla="*/ 56 h 207"/>
                  <a:gd name="T50" fmla="*/ 252 w 295"/>
                  <a:gd name="T51" fmla="*/ 34 h 207"/>
                  <a:gd name="T52" fmla="*/ 262 w 295"/>
                  <a:gd name="T53" fmla="*/ 26 h 207"/>
                  <a:gd name="T54" fmla="*/ 294 w 295"/>
                  <a:gd name="T55" fmla="*/ 21 h 207"/>
                  <a:gd name="T56" fmla="*/ 288 w 295"/>
                  <a:gd name="T57" fmla="*/ 9 h 207"/>
                  <a:gd name="T58" fmla="*/ 278 w 295"/>
                  <a:gd name="T59" fmla="*/ 8 h 207"/>
                  <a:gd name="T60" fmla="*/ 265 w 295"/>
                  <a:gd name="T61" fmla="*/ 0 h 207"/>
                  <a:gd name="T62" fmla="*/ 234 w 295"/>
                  <a:gd name="T63" fmla="*/ 8 h 207"/>
                  <a:gd name="T64" fmla="*/ 219 w 295"/>
                  <a:gd name="T65" fmla="*/ 22 h 207"/>
                  <a:gd name="T66" fmla="*/ 214 w 295"/>
                  <a:gd name="T67" fmla="*/ 41 h 207"/>
                  <a:gd name="T68" fmla="*/ 196 w 295"/>
                  <a:gd name="T69" fmla="*/ 60 h 207"/>
                  <a:gd name="T70" fmla="*/ 162 w 295"/>
                  <a:gd name="T71" fmla="*/ 79 h 207"/>
                  <a:gd name="T72" fmla="*/ 144 w 295"/>
                  <a:gd name="T73" fmla="*/ 95 h 207"/>
                  <a:gd name="T74" fmla="*/ 132 w 295"/>
                  <a:gd name="T75" fmla="*/ 106 h 207"/>
                  <a:gd name="T76" fmla="*/ 99 w 295"/>
                  <a:gd name="T77" fmla="*/ 128 h 207"/>
                  <a:gd name="T78" fmla="*/ 86 w 295"/>
                  <a:gd name="T79" fmla="*/ 133 h 207"/>
                  <a:gd name="T80" fmla="*/ 79 w 295"/>
                  <a:gd name="T81" fmla="*/ 135 h 207"/>
                  <a:gd name="T82" fmla="*/ 61 w 295"/>
                  <a:gd name="T83" fmla="*/ 141 h 207"/>
                  <a:gd name="T84" fmla="*/ 53 w 295"/>
                  <a:gd name="T85" fmla="*/ 145 h 207"/>
                  <a:gd name="T86" fmla="*/ 27 w 295"/>
                  <a:gd name="T87" fmla="*/ 161 h 207"/>
                  <a:gd name="T88" fmla="*/ 7 w 295"/>
                  <a:gd name="T89" fmla="*/ 162 h 207"/>
                  <a:gd name="T90" fmla="*/ 6 w 295"/>
                  <a:gd name="T91" fmla="*/ 1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5" h="207">
                    <a:moveTo>
                      <a:pt x="6" y="154"/>
                    </a:moveTo>
                    <a:lnTo>
                      <a:pt x="4" y="158"/>
                    </a:lnTo>
                    <a:lnTo>
                      <a:pt x="0" y="156"/>
                    </a:lnTo>
                    <a:lnTo>
                      <a:pt x="2" y="158"/>
                    </a:lnTo>
                    <a:lnTo>
                      <a:pt x="12" y="171"/>
                    </a:lnTo>
                    <a:cubicBezTo>
                      <a:pt x="13" y="172"/>
                      <a:pt x="14" y="173"/>
                      <a:pt x="14" y="174"/>
                    </a:cubicBezTo>
                    <a:lnTo>
                      <a:pt x="16" y="184"/>
                    </a:lnTo>
                    <a:cubicBezTo>
                      <a:pt x="17" y="185"/>
                      <a:pt x="17" y="186"/>
                      <a:pt x="16" y="188"/>
                    </a:cubicBezTo>
                    <a:lnTo>
                      <a:pt x="12" y="206"/>
                    </a:lnTo>
                    <a:lnTo>
                      <a:pt x="12" y="206"/>
                    </a:lnTo>
                    <a:cubicBezTo>
                      <a:pt x="13" y="206"/>
                      <a:pt x="13" y="206"/>
                      <a:pt x="13" y="206"/>
                    </a:cubicBezTo>
                    <a:lnTo>
                      <a:pt x="18" y="206"/>
                    </a:lnTo>
                    <a:lnTo>
                      <a:pt x="17" y="202"/>
                    </a:lnTo>
                    <a:lnTo>
                      <a:pt x="16" y="195"/>
                    </a:lnTo>
                    <a:cubicBezTo>
                      <a:pt x="16" y="193"/>
                      <a:pt x="17" y="191"/>
                      <a:pt x="18" y="190"/>
                    </a:cubicBezTo>
                    <a:lnTo>
                      <a:pt x="28" y="176"/>
                    </a:lnTo>
                    <a:cubicBezTo>
                      <a:pt x="29" y="175"/>
                      <a:pt x="30" y="174"/>
                      <a:pt x="31" y="174"/>
                    </a:cubicBezTo>
                    <a:lnTo>
                      <a:pt x="43" y="168"/>
                    </a:lnTo>
                    <a:lnTo>
                      <a:pt x="73" y="161"/>
                    </a:lnTo>
                    <a:cubicBezTo>
                      <a:pt x="75" y="161"/>
                      <a:pt x="77" y="161"/>
                      <a:pt x="78" y="161"/>
                    </a:cubicBezTo>
                    <a:lnTo>
                      <a:pt x="81" y="163"/>
                    </a:lnTo>
                    <a:cubicBezTo>
                      <a:pt x="82" y="163"/>
                      <a:pt x="84" y="164"/>
                      <a:pt x="84" y="165"/>
                    </a:cubicBezTo>
                    <a:lnTo>
                      <a:pt x="90" y="171"/>
                    </a:lnTo>
                    <a:lnTo>
                      <a:pt x="93" y="168"/>
                    </a:lnTo>
                    <a:cubicBezTo>
                      <a:pt x="94" y="168"/>
                      <a:pt x="94" y="168"/>
                      <a:pt x="95" y="167"/>
                    </a:cubicBezTo>
                    <a:lnTo>
                      <a:pt x="101" y="165"/>
                    </a:lnTo>
                    <a:cubicBezTo>
                      <a:pt x="103" y="165"/>
                      <a:pt x="104" y="165"/>
                      <a:pt x="105" y="165"/>
                    </a:cubicBezTo>
                    <a:lnTo>
                      <a:pt x="112" y="166"/>
                    </a:lnTo>
                    <a:cubicBezTo>
                      <a:pt x="113" y="166"/>
                      <a:pt x="113" y="166"/>
                      <a:pt x="114" y="167"/>
                    </a:cubicBezTo>
                    <a:lnTo>
                      <a:pt x="121" y="170"/>
                    </a:lnTo>
                    <a:cubicBezTo>
                      <a:pt x="121" y="170"/>
                      <a:pt x="122" y="171"/>
                      <a:pt x="123" y="171"/>
                    </a:cubicBezTo>
                    <a:lnTo>
                      <a:pt x="129" y="176"/>
                    </a:lnTo>
                    <a:lnTo>
                      <a:pt x="148" y="168"/>
                    </a:lnTo>
                    <a:cubicBezTo>
                      <a:pt x="152" y="166"/>
                      <a:pt x="156" y="167"/>
                      <a:pt x="158" y="170"/>
                    </a:cubicBezTo>
                    <a:lnTo>
                      <a:pt x="167" y="173"/>
                    </a:lnTo>
                    <a:cubicBezTo>
                      <a:pt x="169" y="174"/>
                      <a:pt x="170" y="175"/>
                      <a:pt x="171" y="176"/>
                    </a:cubicBezTo>
                    <a:lnTo>
                      <a:pt x="171" y="177"/>
                    </a:lnTo>
                    <a:cubicBezTo>
                      <a:pt x="172" y="175"/>
                      <a:pt x="173" y="174"/>
                      <a:pt x="174" y="173"/>
                    </a:cubicBezTo>
                    <a:lnTo>
                      <a:pt x="176" y="173"/>
                    </a:lnTo>
                    <a:lnTo>
                      <a:pt x="175" y="173"/>
                    </a:lnTo>
                    <a:cubicBezTo>
                      <a:pt x="175" y="172"/>
                      <a:pt x="174" y="172"/>
                      <a:pt x="173" y="172"/>
                    </a:cubicBezTo>
                    <a:lnTo>
                      <a:pt x="164" y="167"/>
                    </a:lnTo>
                    <a:cubicBezTo>
                      <a:pt x="163" y="166"/>
                      <a:pt x="161" y="164"/>
                      <a:pt x="161" y="162"/>
                    </a:cubicBezTo>
                    <a:lnTo>
                      <a:pt x="157" y="149"/>
                    </a:lnTo>
                    <a:cubicBezTo>
                      <a:pt x="156" y="147"/>
                      <a:pt x="157" y="145"/>
                      <a:pt x="157" y="143"/>
                    </a:cubicBezTo>
                    <a:lnTo>
                      <a:pt x="162" y="134"/>
                    </a:lnTo>
                    <a:cubicBezTo>
                      <a:pt x="162" y="132"/>
                      <a:pt x="164" y="131"/>
                      <a:pt x="165" y="130"/>
                    </a:cubicBezTo>
                    <a:lnTo>
                      <a:pt x="161" y="131"/>
                    </a:lnTo>
                    <a:lnTo>
                      <a:pt x="160" y="134"/>
                    </a:lnTo>
                    <a:lnTo>
                      <a:pt x="156" y="138"/>
                    </a:lnTo>
                    <a:cubicBezTo>
                      <a:pt x="155" y="138"/>
                      <a:pt x="155" y="138"/>
                      <a:pt x="154" y="139"/>
                    </a:cubicBezTo>
                    <a:lnTo>
                      <a:pt x="151" y="140"/>
                    </a:lnTo>
                    <a:cubicBezTo>
                      <a:pt x="150" y="141"/>
                      <a:pt x="149" y="141"/>
                      <a:pt x="148" y="141"/>
                    </a:cubicBezTo>
                    <a:lnTo>
                      <a:pt x="145" y="141"/>
                    </a:lnTo>
                    <a:cubicBezTo>
                      <a:pt x="143" y="141"/>
                      <a:pt x="141" y="140"/>
                      <a:pt x="139" y="139"/>
                    </a:cubicBezTo>
                    <a:cubicBezTo>
                      <a:pt x="138" y="137"/>
                      <a:pt x="137" y="135"/>
                      <a:pt x="137" y="133"/>
                    </a:cubicBezTo>
                    <a:lnTo>
                      <a:pt x="137" y="130"/>
                    </a:lnTo>
                    <a:cubicBezTo>
                      <a:pt x="137" y="127"/>
                      <a:pt x="138" y="124"/>
                      <a:pt x="141" y="123"/>
                    </a:cubicBezTo>
                    <a:lnTo>
                      <a:pt x="142" y="122"/>
                    </a:lnTo>
                    <a:lnTo>
                      <a:pt x="143" y="118"/>
                    </a:lnTo>
                    <a:cubicBezTo>
                      <a:pt x="143" y="117"/>
                      <a:pt x="144" y="115"/>
                      <a:pt x="145" y="114"/>
                    </a:cubicBezTo>
                    <a:lnTo>
                      <a:pt x="147" y="112"/>
                    </a:lnTo>
                    <a:lnTo>
                      <a:pt x="150" y="105"/>
                    </a:lnTo>
                    <a:lnTo>
                      <a:pt x="158" y="94"/>
                    </a:lnTo>
                    <a:cubicBezTo>
                      <a:pt x="158" y="94"/>
                      <a:pt x="159" y="93"/>
                      <a:pt x="160" y="93"/>
                    </a:cubicBezTo>
                    <a:lnTo>
                      <a:pt x="166" y="88"/>
                    </a:lnTo>
                    <a:lnTo>
                      <a:pt x="179" y="83"/>
                    </a:lnTo>
                    <a:lnTo>
                      <a:pt x="186" y="69"/>
                    </a:lnTo>
                    <a:cubicBezTo>
                      <a:pt x="187" y="68"/>
                      <a:pt x="188" y="67"/>
                      <a:pt x="189" y="66"/>
                    </a:cubicBezTo>
                    <a:lnTo>
                      <a:pt x="214" y="51"/>
                    </a:lnTo>
                    <a:cubicBezTo>
                      <a:pt x="216" y="50"/>
                      <a:pt x="219" y="50"/>
                      <a:pt x="221" y="50"/>
                    </a:cubicBezTo>
                    <a:lnTo>
                      <a:pt x="225" y="52"/>
                    </a:lnTo>
                    <a:cubicBezTo>
                      <a:pt x="227" y="52"/>
                      <a:pt x="228" y="53"/>
                      <a:pt x="229" y="54"/>
                    </a:cubicBezTo>
                    <a:lnTo>
                      <a:pt x="231" y="56"/>
                    </a:lnTo>
                    <a:lnTo>
                      <a:pt x="234" y="56"/>
                    </a:lnTo>
                    <a:lnTo>
                      <a:pt x="242" y="52"/>
                    </a:lnTo>
                    <a:lnTo>
                      <a:pt x="246" y="47"/>
                    </a:lnTo>
                    <a:lnTo>
                      <a:pt x="252" y="34"/>
                    </a:lnTo>
                    <a:cubicBezTo>
                      <a:pt x="253" y="33"/>
                      <a:pt x="253" y="32"/>
                      <a:pt x="254" y="32"/>
                    </a:cubicBezTo>
                    <a:lnTo>
                      <a:pt x="259" y="28"/>
                    </a:lnTo>
                    <a:cubicBezTo>
                      <a:pt x="259" y="27"/>
                      <a:pt x="260" y="26"/>
                      <a:pt x="262" y="26"/>
                    </a:cubicBezTo>
                    <a:lnTo>
                      <a:pt x="276" y="22"/>
                    </a:lnTo>
                    <a:cubicBezTo>
                      <a:pt x="276" y="21"/>
                      <a:pt x="277" y="21"/>
                      <a:pt x="278" y="21"/>
                    </a:cubicBezTo>
                    <a:lnTo>
                      <a:pt x="294" y="21"/>
                    </a:lnTo>
                    <a:lnTo>
                      <a:pt x="294" y="20"/>
                    </a:lnTo>
                    <a:cubicBezTo>
                      <a:pt x="292" y="20"/>
                      <a:pt x="289" y="19"/>
                      <a:pt x="288" y="16"/>
                    </a:cubicBezTo>
                    <a:cubicBezTo>
                      <a:pt x="287" y="14"/>
                      <a:pt x="286" y="11"/>
                      <a:pt x="288" y="9"/>
                    </a:cubicBezTo>
                    <a:lnTo>
                      <a:pt x="288" y="8"/>
                    </a:lnTo>
                    <a:lnTo>
                      <a:pt x="282" y="9"/>
                    </a:lnTo>
                    <a:cubicBezTo>
                      <a:pt x="281" y="9"/>
                      <a:pt x="279" y="9"/>
                      <a:pt x="278" y="8"/>
                    </a:cubicBezTo>
                    <a:lnTo>
                      <a:pt x="273" y="6"/>
                    </a:lnTo>
                    <a:cubicBezTo>
                      <a:pt x="272" y="6"/>
                      <a:pt x="271" y="5"/>
                      <a:pt x="271" y="5"/>
                    </a:cubicBezTo>
                    <a:lnTo>
                      <a:pt x="265" y="0"/>
                    </a:lnTo>
                    <a:lnTo>
                      <a:pt x="262" y="0"/>
                    </a:lnTo>
                    <a:lnTo>
                      <a:pt x="236" y="8"/>
                    </a:lnTo>
                    <a:cubicBezTo>
                      <a:pt x="235" y="8"/>
                      <a:pt x="235" y="8"/>
                      <a:pt x="234" y="8"/>
                    </a:cubicBezTo>
                    <a:cubicBezTo>
                      <a:pt x="234" y="10"/>
                      <a:pt x="232" y="12"/>
                      <a:pt x="230" y="13"/>
                    </a:cubicBezTo>
                    <a:lnTo>
                      <a:pt x="226" y="15"/>
                    </a:lnTo>
                    <a:lnTo>
                      <a:pt x="219" y="22"/>
                    </a:lnTo>
                    <a:lnTo>
                      <a:pt x="217" y="27"/>
                    </a:lnTo>
                    <a:lnTo>
                      <a:pt x="215" y="38"/>
                    </a:lnTo>
                    <a:cubicBezTo>
                      <a:pt x="215" y="39"/>
                      <a:pt x="215" y="40"/>
                      <a:pt x="214" y="41"/>
                    </a:cubicBezTo>
                    <a:lnTo>
                      <a:pt x="213" y="43"/>
                    </a:lnTo>
                    <a:lnTo>
                      <a:pt x="200" y="58"/>
                    </a:lnTo>
                    <a:cubicBezTo>
                      <a:pt x="199" y="59"/>
                      <a:pt x="198" y="60"/>
                      <a:pt x="196" y="60"/>
                    </a:cubicBezTo>
                    <a:lnTo>
                      <a:pt x="179" y="65"/>
                    </a:lnTo>
                    <a:lnTo>
                      <a:pt x="167" y="76"/>
                    </a:lnTo>
                    <a:cubicBezTo>
                      <a:pt x="166" y="78"/>
                      <a:pt x="164" y="78"/>
                      <a:pt x="162" y="79"/>
                    </a:cubicBezTo>
                    <a:lnTo>
                      <a:pt x="151" y="80"/>
                    </a:lnTo>
                    <a:lnTo>
                      <a:pt x="147" y="83"/>
                    </a:lnTo>
                    <a:lnTo>
                      <a:pt x="144" y="95"/>
                    </a:lnTo>
                    <a:cubicBezTo>
                      <a:pt x="143" y="96"/>
                      <a:pt x="143" y="97"/>
                      <a:pt x="142" y="98"/>
                    </a:cubicBezTo>
                    <a:lnTo>
                      <a:pt x="140" y="100"/>
                    </a:lnTo>
                    <a:lnTo>
                      <a:pt x="132" y="106"/>
                    </a:lnTo>
                    <a:cubicBezTo>
                      <a:pt x="131" y="106"/>
                      <a:pt x="131" y="107"/>
                      <a:pt x="130" y="107"/>
                    </a:cubicBezTo>
                    <a:lnTo>
                      <a:pt x="124" y="109"/>
                    </a:lnTo>
                    <a:lnTo>
                      <a:pt x="99" y="128"/>
                    </a:lnTo>
                    <a:cubicBezTo>
                      <a:pt x="98" y="128"/>
                      <a:pt x="97" y="128"/>
                      <a:pt x="97" y="129"/>
                    </a:cubicBezTo>
                    <a:lnTo>
                      <a:pt x="91" y="130"/>
                    </a:lnTo>
                    <a:lnTo>
                      <a:pt x="86" y="133"/>
                    </a:lnTo>
                    <a:cubicBezTo>
                      <a:pt x="86" y="133"/>
                      <a:pt x="85" y="133"/>
                      <a:pt x="84" y="134"/>
                    </a:cubicBezTo>
                    <a:lnTo>
                      <a:pt x="81" y="135"/>
                    </a:lnTo>
                    <a:cubicBezTo>
                      <a:pt x="81" y="135"/>
                      <a:pt x="80" y="135"/>
                      <a:pt x="79" y="135"/>
                    </a:cubicBezTo>
                    <a:lnTo>
                      <a:pt x="66" y="135"/>
                    </a:lnTo>
                    <a:lnTo>
                      <a:pt x="63" y="139"/>
                    </a:lnTo>
                    <a:cubicBezTo>
                      <a:pt x="63" y="140"/>
                      <a:pt x="62" y="141"/>
                      <a:pt x="61" y="141"/>
                    </a:cubicBezTo>
                    <a:lnTo>
                      <a:pt x="59" y="143"/>
                    </a:lnTo>
                    <a:cubicBezTo>
                      <a:pt x="58" y="143"/>
                      <a:pt x="58" y="143"/>
                      <a:pt x="57" y="144"/>
                    </a:cubicBezTo>
                    <a:lnTo>
                      <a:pt x="53" y="145"/>
                    </a:lnTo>
                    <a:lnTo>
                      <a:pt x="37" y="157"/>
                    </a:lnTo>
                    <a:cubicBezTo>
                      <a:pt x="36" y="158"/>
                      <a:pt x="36" y="158"/>
                      <a:pt x="35" y="158"/>
                    </a:cubicBezTo>
                    <a:lnTo>
                      <a:pt x="27" y="161"/>
                    </a:lnTo>
                    <a:lnTo>
                      <a:pt x="20" y="162"/>
                    </a:lnTo>
                    <a:cubicBezTo>
                      <a:pt x="19" y="162"/>
                      <a:pt x="19" y="163"/>
                      <a:pt x="18" y="163"/>
                    </a:cubicBezTo>
                    <a:cubicBezTo>
                      <a:pt x="15" y="165"/>
                      <a:pt x="9" y="165"/>
                      <a:pt x="7" y="162"/>
                    </a:cubicBezTo>
                    <a:cubicBezTo>
                      <a:pt x="6" y="162"/>
                      <a:pt x="5" y="160"/>
                      <a:pt x="5" y="160"/>
                    </a:cubicBezTo>
                    <a:lnTo>
                      <a:pt x="9" y="152"/>
                    </a:lnTo>
                    <a:lnTo>
                      <a:pt x="6" y="15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85">
                <a:extLst>
                  <a:ext uri="{FF2B5EF4-FFF2-40B4-BE49-F238E27FC236}">
                    <a16:creationId xmlns:a16="http://schemas.microsoft.com/office/drawing/2014/main" id="{1F7B507C-FFC4-AD41-EA97-FA1ADD7B7658}"/>
                  </a:ext>
                </a:extLst>
              </p:cNvPr>
              <p:cNvSpPr>
                <a:spLocks noChangeArrowheads="1"/>
              </p:cNvSpPr>
              <p:nvPr/>
            </p:nvSpPr>
            <p:spPr bwMode="auto">
              <a:xfrm>
                <a:off x="6405135" y="3042080"/>
                <a:ext cx="65658" cy="41782"/>
              </a:xfrm>
              <a:custGeom>
                <a:avLst/>
                <a:gdLst>
                  <a:gd name="T0" fmla="*/ 21 w 95"/>
                  <a:gd name="T1" fmla="*/ 60 h 61"/>
                  <a:gd name="T2" fmla="*/ 21 w 95"/>
                  <a:gd name="T3" fmla="*/ 58 h 61"/>
                  <a:gd name="T4" fmla="*/ 22 w 95"/>
                  <a:gd name="T5" fmla="*/ 54 h 61"/>
                  <a:gd name="T6" fmla="*/ 23 w 95"/>
                  <a:gd name="T7" fmla="*/ 52 h 61"/>
                  <a:gd name="T8" fmla="*/ 29 w 95"/>
                  <a:gd name="T9" fmla="*/ 49 h 61"/>
                  <a:gd name="T10" fmla="*/ 29 w 95"/>
                  <a:gd name="T11" fmla="*/ 48 h 61"/>
                  <a:gd name="T12" fmla="*/ 42 w 95"/>
                  <a:gd name="T13" fmla="*/ 41 h 61"/>
                  <a:gd name="T14" fmla="*/ 43 w 95"/>
                  <a:gd name="T15" fmla="*/ 36 h 61"/>
                  <a:gd name="T16" fmla="*/ 47 w 95"/>
                  <a:gd name="T17" fmla="*/ 30 h 61"/>
                  <a:gd name="T18" fmla="*/ 50 w 95"/>
                  <a:gd name="T19" fmla="*/ 27 h 61"/>
                  <a:gd name="T20" fmla="*/ 65 w 95"/>
                  <a:gd name="T21" fmla="*/ 18 h 61"/>
                  <a:gd name="T22" fmla="*/ 66 w 95"/>
                  <a:gd name="T23" fmla="*/ 17 h 61"/>
                  <a:gd name="T24" fmla="*/ 91 w 95"/>
                  <a:gd name="T25" fmla="*/ 9 h 61"/>
                  <a:gd name="T26" fmla="*/ 94 w 95"/>
                  <a:gd name="T27" fmla="*/ 8 h 61"/>
                  <a:gd name="T28" fmla="*/ 92 w 95"/>
                  <a:gd name="T29" fmla="*/ 6 h 61"/>
                  <a:gd name="T30" fmla="*/ 91 w 95"/>
                  <a:gd name="T31" fmla="*/ 4 h 61"/>
                  <a:gd name="T32" fmla="*/ 82 w 95"/>
                  <a:gd name="T33" fmla="*/ 5 h 61"/>
                  <a:gd name="T34" fmla="*/ 60 w 95"/>
                  <a:gd name="T35" fmla="*/ 1 h 61"/>
                  <a:gd name="T36" fmla="*/ 58 w 95"/>
                  <a:gd name="T37" fmla="*/ 0 h 61"/>
                  <a:gd name="T38" fmla="*/ 57 w 95"/>
                  <a:gd name="T39" fmla="*/ 0 h 61"/>
                  <a:gd name="T40" fmla="*/ 56 w 95"/>
                  <a:gd name="T41" fmla="*/ 3 h 61"/>
                  <a:gd name="T42" fmla="*/ 51 w 95"/>
                  <a:gd name="T43" fmla="*/ 11 h 61"/>
                  <a:gd name="T44" fmla="*/ 48 w 95"/>
                  <a:gd name="T45" fmla="*/ 13 h 61"/>
                  <a:gd name="T46" fmla="*/ 7 w 95"/>
                  <a:gd name="T47" fmla="*/ 39 h 61"/>
                  <a:gd name="T48" fmla="*/ 0 w 95"/>
                  <a:gd name="T49" fmla="*/ 47 h 61"/>
                  <a:gd name="T50" fmla="*/ 2 w 95"/>
                  <a:gd name="T51" fmla="*/ 48 h 61"/>
                  <a:gd name="T52" fmla="*/ 15 w 95"/>
                  <a:gd name="T53" fmla="*/ 57 h 61"/>
                  <a:gd name="T54" fmla="*/ 19 w 95"/>
                  <a:gd name="T55" fmla="*/ 59 h 61"/>
                  <a:gd name="T56" fmla="*/ 21 w 95"/>
                  <a:gd name="T5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61">
                    <a:moveTo>
                      <a:pt x="21" y="60"/>
                    </a:moveTo>
                    <a:lnTo>
                      <a:pt x="21" y="58"/>
                    </a:lnTo>
                    <a:cubicBezTo>
                      <a:pt x="21" y="56"/>
                      <a:pt x="21" y="55"/>
                      <a:pt x="22" y="54"/>
                    </a:cubicBezTo>
                    <a:lnTo>
                      <a:pt x="23" y="52"/>
                    </a:lnTo>
                    <a:cubicBezTo>
                      <a:pt x="24" y="50"/>
                      <a:pt x="27" y="49"/>
                      <a:pt x="29" y="49"/>
                    </a:cubicBezTo>
                    <a:lnTo>
                      <a:pt x="29" y="48"/>
                    </a:lnTo>
                    <a:lnTo>
                      <a:pt x="42" y="41"/>
                    </a:lnTo>
                    <a:lnTo>
                      <a:pt x="43" y="36"/>
                    </a:lnTo>
                    <a:lnTo>
                      <a:pt x="47" y="30"/>
                    </a:lnTo>
                    <a:cubicBezTo>
                      <a:pt x="47" y="28"/>
                      <a:pt x="48" y="27"/>
                      <a:pt x="50" y="27"/>
                    </a:cubicBezTo>
                    <a:lnTo>
                      <a:pt x="65" y="18"/>
                    </a:lnTo>
                    <a:cubicBezTo>
                      <a:pt x="65" y="17"/>
                      <a:pt x="66" y="17"/>
                      <a:pt x="66" y="17"/>
                    </a:cubicBezTo>
                    <a:lnTo>
                      <a:pt x="91" y="9"/>
                    </a:lnTo>
                    <a:lnTo>
                      <a:pt x="94" y="8"/>
                    </a:lnTo>
                    <a:cubicBezTo>
                      <a:pt x="93" y="7"/>
                      <a:pt x="93" y="6"/>
                      <a:pt x="92" y="6"/>
                    </a:cubicBezTo>
                    <a:lnTo>
                      <a:pt x="91" y="4"/>
                    </a:lnTo>
                    <a:lnTo>
                      <a:pt x="82" y="5"/>
                    </a:lnTo>
                    <a:lnTo>
                      <a:pt x="60" y="1"/>
                    </a:lnTo>
                    <a:cubicBezTo>
                      <a:pt x="59" y="1"/>
                      <a:pt x="58" y="0"/>
                      <a:pt x="58" y="0"/>
                    </a:cubicBezTo>
                    <a:cubicBezTo>
                      <a:pt x="57" y="0"/>
                      <a:pt x="57" y="0"/>
                      <a:pt x="57" y="0"/>
                    </a:cubicBezTo>
                    <a:lnTo>
                      <a:pt x="56" y="3"/>
                    </a:lnTo>
                    <a:lnTo>
                      <a:pt x="51" y="11"/>
                    </a:lnTo>
                    <a:cubicBezTo>
                      <a:pt x="50" y="12"/>
                      <a:pt x="49" y="12"/>
                      <a:pt x="48" y="13"/>
                    </a:cubicBezTo>
                    <a:lnTo>
                      <a:pt x="7" y="39"/>
                    </a:lnTo>
                    <a:lnTo>
                      <a:pt x="0" y="47"/>
                    </a:lnTo>
                    <a:cubicBezTo>
                      <a:pt x="1" y="47"/>
                      <a:pt x="1" y="48"/>
                      <a:pt x="2" y="48"/>
                    </a:cubicBezTo>
                    <a:lnTo>
                      <a:pt x="15" y="57"/>
                    </a:lnTo>
                    <a:lnTo>
                      <a:pt x="19" y="59"/>
                    </a:lnTo>
                    <a:cubicBezTo>
                      <a:pt x="20" y="59"/>
                      <a:pt x="20" y="59"/>
                      <a:pt x="21" y="6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86">
                <a:extLst>
                  <a:ext uri="{FF2B5EF4-FFF2-40B4-BE49-F238E27FC236}">
                    <a16:creationId xmlns:a16="http://schemas.microsoft.com/office/drawing/2014/main" id="{2D42541B-ACB9-D304-3072-271A01DC980A}"/>
                  </a:ext>
                </a:extLst>
              </p:cNvPr>
              <p:cNvSpPr>
                <a:spLocks noChangeArrowheads="1"/>
              </p:cNvSpPr>
              <p:nvPr/>
            </p:nvSpPr>
            <p:spPr bwMode="auto">
              <a:xfrm>
                <a:off x="5796303" y="3516612"/>
                <a:ext cx="8953" cy="8953"/>
              </a:xfrm>
              <a:custGeom>
                <a:avLst/>
                <a:gdLst>
                  <a:gd name="T0" fmla="*/ 3 w 12"/>
                  <a:gd name="T1" fmla="*/ 6 h 14"/>
                  <a:gd name="T2" fmla="*/ 0 w 12"/>
                  <a:gd name="T3" fmla="*/ 9 h 14"/>
                  <a:gd name="T4" fmla="*/ 2 w 12"/>
                  <a:gd name="T5" fmla="*/ 11 h 14"/>
                  <a:gd name="T6" fmla="*/ 3 w 12"/>
                  <a:gd name="T7" fmla="*/ 13 h 14"/>
                  <a:gd name="T8" fmla="*/ 5 w 12"/>
                  <a:gd name="T9" fmla="*/ 7 h 14"/>
                  <a:gd name="T10" fmla="*/ 9 w 12"/>
                  <a:gd name="T11" fmla="*/ 2 h 14"/>
                  <a:gd name="T12" fmla="*/ 11 w 12"/>
                  <a:gd name="T13" fmla="*/ 1 h 14"/>
                  <a:gd name="T14" fmla="*/ 9 w 12"/>
                  <a:gd name="T15" fmla="*/ 0 h 14"/>
                  <a:gd name="T16" fmla="*/ 7 w 12"/>
                  <a:gd name="T17" fmla="*/ 0 h 14"/>
                  <a:gd name="T18" fmla="*/ 6 w 12"/>
                  <a:gd name="T19" fmla="*/ 3 h 14"/>
                  <a:gd name="T20" fmla="*/ 3 w 12"/>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3" y="6"/>
                    </a:moveTo>
                    <a:cubicBezTo>
                      <a:pt x="2" y="7"/>
                      <a:pt x="1" y="8"/>
                      <a:pt x="0" y="9"/>
                    </a:cubicBezTo>
                    <a:cubicBezTo>
                      <a:pt x="1" y="9"/>
                      <a:pt x="1" y="10"/>
                      <a:pt x="2" y="11"/>
                    </a:cubicBezTo>
                    <a:lnTo>
                      <a:pt x="3" y="13"/>
                    </a:lnTo>
                    <a:lnTo>
                      <a:pt x="5" y="7"/>
                    </a:lnTo>
                    <a:cubicBezTo>
                      <a:pt x="5" y="5"/>
                      <a:pt x="7" y="3"/>
                      <a:pt x="9" y="2"/>
                    </a:cubicBezTo>
                    <a:lnTo>
                      <a:pt x="11" y="1"/>
                    </a:lnTo>
                    <a:cubicBezTo>
                      <a:pt x="10" y="1"/>
                      <a:pt x="10" y="0"/>
                      <a:pt x="9" y="0"/>
                    </a:cubicBezTo>
                    <a:lnTo>
                      <a:pt x="7" y="0"/>
                    </a:lnTo>
                    <a:cubicBezTo>
                      <a:pt x="7" y="1"/>
                      <a:pt x="7" y="2"/>
                      <a:pt x="6" y="3"/>
                    </a:cubicBezTo>
                    <a:cubicBezTo>
                      <a:pt x="5" y="4"/>
                      <a:pt x="5" y="5"/>
                      <a:pt x="3" y="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87">
                <a:extLst>
                  <a:ext uri="{FF2B5EF4-FFF2-40B4-BE49-F238E27FC236}">
                    <a16:creationId xmlns:a16="http://schemas.microsoft.com/office/drawing/2014/main" id="{9E586F05-84CE-B27E-35D6-9A957987EBF5}"/>
                  </a:ext>
                </a:extLst>
              </p:cNvPr>
              <p:cNvSpPr>
                <a:spLocks noChangeArrowheads="1"/>
              </p:cNvSpPr>
              <p:nvPr/>
            </p:nvSpPr>
            <p:spPr bwMode="auto">
              <a:xfrm>
                <a:off x="5858975" y="3424091"/>
                <a:ext cx="89534" cy="32831"/>
              </a:xfrm>
              <a:custGeom>
                <a:avLst/>
                <a:gdLst>
                  <a:gd name="T0" fmla="*/ 0 w 131"/>
                  <a:gd name="T1" fmla="*/ 27 h 49"/>
                  <a:gd name="T2" fmla="*/ 8 w 131"/>
                  <a:gd name="T3" fmla="*/ 35 h 49"/>
                  <a:gd name="T4" fmla="*/ 12 w 131"/>
                  <a:gd name="T5" fmla="*/ 28 h 49"/>
                  <a:gd name="T6" fmla="*/ 20 w 131"/>
                  <a:gd name="T7" fmla="*/ 23 h 49"/>
                  <a:gd name="T8" fmla="*/ 25 w 131"/>
                  <a:gd name="T9" fmla="*/ 22 h 49"/>
                  <a:gd name="T10" fmla="*/ 56 w 131"/>
                  <a:gd name="T11" fmla="*/ 24 h 49"/>
                  <a:gd name="T12" fmla="*/ 62 w 131"/>
                  <a:gd name="T13" fmla="*/ 28 h 49"/>
                  <a:gd name="T14" fmla="*/ 63 w 131"/>
                  <a:gd name="T15" fmla="*/ 34 h 49"/>
                  <a:gd name="T16" fmla="*/ 63 w 131"/>
                  <a:gd name="T17" fmla="*/ 35 h 49"/>
                  <a:gd name="T18" fmla="*/ 70 w 131"/>
                  <a:gd name="T19" fmla="*/ 34 h 49"/>
                  <a:gd name="T20" fmla="*/ 73 w 131"/>
                  <a:gd name="T21" fmla="*/ 34 h 49"/>
                  <a:gd name="T22" fmla="*/ 76 w 131"/>
                  <a:gd name="T23" fmla="*/ 36 h 49"/>
                  <a:gd name="T24" fmla="*/ 82 w 131"/>
                  <a:gd name="T25" fmla="*/ 40 h 49"/>
                  <a:gd name="T26" fmla="*/ 101 w 131"/>
                  <a:gd name="T27" fmla="*/ 44 h 49"/>
                  <a:gd name="T28" fmla="*/ 103 w 131"/>
                  <a:gd name="T29" fmla="*/ 45 h 49"/>
                  <a:gd name="T30" fmla="*/ 111 w 131"/>
                  <a:gd name="T31" fmla="*/ 48 h 49"/>
                  <a:gd name="T32" fmla="*/ 111 w 131"/>
                  <a:gd name="T33" fmla="*/ 46 h 49"/>
                  <a:gd name="T34" fmla="*/ 112 w 131"/>
                  <a:gd name="T35" fmla="*/ 39 h 49"/>
                  <a:gd name="T36" fmla="*/ 114 w 131"/>
                  <a:gd name="T37" fmla="*/ 34 h 49"/>
                  <a:gd name="T38" fmla="*/ 119 w 131"/>
                  <a:gd name="T39" fmla="*/ 29 h 49"/>
                  <a:gd name="T40" fmla="*/ 127 w 131"/>
                  <a:gd name="T41" fmla="*/ 27 h 49"/>
                  <a:gd name="T42" fmla="*/ 130 w 131"/>
                  <a:gd name="T43" fmla="*/ 28 h 49"/>
                  <a:gd name="T44" fmla="*/ 130 w 131"/>
                  <a:gd name="T45" fmla="*/ 26 h 49"/>
                  <a:gd name="T46" fmla="*/ 130 w 131"/>
                  <a:gd name="T47" fmla="*/ 25 h 49"/>
                  <a:gd name="T48" fmla="*/ 113 w 131"/>
                  <a:gd name="T49" fmla="*/ 24 h 49"/>
                  <a:gd name="T50" fmla="*/ 108 w 131"/>
                  <a:gd name="T51" fmla="*/ 22 h 49"/>
                  <a:gd name="T52" fmla="*/ 103 w 131"/>
                  <a:gd name="T53" fmla="*/ 18 h 49"/>
                  <a:gd name="T54" fmla="*/ 100 w 131"/>
                  <a:gd name="T55" fmla="*/ 11 h 49"/>
                  <a:gd name="T56" fmla="*/ 105 w 131"/>
                  <a:gd name="T57" fmla="*/ 5 h 49"/>
                  <a:gd name="T58" fmla="*/ 105 w 131"/>
                  <a:gd name="T59" fmla="*/ 4 h 49"/>
                  <a:gd name="T60" fmla="*/ 104 w 131"/>
                  <a:gd name="T61" fmla="*/ 3 h 49"/>
                  <a:gd name="T62" fmla="*/ 102 w 131"/>
                  <a:gd name="T63" fmla="*/ 0 h 49"/>
                  <a:gd name="T64" fmla="*/ 100 w 131"/>
                  <a:gd name="T65" fmla="*/ 0 h 49"/>
                  <a:gd name="T66" fmla="*/ 33 w 131"/>
                  <a:gd name="T67" fmla="*/ 8 h 49"/>
                  <a:gd name="T68" fmla="*/ 30 w 131"/>
                  <a:gd name="T69" fmla="*/ 8 h 49"/>
                  <a:gd name="T70" fmla="*/ 29 w 131"/>
                  <a:gd name="T71" fmla="*/ 13 h 49"/>
                  <a:gd name="T72" fmla="*/ 23 w 131"/>
                  <a:gd name="T73" fmla="*/ 20 h 49"/>
                  <a:gd name="T74" fmla="*/ 0 w 131"/>
                  <a:gd name="T75" fmla="*/ 26 h 49"/>
                  <a:gd name="T76" fmla="*/ 0 w 131"/>
                  <a:gd name="T77"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9">
                    <a:moveTo>
                      <a:pt x="0" y="27"/>
                    </a:moveTo>
                    <a:lnTo>
                      <a:pt x="8" y="35"/>
                    </a:lnTo>
                    <a:cubicBezTo>
                      <a:pt x="8" y="32"/>
                      <a:pt x="9" y="30"/>
                      <a:pt x="12" y="28"/>
                    </a:cubicBezTo>
                    <a:lnTo>
                      <a:pt x="20" y="23"/>
                    </a:lnTo>
                    <a:cubicBezTo>
                      <a:pt x="22" y="23"/>
                      <a:pt x="23" y="22"/>
                      <a:pt x="25" y="22"/>
                    </a:cubicBezTo>
                    <a:lnTo>
                      <a:pt x="56" y="24"/>
                    </a:lnTo>
                    <a:cubicBezTo>
                      <a:pt x="59" y="24"/>
                      <a:pt x="61" y="26"/>
                      <a:pt x="62" y="28"/>
                    </a:cubicBezTo>
                    <a:cubicBezTo>
                      <a:pt x="64" y="30"/>
                      <a:pt x="64" y="32"/>
                      <a:pt x="63" y="34"/>
                    </a:cubicBezTo>
                    <a:lnTo>
                      <a:pt x="63" y="35"/>
                    </a:lnTo>
                    <a:cubicBezTo>
                      <a:pt x="65" y="34"/>
                      <a:pt x="68" y="33"/>
                      <a:pt x="70" y="34"/>
                    </a:cubicBezTo>
                    <a:lnTo>
                      <a:pt x="73" y="34"/>
                    </a:lnTo>
                    <a:cubicBezTo>
                      <a:pt x="74" y="35"/>
                      <a:pt x="75" y="35"/>
                      <a:pt x="76" y="36"/>
                    </a:cubicBezTo>
                    <a:lnTo>
                      <a:pt x="82" y="40"/>
                    </a:lnTo>
                    <a:lnTo>
                      <a:pt x="101" y="44"/>
                    </a:lnTo>
                    <a:cubicBezTo>
                      <a:pt x="102" y="44"/>
                      <a:pt x="103" y="44"/>
                      <a:pt x="103" y="45"/>
                    </a:cubicBezTo>
                    <a:lnTo>
                      <a:pt x="111" y="48"/>
                    </a:lnTo>
                    <a:cubicBezTo>
                      <a:pt x="111" y="48"/>
                      <a:pt x="111" y="47"/>
                      <a:pt x="111" y="46"/>
                    </a:cubicBezTo>
                    <a:lnTo>
                      <a:pt x="112" y="39"/>
                    </a:lnTo>
                    <a:cubicBezTo>
                      <a:pt x="112" y="37"/>
                      <a:pt x="113" y="35"/>
                      <a:pt x="114" y="34"/>
                    </a:cubicBezTo>
                    <a:lnTo>
                      <a:pt x="119" y="29"/>
                    </a:lnTo>
                    <a:cubicBezTo>
                      <a:pt x="121" y="27"/>
                      <a:pt x="124" y="26"/>
                      <a:pt x="127" y="27"/>
                    </a:cubicBezTo>
                    <a:lnTo>
                      <a:pt x="130" y="28"/>
                    </a:lnTo>
                    <a:lnTo>
                      <a:pt x="130" y="26"/>
                    </a:lnTo>
                    <a:lnTo>
                      <a:pt x="130" y="25"/>
                    </a:lnTo>
                    <a:lnTo>
                      <a:pt x="113" y="24"/>
                    </a:lnTo>
                    <a:cubicBezTo>
                      <a:pt x="111" y="24"/>
                      <a:pt x="109" y="24"/>
                      <a:pt x="108" y="22"/>
                    </a:cubicBezTo>
                    <a:lnTo>
                      <a:pt x="103" y="18"/>
                    </a:lnTo>
                    <a:cubicBezTo>
                      <a:pt x="101" y="16"/>
                      <a:pt x="100" y="13"/>
                      <a:pt x="100" y="11"/>
                    </a:cubicBezTo>
                    <a:cubicBezTo>
                      <a:pt x="101" y="8"/>
                      <a:pt x="102" y="6"/>
                      <a:pt x="105" y="5"/>
                    </a:cubicBezTo>
                    <a:lnTo>
                      <a:pt x="105" y="4"/>
                    </a:lnTo>
                    <a:lnTo>
                      <a:pt x="104" y="3"/>
                    </a:lnTo>
                    <a:cubicBezTo>
                      <a:pt x="103" y="2"/>
                      <a:pt x="102" y="1"/>
                      <a:pt x="102" y="0"/>
                    </a:cubicBezTo>
                    <a:cubicBezTo>
                      <a:pt x="101" y="0"/>
                      <a:pt x="101" y="0"/>
                      <a:pt x="100" y="0"/>
                    </a:cubicBezTo>
                    <a:lnTo>
                      <a:pt x="33" y="8"/>
                    </a:lnTo>
                    <a:cubicBezTo>
                      <a:pt x="32" y="8"/>
                      <a:pt x="31" y="8"/>
                      <a:pt x="30" y="8"/>
                    </a:cubicBezTo>
                    <a:lnTo>
                      <a:pt x="29" y="13"/>
                    </a:lnTo>
                    <a:cubicBezTo>
                      <a:pt x="29" y="16"/>
                      <a:pt x="26" y="19"/>
                      <a:pt x="23" y="20"/>
                    </a:cubicBezTo>
                    <a:lnTo>
                      <a:pt x="0" y="26"/>
                    </a:lnTo>
                    <a:cubicBezTo>
                      <a:pt x="0" y="27"/>
                      <a:pt x="0" y="27"/>
                      <a:pt x="0" y="2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88">
                <a:extLst>
                  <a:ext uri="{FF2B5EF4-FFF2-40B4-BE49-F238E27FC236}">
                    <a16:creationId xmlns:a16="http://schemas.microsoft.com/office/drawing/2014/main" id="{1528B769-C08B-26D4-6F75-28B98A1A062B}"/>
                  </a:ext>
                </a:extLst>
              </p:cNvPr>
              <p:cNvSpPr>
                <a:spLocks noChangeArrowheads="1"/>
              </p:cNvSpPr>
              <p:nvPr/>
            </p:nvSpPr>
            <p:spPr bwMode="auto">
              <a:xfrm>
                <a:off x="5981340" y="3343513"/>
                <a:ext cx="20891" cy="14921"/>
              </a:xfrm>
              <a:custGeom>
                <a:avLst/>
                <a:gdLst>
                  <a:gd name="T0" fmla="*/ 18 w 32"/>
                  <a:gd name="T1" fmla="*/ 18 h 20"/>
                  <a:gd name="T2" fmla="*/ 26 w 32"/>
                  <a:gd name="T3" fmla="*/ 17 h 20"/>
                  <a:gd name="T4" fmla="*/ 31 w 32"/>
                  <a:gd name="T5" fmla="*/ 12 h 20"/>
                  <a:gd name="T6" fmla="*/ 27 w 32"/>
                  <a:gd name="T7" fmla="*/ 11 h 20"/>
                  <a:gd name="T8" fmla="*/ 21 w 32"/>
                  <a:gd name="T9" fmla="*/ 7 h 20"/>
                  <a:gd name="T10" fmla="*/ 19 w 32"/>
                  <a:gd name="T11" fmla="*/ 4 h 20"/>
                  <a:gd name="T12" fmla="*/ 18 w 32"/>
                  <a:gd name="T13" fmla="*/ 0 h 20"/>
                  <a:gd name="T14" fmla="*/ 13 w 32"/>
                  <a:gd name="T15" fmla="*/ 3 h 20"/>
                  <a:gd name="T16" fmla="*/ 9 w 32"/>
                  <a:gd name="T17" fmla="*/ 4 h 20"/>
                  <a:gd name="T18" fmla="*/ 2 w 32"/>
                  <a:gd name="T19" fmla="*/ 3 h 20"/>
                  <a:gd name="T20" fmla="*/ 1 w 32"/>
                  <a:gd name="T21" fmla="*/ 2 h 20"/>
                  <a:gd name="T22" fmla="*/ 0 w 32"/>
                  <a:gd name="T23" fmla="*/ 6 h 20"/>
                  <a:gd name="T24" fmla="*/ 7 w 32"/>
                  <a:gd name="T25" fmla="*/ 7 h 20"/>
                  <a:gd name="T26" fmla="*/ 14 w 32"/>
                  <a:gd name="T27" fmla="*/ 11 h 20"/>
                  <a:gd name="T28" fmla="*/ 15 w 32"/>
                  <a:gd name="T29" fmla="*/ 13 h 20"/>
                  <a:gd name="T30" fmla="*/ 15 w 32"/>
                  <a:gd name="T31" fmla="*/ 19 h 20"/>
                  <a:gd name="T32" fmla="*/ 15 w 32"/>
                  <a:gd name="T33" fmla="*/ 19 h 20"/>
                  <a:gd name="T34" fmla="*/ 18 w 32"/>
                  <a:gd name="T35"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0">
                    <a:moveTo>
                      <a:pt x="18" y="18"/>
                    </a:moveTo>
                    <a:lnTo>
                      <a:pt x="26" y="17"/>
                    </a:lnTo>
                    <a:lnTo>
                      <a:pt x="31" y="12"/>
                    </a:lnTo>
                    <a:lnTo>
                      <a:pt x="27" y="11"/>
                    </a:lnTo>
                    <a:cubicBezTo>
                      <a:pt x="24" y="11"/>
                      <a:pt x="22" y="9"/>
                      <a:pt x="21" y="7"/>
                    </a:cubicBezTo>
                    <a:lnTo>
                      <a:pt x="19" y="4"/>
                    </a:lnTo>
                    <a:cubicBezTo>
                      <a:pt x="19" y="3"/>
                      <a:pt x="18" y="2"/>
                      <a:pt x="18" y="0"/>
                    </a:cubicBezTo>
                    <a:lnTo>
                      <a:pt x="13" y="3"/>
                    </a:lnTo>
                    <a:cubicBezTo>
                      <a:pt x="12" y="3"/>
                      <a:pt x="11" y="4"/>
                      <a:pt x="9" y="4"/>
                    </a:cubicBezTo>
                    <a:cubicBezTo>
                      <a:pt x="8" y="4"/>
                      <a:pt x="4" y="4"/>
                      <a:pt x="2" y="3"/>
                    </a:cubicBezTo>
                    <a:lnTo>
                      <a:pt x="1" y="2"/>
                    </a:lnTo>
                    <a:cubicBezTo>
                      <a:pt x="1" y="3"/>
                      <a:pt x="1" y="5"/>
                      <a:pt x="0" y="6"/>
                    </a:cubicBezTo>
                    <a:lnTo>
                      <a:pt x="7" y="7"/>
                    </a:lnTo>
                    <a:cubicBezTo>
                      <a:pt x="10" y="7"/>
                      <a:pt x="13" y="9"/>
                      <a:pt x="14" y="11"/>
                    </a:cubicBezTo>
                    <a:lnTo>
                      <a:pt x="15" y="13"/>
                    </a:lnTo>
                    <a:cubicBezTo>
                      <a:pt x="15" y="15"/>
                      <a:pt x="16" y="17"/>
                      <a:pt x="15" y="19"/>
                    </a:cubicBezTo>
                    <a:lnTo>
                      <a:pt x="15" y="19"/>
                    </a:lnTo>
                    <a:lnTo>
                      <a:pt x="18" y="1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90">
                <a:extLst>
                  <a:ext uri="{FF2B5EF4-FFF2-40B4-BE49-F238E27FC236}">
                    <a16:creationId xmlns:a16="http://schemas.microsoft.com/office/drawing/2014/main" id="{4292EF88-A1A2-10F2-FAC6-3143A4AF40ED}"/>
                  </a:ext>
                </a:extLst>
              </p:cNvPr>
              <p:cNvSpPr>
                <a:spLocks noChangeArrowheads="1"/>
              </p:cNvSpPr>
              <p:nvPr/>
            </p:nvSpPr>
            <p:spPr bwMode="auto">
              <a:xfrm>
                <a:off x="5730645" y="3564363"/>
                <a:ext cx="8953" cy="5968"/>
              </a:xfrm>
              <a:custGeom>
                <a:avLst/>
                <a:gdLst>
                  <a:gd name="T0" fmla="*/ 4 w 15"/>
                  <a:gd name="T1" fmla="*/ 9 h 11"/>
                  <a:gd name="T2" fmla="*/ 7 w 15"/>
                  <a:gd name="T3" fmla="*/ 9 h 11"/>
                  <a:gd name="T4" fmla="*/ 9 w 15"/>
                  <a:gd name="T5" fmla="*/ 10 h 11"/>
                  <a:gd name="T6" fmla="*/ 10 w 15"/>
                  <a:gd name="T7" fmla="*/ 7 h 11"/>
                  <a:gd name="T8" fmla="*/ 14 w 15"/>
                  <a:gd name="T9" fmla="*/ 1 h 11"/>
                  <a:gd name="T10" fmla="*/ 14 w 15"/>
                  <a:gd name="T11" fmla="*/ 1 h 11"/>
                  <a:gd name="T12" fmla="*/ 14 w 15"/>
                  <a:gd name="T13" fmla="*/ 0 h 11"/>
                  <a:gd name="T14" fmla="*/ 13 w 15"/>
                  <a:gd name="T15" fmla="*/ 1 h 11"/>
                  <a:gd name="T16" fmla="*/ 10 w 15"/>
                  <a:gd name="T17" fmla="*/ 3 h 11"/>
                  <a:gd name="T18" fmla="*/ 1 w 15"/>
                  <a:gd name="T19" fmla="*/ 6 h 11"/>
                  <a:gd name="T20" fmla="*/ 1 w 15"/>
                  <a:gd name="T21" fmla="*/ 7 h 11"/>
                  <a:gd name="T22" fmla="*/ 0 w 15"/>
                  <a:gd name="T23" fmla="*/ 10 h 11"/>
                  <a:gd name="T24" fmla="*/ 2 w 15"/>
                  <a:gd name="T25" fmla="*/ 9 h 11"/>
                  <a:gd name="T26" fmla="*/ 4 w 15"/>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4" y="9"/>
                    </a:moveTo>
                    <a:cubicBezTo>
                      <a:pt x="5" y="9"/>
                      <a:pt x="6" y="9"/>
                      <a:pt x="7" y="9"/>
                    </a:cubicBezTo>
                    <a:lnTo>
                      <a:pt x="9" y="10"/>
                    </a:lnTo>
                    <a:lnTo>
                      <a:pt x="10" y="7"/>
                    </a:lnTo>
                    <a:cubicBezTo>
                      <a:pt x="10" y="4"/>
                      <a:pt x="12" y="2"/>
                      <a:pt x="14" y="1"/>
                    </a:cubicBezTo>
                    <a:lnTo>
                      <a:pt x="14" y="1"/>
                    </a:lnTo>
                    <a:cubicBezTo>
                      <a:pt x="14" y="0"/>
                      <a:pt x="14" y="0"/>
                      <a:pt x="14" y="0"/>
                    </a:cubicBezTo>
                    <a:lnTo>
                      <a:pt x="13" y="1"/>
                    </a:lnTo>
                    <a:cubicBezTo>
                      <a:pt x="13" y="2"/>
                      <a:pt x="11" y="2"/>
                      <a:pt x="10" y="3"/>
                    </a:cubicBezTo>
                    <a:lnTo>
                      <a:pt x="1" y="6"/>
                    </a:lnTo>
                    <a:cubicBezTo>
                      <a:pt x="1" y="6"/>
                      <a:pt x="1" y="6"/>
                      <a:pt x="1" y="7"/>
                    </a:cubicBezTo>
                    <a:lnTo>
                      <a:pt x="0" y="10"/>
                    </a:lnTo>
                    <a:lnTo>
                      <a:pt x="2" y="9"/>
                    </a:lnTo>
                    <a:cubicBezTo>
                      <a:pt x="3" y="9"/>
                      <a:pt x="3" y="9"/>
                      <a:pt x="4" y="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93">
                <a:extLst>
                  <a:ext uri="{FF2B5EF4-FFF2-40B4-BE49-F238E27FC236}">
                    <a16:creationId xmlns:a16="http://schemas.microsoft.com/office/drawing/2014/main" id="{B50597CD-9C71-EBA0-F09D-9E0ECE720908}"/>
                  </a:ext>
                </a:extLst>
              </p:cNvPr>
              <p:cNvSpPr>
                <a:spLocks noChangeArrowheads="1"/>
              </p:cNvSpPr>
              <p:nvPr/>
            </p:nvSpPr>
            <p:spPr bwMode="auto">
              <a:xfrm>
                <a:off x="6605093" y="2582472"/>
                <a:ext cx="17906" cy="14923"/>
              </a:xfrm>
              <a:custGeom>
                <a:avLst/>
                <a:gdLst>
                  <a:gd name="T0" fmla="*/ 20 w 27"/>
                  <a:gd name="T1" fmla="*/ 9 h 22"/>
                  <a:gd name="T2" fmla="*/ 19 w 27"/>
                  <a:gd name="T3" fmla="*/ 7 h 22"/>
                  <a:gd name="T4" fmla="*/ 18 w 27"/>
                  <a:gd name="T5" fmla="*/ 4 h 22"/>
                  <a:gd name="T6" fmla="*/ 17 w 27"/>
                  <a:gd name="T7" fmla="*/ 5 h 22"/>
                  <a:gd name="T8" fmla="*/ 11 w 27"/>
                  <a:gd name="T9" fmla="*/ 5 h 22"/>
                  <a:gd name="T10" fmla="*/ 1 w 27"/>
                  <a:gd name="T11" fmla="*/ 0 h 22"/>
                  <a:gd name="T12" fmla="*/ 0 w 27"/>
                  <a:gd name="T13" fmla="*/ 0 h 22"/>
                  <a:gd name="T14" fmla="*/ 8 w 27"/>
                  <a:gd name="T15" fmla="*/ 15 h 22"/>
                  <a:gd name="T16" fmla="*/ 9 w 27"/>
                  <a:gd name="T17" fmla="*/ 18 h 22"/>
                  <a:gd name="T18" fmla="*/ 9 w 27"/>
                  <a:gd name="T19" fmla="*/ 20 h 22"/>
                  <a:gd name="T20" fmla="*/ 16 w 27"/>
                  <a:gd name="T21" fmla="*/ 19 h 22"/>
                  <a:gd name="T22" fmla="*/ 17 w 27"/>
                  <a:gd name="T23" fmla="*/ 19 h 22"/>
                  <a:gd name="T24" fmla="*/ 18 w 27"/>
                  <a:gd name="T25" fmla="*/ 19 h 22"/>
                  <a:gd name="T26" fmla="*/ 22 w 27"/>
                  <a:gd name="T27" fmla="*/ 20 h 22"/>
                  <a:gd name="T28" fmla="*/ 25 w 27"/>
                  <a:gd name="T29" fmla="*/ 21 h 22"/>
                  <a:gd name="T30" fmla="*/ 25 w 27"/>
                  <a:gd name="T31" fmla="*/ 19 h 22"/>
                  <a:gd name="T32" fmla="*/ 26 w 27"/>
                  <a:gd name="T33" fmla="*/ 15 h 22"/>
                  <a:gd name="T34" fmla="*/ 24 w 27"/>
                  <a:gd name="T35" fmla="*/ 14 h 22"/>
                  <a:gd name="T36" fmla="*/ 20 w 27"/>
                  <a:gd name="T3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2">
                    <a:moveTo>
                      <a:pt x="20" y="9"/>
                    </a:moveTo>
                    <a:cubicBezTo>
                      <a:pt x="20" y="8"/>
                      <a:pt x="19" y="8"/>
                      <a:pt x="19" y="7"/>
                    </a:cubicBezTo>
                    <a:lnTo>
                      <a:pt x="18" y="4"/>
                    </a:lnTo>
                    <a:cubicBezTo>
                      <a:pt x="18" y="5"/>
                      <a:pt x="17" y="5"/>
                      <a:pt x="17" y="5"/>
                    </a:cubicBezTo>
                    <a:cubicBezTo>
                      <a:pt x="15" y="6"/>
                      <a:pt x="13" y="6"/>
                      <a:pt x="11" y="5"/>
                    </a:cubicBezTo>
                    <a:lnTo>
                      <a:pt x="1" y="0"/>
                    </a:lnTo>
                    <a:lnTo>
                      <a:pt x="0" y="0"/>
                    </a:lnTo>
                    <a:lnTo>
                      <a:pt x="8" y="15"/>
                    </a:lnTo>
                    <a:cubicBezTo>
                      <a:pt x="8" y="16"/>
                      <a:pt x="8" y="17"/>
                      <a:pt x="9" y="18"/>
                    </a:cubicBezTo>
                    <a:lnTo>
                      <a:pt x="9" y="20"/>
                    </a:lnTo>
                    <a:lnTo>
                      <a:pt x="16" y="19"/>
                    </a:lnTo>
                    <a:lnTo>
                      <a:pt x="17" y="19"/>
                    </a:lnTo>
                    <a:lnTo>
                      <a:pt x="18" y="19"/>
                    </a:lnTo>
                    <a:lnTo>
                      <a:pt x="22" y="20"/>
                    </a:lnTo>
                    <a:cubicBezTo>
                      <a:pt x="23" y="20"/>
                      <a:pt x="24" y="21"/>
                      <a:pt x="25" y="21"/>
                    </a:cubicBezTo>
                    <a:lnTo>
                      <a:pt x="25" y="19"/>
                    </a:lnTo>
                    <a:cubicBezTo>
                      <a:pt x="25" y="17"/>
                      <a:pt x="25" y="16"/>
                      <a:pt x="26" y="15"/>
                    </a:cubicBezTo>
                    <a:cubicBezTo>
                      <a:pt x="25" y="15"/>
                      <a:pt x="25" y="14"/>
                      <a:pt x="24" y="14"/>
                    </a:cubicBezTo>
                    <a:lnTo>
                      <a:pt x="20" y="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94">
                <a:extLst>
                  <a:ext uri="{FF2B5EF4-FFF2-40B4-BE49-F238E27FC236}">
                    <a16:creationId xmlns:a16="http://schemas.microsoft.com/office/drawing/2014/main" id="{7EF94405-7822-7A65-A618-540D8AE05C68}"/>
                  </a:ext>
                </a:extLst>
              </p:cNvPr>
              <p:cNvSpPr>
                <a:spLocks noChangeArrowheads="1"/>
              </p:cNvSpPr>
              <p:nvPr/>
            </p:nvSpPr>
            <p:spPr bwMode="auto">
              <a:xfrm>
                <a:off x="6578234" y="2672006"/>
                <a:ext cx="29844" cy="38799"/>
              </a:xfrm>
              <a:custGeom>
                <a:avLst/>
                <a:gdLst>
                  <a:gd name="T0" fmla="*/ 31 w 42"/>
                  <a:gd name="T1" fmla="*/ 8 h 58"/>
                  <a:gd name="T2" fmla="*/ 30 w 42"/>
                  <a:gd name="T3" fmla="*/ 9 h 58"/>
                  <a:gd name="T4" fmla="*/ 28 w 42"/>
                  <a:gd name="T5" fmla="*/ 10 h 58"/>
                  <a:gd name="T6" fmla="*/ 23 w 42"/>
                  <a:gd name="T7" fmla="*/ 10 h 58"/>
                  <a:gd name="T8" fmla="*/ 17 w 42"/>
                  <a:gd name="T9" fmla="*/ 8 h 58"/>
                  <a:gd name="T10" fmla="*/ 14 w 42"/>
                  <a:gd name="T11" fmla="*/ 2 h 58"/>
                  <a:gd name="T12" fmla="*/ 14 w 42"/>
                  <a:gd name="T13" fmla="*/ 0 h 58"/>
                  <a:gd name="T14" fmla="*/ 13 w 42"/>
                  <a:gd name="T15" fmla="*/ 2 h 58"/>
                  <a:gd name="T16" fmla="*/ 6 w 42"/>
                  <a:gd name="T17" fmla="*/ 5 h 58"/>
                  <a:gd name="T18" fmla="*/ 0 w 42"/>
                  <a:gd name="T19" fmla="*/ 4 h 58"/>
                  <a:gd name="T20" fmla="*/ 0 w 42"/>
                  <a:gd name="T21" fmla="*/ 5 h 58"/>
                  <a:gd name="T22" fmla="*/ 6 w 42"/>
                  <a:gd name="T23" fmla="*/ 17 h 58"/>
                  <a:gd name="T24" fmla="*/ 12 w 42"/>
                  <a:gd name="T25" fmla="*/ 23 h 58"/>
                  <a:gd name="T26" fmla="*/ 13 w 42"/>
                  <a:gd name="T27" fmla="*/ 31 h 58"/>
                  <a:gd name="T28" fmla="*/ 8 w 42"/>
                  <a:gd name="T29" fmla="*/ 42 h 58"/>
                  <a:gd name="T30" fmla="*/ 10 w 42"/>
                  <a:gd name="T31" fmla="*/ 43 h 58"/>
                  <a:gd name="T32" fmla="*/ 12 w 42"/>
                  <a:gd name="T33" fmla="*/ 44 h 58"/>
                  <a:gd name="T34" fmla="*/ 17 w 42"/>
                  <a:gd name="T35" fmla="*/ 46 h 58"/>
                  <a:gd name="T36" fmla="*/ 21 w 42"/>
                  <a:gd name="T37" fmla="*/ 55 h 58"/>
                  <a:gd name="T38" fmla="*/ 21 w 42"/>
                  <a:gd name="T39" fmla="*/ 56 h 58"/>
                  <a:gd name="T40" fmla="*/ 25 w 42"/>
                  <a:gd name="T41" fmla="*/ 55 h 58"/>
                  <a:gd name="T42" fmla="*/ 26 w 42"/>
                  <a:gd name="T43" fmla="*/ 55 h 58"/>
                  <a:gd name="T44" fmla="*/ 38 w 42"/>
                  <a:gd name="T45" fmla="*/ 57 h 58"/>
                  <a:gd name="T46" fmla="*/ 38 w 42"/>
                  <a:gd name="T47" fmla="*/ 57 h 58"/>
                  <a:gd name="T48" fmla="*/ 40 w 42"/>
                  <a:gd name="T49" fmla="*/ 50 h 58"/>
                  <a:gd name="T50" fmla="*/ 41 w 42"/>
                  <a:gd name="T51" fmla="*/ 47 h 58"/>
                  <a:gd name="T52" fmla="*/ 38 w 42"/>
                  <a:gd name="T53" fmla="*/ 48 h 58"/>
                  <a:gd name="T54" fmla="*/ 35 w 42"/>
                  <a:gd name="T55" fmla="*/ 48 h 58"/>
                  <a:gd name="T56" fmla="*/ 27 w 42"/>
                  <a:gd name="T57" fmla="*/ 46 h 58"/>
                  <a:gd name="T58" fmla="*/ 23 w 42"/>
                  <a:gd name="T59" fmla="*/ 44 h 58"/>
                  <a:gd name="T60" fmla="*/ 19 w 42"/>
                  <a:gd name="T61" fmla="*/ 40 h 58"/>
                  <a:gd name="T62" fmla="*/ 17 w 42"/>
                  <a:gd name="T63" fmla="*/ 32 h 58"/>
                  <a:gd name="T64" fmla="*/ 19 w 42"/>
                  <a:gd name="T65" fmla="*/ 21 h 58"/>
                  <a:gd name="T66" fmla="*/ 26 w 42"/>
                  <a:gd name="T67" fmla="*/ 14 h 58"/>
                  <a:gd name="T68" fmla="*/ 34 w 42"/>
                  <a:gd name="T69" fmla="*/ 13 h 58"/>
                  <a:gd name="T70" fmla="*/ 32 w 42"/>
                  <a:gd name="T71" fmla="*/ 10 h 58"/>
                  <a:gd name="T72" fmla="*/ 31 w 42"/>
                  <a:gd name="T73"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8">
                    <a:moveTo>
                      <a:pt x="31" y="8"/>
                    </a:moveTo>
                    <a:lnTo>
                      <a:pt x="30" y="9"/>
                    </a:lnTo>
                    <a:cubicBezTo>
                      <a:pt x="30" y="9"/>
                      <a:pt x="29" y="9"/>
                      <a:pt x="28" y="10"/>
                    </a:cubicBezTo>
                    <a:lnTo>
                      <a:pt x="23" y="10"/>
                    </a:lnTo>
                    <a:cubicBezTo>
                      <a:pt x="21" y="11"/>
                      <a:pt x="19" y="10"/>
                      <a:pt x="17" y="8"/>
                    </a:cubicBezTo>
                    <a:cubicBezTo>
                      <a:pt x="15" y="7"/>
                      <a:pt x="14" y="5"/>
                      <a:pt x="14" y="2"/>
                    </a:cubicBezTo>
                    <a:lnTo>
                      <a:pt x="14" y="0"/>
                    </a:lnTo>
                    <a:lnTo>
                      <a:pt x="13" y="2"/>
                    </a:lnTo>
                    <a:cubicBezTo>
                      <a:pt x="11" y="4"/>
                      <a:pt x="9" y="5"/>
                      <a:pt x="6" y="5"/>
                    </a:cubicBezTo>
                    <a:lnTo>
                      <a:pt x="0" y="4"/>
                    </a:lnTo>
                    <a:lnTo>
                      <a:pt x="0" y="5"/>
                    </a:lnTo>
                    <a:lnTo>
                      <a:pt x="6" y="17"/>
                    </a:lnTo>
                    <a:lnTo>
                      <a:pt x="12" y="23"/>
                    </a:lnTo>
                    <a:cubicBezTo>
                      <a:pt x="14" y="25"/>
                      <a:pt x="14" y="28"/>
                      <a:pt x="13" y="31"/>
                    </a:cubicBezTo>
                    <a:lnTo>
                      <a:pt x="8" y="42"/>
                    </a:lnTo>
                    <a:lnTo>
                      <a:pt x="10" y="43"/>
                    </a:lnTo>
                    <a:cubicBezTo>
                      <a:pt x="11" y="43"/>
                      <a:pt x="11" y="43"/>
                      <a:pt x="12" y="44"/>
                    </a:cubicBezTo>
                    <a:lnTo>
                      <a:pt x="17" y="46"/>
                    </a:lnTo>
                    <a:cubicBezTo>
                      <a:pt x="20" y="48"/>
                      <a:pt x="22" y="52"/>
                      <a:pt x="21" y="55"/>
                    </a:cubicBezTo>
                    <a:lnTo>
                      <a:pt x="21" y="56"/>
                    </a:lnTo>
                    <a:cubicBezTo>
                      <a:pt x="22" y="55"/>
                      <a:pt x="23" y="55"/>
                      <a:pt x="25" y="55"/>
                    </a:cubicBezTo>
                    <a:lnTo>
                      <a:pt x="26" y="55"/>
                    </a:lnTo>
                    <a:lnTo>
                      <a:pt x="38" y="57"/>
                    </a:lnTo>
                    <a:lnTo>
                      <a:pt x="38" y="57"/>
                    </a:lnTo>
                    <a:lnTo>
                      <a:pt x="40" y="50"/>
                    </a:lnTo>
                    <a:cubicBezTo>
                      <a:pt x="40" y="49"/>
                      <a:pt x="41" y="48"/>
                      <a:pt x="41" y="47"/>
                    </a:cubicBezTo>
                    <a:lnTo>
                      <a:pt x="38" y="48"/>
                    </a:lnTo>
                    <a:cubicBezTo>
                      <a:pt x="37" y="48"/>
                      <a:pt x="36" y="48"/>
                      <a:pt x="35" y="48"/>
                    </a:cubicBezTo>
                    <a:lnTo>
                      <a:pt x="27" y="46"/>
                    </a:lnTo>
                    <a:cubicBezTo>
                      <a:pt x="26" y="46"/>
                      <a:pt x="24" y="45"/>
                      <a:pt x="23" y="44"/>
                    </a:cubicBezTo>
                    <a:lnTo>
                      <a:pt x="19" y="40"/>
                    </a:lnTo>
                    <a:cubicBezTo>
                      <a:pt x="17" y="38"/>
                      <a:pt x="16" y="35"/>
                      <a:pt x="17" y="32"/>
                    </a:cubicBezTo>
                    <a:lnTo>
                      <a:pt x="19" y="21"/>
                    </a:lnTo>
                    <a:cubicBezTo>
                      <a:pt x="20" y="17"/>
                      <a:pt x="23" y="15"/>
                      <a:pt x="26" y="14"/>
                    </a:cubicBezTo>
                    <a:lnTo>
                      <a:pt x="34" y="13"/>
                    </a:lnTo>
                    <a:lnTo>
                      <a:pt x="32" y="10"/>
                    </a:lnTo>
                    <a:cubicBezTo>
                      <a:pt x="32" y="9"/>
                      <a:pt x="31" y="9"/>
                      <a:pt x="31" y="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95">
                <a:extLst>
                  <a:ext uri="{FF2B5EF4-FFF2-40B4-BE49-F238E27FC236}">
                    <a16:creationId xmlns:a16="http://schemas.microsoft.com/office/drawing/2014/main" id="{4B20C07D-DC23-1445-2FA5-B63F50679E0D}"/>
                  </a:ext>
                </a:extLst>
              </p:cNvPr>
              <p:cNvSpPr>
                <a:spLocks noChangeArrowheads="1"/>
              </p:cNvSpPr>
              <p:nvPr/>
            </p:nvSpPr>
            <p:spPr bwMode="auto">
              <a:xfrm>
                <a:off x="6440949" y="2898826"/>
                <a:ext cx="23876" cy="14923"/>
              </a:xfrm>
              <a:custGeom>
                <a:avLst/>
                <a:gdLst>
                  <a:gd name="T0" fmla="*/ 4 w 34"/>
                  <a:gd name="T1" fmla="*/ 13 h 22"/>
                  <a:gd name="T2" fmla="*/ 7 w 34"/>
                  <a:gd name="T3" fmla="*/ 12 h 22"/>
                  <a:gd name="T4" fmla="*/ 12 w 34"/>
                  <a:gd name="T5" fmla="*/ 12 h 22"/>
                  <a:gd name="T6" fmla="*/ 12 w 34"/>
                  <a:gd name="T7" fmla="*/ 12 h 22"/>
                  <a:gd name="T8" fmla="*/ 14 w 34"/>
                  <a:gd name="T9" fmla="*/ 12 h 22"/>
                  <a:gd name="T10" fmla="*/ 19 w 34"/>
                  <a:gd name="T11" fmla="*/ 14 h 22"/>
                  <a:gd name="T12" fmla="*/ 21 w 34"/>
                  <a:gd name="T13" fmla="*/ 15 h 22"/>
                  <a:gd name="T14" fmla="*/ 29 w 34"/>
                  <a:gd name="T15" fmla="*/ 21 h 22"/>
                  <a:gd name="T16" fmla="*/ 29 w 34"/>
                  <a:gd name="T17" fmla="*/ 20 h 22"/>
                  <a:gd name="T18" fmla="*/ 31 w 34"/>
                  <a:gd name="T19" fmla="*/ 18 h 22"/>
                  <a:gd name="T20" fmla="*/ 33 w 34"/>
                  <a:gd name="T21" fmla="*/ 15 h 22"/>
                  <a:gd name="T22" fmla="*/ 33 w 34"/>
                  <a:gd name="T23" fmla="*/ 15 h 22"/>
                  <a:gd name="T24" fmla="*/ 32 w 34"/>
                  <a:gd name="T25" fmla="*/ 14 h 22"/>
                  <a:gd name="T26" fmla="*/ 20 w 34"/>
                  <a:gd name="T27" fmla="*/ 12 h 22"/>
                  <a:gd name="T28" fmla="*/ 14 w 34"/>
                  <a:gd name="T29" fmla="*/ 9 h 22"/>
                  <a:gd name="T30" fmla="*/ 11 w 34"/>
                  <a:gd name="T31" fmla="*/ 5 h 22"/>
                  <a:gd name="T32" fmla="*/ 9 w 34"/>
                  <a:gd name="T33" fmla="*/ 0 h 22"/>
                  <a:gd name="T34" fmla="*/ 8 w 34"/>
                  <a:gd name="T35" fmla="*/ 0 h 22"/>
                  <a:gd name="T36" fmla="*/ 0 w 34"/>
                  <a:gd name="T37" fmla="*/ 2 h 22"/>
                  <a:gd name="T38" fmla="*/ 1 w 34"/>
                  <a:gd name="T39" fmla="*/ 5 h 22"/>
                  <a:gd name="T40" fmla="*/ 2 w 34"/>
                  <a:gd name="T41" fmla="*/ 9 h 22"/>
                  <a:gd name="T42" fmla="*/ 2 w 34"/>
                  <a:gd name="T43" fmla="*/ 14 h 22"/>
                  <a:gd name="T44" fmla="*/ 4 w 34"/>
                  <a:gd name="T4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22">
                    <a:moveTo>
                      <a:pt x="4" y="13"/>
                    </a:moveTo>
                    <a:cubicBezTo>
                      <a:pt x="5" y="12"/>
                      <a:pt x="6" y="12"/>
                      <a:pt x="7" y="12"/>
                    </a:cubicBezTo>
                    <a:lnTo>
                      <a:pt x="12" y="12"/>
                    </a:lnTo>
                    <a:lnTo>
                      <a:pt x="12" y="12"/>
                    </a:lnTo>
                    <a:cubicBezTo>
                      <a:pt x="13" y="12"/>
                      <a:pt x="13" y="12"/>
                      <a:pt x="14" y="12"/>
                    </a:cubicBezTo>
                    <a:lnTo>
                      <a:pt x="19" y="14"/>
                    </a:lnTo>
                    <a:cubicBezTo>
                      <a:pt x="20" y="14"/>
                      <a:pt x="20" y="14"/>
                      <a:pt x="21" y="15"/>
                    </a:cubicBezTo>
                    <a:lnTo>
                      <a:pt x="29" y="21"/>
                    </a:lnTo>
                    <a:lnTo>
                      <a:pt x="29" y="20"/>
                    </a:lnTo>
                    <a:cubicBezTo>
                      <a:pt x="30" y="19"/>
                      <a:pt x="30" y="18"/>
                      <a:pt x="31" y="18"/>
                    </a:cubicBezTo>
                    <a:lnTo>
                      <a:pt x="33" y="15"/>
                    </a:lnTo>
                    <a:lnTo>
                      <a:pt x="33" y="15"/>
                    </a:lnTo>
                    <a:lnTo>
                      <a:pt x="32" y="14"/>
                    </a:lnTo>
                    <a:lnTo>
                      <a:pt x="20" y="12"/>
                    </a:lnTo>
                    <a:cubicBezTo>
                      <a:pt x="18" y="11"/>
                      <a:pt x="16" y="10"/>
                      <a:pt x="14" y="9"/>
                    </a:cubicBezTo>
                    <a:lnTo>
                      <a:pt x="11" y="5"/>
                    </a:lnTo>
                    <a:lnTo>
                      <a:pt x="9" y="0"/>
                    </a:lnTo>
                    <a:lnTo>
                      <a:pt x="8" y="0"/>
                    </a:lnTo>
                    <a:lnTo>
                      <a:pt x="0" y="2"/>
                    </a:lnTo>
                    <a:lnTo>
                      <a:pt x="1" y="5"/>
                    </a:lnTo>
                    <a:cubicBezTo>
                      <a:pt x="2" y="6"/>
                      <a:pt x="2" y="7"/>
                      <a:pt x="2" y="9"/>
                    </a:cubicBezTo>
                    <a:lnTo>
                      <a:pt x="2" y="14"/>
                    </a:lnTo>
                    <a:lnTo>
                      <a:pt x="4"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97">
                <a:extLst>
                  <a:ext uri="{FF2B5EF4-FFF2-40B4-BE49-F238E27FC236}">
                    <a16:creationId xmlns:a16="http://schemas.microsoft.com/office/drawing/2014/main" id="{9F1E63CB-9BF3-EA0B-D544-99132B2970A9}"/>
                  </a:ext>
                </a:extLst>
              </p:cNvPr>
              <p:cNvSpPr>
                <a:spLocks noChangeArrowheads="1"/>
              </p:cNvSpPr>
              <p:nvPr/>
            </p:nvSpPr>
            <p:spPr bwMode="auto">
              <a:xfrm>
                <a:off x="5778397" y="4080675"/>
                <a:ext cx="14921" cy="14923"/>
              </a:xfrm>
              <a:custGeom>
                <a:avLst/>
                <a:gdLst>
                  <a:gd name="T0" fmla="*/ 14 w 21"/>
                  <a:gd name="T1" fmla="*/ 8 h 20"/>
                  <a:gd name="T2" fmla="*/ 17 w 21"/>
                  <a:gd name="T3" fmla="*/ 5 h 20"/>
                  <a:gd name="T4" fmla="*/ 18 w 21"/>
                  <a:gd name="T5" fmla="*/ 4 h 20"/>
                  <a:gd name="T6" fmla="*/ 19 w 21"/>
                  <a:gd name="T7" fmla="*/ 2 h 20"/>
                  <a:gd name="T8" fmla="*/ 20 w 21"/>
                  <a:gd name="T9" fmla="*/ 0 h 20"/>
                  <a:gd name="T10" fmla="*/ 20 w 21"/>
                  <a:gd name="T11" fmla="*/ 0 h 20"/>
                  <a:gd name="T12" fmla="*/ 18 w 21"/>
                  <a:gd name="T13" fmla="*/ 0 h 20"/>
                  <a:gd name="T14" fmla="*/ 14 w 21"/>
                  <a:gd name="T15" fmla="*/ 0 h 20"/>
                  <a:gd name="T16" fmla="*/ 12 w 21"/>
                  <a:gd name="T17" fmla="*/ 2 h 20"/>
                  <a:gd name="T18" fmla="*/ 9 w 21"/>
                  <a:gd name="T19" fmla="*/ 4 h 20"/>
                  <a:gd name="T20" fmla="*/ 5 w 21"/>
                  <a:gd name="T21" fmla="*/ 6 h 20"/>
                  <a:gd name="T22" fmla="*/ 5 w 21"/>
                  <a:gd name="T23" fmla="*/ 7 h 20"/>
                  <a:gd name="T24" fmla="*/ 3 w 21"/>
                  <a:gd name="T25" fmla="*/ 13 h 20"/>
                  <a:gd name="T26" fmla="*/ 2 w 21"/>
                  <a:gd name="T27" fmla="*/ 16 h 20"/>
                  <a:gd name="T28" fmla="*/ 0 w 21"/>
                  <a:gd name="T29" fmla="*/ 19 h 20"/>
                  <a:gd name="T30" fmla="*/ 9 w 21"/>
                  <a:gd name="T31" fmla="*/ 16 h 20"/>
                  <a:gd name="T32" fmla="*/ 14 w 21"/>
                  <a:gd name="T3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4" y="8"/>
                    </a:moveTo>
                    <a:cubicBezTo>
                      <a:pt x="15" y="7"/>
                      <a:pt x="16" y="6"/>
                      <a:pt x="17" y="5"/>
                    </a:cubicBezTo>
                    <a:lnTo>
                      <a:pt x="18" y="4"/>
                    </a:lnTo>
                    <a:cubicBezTo>
                      <a:pt x="19" y="3"/>
                      <a:pt x="19" y="3"/>
                      <a:pt x="19" y="2"/>
                    </a:cubicBezTo>
                    <a:lnTo>
                      <a:pt x="20" y="0"/>
                    </a:lnTo>
                    <a:lnTo>
                      <a:pt x="20" y="0"/>
                    </a:lnTo>
                    <a:cubicBezTo>
                      <a:pt x="19" y="0"/>
                      <a:pt x="18" y="0"/>
                      <a:pt x="18" y="0"/>
                    </a:cubicBezTo>
                    <a:lnTo>
                      <a:pt x="14" y="0"/>
                    </a:lnTo>
                    <a:cubicBezTo>
                      <a:pt x="13" y="1"/>
                      <a:pt x="13" y="2"/>
                      <a:pt x="12" y="2"/>
                    </a:cubicBezTo>
                    <a:lnTo>
                      <a:pt x="9" y="4"/>
                    </a:lnTo>
                    <a:cubicBezTo>
                      <a:pt x="8" y="5"/>
                      <a:pt x="6" y="6"/>
                      <a:pt x="5" y="6"/>
                    </a:cubicBezTo>
                    <a:lnTo>
                      <a:pt x="5" y="7"/>
                    </a:lnTo>
                    <a:lnTo>
                      <a:pt x="3" y="13"/>
                    </a:lnTo>
                    <a:cubicBezTo>
                      <a:pt x="3" y="14"/>
                      <a:pt x="2" y="15"/>
                      <a:pt x="2" y="16"/>
                    </a:cubicBezTo>
                    <a:lnTo>
                      <a:pt x="0" y="19"/>
                    </a:lnTo>
                    <a:lnTo>
                      <a:pt x="9" y="16"/>
                    </a:lnTo>
                    <a:lnTo>
                      <a:pt x="14"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98">
                <a:extLst>
                  <a:ext uri="{FF2B5EF4-FFF2-40B4-BE49-F238E27FC236}">
                    <a16:creationId xmlns:a16="http://schemas.microsoft.com/office/drawing/2014/main" id="{97898F39-421A-C115-BF66-97D61B5C4207}"/>
                  </a:ext>
                </a:extLst>
              </p:cNvPr>
              <p:cNvSpPr>
                <a:spLocks noChangeArrowheads="1"/>
              </p:cNvSpPr>
              <p:nvPr/>
            </p:nvSpPr>
            <p:spPr bwMode="auto">
              <a:xfrm>
                <a:off x="6372304" y="4209008"/>
                <a:ext cx="5968" cy="11938"/>
              </a:xfrm>
              <a:custGeom>
                <a:avLst/>
                <a:gdLst>
                  <a:gd name="T0" fmla="*/ 7 w 8"/>
                  <a:gd name="T1" fmla="*/ 12 h 17"/>
                  <a:gd name="T2" fmla="*/ 4 w 8"/>
                  <a:gd name="T3" fmla="*/ 1 h 17"/>
                  <a:gd name="T4" fmla="*/ 4 w 8"/>
                  <a:gd name="T5" fmla="*/ 0 h 17"/>
                  <a:gd name="T6" fmla="*/ 4 w 8"/>
                  <a:gd name="T7" fmla="*/ 0 h 17"/>
                  <a:gd name="T8" fmla="*/ 3 w 8"/>
                  <a:gd name="T9" fmla="*/ 2 h 17"/>
                  <a:gd name="T10" fmla="*/ 0 w 8"/>
                  <a:gd name="T11" fmla="*/ 4 h 17"/>
                  <a:gd name="T12" fmla="*/ 2 w 8"/>
                  <a:gd name="T13" fmla="*/ 6 h 17"/>
                  <a:gd name="T14" fmla="*/ 6 w 8"/>
                  <a:gd name="T15" fmla="*/ 16 h 17"/>
                  <a:gd name="T16" fmla="*/ 7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7" y="12"/>
                    </a:moveTo>
                    <a:lnTo>
                      <a:pt x="4" y="1"/>
                    </a:lnTo>
                    <a:cubicBezTo>
                      <a:pt x="4" y="1"/>
                      <a:pt x="4" y="1"/>
                      <a:pt x="4" y="0"/>
                    </a:cubicBezTo>
                    <a:lnTo>
                      <a:pt x="4" y="0"/>
                    </a:lnTo>
                    <a:lnTo>
                      <a:pt x="3" y="2"/>
                    </a:lnTo>
                    <a:cubicBezTo>
                      <a:pt x="2" y="3"/>
                      <a:pt x="2" y="3"/>
                      <a:pt x="0" y="4"/>
                    </a:cubicBezTo>
                    <a:cubicBezTo>
                      <a:pt x="1" y="5"/>
                      <a:pt x="2" y="5"/>
                      <a:pt x="2" y="6"/>
                    </a:cubicBezTo>
                    <a:lnTo>
                      <a:pt x="6" y="16"/>
                    </a:lnTo>
                    <a:lnTo>
                      <a:pt x="7" y="1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 name="Freeform 99">
                <a:extLst>
                  <a:ext uri="{FF2B5EF4-FFF2-40B4-BE49-F238E27FC236}">
                    <a16:creationId xmlns:a16="http://schemas.microsoft.com/office/drawing/2014/main" id="{5D159AC1-EA7B-2077-8BFF-14CAFD5DE1E1}"/>
                  </a:ext>
                </a:extLst>
              </p:cNvPr>
              <p:cNvSpPr>
                <a:spLocks noChangeArrowheads="1"/>
              </p:cNvSpPr>
              <p:nvPr/>
            </p:nvSpPr>
            <p:spPr bwMode="auto">
              <a:xfrm>
                <a:off x="6420056" y="4405983"/>
                <a:ext cx="14923" cy="14921"/>
              </a:xfrm>
              <a:custGeom>
                <a:avLst/>
                <a:gdLst>
                  <a:gd name="T0" fmla="*/ 16 w 23"/>
                  <a:gd name="T1" fmla="*/ 0 h 24"/>
                  <a:gd name="T2" fmla="*/ 15 w 23"/>
                  <a:gd name="T3" fmla="*/ 0 h 24"/>
                  <a:gd name="T4" fmla="*/ 15 w 23"/>
                  <a:gd name="T5" fmla="*/ 0 h 24"/>
                  <a:gd name="T6" fmla="*/ 13 w 23"/>
                  <a:gd name="T7" fmla="*/ 2 h 24"/>
                  <a:gd name="T8" fmla="*/ 7 w 23"/>
                  <a:gd name="T9" fmla="*/ 6 h 24"/>
                  <a:gd name="T10" fmla="*/ 0 w 23"/>
                  <a:gd name="T11" fmla="*/ 6 h 24"/>
                  <a:gd name="T12" fmla="*/ 2 w 23"/>
                  <a:gd name="T13" fmla="*/ 8 h 24"/>
                  <a:gd name="T14" fmla="*/ 9 w 23"/>
                  <a:gd name="T15" fmla="*/ 10 h 24"/>
                  <a:gd name="T16" fmla="*/ 13 w 23"/>
                  <a:gd name="T17" fmla="*/ 17 h 24"/>
                  <a:gd name="T18" fmla="*/ 13 w 23"/>
                  <a:gd name="T19" fmla="*/ 21 h 24"/>
                  <a:gd name="T20" fmla="*/ 13 w 23"/>
                  <a:gd name="T21" fmla="*/ 23 h 24"/>
                  <a:gd name="T22" fmla="*/ 20 w 23"/>
                  <a:gd name="T23" fmla="*/ 11 h 24"/>
                  <a:gd name="T24" fmla="*/ 22 w 23"/>
                  <a:gd name="T25" fmla="*/ 10 h 24"/>
                  <a:gd name="T26" fmla="*/ 17 w 23"/>
                  <a:gd name="T27" fmla="*/ 5 h 24"/>
                  <a:gd name="T28" fmla="*/ 16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6" y="0"/>
                    </a:moveTo>
                    <a:lnTo>
                      <a:pt x="15" y="0"/>
                    </a:lnTo>
                    <a:lnTo>
                      <a:pt x="15" y="0"/>
                    </a:lnTo>
                    <a:lnTo>
                      <a:pt x="13" y="2"/>
                    </a:lnTo>
                    <a:cubicBezTo>
                      <a:pt x="12" y="4"/>
                      <a:pt x="9" y="6"/>
                      <a:pt x="7" y="6"/>
                    </a:cubicBezTo>
                    <a:lnTo>
                      <a:pt x="0" y="6"/>
                    </a:lnTo>
                    <a:cubicBezTo>
                      <a:pt x="1" y="6"/>
                      <a:pt x="2" y="7"/>
                      <a:pt x="2" y="8"/>
                    </a:cubicBezTo>
                    <a:cubicBezTo>
                      <a:pt x="5" y="8"/>
                      <a:pt x="7" y="8"/>
                      <a:pt x="9" y="10"/>
                    </a:cubicBezTo>
                    <a:cubicBezTo>
                      <a:pt x="11" y="11"/>
                      <a:pt x="13" y="15"/>
                      <a:pt x="13" y="17"/>
                    </a:cubicBezTo>
                    <a:lnTo>
                      <a:pt x="13" y="21"/>
                    </a:lnTo>
                    <a:cubicBezTo>
                      <a:pt x="13" y="21"/>
                      <a:pt x="13" y="22"/>
                      <a:pt x="13" y="23"/>
                    </a:cubicBezTo>
                    <a:lnTo>
                      <a:pt x="20" y="11"/>
                    </a:lnTo>
                    <a:cubicBezTo>
                      <a:pt x="21" y="11"/>
                      <a:pt x="21" y="10"/>
                      <a:pt x="22" y="10"/>
                    </a:cubicBezTo>
                    <a:cubicBezTo>
                      <a:pt x="20" y="9"/>
                      <a:pt x="18" y="7"/>
                      <a:pt x="17" y="5"/>
                    </a:cubicBezTo>
                    <a:lnTo>
                      <a:pt x="16"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 name="Freeform 100">
                <a:extLst>
                  <a:ext uri="{FF2B5EF4-FFF2-40B4-BE49-F238E27FC236}">
                    <a16:creationId xmlns:a16="http://schemas.microsoft.com/office/drawing/2014/main" id="{8BA7826D-6E87-AB22-91DE-D9E8279FF63C}"/>
                  </a:ext>
                </a:extLst>
              </p:cNvPr>
              <p:cNvSpPr>
                <a:spLocks noChangeArrowheads="1"/>
              </p:cNvSpPr>
              <p:nvPr/>
            </p:nvSpPr>
            <p:spPr bwMode="auto">
              <a:xfrm>
                <a:off x="6351413" y="4211991"/>
                <a:ext cx="11938" cy="29844"/>
              </a:xfrm>
              <a:custGeom>
                <a:avLst/>
                <a:gdLst>
                  <a:gd name="T0" fmla="*/ 0 w 18"/>
                  <a:gd name="T1" fmla="*/ 29 h 42"/>
                  <a:gd name="T2" fmla="*/ 0 w 18"/>
                  <a:gd name="T3" fmla="*/ 41 h 42"/>
                  <a:gd name="T4" fmla="*/ 3 w 18"/>
                  <a:gd name="T5" fmla="*/ 35 h 42"/>
                  <a:gd name="T6" fmla="*/ 10 w 18"/>
                  <a:gd name="T7" fmla="*/ 9 h 42"/>
                  <a:gd name="T8" fmla="*/ 12 w 18"/>
                  <a:gd name="T9" fmla="*/ 6 h 42"/>
                  <a:gd name="T10" fmla="*/ 17 w 18"/>
                  <a:gd name="T11" fmla="*/ 0 h 42"/>
                  <a:gd name="T12" fmla="*/ 13 w 18"/>
                  <a:gd name="T13" fmla="*/ 0 h 42"/>
                  <a:gd name="T14" fmla="*/ 5 w 18"/>
                  <a:gd name="T15" fmla="*/ 0 h 42"/>
                  <a:gd name="T16" fmla="*/ 0 w 18"/>
                  <a:gd name="T17" fmla="*/ 5 h 42"/>
                  <a:gd name="T18" fmla="*/ 3 w 18"/>
                  <a:gd name="T19" fmla="*/ 14 h 42"/>
                  <a:gd name="T20" fmla="*/ 1 w 18"/>
                  <a:gd name="T21" fmla="*/ 24 h 42"/>
                  <a:gd name="T22" fmla="*/ 0 w 18"/>
                  <a:gd name="T2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2">
                    <a:moveTo>
                      <a:pt x="0" y="29"/>
                    </a:moveTo>
                    <a:lnTo>
                      <a:pt x="0" y="41"/>
                    </a:lnTo>
                    <a:lnTo>
                      <a:pt x="3" y="35"/>
                    </a:lnTo>
                    <a:lnTo>
                      <a:pt x="10" y="9"/>
                    </a:lnTo>
                    <a:cubicBezTo>
                      <a:pt x="10" y="8"/>
                      <a:pt x="11" y="7"/>
                      <a:pt x="12" y="6"/>
                    </a:cubicBezTo>
                    <a:lnTo>
                      <a:pt x="17" y="0"/>
                    </a:lnTo>
                    <a:cubicBezTo>
                      <a:pt x="16" y="0"/>
                      <a:pt x="15" y="1"/>
                      <a:pt x="13" y="0"/>
                    </a:cubicBezTo>
                    <a:lnTo>
                      <a:pt x="5" y="0"/>
                    </a:lnTo>
                    <a:lnTo>
                      <a:pt x="0" y="5"/>
                    </a:lnTo>
                    <a:cubicBezTo>
                      <a:pt x="3" y="7"/>
                      <a:pt x="4" y="11"/>
                      <a:pt x="3" y="14"/>
                    </a:cubicBezTo>
                    <a:lnTo>
                      <a:pt x="1" y="24"/>
                    </a:lnTo>
                    <a:lnTo>
                      <a:pt x="0" y="2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 name="Freeform 102">
                <a:extLst>
                  <a:ext uri="{FF2B5EF4-FFF2-40B4-BE49-F238E27FC236}">
                    <a16:creationId xmlns:a16="http://schemas.microsoft.com/office/drawing/2014/main" id="{030A1123-E13E-9564-0BD3-0964990B9EA8}"/>
                  </a:ext>
                </a:extLst>
              </p:cNvPr>
              <p:cNvSpPr>
                <a:spLocks noChangeArrowheads="1"/>
              </p:cNvSpPr>
              <p:nvPr/>
            </p:nvSpPr>
            <p:spPr bwMode="auto">
              <a:xfrm>
                <a:off x="5641112" y="3662850"/>
                <a:ext cx="14921" cy="8955"/>
              </a:xfrm>
              <a:custGeom>
                <a:avLst/>
                <a:gdLst>
                  <a:gd name="T0" fmla="*/ 15 w 23"/>
                  <a:gd name="T1" fmla="*/ 13 h 14"/>
                  <a:gd name="T2" fmla="*/ 16 w 23"/>
                  <a:gd name="T3" fmla="*/ 10 h 14"/>
                  <a:gd name="T4" fmla="*/ 17 w 23"/>
                  <a:gd name="T5" fmla="*/ 7 h 14"/>
                  <a:gd name="T6" fmla="*/ 22 w 23"/>
                  <a:gd name="T7" fmla="*/ 1 h 14"/>
                  <a:gd name="T8" fmla="*/ 19 w 23"/>
                  <a:gd name="T9" fmla="*/ 1 h 14"/>
                  <a:gd name="T10" fmla="*/ 10 w 23"/>
                  <a:gd name="T11" fmla="*/ 0 h 14"/>
                  <a:gd name="T12" fmla="*/ 9 w 23"/>
                  <a:gd name="T13" fmla="*/ 0 h 14"/>
                  <a:gd name="T14" fmla="*/ 6 w 23"/>
                  <a:gd name="T15" fmla="*/ 3 h 14"/>
                  <a:gd name="T16" fmla="*/ 4 w 23"/>
                  <a:gd name="T17" fmla="*/ 4 h 14"/>
                  <a:gd name="T18" fmla="*/ 1 w 23"/>
                  <a:gd name="T19" fmla="*/ 6 h 14"/>
                  <a:gd name="T20" fmla="*/ 0 w 23"/>
                  <a:gd name="T21" fmla="*/ 6 h 14"/>
                  <a:gd name="T22" fmla="*/ 13 w 23"/>
                  <a:gd name="T23" fmla="*/ 11 h 14"/>
                  <a:gd name="T24" fmla="*/ 15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5" y="13"/>
                    </a:moveTo>
                    <a:cubicBezTo>
                      <a:pt x="15" y="12"/>
                      <a:pt x="16" y="11"/>
                      <a:pt x="16" y="10"/>
                    </a:cubicBezTo>
                    <a:lnTo>
                      <a:pt x="17" y="7"/>
                    </a:lnTo>
                    <a:lnTo>
                      <a:pt x="22" y="1"/>
                    </a:lnTo>
                    <a:cubicBezTo>
                      <a:pt x="21" y="1"/>
                      <a:pt x="20" y="1"/>
                      <a:pt x="19" y="1"/>
                    </a:cubicBezTo>
                    <a:lnTo>
                      <a:pt x="10" y="0"/>
                    </a:lnTo>
                    <a:lnTo>
                      <a:pt x="9" y="0"/>
                    </a:lnTo>
                    <a:lnTo>
                      <a:pt x="6" y="3"/>
                    </a:lnTo>
                    <a:cubicBezTo>
                      <a:pt x="5" y="3"/>
                      <a:pt x="5" y="4"/>
                      <a:pt x="4" y="4"/>
                    </a:cubicBezTo>
                    <a:lnTo>
                      <a:pt x="1" y="6"/>
                    </a:lnTo>
                    <a:lnTo>
                      <a:pt x="0" y="6"/>
                    </a:lnTo>
                    <a:lnTo>
                      <a:pt x="13" y="11"/>
                    </a:lnTo>
                    <a:cubicBezTo>
                      <a:pt x="14" y="12"/>
                      <a:pt x="15" y="12"/>
                      <a:pt x="15" y="13"/>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 name="Freeform 104">
                <a:extLst>
                  <a:ext uri="{FF2B5EF4-FFF2-40B4-BE49-F238E27FC236}">
                    <a16:creationId xmlns:a16="http://schemas.microsoft.com/office/drawing/2014/main" id="{85CBD689-AB1B-910C-8322-26FF79FA7C0B}"/>
                  </a:ext>
                </a:extLst>
              </p:cNvPr>
              <p:cNvSpPr>
                <a:spLocks noChangeArrowheads="1"/>
              </p:cNvSpPr>
              <p:nvPr/>
            </p:nvSpPr>
            <p:spPr bwMode="auto">
              <a:xfrm>
                <a:off x="5790335" y="3880717"/>
                <a:ext cx="14921" cy="5968"/>
              </a:xfrm>
              <a:custGeom>
                <a:avLst/>
                <a:gdLst>
                  <a:gd name="T0" fmla="*/ 5 w 23"/>
                  <a:gd name="T1" fmla="*/ 6 h 10"/>
                  <a:gd name="T2" fmla="*/ 7 w 23"/>
                  <a:gd name="T3" fmla="*/ 6 h 10"/>
                  <a:gd name="T4" fmla="*/ 7 w 23"/>
                  <a:gd name="T5" fmla="*/ 6 h 10"/>
                  <a:gd name="T6" fmla="*/ 11 w 23"/>
                  <a:gd name="T7" fmla="*/ 6 h 10"/>
                  <a:gd name="T8" fmla="*/ 13 w 23"/>
                  <a:gd name="T9" fmla="*/ 6 h 10"/>
                  <a:gd name="T10" fmla="*/ 16 w 23"/>
                  <a:gd name="T11" fmla="*/ 8 h 10"/>
                  <a:gd name="T12" fmla="*/ 18 w 23"/>
                  <a:gd name="T13" fmla="*/ 9 h 10"/>
                  <a:gd name="T14" fmla="*/ 22 w 23"/>
                  <a:gd name="T15" fmla="*/ 4 h 10"/>
                  <a:gd name="T16" fmla="*/ 15 w 23"/>
                  <a:gd name="T17" fmla="*/ 4 h 10"/>
                  <a:gd name="T18" fmla="*/ 13 w 23"/>
                  <a:gd name="T19" fmla="*/ 4 h 10"/>
                  <a:gd name="T20" fmla="*/ 0 w 23"/>
                  <a:gd name="T21" fmla="*/ 0 h 10"/>
                  <a:gd name="T22" fmla="*/ 0 w 23"/>
                  <a:gd name="T23" fmla="*/ 1 h 10"/>
                  <a:gd name="T24" fmla="*/ 2 w 23"/>
                  <a:gd name="T25" fmla="*/ 7 h 10"/>
                  <a:gd name="T26" fmla="*/ 5 w 23"/>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
                    <a:moveTo>
                      <a:pt x="5" y="6"/>
                    </a:moveTo>
                    <a:cubicBezTo>
                      <a:pt x="5" y="6"/>
                      <a:pt x="6" y="6"/>
                      <a:pt x="7" y="6"/>
                    </a:cubicBezTo>
                    <a:lnTo>
                      <a:pt x="7" y="6"/>
                    </a:lnTo>
                    <a:lnTo>
                      <a:pt x="11" y="6"/>
                    </a:lnTo>
                    <a:cubicBezTo>
                      <a:pt x="11" y="6"/>
                      <a:pt x="12" y="6"/>
                      <a:pt x="13" y="6"/>
                    </a:cubicBezTo>
                    <a:lnTo>
                      <a:pt x="16" y="8"/>
                    </a:lnTo>
                    <a:cubicBezTo>
                      <a:pt x="16" y="8"/>
                      <a:pt x="17" y="8"/>
                      <a:pt x="18" y="9"/>
                    </a:cubicBezTo>
                    <a:lnTo>
                      <a:pt x="22" y="4"/>
                    </a:lnTo>
                    <a:lnTo>
                      <a:pt x="15" y="4"/>
                    </a:lnTo>
                    <a:cubicBezTo>
                      <a:pt x="14" y="4"/>
                      <a:pt x="14" y="4"/>
                      <a:pt x="13" y="4"/>
                    </a:cubicBezTo>
                    <a:lnTo>
                      <a:pt x="0" y="0"/>
                    </a:lnTo>
                    <a:cubicBezTo>
                      <a:pt x="0" y="1"/>
                      <a:pt x="0" y="1"/>
                      <a:pt x="0" y="1"/>
                    </a:cubicBezTo>
                    <a:lnTo>
                      <a:pt x="2" y="7"/>
                    </a:lnTo>
                    <a:lnTo>
                      <a:pt x="5" y="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 name="Freeform 105">
                <a:extLst>
                  <a:ext uri="{FF2B5EF4-FFF2-40B4-BE49-F238E27FC236}">
                    <a16:creationId xmlns:a16="http://schemas.microsoft.com/office/drawing/2014/main" id="{41B28048-5A83-07D4-3AA9-D2D6F8190F7A}"/>
                  </a:ext>
                </a:extLst>
              </p:cNvPr>
              <p:cNvSpPr>
                <a:spLocks noChangeArrowheads="1"/>
              </p:cNvSpPr>
              <p:nvPr/>
            </p:nvSpPr>
            <p:spPr bwMode="auto">
              <a:xfrm>
                <a:off x="5769442" y="3868780"/>
                <a:ext cx="11938" cy="5968"/>
              </a:xfrm>
              <a:custGeom>
                <a:avLst/>
                <a:gdLst>
                  <a:gd name="T0" fmla="*/ 10 w 17"/>
                  <a:gd name="T1" fmla="*/ 6 h 11"/>
                  <a:gd name="T2" fmla="*/ 7 w 17"/>
                  <a:gd name="T3" fmla="*/ 2 h 11"/>
                  <a:gd name="T4" fmla="*/ 6 w 17"/>
                  <a:gd name="T5" fmla="*/ 0 h 11"/>
                  <a:gd name="T6" fmla="*/ 6 w 17"/>
                  <a:gd name="T7" fmla="*/ 0 h 11"/>
                  <a:gd name="T8" fmla="*/ 3 w 17"/>
                  <a:gd name="T9" fmla="*/ 2 h 11"/>
                  <a:gd name="T10" fmla="*/ 0 w 17"/>
                  <a:gd name="T11" fmla="*/ 3 h 11"/>
                  <a:gd name="T12" fmla="*/ 2 w 17"/>
                  <a:gd name="T13" fmla="*/ 3 h 11"/>
                  <a:gd name="T14" fmla="*/ 16 w 17"/>
                  <a:gd name="T15" fmla="*/ 10 h 11"/>
                  <a:gd name="T16" fmla="*/ 10 w 17"/>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0" y="6"/>
                    </a:moveTo>
                    <a:cubicBezTo>
                      <a:pt x="8" y="5"/>
                      <a:pt x="7" y="4"/>
                      <a:pt x="7" y="2"/>
                    </a:cubicBezTo>
                    <a:lnTo>
                      <a:pt x="6" y="0"/>
                    </a:lnTo>
                    <a:lnTo>
                      <a:pt x="6" y="0"/>
                    </a:lnTo>
                    <a:cubicBezTo>
                      <a:pt x="5" y="1"/>
                      <a:pt x="4" y="2"/>
                      <a:pt x="3" y="2"/>
                    </a:cubicBezTo>
                    <a:lnTo>
                      <a:pt x="0" y="3"/>
                    </a:lnTo>
                    <a:lnTo>
                      <a:pt x="2" y="3"/>
                    </a:lnTo>
                    <a:lnTo>
                      <a:pt x="16" y="10"/>
                    </a:lnTo>
                    <a:lnTo>
                      <a:pt x="10" y="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 name="Freeform 106">
                <a:extLst>
                  <a:ext uri="{FF2B5EF4-FFF2-40B4-BE49-F238E27FC236}">
                    <a16:creationId xmlns:a16="http://schemas.microsoft.com/office/drawing/2014/main" id="{100354B1-EC78-B641-6292-5A44903DADD8}"/>
                  </a:ext>
                </a:extLst>
              </p:cNvPr>
              <p:cNvSpPr>
                <a:spLocks noChangeArrowheads="1"/>
              </p:cNvSpPr>
              <p:nvPr/>
            </p:nvSpPr>
            <p:spPr bwMode="auto">
              <a:xfrm>
                <a:off x="5823162" y="3853855"/>
                <a:ext cx="5968" cy="14923"/>
              </a:xfrm>
              <a:custGeom>
                <a:avLst/>
                <a:gdLst>
                  <a:gd name="T0" fmla="*/ 1 w 10"/>
                  <a:gd name="T1" fmla="*/ 19 h 20"/>
                  <a:gd name="T2" fmla="*/ 4 w 10"/>
                  <a:gd name="T3" fmla="*/ 6 h 20"/>
                  <a:gd name="T4" fmla="*/ 9 w 10"/>
                  <a:gd name="T5" fmla="*/ 1 h 20"/>
                  <a:gd name="T6" fmla="*/ 7 w 10"/>
                  <a:gd name="T7" fmla="*/ 0 h 20"/>
                  <a:gd name="T8" fmla="*/ 0 w 10"/>
                  <a:gd name="T9" fmla="*/ 5 h 20"/>
                  <a:gd name="T10" fmla="*/ 1 w 10"/>
                  <a:gd name="T11" fmla="*/ 15 h 20"/>
                  <a:gd name="T12" fmla="*/ 1 w 1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10" h="20">
                    <a:moveTo>
                      <a:pt x="1" y="19"/>
                    </a:moveTo>
                    <a:lnTo>
                      <a:pt x="4" y="6"/>
                    </a:lnTo>
                    <a:cubicBezTo>
                      <a:pt x="5" y="3"/>
                      <a:pt x="7" y="2"/>
                      <a:pt x="9" y="1"/>
                    </a:cubicBezTo>
                    <a:lnTo>
                      <a:pt x="7" y="0"/>
                    </a:lnTo>
                    <a:cubicBezTo>
                      <a:pt x="6" y="2"/>
                      <a:pt x="3" y="4"/>
                      <a:pt x="0" y="5"/>
                    </a:cubicBezTo>
                    <a:lnTo>
                      <a:pt x="1" y="15"/>
                    </a:lnTo>
                    <a:lnTo>
                      <a:pt x="1" y="1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 name="Freeform 107">
                <a:extLst>
                  <a:ext uri="{FF2B5EF4-FFF2-40B4-BE49-F238E27FC236}">
                    <a16:creationId xmlns:a16="http://schemas.microsoft.com/office/drawing/2014/main" id="{0851B8B8-91E8-4594-0E6F-DE738FB695B4}"/>
                  </a:ext>
                </a:extLst>
              </p:cNvPr>
              <p:cNvSpPr>
                <a:spLocks noChangeArrowheads="1"/>
              </p:cNvSpPr>
              <p:nvPr/>
            </p:nvSpPr>
            <p:spPr bwMode="auto">
              <a:xfrm>
                <a:off x="5688863" y="3868780"/>
                <a:ext cx="44767" cy="14921"/>
              </a:xfrm>
              <a:custGeom>
                <a:avLst/>
                <a:gdLst>
                  <a:gd name="T0" fmla="*/ 7 w 66"/>
                  <a:gd name="T1" fmla="*/ 18 h 21"/>
                  <a:gd name="T2" fmla="*/ 12 w 66"/>
                  <a:gd name="T3" fmla="*/ 14 h 21"/>
                  <a:gd name="T4" fmla="*/ 24 w 66"/>
                  <a:gd name="T5" fmla="*/ 11 h 21"/>
                  <a:gd name="T6" fmla="*/ 27 w 66"/>
                  <a:gd name="T7" fmla="*/ 12 h 21"/>
                  <a:gd name="T8" fmla="*/ 29 w 66"/>
                  <a:gd name="T9" fmla="*/ 10 h 21"/>
                  <a:gd name="T10" fmla="*/ 37 w 66"/>
                  <a:gd name="T11" fmla="*/ 6 h 21"/>
                  <a:gd name="T12" fmla="*/ 39 w 66"/>
                  <a:gd name="T13" fmla="*/ 5 h 21"/>
                  <a:gd name="T14" fmla="*/ 46 w 66"/>
                  <a:gd name="T15" fmla="*/ 3 h 21"/>
                  <a:gd name="T16" fmla="*/ 54 w 66"/>
                  <a:gd name="T17" fmla="*/ 6 h 21"/>
                  <a:gd name="T18" fmla="*/ 55 w 66"/>
                  <a:gd name="T19" fmla="*/ 7 h 21"/>
                  <a:gd name="T20" fmla="*/ 55 w 66"/>
                  <a:gd name="T21" fmla="*/ 7 h 21"/>
                  <a:gd name="T22" fmla="*/ 61 w 66"/>
                  <a:gd name="T23" fmla="*/ 3 h 21"/>
                  <a:gd name="T24" fmla="*/ 63 w 66"/>
                  <a:gd name="T25" fmla="*/ 2 h 21"/>
                  <a:gd name="T26" fmla="*/ 65 w 66"/>
                  <a:gd name="T27" fmla="*/ 1 h 21"/>
                  <a:gd name="T28" fmla="*/ 55 w 66"/>
                  <a:gd name="T29" fmla="*/ 2 h 21"/>
                  <a:gd name="T30" fmla="*/ 49 w 66"/>
                  <a:gd name="T31" fmla="*/ 0 h 21"/>
                  <a:gd name="T32" fmla="*/ 45 w 66"/>
                  <a:gd name="T33" fmla="*/ 2 h 21"/>
                  <a:gd name="T34" fmla="*/ 42 w 66"/>
                  <a:gd name="T35" fmla="*/ 3 h 21"/>
                  <a:gd name="T36" fmla="*/ 39 w 66"/>
                  <a:gd name="T37" fmla="*/ 3 h 21"/>
                  <a:gd name="T38" fmla="*/ 36 w 66"/>
                  <a:gd name="T39" fmla="*/ 6 h 21"/>
                  <a:gd name="T40" fmla="*/ 32 w 66"/>
                  <a:gd name="T41" fmla="*/ 7 h 21"/>
                  <a:gd name="T42" fmla="*/ 30 w 66"/>
                  <a:gd name="T43" fmla="*/ 8 h 21"/>
                  <a:gd name="T44" fmla="*/ 7 w 66"/>
                  <a:gd name="T45" fmla="*/ 11 h 21"/>
                  <a:gd name="T46" fmla="*/ 0 w 66"/>
                  <a:gd name="T47" fmla="*/ 19 h 21"/>
                  <a:gd name="T48" fmla="*/ 1 w 66"/>
                  <a:gd name="T49" fmla="*/ 19 h 21"/>
                  <a:gd name="T50" fmla="*/ 6 w 66"/>
                  <a:gd name="T51" fmla="*/ 20 h 21"/>
                  <a:gd name="T52" fmla="*/ 7 w 66"/>
                  <a:gd name="T5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21">
                    <a:moveTo>
                      <a:pt x="7" y="18"/>
                    </a:moveTo>
                    <a:cubicBezTo>
                      <a:pt x="8" y="17"/>
                      <a:pt x="10" y="14"/>
                      <a:pt x="12" y="14"/>
                    </a:cubicBezTo>
                    <a:lnTo>
                      <a:pt x="24" y="11"/>
                    </a:lnTo>
                    <a:cubicBezTo>
                      <a:pt x="25" y="11"/>
                      <a:pt x="26" y="11"/>
                      <a:pt x="27" y="12"/>
                    </a:cubicBezTo>
                    <a:cubicBezTo>
                      <a:pt x="28" y="11"/>
                      <a:pt x="28" y="11"/>
                      <a:pt x="29" y="10"/>
                    </a:cubicBezTo>
                    <a:lnTo>
                      <a:pt x="37" y="6"/>
                    </a:lnTo>
                    <a:cubicBezTo>
                      <a:pt x="37" y="6"/>
                      <a:pt x="38" y="5"/>
                      <a:pt x="39" y="5"/>
                    </a:cubicBezTo>
                    <a:lnTo>
                      <a:pt x="46" y="3"/>
                    </a:lnTo>
                    <a:cubicBezTo>
                      <a:pt x="49" y="3"/>
                      <a:pt x="52" y="4"/>
                      <a:pt x="54" y="6"/>
                    </a:cubicBezTo>
                    <a:lnTo>
                      <a:pt x="55" y="7"/>
                    </a:lnTo>
                    <a:lnTo>
                      <a:pt x="55" y="7"/>
                    </a:lnTo>
                    <a:lnTo>
                      <a:pt x="61" y="3"/>
                    </a:lnTo>
                    <a:cubicBezTo>
                      <a:pt x="62" y="2"/>
                      <a:pt x="63" y="2"/>
                      <a:pt x="63" y="2"/>
                    </a:cubicBezTo>
                    <a:lnTo>
                      <a:pt x="65" y="1"/>
                    </a:lnTo>
                    <a:lnTo>
                      <a:pt x="55" y="2"/>
                    </a:lnTo>
                    <a:cubicBezTo>
                      <a:pt x="52" y="2"/>
                      <a:pt x="50" y="2"/>
                      <a:pt x="49" y="0"/>
                    </a:cubicBezTo>
                    <a:cubicBezTo>
                      <a:pt x="47" y="1"/>
                      <a:pt x="46" y="2"/>
                      <a:pt x="45" y="2"/>
                    </a:cubicBezTo>
                    <a:lnTo>
                      <a:pt x="42" y="3"/>
                    </a:lnTo>
                    <a:cubicBezTo>
                      <a:pt x="41" y="3"/>
                      <a:pt x="40" y="3"/>
                      <a:pt x="39" y="3"/>
                    </a:cubicBezTo>
                    <a:cubicBezTo>
                      <a:pt x="38" y="4"/>
                      <a:pt x="37" y="5"/>
                      <a:pt x="36" y="6"/>
                    </a:cubicBezTo>
                    <a:lnTo>
                      <a:pt x="32" y="7"/>
                    </a:lnTo>
                    <a:cubicBezTo>
                      <a:pt x="31" y="7"/>
                      <a:pt x="30" y="8"/>
                      <a:pt x="30" y="8"/>
                    </a:cubicBezTo>
                    <a:lnTo>
                      <a:pt x="7" y="11"/>
                    </a:lnTo>
                    <a:lnTo>
                      <a:pt x="0" y="19"/>
                    </a:lnTo>
                    <a:cubicBezTo>
                      <a:pt x="1" y="19"/>
                      <a:pt x="1" y="19"/>
                      <a:pt x="1" y="19"/>
                    </a:cubicBezTo>
                    <a:lnTo>
                      <a:pt x="6" y="20"/>
                    </a:lnTo>
                    <a:cubicBezTo>
                      <a:pt x="6" y="19"/>
                      <a:pt x="7" y="19"/>
                      <a:pt x="7" y="1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108">
                <a:extLst>
                  <a:ext uri="{FF2B5EF4-FFF2-40B4-BE49-F238E27FC236}">
                    <a16:creationId xmlns:a16="http://schemas.microsoft.com/office/drawing/2014/main" id="{4BF94655-06B0-EA40-D407-DB300848668A}"/>
                  </a:ext>
                </a:extLst>
              </p:cNvPr>
              <p:cNvSpPr>
                <a:spLocks noChangeArrowheads="1"/>
              </p:cNvSpPr>
              <p:nvPr/>
            </p:nvSpPr>
            <p:spPr bwMode="auto">
              <a:xfrm>
                <a:off x="5635142" y="3961296"/>
                <a:ext cx="14921" cy="14923"/>
              </a:xfrm>
              <a:custGeom>
                <a:avLst/>
                <a:gdLst>
                  <a:gd name="T0" fmla="*/ 7 w 20"/>
                  <a:gd name="T1" fmla="*/ 4 h 20"/>
                  <a:gd name="T2" fmla="*/ 4 w 20"/>
                  <a:gd name="T3" fmla="*/ 5 h 20"/>
                  <a:gd name="T4" fmla="*/ 0 w 20"/>
                  <a:gd name="T5" fmla="*/ 5 h 20"/>
                  <a:gd name="T6" fmla="*/ 3 w 20"/>
                  <a:gd name="T7" fmla="*/ 8 h 20"/>
                  <a:gd name="T8" fmla="*/ 10 w 20"/>
                  <a:gd name="T9" fmla="*/ 16 h 20"/>
                  <a:gd name="T10" fmla="*/ 15 w 20"/>
                  <a:gd name="T11" fmla="*/ 19 h 20"/>
                  <a:gd name="T12" fmla="*/ 14 w 20"/>
                  <a:gd name="T13" fmla="*/ 18 h 20"/>
                  <a:gd name="T14" fmla="*/ 14 w 20"/>
                  <a:gd name="T15" fmla="*/ 13 h 20"/>
                  <a:gd name="T16" fmla="*/ 15 w 20"/>
                  <a:gd name="T17" fmla="*/ 8 h 20"/>
                  <a:gd name="T18" fmla="*/ 16 w 20"/>
                  <a:gd name="T19" fmla="*/ 5 h 20"/>
                  <a:gd name="T20" fmla="*/ 19 w 20"/>
                  <a:gd name="T21" fmla="*/ 3 h 20"/>
                  <a:gd name="T22" fmla="*/ 12 w 20"/>
                  <a:gd name="T23" fmla="*/ 0 h 20"/>
                  <a:gd name="T24" fmla="*/ 7 w 20"/>
                  <a:gd name="T2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7" y="4"/>
                    </a:moveTo>
                    <a:lnTo>
                      <a:pt x="4" y="5"/>
                    </a:lnTo>
                    <a:cubicBezTo>
                      <a:pt x="2" y="6"/>
                      <a:pt x="1" y="6"/>
                      <a:pt x="0" y="5"/>
                    </a:cubicBezTo>
                    <a:cubicBezTo>
                      <a:pt x="1" y="6"/>
                      <a:pt x="2" y="7"/>
                      <a:pt x="3" y="8"/>
                    </a:cubicBezTo>
                    <a:lnTo>
                      <a:pt x="10" y="16"/>
                    </a:lnTo>
                    <a:lnTo>
                      <a:pt x="15" y="19"/>
                    </a:lnTo>
                    <a:lnTo>
                      <a:pt x="14" y="18"/>
                    </a:lnTo>
                    <a:lnTo>
                      <a:pt x="14" y="13"/>
                    </a:lnTo>
                    <a:cubicBezTo>
                      <a:pt x="14" y="11"/>
                      <a:pt x="14" y="10"/>
                      <a:pt x="15" y="8"/>
                    </a:cubicBezTo>
                    <a:cubicBezTo>
                      <a:pt x="15" y="8"/>
                      <a:pt x="16" y="6"/>
                      <a:pt x="16" y="5"/>
                    </a:cubicBezTo>
                    <a:lnTo>
                      <a:pt x="19" y="3"/>
                    </a:lnTo>
                    <a:lnTo>
                      <a:pt x="12" y="0"/>
                    </a:lnTo>
                    <a:cubicBezTo>
                      <a:pt x="11" y="2"/>
                      <a:pt x="9" y="3"/>
                      <a:pt x="7"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109">
                <a:extLst>
                  <a:ext uri="{FF2B5EF4-FFF2-40B4-BE49-F238E27FC236}">
                    <a16:creationId xmlns:a16="http://schemas.microsoft.com/office/drawing/2014/main" id="{AADB0EC9-3B5D-37D8-78C1-C294B0429C92}"/>
                  </a:ext>
                </a:extLst>
              </p:cNvPr>
              <p:cNvSpPr>
                <a:spLocks noChangeArrowheads="1"/>
              </p:cNvSpPr>
              <p:nvPr/>
            </p:nvSpPr>
            <p:spPr bwMode="auto">
              <a:xfrm>
                <a:off x="5644095" y="3883701"/>
                <a:ext cx="29844" cy="14923"/>
              </a:xfrm>
              <a:custGeom>
                <a:avLst/>
                <a:gdLst>
                  <a:gd name="T0" fmla="*/ 25 w 45"/>
                  <a:gd name="T1" fmla="*/ 18 h 20"/>
                  <a:gd name="T2" fmla="*/ 34 w 45"/>
                  <a:gd name="T3" fmla="*/ 19 h 20"/>
                  <a:gd name="T4" fmla="*/ 42 w 45"/>
                  <a:gd name="T5" fmla="*/ 18 h 20"/>
                  <a:gd name="T6" fmla="*/ 42 w 45"/>
                  <a:gd name="T7" fmla="*/ 18 h 20"/>
                  <a:gd name="T8" fmla="*/ 43 w 45"/>
                  <a:gd name="T9" fmla="*/ 16 h 20"/>
                  <a:gd name="T10" fmla="*/ 44 w 45"/>
                  <a:gd name="T11" fmla="*/ 14 h 20"/>
                  <a:gd name="T12" fmla="*/ 43 w 45"/>
                  <a:gd name="T13" fmla="*/ 14 h 20"/>
                  <a:gd name="T14" fmla="*/ 34 w 45"/>
                  <a:gd name="T15" fmla="*/ 14 h 20"/>
                  <a:gd name="T16" fmla="*/ 29 w 45"/>
                  <a:gd name="T17" fmla="*/ 12 h 20"/>
                  <a:gd name="T18" fmla="*/ 21 w 45"/>
                  <a:gd name="T19" fmla="*/ 5 h 20"/>
                  <a:gd name="T20" fmla="*/ 19 w 45"/>
                  <a:gd name="T21" fmla="*/ 3 h 20"/>
                  <a:gd name="T22" fmla="*/ 17 w 45"/>
                  <a:gd name="T23" fmla="*/ 0 h 20"/>
                  <a:gd name="T24" fmla="*/ 16 w 45"/>
                  <a:gd name="T25" fmla="*/ 1 h 20"/>
                  <a:gd name="T26" fmla="*/ 12 w 45"/>
                  <a:gd name="T27" fmla="*/ 2 h 20"/>
                  <a:gd name="T28" fmla="*/ 3 w 45"/>
                  <a:gd name="T29" fmla="*/ 3 h 20"/>
                  <a:gd name="T30" fmla="*/ 0 w 45"/>
                  <a:gd name="T31" fmla="*/ 4 h 20"/>
                  <a:gd name="T32" fmla="*/ 3 w 45"/>
                  <a:gd name="T33" fmla="*/ 5 h 20"/>
                  <a:gd name="T34" fmla="*/ 20 w 45"/>
                  <a:gd name="T35" fmla="*/ 16 h 20"/>
                  <a:gd name="T36" fmla="*/ 25 w 45"/>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0">
                    <a:moveTo>
                      <a:pt x="25" y="18"/>
                    </a:moveTo>
                    <a:lnTo>
                      <a:pt x="34" y="19"/>
                    </a:lnTo>
                    <a:lnTo>
                      <a:pt x="42" y="18"/>
                    </a:lnTo>
                    <a:lnTo>
                      <a:pt x="42" y="18"/>
                    </a:lnTo>
                    <a:lnTo>
                      <a:pt x="43" y="16"/>
                    </a:lnTo>
                    <a:cubicBezTo>
                      <a:pt x="43" y="16"/>
                      <a:pt x="43" y="15"/>
                      <a:pt x="44" y="14"/>
                    </a:cubicBezTo>
                    <a:lnTo>
                      <a:pt x="43" y="14"/>
                    </a:lnTo>
                    <a:lnTo>
                      <a:pt x="34" y="14"/>
                    </a:lnTo>
                    <a:cubicBezTo>
                      <a:pt x="32" y="14"/>
                      <a:pt x="31" y="13"/>
                      <a:pt x="29" y="12"/>
                    </a:cubicBezTo>
                    <a:lnTo>
                      <a:pt x="21" y="5"/>
                    </a:lnTo>
                    <a:cubicBezTo>
                      <a:pt x="20" y="5"/>
                      <a:pt x="20" y="4"/>
                      <a:pt x="19" y="3"/>
                    </a:cubicBezTo>
                    <a:lnTo>
                      <a:pt x="17" y="0"/>
                    </a:lnTo>
                    <a:lnTo>
                      <a:pt x="16" y="1"/>
                    </a:lnTo>
                    <a:cubicBezTo>
                      <a:pt x="15" y="1"/>
                      <a:pt x="13" y="2"/>
                      <a:pt x="12" y="2"/>
                    </a:cubicBezTo>
                    <a:lnTo>
                      <a:pt x="3" y="3"/>
                    </a:lnTo>
                    <a:cubicBezTo>
                      <a:pt x="2" y="3"/>
                      <a:pt x="1" y="3"/>
                      <a:pt x="0" y="4"/>
                    </a:cubicBezTo>
                    <a:lnTo>
                      <a:pt x="3" y="5"/>
                    </a:lnTo>
                    <a:lnTo>
                      <a:pt x="20" y="16"/>
                    </a:lnTo>
                    <a:lnTo>
                      <a:pt x="25" y="1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129">
                <a:extLst>
                  <a:ext uri="{FF2B5EF4-FFF2-40B4-BE49-F238E27FC236}">
                    <a16:creationId xmlns:a16="http://schemas.microsoft.com/office/drawing/2014/main" id="{48917156-928E-9220-224F-9968A931827A}"/>
                  </a:ext>
                </a:extLst>
              </p:cNvPr>
              <p:cNvSpPr>
                <a:spLocks noChangeArrowheads="1"/>
              </p:cNvSpPr>
              <p:nvPr/>
            </p:nvSpPr>
            <p:spPr bwMode="auto">
              <a:xfrm>
                <a:off x="6646875" y="2331778"/>
                <a:ext cx="11938" cy="14923"/>
              </a:xfrm>
              <a:custGeom>
                <a:avLst/>
                <a:gdLst>
                  <a:gd name="T0" fmla="*/ 6 w 18"/>
                  <a:gd name="T1" fmla="*/ 21 h 22"/>
                  <a:gd name="T2" fmla="*/ 12 w 18"/>
                  <a:gd name="T3" fmla="*/ 20 h 22"/>
                  <a:gd name="T4" fmla="*/ 17 w 18"/>
                  <a:gd name="T5" fmla="*/ 11 h 22"/>
                  <a:gd name="T6" fmla="*/ 15 w 18"/>
                  <a:gd name="T7" fmla="*/ 2 h 22"/>
                  <a:gd name="T8" fmla="*/ 13 w 18"/>
                  <a:gd name="T9" fmla="*/ 1 h 22"/>
                  <a:gd name="T10" fmla="*/ 11 w 18"/>
                  <a:gd name="T11" fmla="*/ 0 h 22"/>
                  <a:gd name="T12" fmla="*/ 0 w 18"/>
                  <a:gd name="T13" fmla="*/ 12 h 22"/>
                  <a:gd name="T14" fmla="*/ 4 w 18"/>
                  <a:gd name="T15" fmla="*/ 15 h 22"/>
                  <a:gd name="T16" fmla="*/ 6 w 18"/>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6" y="21"/>
                    </a:moveTo>
                    <a:cubicBezTo>
                      <a:pt x="8" y="20"/>
                      <a:pt x="10" y="19"/>
                      <a:pt x="12" y="20"/>
                    </a:cubicBezTo>
                    <a:lnTo>
                      <a:pt x="17" y="11"/>
                    </a:lnTo>
                    <a:lnTo>
                      <a:pt x="15" y="2"/>
                    </a:lnTo>
                    <a:cubicBezTo>
                      <a:pt x="15" y="2"/>
                      <a:pt x="14" y="2"/>
                      <a:pt x="13" y="1"/>
                    </a:cubicBezTo>
                    <a:cubicBezTo>
                      <a:pt x="12" y="1"/>
                      <a:pt x="12" y="1"/>
                      <a:pt x="11" y="0"/>
                    </a:cubicBezTo>
                    <a:lnTo>
                      <a:pt x="0" y="12"/>
                    </a:lnTo>
                    <a:cubicBezTo>
                      <a:pt x="2" y="13"/>
                      <a:pt x="3" y="14"/>
                      <a:pt x="4" y="15"/>
                    </a:cubicBezTo>
                    <a:lnTo>
                      <a:pt x="6" y="2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135">
                <a:extLst>
                  <a:ext uri="{FF2B5EF4-FFF2-40B4-BE49-F238E27FC236}">
                    <a16:creationId xmlns:a16="http://schemas.microsoft.com/office/drawing/2014/main" id="{B8E785CD-276A-A861-80B5-458F2714B456}"/>
                  </a:ext>
                </a:extLst>
              </p:cNvPr>
              <p:cNvSpPr>
                <a:spLocks noChangeArrowheads="1"/>
              </p:cNvSpPr>
              <p:nvPr/>
            </p:nvSpPr>
            <p:spPr bwMode="auto">
              <a:xfrm>
                <a:off x="6488700" y="2710804"/>
                <a:ext cx="17906" cy="14921"/>
              </a:xfrm>
              <a:custGeom>
                <a:avLst/>
                <a:gdLst>
                  <a:gd name="T0" fmla="*/ 0 w 25"/>
                  <a:gd name="T1" fmla="*/ 19 h 20"/>
                  <a:gd name="T2" fmla="*/ 2 w 25"/>
                  <a:gd name="T3" fmla="*/ 18 h 20"/>
                  <a:gd name="T4" fmla="*/ 11 w 25"/>
                  <a:gd name="T5" fmla="*/ 10 h 20"/>
                  <a:gd name="T6" fmla="*/ 14 w 25"/>
                  <a:gd name="T7" fmla="*/ 8 h 20"/>
                  <a:gd name="T8" fmla="*/ 16 w 25"/>
                  <a:gd name="T9" fmla="*/ 7 h 20"/>
                  <a:gd name="T10" fmla="*/ 19 w 25"/>
                  <a:gd name="T11" fmla="*/ 5 h 20"/>
                  <a:gd name="T12" fmla="*/ 24 w 25"/>
                  <a:gd name="T13" fmla="*/ 2 h 20"/>
                  <a:gd name="T14" fmla="*/ 24 w 25"/>
                  <a:gd name="T15" fmla="*/ 1 h 20"/>
                  <a:gd name="T16" fmla="*/ 22 w 25"/>
                  <a:gd name="T17" fmla="*/ 0 h 20"/>
                  <a:gd name="T18" fmla="*/ 19 w 25"/>
                  <a:gd name="T19" fmla="*/ 0 h 20"/>
                  <a:gd name="T20" fmla="*/ 6 w 25"/>
                  <a:gd name="T21" fmla="*/ 3 h 20"/>
                  <a:gd name="T22" fmla="*/ 4 w 25"/>
                  <a:gd name="T23" fmla="*/ 6 h 20"/>
                  <a:gd name="T24" fmla="*/ 2 w 25"/>
                  <a:gd name="T25" fmla="*/ 8 h 20"/>
                  <a:gd name="T26" fmla="*/ 1 w 25"/>
                  <a:gd name="T27" fmla="*/ 10 h 20"/>
                  <a:gd name="T28" fmla="*/ 0 w 25"/>
                  <a:gd name="T29" fmla="*/ 15 h 20"/>
                  <a:gd name="T30" fmla="*/ 0 w 25"/>
                  <a:gd name="T31" fmla="*/ 18 h 20"/>
                  <a:gd name="T32" fmla="*/ 0 w 25"/>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0" y="19"/>
                    </a:moveTo>
                    <a:lnTo>
                      <a:pt x="2" y="18"/>
                    </a:lnTo>
                    <a:lnTo>
                      <a:pt x="11" y="10"/>
                    </a:lnTo>
                    <a:cubicBezTo>
                      <a:pt x="12" y="9"/>
                      <a:pt x="13" y="9"/>
                      <a:pt x="14" y="8"/>
                    </a:cubicBezTo>
                    <a:cubicBezTo>
                      <a:pt x="15" y="8"/>
                      <a:pt x="15" y="8"/>
                      <a:pt x="16" y="7"/>
                    </a:cubicBezTo>
                    <a:lnTo>
                      <a:pt x="19" y="5"/>
                    </a:lnTo>
                    <a:lnTo>
                      <a:pt x="24" y="2"/>
                    </a:lnTo>
                    <a:cubicBezTo>
                      <a:pt x="24" y="2"/>
                      <a:pt x="24" y="2"/>
                      <a:pt x="24" y="1"/>
                    </a:cubicBezTo>
                    <a:lnTo>
                      <a:pt x="22" y="0"/>
                    </a:lnTo>
                    <a:lnTo>
                      <a:pt x="19" y="0"/>
                    </a:lnTo>
                    <a:lnTo>
                      <a:pt x="6" y="3"/>
                    </a:lnTo>
                    <a:lnTo>
                      <a:pt x="4" y="6"/>
                    </a:lnTo>
                    <a:cubicBezTo>
                      <a:pt x="4" y="7"/>
                      <a:pt x="3" y="8"/>
                      <a:pt x="2" y="8"/>
                    </a:cubicBezTo>
                    <a:lnTo>
                      <a:pt x="1" y="10"/>
                    </a:lnTo>
                    <a:lnTo>
                      <a:pt x="0" y="15"/>
                    </a:lnTo>
                    <a:cubicBezTo>
                      <a:pt x="0" y="16"/>
                      <a:pt x="0" y="17"/>
                      <a:pt x="0" y="18"/>
                    </a:cubicBezTo>
                    <a:lnTo>
                      <a:pt x="0" y="1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144">
                <a:extLst>
                  <a:ext uri="{FF2B5EF4-FFF2-40B4-BE49-F238E27FC236}">
                    <a16:creationId xmlns:a16="http://schemas.microsoft.com/office/drawing/2014/main" id="{1A0F68A9-72C1-A3C8-8F48-982AFB631BC8}"/>
                  </a:ext>
                </a:extLst>
              </p:cNvPr>
              <p:cNvSpPr>
                <a:spLocks noChangeArrowheads="1"/>
              </p:cNvSpPr>
              <p:nvPr/>
            </p:nvSpPr>
            <p:spPr bwMode="auto">
              <a:xfrm>
                <a:off x="6518544" y="2522783"/>
                <a:ext cx="17906" cy="23876"/>
              </a:xfrm>
              <a:custGeom>
                <a:avLst/>
                <a:gdLst>
                  <a:gd name="T0" fmla="*/ 12 w 28"/>
                  <a:gd name="T1" fmla="*/ 29 h 35"/>
                  <a:gd name="T2" fmla="*/ 16 w 28"/>
                  <a:gd name="T3" fmla="*/ 31 h 35"/>
                  <a:gd name="T4" fmla="*/ 19 w 28"/>
                  <a:gd name="T5" fmla="*/ 33 h 35"/>
                  <a:gd name="T6" fmla="*/ 21 w 28"/>
                  <a:gd name="T7" fmla="*/ 34 h 35"/>
                  <a:gd name="T8" fmla="*/ 26 w 28"/>
                  <a:gd name="T9" fmla="*/ 23 h 35"/>
                  <a:gd name="T10" fmla="*/ 25 w 28"/>
                  <a:gd name="T11" fmla="*/ 21 h 35"/>
                  <a:gd name="T12" fmla="*/ 23 w 28"/>
                  <a:gd name="T13" fmla="*/ 15 h 35"/>
                  <a:gd name="T14" fmla="*/ 26 w 28"/>
                  <a:gd name="T15" fmla="*/ 5 h 35"/>
                  <a:gd name="T16" fmla="*/ 27 w 28"/>
                  <a:gd name="T17" fmla="*/ 5 h 35"/>
                  <a:gd name="T18" fmla="*/ 24 w 28"/>
                  <a:gd name="T19" fmla="*/ 3 h 35"/>
                  <a:gd name="T20" fmla="*/ 21 w 28"/>
                  <a:gd name="T21" fmla="*/ 0 h 35"/>
                  <a:gd name="T22" fmla="*/ 20 w 28"/>
                  <a:gd name="T23" fmla="*/ 0 h 35"/>
                  <a:gd name="T24" fmla="*/ 10 w 28"/>
                  <a:gd name="T25" fmla="*/ 5 h 35"/>
                  <a:gd name="T26" fmla="*/ 8 w 28"/>
                  <a:gd name="T27" fmla="*/ 8 h 35"/>
                  <a:gd name="T28" fmla="*/ 0 w 28"/>
                  <a:gd name="T29" fmla="*/ 30 h 35"/>
                  <a:gd name="T30" fmla="*/ 7 w 28"/>
                  <a:gd name="T31" fmla="*/ 29 h 35"/>
                  <a:gd name="T32" fmla="*/ 12 w 28"/>
                  <a:gd name="T3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12" y="29"/>
                    </a:moveTo>
                    <a:lnTo>
                      <a:pt x="16" y="31"/>
                    </a:lnTo>
                    <a:cubicBezTo>
                      <a:pt x="17" y="31"/>
                      <a:pt x="19" y="32"/>
                      <a:pt x="19" y="33"/>
                    </a:cubicBezTo>
                    <a:cubicBezTo>
                      <a:pt x="20" y="34"/>
                      <a:pt x="20" y="34"/>
                      <a:pt x="21" y="34"/>
                    </a:cubicBezTo>
                    <a:lnTo>
                      <a:pt x="26" y="23"/>
                    </a:lnTo>
                    <a:lnTo>
                      <a:pt x="25" y="21"/>
                    </a:lnTo>
                    <a:lnTo>
                      <a:pt x="23" y="15"/>
                    </a:lnTo>
                    <a:cubicBezTo>
                      <a:pt x="21" y="12"/>
                      <a:pt x="23" y="7"/>
                      <a:pt x="26" y="5"/>
                    </a:cubicBezTo>
                    <a:lnTo>
                      <a:pt x="27" y="5"/>
                    </a:lnTo>
                    <a:cubicBezTo>
                      <a:pt x="26" y="4"/>
                      <a:pt x="25" y="4"/>
                      <a:pt x="24" y="3"/>
                    </a:cubicBezTo>
                    <a:lnTo>
                      <a:pt x="21" y="0"/>
                    </a:lnTo>
                    <a:lnTo>
                      <a:pt x="20" y="0"/>
                    </a:lnTo>
                    <a:lnTo>
                      <a:pt x="10" y="5"/>
                    </a:lnTo>
                    <a:lnTo>
                      <a:pt x="8" y="8"/>
                    </a:lnTo>
                    <a:lnTo>
                      <a:pt x="0" y="30"/>
                    </a:lnTo>
                    <a:lnTo>
                      <a:pt x="7" y="29"/>
                    </a:lnTo>
                    <a:cubicBezTo>
                      <a:pt x="8" y="28"/>
                      <a:pt x="10" y="28"/>
                      <a:pt x="12" y="2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166">
                <a:extLst>
                  <a:ext uri="{FF2B5EF4-FFF2-40B4-BE49-F238E27FC236}">
                    <a16:creationId xmlns:a16="http://schemas.microsoft.com/office/drawing/2014/main" id="{4A4532FB-1BD8-F035-8582-67B6C7E78B07}"/>
                  </a:ext>
                </a:extLst>
              </p:cNvPr>
              <p:cNvSpPr>
                <a:spLocks noChangeArrowheads="1"/>
              </p:cNvSpPr>
              <p:nvPr/>
            </p:nvSpPr>
            <p:spPr bwMode="auto">
              <a:xfrm>
                <a:off x="6088781" y="3119677"/>
                <a:ext cx="32829" cy="20893"/>
              </a:xfrm>
              <a:custGeom>
                <a:avLst/>
                <a:gdLst>
                  <a:gd name="T0" fmla="*/ 3 w 47"/>
                  <a:gd name="T1" fmla="*/ 28 h 29"/>
                  <a:gd name="T2" fmla="*/ 35 w 47"/>
                  <a:gd name="T3" fmla="*/ 25 h 29"/>
                  <a:gd name="T4" fmla="*/ 42 w 47"/>
                  <a:gd name="T5" fmla="*/ 22 h 29"/>
                  <a:gd name="T6" fmla="*/ 46 w 47"/>
                  <a:gd name="T7" fmla="*/ 16 h 29"/>
                  <a:gd name="T8" fmla="*/ 43 w 47"/>
                  <a:gd name="T9" fmla="*/ 0 h 29"/>
                  <a:gd name="T10" fmla="*/ 42 w 47"/>
                  <a:gd name="T11" fmla="*/ 1 h 29"/>
                  <a:gd name="T12" fmla="*/ 0 w 47"/>
                  <a:gd name="T13" fmla="*/ 24 h 29"/>
                  <a:gd name="T14" fmla="*/ 2 w 47"/>
                  <a:gd name="T15" fmla="*/ 27 h 29"/>
                  <a:gd name="T16" fmla="*/ 3 w 47"/>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3" y="28"/>
                    </a:moveTo>
                    <a:lnTo>
                      <a:pt x="35" y="25"/>
                    </a:lnTo>
                    <a:lnTo>
                      <a:pt x="42" y="22"/>
                    </a:lnTo>
                    <a:lnTo>
                      <a:pt x="46" y="16"/>
                    </a:lnTo>
                    <a:lnTo>
                      <a:pt x="43" y="0"/>
                    </a:lnTo>
                    <a:cubicBezTo>
                      <a:pt x="43" y="1"/>
                      <a:pt x="42" y="1"/>
                      <a:pt x="42" y="1"/>
                    </a:cubicBezTo>
                    <a:lnTo>
                      <a:pt x="0" y="24"/>
                    </a:lnTo>
                    <a:cubicBezTo>
                      <a:pt x="1" y="25"/>
                      <a:pt x="2" y="26"/>
                      <a:pt x="2" y="27"/>
                    </a:cubicBezTo>
                    <a:cubicBezTo>
                      <a:pt x="3" y="28"/>
                      <a:pt x="3" y="28"/>
                      <a:pt x="3" y="2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174">
                <a:extLst>
                  <a:ext uri="{FF2B5EF4-FFF2-40B4-BE49-F238E27FC236}">
                    <a16:creationId xmlns:a16="http://schemas.microsoft.com/office/drawing/2014/main" id="{A51D3FC3-CF0A-DE12-95BB-04E0B575E4CB}"/>
                  </a:ext>
                </a:extLst>
              </p:cNvPr>
              <p:cNvSpPr>
                <a:spLocks noChangeArrowheads="1"/>
              </p:cNvSpPr>
              <p:nvPr/>
            </p:nvSpPr>
            <p:spPr bwMode="auto">
              <a:xfrm>
                <a:off x="5993278" y="3212196"/>
                <a:ext cx="41782" cy="32829"/>
              </a:xfrm>
              <a:custGeom>
                <a:avLst/>
                <a:gdLst>
                  <a:gd name="T0" fmla="*/ 0 w 61"/>
                  <a:gd name="T1" fmla="*/ 29 h 48"/>
                  <a:gd name="T2" fmla="*/ 28 w 61"/>
                  <a:gd name="T3" fmla="*/ 36 h 48"/>
                  <a:gd name="T4" fmla="*/ 31 w 61"/>
                  <a:gd name="T5" fmla="*/ 38 h 48"/>
                  <a:gd name="T6" fmla="*/ 37 w 61"/>
                  <a:gd name="T7" fmla="*/ 42 h 48"/>
                  <a:gd name="T8" fmla="*/ 40 w 61"/>
                  <a:gd name="T9" fmla="*/ 47 h 48"/>
                  <a:gd name="T10" fmla="*/ 41 w 61"/>
                  <a:gd name="T11" fmla="*/ 47 h 48"/>
                  <a:gd name="T12" fmla="*/ 45 w 61"/>
                  <a:gd name="T13" fmla="*/ 47 h 48"/>
                  <a:gd name="T14" fmla="*/ 45 w 61"/>
                  <a:gd name="T15" fmla="*/ 46 h 48"/>
                  <a:gd name="T16" fmla="*/ 50 w 61"/>
                  <a:gd name="T17" fmla="*/ 41 h 48"/>
                  <a:gd name="T18" fmla="*/ 55 w 61"/>
                  <a:gd name="T19" fmla="*/ 39 h 48"/>
                  <a:gd name="T20" fmla="*/ 56 w 61"/>
                  <a:gd name="T21" fmla="*/ 37 h 48"/>
                  <a:gd name="T22" fmla="*/ 60 w 61"/>
                  <a:gd name="T23" fmla="*/ 27 h 48"/>
                  <a:gd name="T24" fmla="*/ 60 w 61"/>
                  <a:gd name="T25" fmla="*/ 25 h 48"/>
                  <a:gd name="T26" fmla="*/ 52 w 61"/>
                  <a:gd name="T27" fmla="*/ 18 h 48"/>
                  <a:gd name="T28" fmla="*/ 50 w 61"/>
                  <a:gd name="T29" fmla="*/ 15 h 48"/>
                  <a:gd name="T30" fmla="*/ 46 w 61"/>
                  <a:gd name="T31" fmla="*/ 1 h 48"/>
                  <a:gd name="T32" fmla="*/ 45 w 61"/>
                  <a:gd name="T33" fmla="*/ 0 h 48"/>
                  <a:gd name="T34" fmla="*/ 36 w 61"/>
                  <a:gd name="T35" fmla="*/ 0 h 48"/>
                  <a:gd name="T36" fmla="*/ 34 w 61"/>
                  <a:gd name="T37" fmla="*/ 1 h 48"/>
                  <a:gd name="T38" fmla="*/ 25 w 61"/>
                  <a:gd name="T39" fmla="*/ 13 h 48"/>
                  <a:gd name="T40" fmla="*/ 22 w 61"/>
                  <a:gd name="T41" fmla="*/ 15 h 48"/>
                  <a:gd name="T42" fmla="*/ 17 w 61"/>
                  <a:gd name="T43" fmla="*/ 17 h 48"/>
                  <a:gd name="T44" fmla="*/ 14 w 61"/>
                  <a:gd name="T45" fmla="*/ 18 h 48"/>
                  <a:gd name="T46" fmla="*/ 4 w 61"/>
                  <a:gd name="T47" fmla="*/ 19 h 48"/>
                  <a:gd name="T48" fmla="*/ 0 w 61"/>
                  <a:gd name="T49" fmla="*/ 21 h 48"/>
                  <a:gd name="T50" fmla="*/ 0 w 61"/>
                  <a:gd name="T51" fmla="*/ 23 h 48"/>
                  <a:gd name="T52" fmla="*/ 0 w 61"/>
                  <a:gd name="T53"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48">
                    <a:moveTo>
                      <a:pt x="0" y="29"/>
                    </a:moveTo>
                    <a:lnTo>
                      <a:pt x="28" y="36"/>
                    </a:lnTo>
                    <a:cubicBezTo>
                      <a:pt x="29" y="37"/>
                      <a:pt x="30" y="37"/>
                      <a:pt x="31" y="38"/>
                    </a:cubicBezTo>
                    <a:lnTo>
                      <a:pt x="37" y="42"/>
                    </a:lnTo>
                    <a:cubicBezTo>
                      <a:pt x="39" y="43"/>
                      <a:pt x="40" y="45"/>
                      <a:pt x="40" y="47"/>
                    </a:cubicBezTo>
                    <a:lnTo>
                      <a:pt x="41" y="47"/>
                    </a:lnTo>
                    <a:lnTo>
                      <a:pt x="45" y="47"/>
                    </a:lnTo>
                    <a:cubicBezTo>
                      <a:pt x="45" y="46"/>
                      <a:pt x="45" y="46"/>
                      <a:pt x="45" y="46"/>
                    </a:cubicBezTo>
                    <a:cubicBezTo>
                      <a:pt x="46" y="44"/>
                      <a:pt x="48" y="42"/>
                      <a:pt x="50" y="41"/>
                    </a:cubicBezTo>
                    <a:lnTo>
                      <a:pt x="55" y="39"/>
                    </a:lnTo>
                    <a:lnTo>
                      <a:pt x="56" y="37"/>
                    </a:lnTo>
                    <a:lnTo>
                      <a:pt x="60" y="27"/>
                    </a:lnTo>
                    <a:lnTo>
                      <a:pt x="60" y="25"/>
                    </a:lnTo>
                    <a:lnTo>
                      <a:pt x="52" y="18"/>
                    </a:lnTo>
                    <a:cubicBezTo>
                      <a:pt x="51" y="17"/>
                      <a:pt x="50" y="16"/>
                      <a:pt x="50" y="15"/>
                    </a:cubicBezTo>
                    <a:lnTo>
                      <a:pt x="46" y="1"/>
                    </a:lnTo>
                    <a:lnTo>
                      <a:pt x="45" y="0"/>
                    </a:lnTo>
                    <a:lnTo>
                      <a:pt x="36" y="0"/>
                    </a:lnTo>
                    <a:lnTo>
                      <a:pt x="34" y="1"/>
                    </a:lnTo>
                    <a:lnTo>
                      <a:pt x="25" y="13"/>
                    </a:lnTo>
                    <a:cubicBezTo>
                      <a:pt x="24" y="13"/>
                      <a:pt x="23" y="14"/>
                      <a:pt x="22" y="15"/>
                    </a:cubicBezTo>
                    <a:lnTo>
                      <a:pt x="17" y="17"/>
                    </a:lnTo>
                    <a:cubicBezTo>
                      <a:pt x="16" y="18"/>
                      <a:pt x="15" y="18"/>
                      <a:pt x="14" y="18"/>
                    </a:cubicBezTo>
                    <a:lnTo>
                      <a:pt x="4" y="19"/>
                    </a:lnTo>
                    <a:lnTo>
                      <a:pt x="0" y="21"/>
                    </a:lnTo>
                    <a:cubicBezTo>
                      <a:pt x="0" y="21"/>
                      <a:pt x="1" y="22"/>
                      <a:pt x="0" y="23"/>
                    </a:cubicBezTo>
                    <a:lnTo>
                      <a:pt x="0" y="2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179">
                <a:extLst>
                  <a:ext uri="{FF2B5EF4-FFF2-40B4-BE49-F238E27FC236}">
                    <a16:creationId xmlns:a16="http://schemas.microsoft.com/office/drawing/2014/main" id="{81EE98D0-0B56-BE66-0133-D3D7EA83CF65}"/>
                  </a:ext>
                </a:extLst>
              </p:cNvPr>
              <p:cNvSpPr>
                <a:spLocks noChangeArrowheads="1"/>
              </p:cNvSpPr>
              <p:nvPr/>
            </p:nvSpPr>
            <p:spPr bwMode="auto">
              <a:xfrm>
                <a:off x="6602110" y="2385497"/>
                <a:ext cx="17906" cy="20893"/>
              </a:xfrm>
              <a:custGeom>
                <a:avLst/>
                <a:gdLst>
                  <a:gd name="T0" fmla="*/ 26 w 27"/>
                  <a:gd name="T1" fmla="*/ 10 h 30"/>
                  <a:gd name="T2" fmla="*/ 26 w 27"/>
                  <a:gd name="T3" fmla="*/ 10 h 30"/>
                  <a:gd name="T4" fmla="*/ 23 w 27"/>
                  <a:gd name="T5" fmla="*/ 4 h 30"/>
                  <a:gd name="T6" fmla="*/ 23 w 27"/>
                  <a:gd name="T7" fmla="*/ 2 h 30"/>
                  <a:gd name="T8" fmla="*/ 17 w 27"/>
                  <a:gd name="T9" fmla="*/ 0 h 30"/>
                  <a:gd name="T10" fmla="*/ 17 w 27"/>
                  <a:gd name="T11" fmla="*/ 2 h 30"/>
                  <a:gd name="T12" fmla="*/ 16 w 27"/>
                  <a:gd name="T13" fmla="*/ 6 h 30"/>
                  <a:gd name="T14" fmla="*/ 12 w 27"/>
                  <a:gd name="T15" fmla="*/ 11 h 30"/>
                  <a:gd name="T16" fmla="*/ 9 w 27"/>
                  <a:gd name="T17" fmla="*/ 12 h 30"/>
                  <a:gd name="T18" fmla="*/ 7 w 27"/>
                  <a:gd name="T19" fmla="*/ 13 h 30"/>
                  <a:gd name="T20" fmla="*/ 7 w 27"/>
                  <a:gd name="T21" fmla="*/ 19 h 30"/>
                  <a:gd name="T22" fmla="*/ 5 w 27"/>
                  <a:gd name="T23" fmla="*/ 23 h 30"/>
                  <a:gd name="T24" fmla="*/ 0 w 27"/>
                  <a:gd name="T25" fmla="*/ 29 h 30"/>
                  <a:gd name="T26" fmla="*/ 15 w 27"/>
                  <a:gd name="T27" fmla="*/ 21 h 30"/>
                  <a:gd name="T28" fmla="*/ 26 w 27"/>
                  <a:gd name="T29"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26" y="10"/>
                    </a:moveTo>
                    <a:lnTo>
                      <a:pt x="26" y="10"/>
                    </a:lnTo>
                    <a:cubicBezTo>
                      <a:pt x="24" y="8"/>
                      <a:pt x="23" y="6"/>
                      <a:pt x="23" y="4"/>
                    </a:cubicBezTo>
                    <a:lnTo>
                      <a:pt x="23" y="2"/>
                    </a:lnTo>
                    <a:cubicBezTo>
                      <a:pt x="20" y="2"/>
                      <a:pt x="18" y="1"/>
                      <a:pt x="17" y="0"/>
                    </a:cubicBezTo>
                    <a:lnTo>
                      <a:pt x="17" y="2"/>
                    </a:lnTo>
                    <a:lnTo>
                      <a:pt x="16" y="6"/>
                    </a:lnTo>
                    <a:cubicBezTo>
                      <a:pt x="15" y="8"/>
                      <a:pt x="14" y="10"/>
                      <a:pt x="12" y="11"/>
                    </a:cubicBezTo>
                    <a:lnTo>
                      <a:pt x="9" y="12"/>
                    </a:lnTo>
                    <a:cubicBezTo>
                      <a:pt x="9" y="13"/>
                      <a:pt x="8" y="13"/>
                      <a:pt x="7" y="13"/>
                    </a:cubicBezTo>
                    <a:cubicBezTo>
                      <a:pt x="8" y="15"/>
                      <a:pt x="8" y="17"/>
                      <a:pt x="7" y="19"/>
                    </a:cubicBezTo>
                    <a:lnTo>
                      <a:pt x="5" y="23"/>
                    </a:lnTo>
                    <a:lnTo>
                      <a:pt x="0" y="29"/>
                    </a:lnTo>
                    <a:lnTo>
                      <a:pt x="15" y="21"/>
                    </a:lnTo>
                    <a:lnTo>
                      <a:pt x="26" y="1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180">
                <a:extLst>
                  <a:ext uri="{FF2B5EF4-FFF2-40B4-BE49-F238E27FC236}">
                    <a16:creationId xmlns:a16="http://schemas.microsoft.com/office/drawing/2014/main" id="{717AB633-324A-9D9A-8828-2A6E2273EEE5}"/>
                  </a:ext>
                </a:extLst>
              </p:cNvPr>
              <p:cNvSpPr>
                <a:spLocks noChangeArrowheads="1"/>
              </p:cNvSpPr>
              <p:nvPr/>
            </p:nvSpPr>
            <p:spPr bwMode="auto">
              <a:xfrm>
                <a:off x="5635142" y="4047847"/>
                <a:ext cx="5968" cy="8953"/>
              </a:xfrm>
              <a:custGeom>
                <a:avLst/>
                <a:gdLst>
                  <a:gd name="T0" fmla="*/ 1 w 10"/>
                  <a:gd name="T1" fmla="*/ 7 h 12"/>
                  <a:gd name="T2" fmla="*/ 7 w 10"/>
                  <a:gd name="T3" fmla="*/ 10 h 12"/>
                  <a:gd name="T4" fmla="*/ 9 w 10"/>
                  <a:gd name="T5" fmla="*/ 11 h 12"/>
                  <a:gd name="T6" fmla="*/ 8 w 10"/>
                  <a:gd name="T7" fmla="*/ 10 h 12"/>
                  <a:gd name="T8" fmla="*/ 2 w 10"/>
                  <a:gd name="T9" fmla="*/ 1 h 12"/>
                  <a:gd name="T10" fmla="*/ 0 w 10"/>
                  <a:gd name="T11" fmla="*/ 0 h 12"/>
                  <a:gd name="T12" fmla="*/ 1 w 10"/>
                  <a:gd name="T13" fmla="*/ 4 h 12"/>
                  <a:gd name="T14" fmla="*/ 1 w 10"/>
                  <a:gd name="T15" fmla="*/ 6 h 12"/>
                  <a:gd name="T16" fmla="*/ 1 w 10"/>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1" y="7"/>
                    </a:moveTo>
                    <a:lnTo>
                      <a:pt x="7" y="10"/>
                    </a:lnTo>
                    <a:cubicBezTo>
                      <a:pt x="7" y="10"/>
                      <a:pt x="8" y="10"/>
                      <a:pt x="9" y="11"/>
                    </a:cubicBezTo>
                    <a:lnTo>
                      <a:pt x="8" y="10"/>
                    </a:lnTo>
                    <a:lnTo>
                      <a:pt x="2" y="1"/>
                    </a:lnTo>
                    <a:lnTo>
                      <a:pt x="0" y="0"/>
                    </a:lnTo>
                    <a:cubicBezTo>
                      <a:pt x="1" y="1"/>
                      <a:pt x="1" y="3"/>
                      <a:pt x="1" y="4"/>
                    </a:cubicBezTo>
                    <a:lnTo>
                      <a:pt x="1" y="6"/>
                    </a:lnTo>
                    <a:cubicBezTo>
                      <a:pt x="1" y="7"/>
                      <a:pt x="1" y="7"/>
                      <a:pt x="1" y="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181">
                <a:extLst>
                  <a:ext uri="{FF2B5EF4-FFF2-40B4-BE49-F238E27FC236}">
                    <a16:creationId xmlns:a16="http://schemas.microsoft.com/office/drawing/2014/main" id="{625B6800-F5F3-D41E-960A-BDF5C075C82E}"/>
                  </a:ext>
                </a:extLst>
              </p:cNvPr>
              <p:cNvSpPr>
                <a:spLocks noChangeArrowheads="1"/>
              </p:cNvSpPr>
              <p:nvPr/>
            </p:nvSpPr>
            <p:spPr bwMode="auto">
              <a:xfrm>
                <a:off x="5673939" y="3997110"/>
                <a:ext cx="32831" cy="59690"/>
              </a:xfrm>
              <a:custGeom>
                <a:avLst/>
                <a:gdLst>
                  <a:gd name="T0" fmla="*/ 46 w 48"/>
                  <a:gd name="T1" fmla="*/ 0 h 86"/>
                  <a:gd name="T2" fmla="*/ 45 w 48"/>
                  <a:gd name="T3" fmla="*/ 0 h 86"/>
                  <a:gd name="T4" fmla="*/ 44 w 48"/>
                  <a:gd name="T5" fmla="*/ 1 h 86"/>
                  <a:gd name="T6" fmla="*/ 44 w 48"/>
                  <a:gd name="T7" fmla="*/ 11 h 86"/>
                  <a:gd name="T8" fmla="*/ 43 w 48"/>
                  <a:gd name="T9" fmla="*/ 13 h 86"/>
                  <a:gd name="T10" fmla="*/ 42 w 48"/>
                  <a:gd name="T11" fmla="*/ 18 h 86"/>
                  <a:gd name="T12" fmla="*/ 41 w 48"/>
                  <a:gd name="T13" fmla="*/ 20 h 86"/>
                  <a:gd name="T14" fmla="*/ 38 w 48"/>
                  <a:gd name="T15" fmla="*/ 23 h 86"/>
                  <a:gd name="T16" fmla="*/ 36 w 48"/>
                  <a:gd name="T17" fmla="*/ 25 h 86"/>
                  <a:gd name="T18" fmla="*/ 32 w 48"/>
                  <a:gd name="T19" fmla="*/ 28 h 86"/>
                  <a:gd name="T20" fmla="*/ 29 w 48"/>
                  <a:gd name="T21" fmla="*/ 31 h 86"/>
                  <a:gd name="T22" fmla="*/ 26 w 48"/>
                  <a:gd name="T23" fmla="*/ 33 h 86"/>
                  <a:gd name="T24" fmla="*/ 17 w 48"/>
                  <a:gd name="T25" fmla="*/ 38 h 86"/>
                  <a:gd name="T26" fmla="*/ 10 w 48"/>
                  <a:gd name="T27" fmla="*/ 45 h 86"/>
                  <a:gd name="T28" fmla="*/ 9 w 48"/>
                  <a:gd name="T29" fmla="*/ 47 h 86"/>
                  <a:gd name="T30" fmla="*/ 7 w 48"/>
                  <a:gd name="T31" fmla="*/ 50 h 86"/>
                  <a:gd name="T32" fmla="*/ 4 w 48"/>
                  <a:gd name="T33" fmla="*/ 52 h 86"/>
                  <a:gd name="T34" fmla="*/ 0 w 48"/>
                  <a:gd name="T35" fmla="*/ 54 h 86"/>
                  <a:gd name="T36" fmla="*/ 3 w 48"/>
                  <a:gd name="T37" fmla="*/ 57 h 86"/>
                  <a:gd name="T38" fmla="*/ 13 w 48"/>
                  <a:gd name="T39" fmla="*/ 73 h 86"/>
                  <a:gd name="T40" fmla="*/ 15 w 48"/>
                  <a:gd name="T41" fmla="*/ 74 h 86"/>
                  <a:gd name="T42" fmla="*/ 17 w 48"/>
                  <a:gd name="T43" fmla="*/ 77 h 86"/>
                  <a:gd name="T44" fmla="*/ 22 w 48"/>
                  <a:gd name="T45" fmla="*/ 85 h 86"/>
                  <a:gd name="T46" fmla="*/ 24 w 48"/>
                  <a:gd name="T47" fmla="*/ 85 h 86"/>
                  <a:gd name="T48" fmla="*/ 34 w 48"/>
                  <a:gd name="T49" fmla="*/ 83 h 86"/>
                  <a:gd name="T50" fmla="*/ 35 w 48"/>
                  <a:gd name="T51" fmla="*/ 78 h 86"/>
                  <a:gd name="T52" fmla="*/ 38 w 48"/>
                  <a:gd name="T53" fmla="*/ 75 h 86"/>
                  <a:gd name="T54" fmla="*/ 40 w 48"/>
                  <a:gd name="T55" fmla="*/ 73 h 86"/>
                  <a:gd name="T56" fmla="*/ 46 w 48"/>
                  <a:gd name="T57" fmla="*/ 71 h 86"/>
                  <a:gd name="T58" fmla="*/ 45 w 48"/>
                  <a:gd name="T59" fmla="*/ 49 h 86"/>
                  <a:gd name="T60" fmla="*/ 47 w 48"/>
                  <a:gd name="T61" fmla="*/ 23 h 86"/>
                  <a:gd name="T62" fmla="*/ 46 w 48"/>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86">
                    <a:moveTo>
                      <a:pt x="46" y="0"/>
                    </a:moveTo>
                    <a:lnTo>
                      <a:pt x="45" y="0"/>
                    </a:lnTo>
                    <a:lnTo>
                      <a:pt x="44" y="1"/>
                    </a:lnTo>
                    <a:lnTo>
                      <a:pt x="44" y="11"/>
                    </a:lnTo>
                    <a:cubicBezTo>
                      <a:pt x="44" y="12"/>
                      <a:pt x="43" y="13"/>
                      <a:pt x="43" y="13"/>
                    </a:cubicBezTo>
                    <a:lnTo>
                      <a:pt x="42" y="18"/>
                    </a:lnTo>
                    <a:cubicBezTo>
                      <a:pt x="42" y="19"/>
                      <a:pt x="41" y="20"/>
                      <a:pt x="41" y="20"/>
                    </a:cubicBezTo>
                    <a:lnTo>
                      <a:pt x="38" y="23"/>
                    </a:lnTo>
                    <a:cubicBezTo>
                      <a:pt x="38" y="24"/>
                      <a:pt x="37" y="25"/>
                      <a:pt x="36" y="25"/>
                    </a:cubicBezTo>
                    <a:lnTo>
                      <a:pt x="32" y="28"/>
                    </a:lnTo>
                    <a:lnTo>
                      <a:pt x="29" y="31"/>
                    </a:lnTo>
                    <a:cubicBezTo>
                      <a:pt x="28" y="32"/>
                      <a:pt x="27" y="32"/>
                      <a:pt x="26" y="33"/>
                    </a:cubicBezTo>
                    <a:lnTo>
                      <a:pt x="17" y="38"/>
                    </a:lnTo>
                    <a:lnTo>
                      <a:pt x="10" y="45"/>
                    </a:lnTo>
                    <a:lnTo>
                      <a:pt x="9" y="47"/>
                    </a:lnTo>
                    <a:cubicBezTo>
                      <a:pt x="9" y="47"/>
                      <a:pt x="7" y="49"/>
                      <a:pt x="7" y="50"/>
                    </a:cubicBezTo>
                    <a:cubicBezTo>
                      <a:pt x="6" y="51"/>
                      <a:pt x="5" y="52"/>
                      <a:pt x="4" y="52"/>
                    </a:cubicBezTo>
                    <a:lnTo>
                      <a:pt x="0" y="54"/>
                    </a:lnTo>
                    <a:lnTo>
                      <a:pt x="3" y="57"/>
                    </a:lnTo>
                    <a:lnTo>
                      <a:pt x="13" y="73"/>
                    </a:lnTo>
                    <a:lnTo>
                      <a:pt x="15" y="74"/>
                    </a:lnTo>
                    <a:cubicBezTo>
                      <a:pt x="16" y="75"/>
                      <a:pt x="17" y="76"/>
                      <a:pt x="17" y="77"/>
                    </a:cubicBezTo>
                    <a:lnTo>
                      <a:pt x="22" y="85"/>
                    </a:lnTo>
                    <a:lnTo>
                      <a:pt x="24" y="85"/>
                    </a:lnTo>
                    <a:lnTo>
                      <a:pt x="34" y="83"/>
                    </a:lnTo>
                    <a:lnTo>
                      <a:pt x="35" y="78"/>
                    </a:lnTo>
                    <a:cubicBezTo>
                      <a:pt x="36" y="77"/>
                      <a:pt x="37" y="75"/>
                      <a:pt x="38" y="75"/>
                    </a:cubicBezTo>
                    <a:lnTo>
                      <a:pt x="40" y="73"/>
                    </a:lnTo>
                    <a:cubicBezTo>
                      <a:pt x="42" y="72"/>
                      <a:pt x="44" y="71"/>
                      <a:pt x="46" y="71"/>
                    </a:cubicBezTo>
                    <a:lnTo>
                      <a:pt x="45" y="49"/>
                    </a:lnTo>
                    <a:lnTo>
                      <a:pt x="47" y="23"/>
                    </a:lnTo>
                    <a:lnTo>
                      <a:pt x="46"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182">
                <a:extLst>
                  <a:ext uri="{FF2B5EF4-FFF2-40B4-BE49-F238E27FC236}">
                    <a16:creationId xmlns:a16="http://schemas.microsoft.com/office/drawing/2014/main" id="{B1612856-B5AF-92FB-49F3-E7949816671D}"/>
                  </a:ext>
                </a:extLst>
              </p:cNvPr>
              <p:cNvSpPr>
                <a:spLocks noChangeArrowheads="1"/>
              </p:cNvSpPr>
              <p:nvPr/>
            </p:nvSpPr>
            <p:spPr bwMode="auto">
              <a:xfrm>
                <a:off x="5721690" y="4158271"/>
                <a:ext cx="5968" cy="11938"/>
              </a:xfrm>
              <a:custGeom>
                <a:avLst/>
                <a:gdLst>
                  <a:gd name="T0" fmla="*/ 8 w 11"/>
                  <a:gd name="T1" fmla="*/ 16 h 17"/>
                  <a:gd name="T2" fmla="*/ 8 w 11"/>
                  <a:gd name="T3" fmla="*/ 16 h 17"/>
                  <a:gd name="T4" fmla="*/ 10 w 11"/>
                  <a:gd name="T5" fmla="*/ 9 h 17"/>
                  <a:gd name="T6" fmla="*/ 10 w 11"/>
                  <a:gd name="T7" fmla="*/ 0 h 17"/>
                  <a:gd name="T8" fmla="*/ 10 w 11"/>
                  <a:gd name="T9" fmla="*/ 1 h 17"/>
                  <a:gd name="T10" fmla="*/ 9 w 11"/>
                  <a:gd name="T11" fmla="*/ 4 h 17"/>
                  <a:gd name="T12" fmla="*/ 6 w 11"/>
                  <a:gd name="T13" fmla="*/ 8 h 17"/>
                  <a:gd name="T14" fmla="*/ 3 w 11"/>
                  <a:gd name="T15" fmla="*/ 11 h 17"/>
                  <a:gd name="T16" fmla="*/ 0 w 11"/>
                  <a:gd name="T17" fmla="*/ 13 h 17"/>
                  <a:gd name="T18" fmla="*/ 2 w 11"/>
                  <a:gd name="T19" fmla="*/ 13 h 17"/>
                  <a:gd name="T20" fmla="*/ 5 w 11"/>
                  <a:gd name="T21" fmla="*/ 15 h 17"/>
                  <a:gd name="T22" fmla="*/ 8 w 11"/>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8" y="16"/>
                    </a:moveTo>
                    <a:lnTo>
                      <a:pt x="8" y="16"/>
                    </a:lnTo>
                    <a:lnTo>
                      <a:pt x="10" y="9"/>
                    </a:lnTo>
                    <a:lnTo>
                      <a:pt x="10" y="0"/>
                    </a:lnTo>
                    <a:lnTo>
                      <a:pt x="10" y="1"/>
                    </a:lnTo>
                    <a:cubicBezTo>
                      <a:pt x="10" y="2"/>
                      <a:pt x="9" y="3"/>
                      <a:pt x="9" y="4"/>
                    </a:cubicBezTo>
                    <a:lnTo>
                      <a:pt x="6" y="8"/>
                    </a:lnTo>
                    <a:cubicBezTo>
                      <a:pt x="5" y="10"/>
                      <a:pt x="4" y="10"/>
                      <a:pt x="3" y="11"/>
                    </a:cubicBezTo>
                    <a:lnTo>
                      <a:pt x="0" y="13"/>
                    </a:lnTo>
                    <a:cubicBezTo>
                      <a:pt x="1" y="13"/>
                      <a:pt x="1" y="13"/>
                      <a:pt x="2" y="13"/>
                    </a:cubicBezTo>
                    <a:lnTo>
                      <a:pt x="5" y="15"/>
                    </a:lnTo>
                    <a:cubicBezTo>
                      <a:pt x="6" y="15"/>
                      <a:pt x="7" y="16"/>
                      <a:pt x="8" y="1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183">
                <a:extLst>
                  <a:ext uri="{FF2B5EF4-FFF2-40B4-BE49-F238E27FC236}">
                    <a16:creationId xmlns:a16="http://schemas.microsoft.com/office/drawing/2014/main" id="{4AF45F7E-FB52-F3F5-738E-CC0438D0CEB8}"/>
                  </a:ext>
                </a:extLst>
              </p:cNvPr>
              <p:cNvSpPr>
                <a:spLocks noChangeArrowheads="1"/>
              </p:cNvSpPr>
              <p:nvPr/>
            </p:nvSpPr>
            <p:spPr bwMode="auto">
              <a:xfrm>
                <a:off x="5662001" y="3609128"/>
                <a:ext cx="11938" cy="11938"/>
              </a:xfrm>
              <a:custGeom>
                <a:avLst/>
                <a:gdLst>
                  <a:gd name="T0" fmla="*/ 3 w 19"/>
                  <a:gd name="T1" fmla="*/ 2 h 16"/>
                  <a:gd name="T2" fmla="*/ 8 w 19"/>
                  <a:gd name="T3" fmla="*/ 12 h 16"/>
                  <a:gd name="T4" fmla="*/ 10 w 19"/>
                  <a:gd name="T5" fmla="*/ 12 h 16"/>
                  <a:gd name="T6" fmla="*/ 13 w 19"/>
                  <a:gd name="T7" fmla="*/ 12 h 16"/>
                  <a:gd name="T8" fmla="*/ 16 w 19"/>
                  <a:gd name="T9" fmla="*/ 13 h 16"/>
                  <a:gd name="T10" fmla="*/ 18 w 19"/>
                  <a:gd name="T11" fmla="*/ 15 h 16"/>
                  <a:gd name="T12" fmla="*/ 18 w 19"/>
                  <a:gd name="T13" fmla="*/ 13 h 16"/>
                  <a:gd name="T14" fmla="*/ 9 w 19"/>
                  <a:gd name="T15" fmla="*/ 5 h 16"/>
                  <a:gd name="T16" fmla="*/ 0 w 19"/>
                  <a:gd name="T17" fmla="*/ 0 h 16"/>
                  <a:gd name="T18" fmla="*/ 1 w 19"/>
                  <a:gd name="T19" fmla="*/ 0 h 16"/>
                  <a:gd name="T20" fmla="*/ 3 w 19"/>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3" y="2"/>
                    </a:moveTo>
                    <a:lnTo>
                      <a:pt x="8" y="12"/>
                    </a:lnTo>
                    <a:lnTo>
                      <a:pt x="10" y="12"/>
                    </a:lnTo>
                    <a:cubicBezTo>
                      <a:pt x="11" y="12"/>
                      <a:pt x="13" y="12"/>
                      <a:pt x="13" y="12"/>
                    </a:cubicBezTo>
                    <a:lnTo>
                      <a:pt x="16" y="13"/>
                    </a:lnTo>
                    <a:cubicBezTo>
                      <a:pt x="17" y="14"/>
                      <a:pt x="18" y="14"/>
                      <a:pt x="18" y="15"/>
                    </a:cubicBezTo>
                    <a:lnTo>
                      <a:pt x="18" y="13"/>
                    </a:lnTo>
                    <a:lnTo>
                      <a:pt x="9" y="5"/>
                    </a:lnTo>
                    <a:lnTo>
                      <a:pt x="0" y="0"/>
                    </a:lnTo>
                    <a:lnTo>
                      <a:pt x="1" y="0"/>
                    </a:lnTo>
                    <a:cubicBezTo>
                      <a:pt x="2" y="1"/>
                      <a:pt x="2" y="1"/>
                      <a:pt x="3" y="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184">
                <a:extLst>
                  <a:ext uri="{FF2B5EF4-FFF2-40B4-BE49-F238E27FC236}">
                    <a16:creationId xmlns:a16="http://schemas.microsoft.com/office/drawing/2014/main" id="{669E22A6-0056-626F-1F81-2BA513B3EB36}"/>
                  </a:ext>
                </a:extLst>
              </p:cNvPr>
              <p:cNvSpPr>
                <a:spLocks noChangeArrowheads="1"/>
              </p:cNvSpPr>
              <p:nvPr/>
            </p:nvSpPr>
            <p:spPr bwMode="auto">
              <a:xfrm>
                <a:off x="5703784" y="4331370"/>
                <a:ext cx="23876" cy="14923"/>
              </a:xfrm>
              <a:custGeom>
                <a:avLst/>
                <a:gdLst>
                  <a:gd name="T0" fmla="*/ 20 w 34"/>
                  <a:gd name="T1" fmla="*/ 0 h 22"/>
                  <a:gd name="T2" fmla="*/ 7 w 34"/>
                  <a:gd name="T3" fmla="*/ 8 h 22"/>
                  <a:gd name="T4" fmla="*/ 1 w 34"/>
                  <a:gd name="T5" fmla="*/ 9 h 22"/>
                  <a:gd name="T6" fmla="*/ 0 w 34"/>
                  <a:gd name="T7" fmla="*/ 9 h 22"/>
                  <a:gd name="T8" fmla="*/ 2 w 34"/>
                  <a:gd name="T9" fmla="*/ 18 h 22"/>
                  <a:gd name="T10" fmla="*/ 4 w 34"/>
                  <a:gd name="T11" fmla="*/ 21 h 22"/>
                  <a:gd name="T12" fmla="*/ 5 w 34"/>
                  <a:gd name="T13" fmla="*/ 21 h 22"/>
                  <a:gd name="T14" fmla="*/ 13 w 34"/>
                  <a:gd name="T15" fmla="*/ 19 h 22"/>
                  <a:gd name="T16" fmla="*/ 15 w 34"/>
                  <a:gd name="T17" fmla="*/ 20 h 22"/>
                  <a:gd name="T18" fmla="*/ 25 w 34"/>
                  <a:gd name="T19" fmla="*/ 17 h 22"/>
                  <a:gd name="T20" fmla="*/ 27 w 34"/>
                  <a:gd name="T21" fmla="*/ 17 h 22"/>
                  <a:gd name="T22" fmla="*/ 33 w 34"/>
                  <a:gd name="T23" fmla="*/ 17 h 22"/>
                  <a:gd name="T24" fmla="*/ 32 w 34"/>
                  <a:gd name="T25" fmla="*/ 14 h 22"/>
                  <a:gd name="T26" fmla="*/ 21 w 34"/>
                  <a:gd name="T27" fmla="*/ 0 h 22"/>
                  <a:gd name="T28" fmla="*/ 20 w 34"/>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2">
                    <a:moveTo>
                      <a:pt x="20" y="0"/>
                    </a:moveTo>
                    <a:lnTo>
                      <a:pt x="7" y="8"/>
                    </a:lnTo>
                    <a:cubicBezTo>
                      <a:pt x="5" y="9"/>
                      <a:pt x="3" y="10"/>
                      <a:pt x="1" y="9"/>
                    </a:cubicBezTo>
                    <a:lnTo>
                      <a:pt x="0" y="9"/>
                    </a:lnTo>
                    <a:lnTo>
                      <a:pt x="2" y="18"/>
                    </a:lnTo>
                    <a:lnTo>
                      <a:pt x="4" y="21"/>
                    </a:lnTo>
                    <a:lnTo>
                      <a:pt x="5" y="21"/>
                    </a:lnTo>
                    <a:cubicBezTo>
                      <a:pt x="7" y="20"/>
                      <a:pt x="11" y="18"/>
                      <a:pt x="13" y="19"/>
                    </a:cubicBezTo>
                    <a:lnTo>
                      <a:pt x="15" y="20"/>
                    </a:lnTo>
                    <a:cubicBezTo>
                      <a:pt x="17" y="16"/>
                      <a:pt x="22" y="15"/>
                      <a:pt x="25" y="17"/>
                    </a:cubicBezTo>
                    <a:lnTo>
                      <a:pt x="27" y="17"/>
                    </a:lnTo>
                    <a:lnTo>
                      <a:pt x="33" y="17"/>
                    </a:lnTo>
                    <a:lnTo>
                      <a:pt x="32" y="14"/>
                    </a:lnTo>
                    <a:lnTo>
                      <a:pt x="21" y="0"/>
                    </a:lnTo>
                    <a:lnTo>
                      <a:pt x="20"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9" name="Freeform 185">
                <a:extLst>
                  <a:ext uri="{FF2B5EF4-FFF2-40B4-BE49-F238E27FC236}">
                    <a16:creationId xmlns:a16="http://schemas.microsoft.com/office/drawing/2014/main" id="{EA3D6875-4AEF-4B02-0037-1509E8768D4C}"/>
                  </a:ext>
                </a:extLst>
              </p:cNvPr>
              <p:cNvSpPr>
                <a:spLocks noChangeArrowheads="1"/>
              </p:cNvSpPr>
              <p:nvPr/>
            </p:nvSpPr>
            <p:spPr bwMode="auto">
              <a:xfrm>
                <a:off x="5647080" y="4367184"/>
                <a:ext cx="8953" cy="29844"/>
              </a:xfrm>
              <a:custGeom>
                <a:avLst/>
                <a:gdLst>
                  <a:gd name="T0" fmla="*/ 4 w 15"/>
                  <a:gd name="T1" fmla="*/ 40 h 42"/>
                  <a:gd name="T2" fmla="*/ 4 w 15"/>
                  <a:gd name="T3" fmla="*/ 41 h 42"/>
                  <a:gd name="T4" fmla="*/ 10 w 15"/>
                  <a:gd name="T5" fmla="*/ 36 h 42"/>
                  <a:gd name="T6" fmla="*/ 11 w 15"/>
                  <a:gd name="T7" fmla="*/ 25 h 42"/>
                  <a:gd name="T8" fmla="*/ 14 w 15"/>
                  <a:gd name="T9" fmla="*/ 15 h 42"/>
                  <a:gd name="T10" fmla="*/ 14 w 15"/>
                  <a:gd name="T11" fmla="*/ 6 h 42"/>
                  <a:gd name="T12" fmla="*/ 13 w 15"/>
                  <a:gd name="T13" fmla="*/ 3 h 42"/>
                  <a:gd name="T14" fmla="*/ 10 w 15"/>
                  <a:gd name="T15" fmla="*/ 0 h 42"/>
                  <a:gd name="T16" fmla="*/ 2 w 15"/>
                  <a:gd name="T17" fmla="*/ 2 h 42"/>
                  <a:gd name="T18" fmla="*/ 1 w 15"/>
                  <a:gd name="T19" fmla="*/ 2 h 42"/>
                  <a:gd name="T20" fmla="*/ 1 w 15"/>
                  <a:gd name="T21" fmla="*/ 5 h 42"/>
                  <a:gd name="T22" fmla="*/ 1 w 15"/>
                  <a:gd name="T23" fmla="*/ 11 h 42"/>
                  <a:gd name="T24" fmla="*/ 0 w 15"/>
                  <a:gd name="T25" fmla="*/ 22 h 42"/>
                  <a:gd name="T26" fmla="*/ 0 w 15"/>
                  <a:gd name="T27" fmla="*/ 29 h 42"/>
                  <a:gd name="T28" fmla="*/ 4 w 15"/>
                  <a:gd name="T2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2">
                    <a:moveTo>
                      <a:pt x="4" y="40"/>
                    </a:moveTo>
                    <a:lnTo>
                      <a:pt x="4" y="41"/>
                    </a:lnTo>
                    <a:lnTo>
                      <a:pt x="10" y="36"/>
                    </a:lnTo>
                    <a:lnTo>
                      <a:pt x="11" y="25"/>
                    </a:lnTo>
                    <a:lnTo>
                      <a:pt x="14" y="15"/>
                    </a:lnTo>
                    <a:lnTo>
                      <a:pt x="14" y="6"/>
                    </a:lnTo>
                    <a:lnTo>
                      <a:pt x="13" y="3"/>
                    </a:lnTo>
                    <a:lnTo>
                      <a:pt x="10" y="0"/>
                    </a:lnTo>
                    <a:cubicBezTo>
                      <a:pt x="8" y="2"/>
                      <a:pt x="5" y="3"/>
                      <a:pt x="2" y="2"/>
                    </a:cubicBezTo>
                    <a:lnTo>
                      <a:pt x="1" y="2"/>
                    </a:lnTo>
                    <a:lnTo>
                      <a:pt x="1" y="5"/>
                    </a:lnTo>
                    <a:lnTo>
                      <a:pt x="1" y="11"/>
                    </a:lnTo>
                    <a:lnTo>
                      <a:pt x="0" y="22"/>
                    </a:lnTo>
                    <a:lnTo>
                      <a:pt x="0" y="29"/>
                    </a:lnTo>
                    <a:lnTo>
                      <a:pt x="4" y="4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 name="Freeform 186">
                <a:extLst>
                  <a:ext uri="{FF2B5EF4-FFF2-40B4-BE49-F238E27FC236}">
                    <a16:creationId xmlns:a16="http://schemas.microsoft.com/office/drawing/2014/main" id="{BE2C0E80-861C-4711-CA62-CBBD9FEEF100}"/>
                  </a:ext>
                </a:extLst>
              </p:cNvPr>
              <p:cNvSpPr>
                <a:spLocks noChangeArrowheads="1"/>
              </p:cNvSpPr>
              <p:nvPr/>
            </p:nvSpPr>
            <p:spPr bwMode="auto">
              <a:xfrm>
                <a:off x="5602311" y="3665835"/>
                <a:ext cx="26861" cy="20891"/>
              </a:xfrm>
              <a:custGeom>
                <a:avLst/>
                <a:gdLst>
                  <a:gd name="T0" fmla="*/ 10 w 41"/>
                  <a:gd name="T1" fmla="*/ 13 h 31"/>
                  <a:gd name="T2" fmla="*/ 10 w 41"/>
                  <a:gd name="T3" fmla="*/ 13 h 31"/>
                  <a:gd name="T4" fmla="*/ 17 w 41"/>
                  <a:gd name="T5" fmla="*/ 17 h 31"/>
                  <a:gd name="T6" fmla="*/ 17 w 41"/>
                  <a:gd name="T7" fmla="*/ 25 h 31"/>
                  <a:gd name="T8" fmla="*/ 15 w 41"/>
                  <a:gd name="T9" fmla="*/ 30 h 31"/>
                  <a:gd name="T10" fmla="*/ 24 w 41"/>
                  <a:gd name="T11" fmla="*/ 27 h 31"/>
                  <a:gd name="T12" fmla="*/ 31 w 41"/>
                  <a:gd name="T13" fmla="*/ 23 h 31"/>
                  <a:gd name="T14" fmla="*/ 36 w 41"/>
                  <a:gd name="T15" fmla="*/ 16 h 31"/>
                  <a:gd name="T16" fmla="*/ 40 w 41"/>
                  <a:gd name="T17" fmla="*/ 10 h 31"/>
                  <a:gd name="T18" fmla="*/ 14 w 41"/>
                  <a:gd name="T19" fmla="*/ 1 h 31"/>
                  <a:gd name="T20" fmla="*/ 8 w 41"/>
                  <a:gd name="T21" fmla="*/ 0 h 31"/>
                  <a:gd name="T22" fmla="*/ 6 w 41"/>
                  <a:gd name="T23" fmla="*/ 1 h 31"/>
                  <a:gd name="T24" fmla="*/ 6 w 41"/>
                  <a:gd name="T25" fmla="*/ 3 h 31"/>
                  <a:gd name="T26" fmla="*/ 4 w 41"/>
                  <a:gd name="T27" fmla="*/ 8 h 31"/>
                  <a:gd name="T28" fmla="*/ 0 w 41"/>
                  <a:gd name="T29" fmla="*/ 12 h 31"/>
                  <a:gd name="T30" fmla="*/ 5 w 41"/>
                  <a:gd name="T31" fmla="*/ 14 h 31"/>
                  <a:gd name="T32" fmla="*/ 10 w 41"/>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1">
                    <a:moveTo>
                      <a:pt x="10" y="13"/>
                    </a:moveTo>
                    <a:lnTo>
                      <a:pt x="10" y="13"/>
                    </a:lnTo>
                    <a:cubicBezTo>
                      <a:pt x="13" y="13"/>
                      <a:pt x="16" y="15"/>
                      <a:pt x="17" y="17"/>
                    </a:cubicBezTo>
                    <a:cubicBezTo>
                      <a:pt x="19" y="19"/>
                      <a:pt x="19" y="22"/>
                      <a:pt x="17" y="25"/>
                    </a:cubicBezTo>
                    <a:lnTo>
                      <a:pt x="15" y="30"/>
                    </a:lnTo>
                    <a:lnTo>
                      <a:pt x="24" y="27"/>
                    </a:lnTo>
                    <a:lnTo>
                      <a:pt x="31" y="23"/>
                    </a:lnTo>
                    <a:lnTo>
                      <a:pt x="36" y="16"/>
                    </a:lnTo>
                    <a:lnTo>
                      <a:pt x="40" y="10"/>
                    </a:lnTo>
                    <a:lnTo>
                      <a:pt x="14" y="1"/>
                    </a:lnTo>
                    <a:lnTo>
                      <a:pt x="8" y="0"/>
                    </a:lnTo>
                    <a:lnTo>
                      <a:pt x="6" y="1"/>
                    </a:lnTo>
                    <a:lnTo>
                      <a:pt x="6" y="3"/>
                    </a:lnTo>
                    <a:cubicBezTo>
                      <a:pt x="6" y="4"/>
                      <a:pt x="6" y="6"/>
                      <a:pt x="4" y="8"/>
                    </a:cubicBezTo>
                    <a:lnTo>
                      <a:pt x="0" y="12"/>
                    </a:lnTo>
                    <a:lnTo>
                      <a:pt x="5" y="14"/>
                    </a:lnTo>
                    <a:lnTo>
                      <a:pt x="10"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187">
                <a:extLst>
                  <a:ext uri="{FF2B5EF4-FFF2-40B4-BE49-F238E27FC236}">
                    <a16:creationId xmlns:a16="http://schemas.microsoft.com/office/drawing/2014/main" id="{AEBF26FA-DDDF-55CF-6941-92ED2C03D8D4}"/>
                  </a:ext>
                </a:extLst>
              </p:cNvPr>
              <p:cNvSpPr>
                <a:spLocks noChangeArrowheads="1"/>
              </p:cNvSpPr>
              <p:nvPr/>
            </p:nvSpPr>
            <p:spPr bwMode="auto">
              <a:xfrm>
                <a:off x="5635142" y="3579284"/>
                <a:ext cx="20891" cy="23876"/>
              </a:xfrm>
              <a:custGeom>
                <a:avLst/>
                <a:gdLst>
                  <a:gd name="T0" fmla="*/ 7 w 30"/>
                  <a:gd name="T1" fmla="*/ 17 h 34"/>
                  <a:gd name="T2" fmla="*/ 8 w 30"/>
                  <a:gd name="T3" fmla="*/ 23 h 34"/>
                  <a:gd name="T4" fmla="*/ 8 w 30"/>
                  <a:gd name="T5" fmla="*/ 24 h 34"/>
                  <a:gd name="T6" fmla="*/ 18 w 30"/>
                  <a:gd name="T7" fmla="*/ 25 h 34"/>
                  <a:gd name="T8" fmla="*/ 21 w 30"/>
                  <a:gd name="T9" fmla="*/ 27 h 34"/>
                  <a:gd name="T10" fmla="*/ 29 w 30"/>
                  <a:gd name="T11" fmla="*/ 33 h 34"/>
                  <a:gd name="T12" fmla="*/ 22 w 30"/>
                  <a:gd name="T13" fmla="*/ 24 h 34"/>
                  <a:gd name="T14" fmla="*/ 20 w 30"/>
                  <a:gd name="T15" fmla="*/ 20 h 34"/>
                  <a:gd name="T16" fmla="*/ 20 w 30"/>
                  <a:gd name="T17" fmla="*/ 17 h 34"/>
                  <a:gd name="T18" fmla="*/ 21 w 30"/>
                  <a:gd name="T19" fmla="*/ 11 h 34"/>
                  <a:gd name="T20" fmla="*/ 21 w 30"/>
                  <a:gd name="T21" fmla="*/ 10 h 34"/>
                  <a:gd name="T22" fmla="*/ 17 w 30"/>
                  <a:gd name="T23" fmla="*/ 5 h 34"/>
                  <a:gd name="T24" fmla="*/ 12 w 30"/>
                  <a:gd name="T25" fmla="*/ 1 h 34"/>
                  <a:gd name="T26" fmla="*/ 11 w 30"/>
                  <a:gd name="T27" fmla="*/ 0 h 34"/>
                  <a:gd name="T28" fmla="*/ 6 w 30"/>
                  <a:gd name="T29" fmla="*/ 4 h 34"/>
                  <a:gd name="T30" fmla="*/ 1 w 30"/>
                  <a:gd name="T31" fmla="*/ 4 h 34"/>
                  <a:gd name="T32" fmla="*/ 1 w 30"/>
                  <a:gd name="T33" fmla="*/ 4 h 34"/>
                  <a:gd name="T34" fmla="*/ 0 w 30"/>
                  <a:gd name="T35" fmla="*/ 9 h 34"/>
                  <a:gd name="T36" fmla="*/ 3 w 30"/>
                  <a:gd name="T37" fmla="*/ 12 h 34"/>
                  <a:gd name="T38" fmla="*/ 7 w 30"/>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4">
                    <a:moveTo>
                      <a:pt x="7" y="17"/>
                    </a:moveTo>
                    <a:cubicBezTo>
                      <a:pt x="8" y="19"/>
                      <a:pt x="9" y="21"/>
                      <a:pt x="8" y="23"/>
                    </a:cubicBezTo>
                    <a:cubicBezTo>
                      <a:pt x="8" y="24"/>
                      <a:pt x="8" y="24"/>
                      <a:pt x="8" y="24"/>
                    </a:cubicBezTo>
                    <a:lnTo>
                      <a:pt x="18" y="25"/>
                    </a:lnTo>
                    <a:cubicBezTo>
                      <a:pt x="19" y="26"/>
                      <a:pt x="20" y="26"/>
                      <a:pt x="21" y="27"/>
                    </a:cubicBezTo>
                    <a:lnTo>
                      <a:pt x="29" y="33"/>
                    </a:lnTo>
                    <a:lnTo>
                      <a:pt x="22" y="24"/>
                    </a:lnTo>
                    <a:cubicBezTo>
                      <a:pt x="21" y="23"/>
                      <a:pt x="20" y="21"/>
                      <a:pt x="20" y="20"/>
                    </a:cubicBezTo>
                    <a:lnTo>
                      <a:pt x="20" y="17"/>
                    </a:lnTo>
                    <a:lnTo>
                      <a:pt x="21" y="11"/>
                    </a:lnTo>
                    <a:cubicBezTo>
                      <a:pt x="21" y="11"/>
                      <a:pt x="21" y="11"/>
                      <a:pt x="21" y="10"/>
                    </a:cubicBezTo>
                    <a:lnTo>
                      <a:pt x="17" y="5"/>
                    </a:lnTo>
                    <a:lnTo>
                      <a:pt x="12" y="1"/>
                    </a:lnTo>
                    <a:cubicBezTo>
                      <a:pt x="11" y="1"/>
                      <a:pt x="11" y="1"/>
                      <a:pt x="11" y="0"/>
                    </a:cubicBezTo>
                    <a:cubicBezTo>
                      <a:pt x="10" y="2"/>
                      <a:pt x="8" y="4"/>
                      <a:pt x="6" y="4"/>
                    </a:cubicBezTo>
                    <a:cubicBezTo>
                      <a:pt x="5" y="4"/>
                      <a:pt x="3" y="5"/>
                      <a:pt x="1" y="4"/>
                    </a:cubicBezTo>
                    <a:lnTo>
                      <a:pt x="1" y="4"/>
                    </a:lnTo>
                    <a:cubicBezTo>
                      <a:pt x="1" y="6"/>
                      <a:pt x="1" y="8"/>
                      <a:pt x="0" y="9"/>
                    </a:cubicBezTo>
                    <a:lnTo>
                      <a:pt x="3" y="12"/>
                    </a:lnTo>
                    <a:lnTo>
                      <a:pt x="7" y="1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188">
                <a:extLst>
                  <a:ext uri="{FF2B5EF4-FFF2-40B4-BE49-F238E27FC236}">
                    <a16:creationId xmlns:a16="http://schemas.microsoft.com/office/drawing/2014/main" id="{33F6E7EB-B626-2B5C-DCF9-4419BEEA7FD1}"/>
                  </a:ext>
                </a:extLst>
              </p:cNvPr>
              <p:cNvSpPr>
                <a:spLocks noChangeArrowheads="1"/>
              </p:cNvSpPr>
              <p:nvPr/>
            </p:nvSpPr>
            <p:spPr bwMode="auto">
              <a:xfrm>
                <a:off x="5754521" y="4441796"/>
                <a:ext cx="8953" cy="8953"/>
              </a:xfrm>
              <a:custGeom>
                <a:avLst/>
                <a:gdLst>
                  <a:gd name="T0" fmla="*/ 11 w 12"/>
                  <a:gd name="T1" fmla="*/ 0 h 15"/>
                  <a:gd name="T2" fmla="*/ 10 w 12"/>
                  <a:gd name="T3" fmla="*/ 1 h 15"/>
                  <a:gd name="T4" fmla="*/ 6 w 12"/>
                  <a:gd name="T5" fmla="*/ 3 h 15"/>
                  <a:gd name="T6" fmla="*/ 4 w 12"/>
                  <a:gd name="T7" fmla="*/ 4 h 15"/>
                  <a:gd name="T8" fmla="*/ 0 w 12"/>
                  <a:gd name="T9" fmla="*/ 4 h 15"/>
                  <a:gd name="T10" fmla="*/ 0 w 12"/>
                  <a:gd name="T11" fmla="*/ 7 h 15"/>
                  <a:gd name="T12" fmla="*/ 0 w 12"/>
                  <a:gd name="T13" fmla="*/ 9 h 15"/>
                  <a:gd name="T14" fmla="*/ 3 w 12"/>
                  <a:gd name="T15" fmla="*/ 14 h 15"/>
                  <a:gd name="T16" fmla="*/ 11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1" y="0"/>
                    </a:moveTo>
                    <a:lnTo>
                      <a:pt x="10" y="1"/>
                    </a:lnTo>
                    <a:lnTo>
                      <a:pt x="6" y="3"/>
                    </a:lnTo>
                    <a:cubicBezTo>
                      <a:pt x="5" y="4"/>
                      <a:pt x="5" y="4"/>
                      <a:pt x="4" y="4"/>
                    </a:cubicBezTo>
                    <a:lnTo>
                      <a:pt x="0" y="4"/>
                    </a:lnTo>
                    <a:lnTo>
                      <a:pt x="0" y="7"/>
                    </a:lnTo>
                    <a:lnTo>
                      <a:pt x="0" y="9"/>
                    </a:lnTo>
                    <a:lnTo>
                      <a:pt x="3" y="14"/>
                    </a:lnTo>
                    <a:lnTo>
                      <a:pt x="11"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Freeform 189">
                <a:extLst>
                  <a:ext uri="{FF2B5EF4-FFF2-40B4-BE49-F238E27FC236}">
                    <a16:creationId xmlns:a16="http://schemas.microsoft.com/office/drawing/2014/main" id="{2AB94CC1-4A06-8E48-0EFB-E98ACF6D419B}"/>
                  </a:ext>
                </a:extLst>
              </p:cNvPr>
              <p:cNvSpPr>
                <a:spLocks noChangeArrowheads="1"/>
              </p:cNvSpPr>
              <p:nvPr/>
            </p:nvSpPr>
            <p:spPr bwMode="auto">
              <a:xfrm>
                <a:off x="5641112" y="3985172"/>
                <a:ext cx="29844" cy="38799"/>
              </a:xfrm>
              <a:custGeom>
                <a:avLst/>
                <a:gdLst>
                  <a:gd name="T0" fmla="*/ 17 w 43"/>
                  <a:gd name="T1" fmla="*/ 45 h 57"/>
                  <a:gd name="T2" fmla="*/ 12 w 43"/>
                  <a:gd name="T3" fmla="*/ 50 h 57"/>
                  <a:gd name="T4" fmla="*/ 18 w 43"/>
                  <a:gd name="T5" fmla="*/ 56 h 57"/>
                  <a:gd name="T6" fmla="*/ 20 w 43"/>
                  <a:gd name="T7" fmla="*/ 56 h 57"/>
                  <a:gd name="T8" fmla="*/ 22 w 43"/>
                  <a:gd name="T9" fmla="*/ 56 h 57"/>
                  <a:gd name="T10" fmla="*/ 34 w 43"/>
                  <a:gd name="T11" fmla="*/ 50 h 57"/>
                  <a:gd name="T12" fmla="*/ 42 w 43"/>
                  <a:gd name="T13" fmla="*/ 42 h 57"/>
                  <a:gd name="T14" fmla="*/ 41 w 43"/>
                  <a:gd name="T15" fmla="*/ 41 h 57"/>
                  <a:gd name="T16" fmla="*/ 36 w 43"/>
                  <a:gd name="T17" fmla="*/ 41 h 57"/>
                  <a:gd name="T18" fmla="*/ 31 w 43"/>
                  <a:gd name="T19" fmla="*/ 40 h 57"/>
                  <a:gd name="T20" fmla="*/ 27 w 43"/>
                  <a:gd name="T21" fmla="*/ 37 h 57"/>
                  <a:gd name="T22" fmla="*/ 23 w 43"/>
                  <a:gd name="T23" fmla="*/ 31 h 57"/>
                  <a:gd name="T24" fmla="*/ 22 w 43"/>
                  <a:gd name="T25" fmla="*/ 29 h 57"/>
                  <a:gd name="T26" fmla="*/ 19 w 43"/>
                  <a:gd name="T27" fmla="*/ 21 h 57"/>
                  <a:gd name="T28" fmla="*/ 16 w 43"/>
                  <a:gd name="T29" fmla="*/ 7 h 57"/>
                  <a:gd name="T30" fmla="*/ 0 w 43"/>
                  <a:gd name="T31" fmla="*/ 0 h 57"/>
                  <a:gd name="T32" fmla="*/ 2 w 43"/>
                  <a:gd name="T33" fmla="*/ 3 h 57"/>
                  <a:gd name="T34" fmla="*/ 0 w 43"/>
                  <a:gd name="T35" fmla="*/ 12 h 57"/>
                  <a:gd name="T36" fmla="*/ 3 w 43"/>
                  <a:gd name="T37" fmla="*/ 15 h 57"/>
                  <a:gd name="T38" fmla="*/ 17 w 43"/>
                  <a:gd name="T39" fmla="*/ 35 h 57"/>
                  <a:gd name="T40" fmla="*/ 18 w 43"/>
                  <a:gd name="T41" fmla="*/ 43 h 57"/>
                  <a:gd name="T42" fmla="*/ 17 w 43"/>
                  <a:gd name="T43"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7">
                    <a:moveTo>
                      <a:pt x="17" y="45"/>
                    </a:moveTo>
                    <a:cubicBezTo>
                      <a:pt x="16" y="47"/>
                      <a:pt x="14" y="49"/>
                      <a:pt x="12" y="50"/>
                    </a:cubicBezTo>
                    <a:lnTo>
                      <a:pt x="18" y="56"/>
                    </a:lnTo>
                    <a:lnTo>
                      <a:pt x="20" y="56"/>
                    </a:lnTo>
                    <a:lnTo>
                      <a:pt x="22" y="56"/>
                    </a:lnTo>
                    <a:lnTo>
                      <a:pt x="34" y="50"/>
                    </a:lnTo>
                    <a:lnTo>
                      <a:pt x="42" y="42"/>
                    </a:lnTo>
                    <a:cubicBezTo>
                      <a:pt x="42" y="42"/>
                      <a:pt x="42" y="41"/>
                      <a:pt x="41" y="41"/>
                    </a:cubicBezTo>
                    <a:cubicBezTo>
                      <a:pt x="40" y="42"/>
                      <a:pt x="37" y="42"/>
                      <a:pt x="36" y="41"/>
                    </a:cubicBezTo>
                    <a:lnTo>
                      <a:pt x="31" y="40"/>
                    </a:lnTo>
                    <a:cubicBezTo>
                      <a:pt x="29" y="39"/>
                      <a:pt x="28" y="38"/>
                      <a:pt x="27" y="37"/>
                    </a:cubicBezTo>
                    <a:lnTo>
                      <a:pt x="23" y="31"/>
                    </a:lnTo>
                    <a:cubicBezTo>
                      <a:pt x="23" y="30"/>
                      <a:pt x="22" y="30"/>
                      <a:pt x="22" y="29"/>
                    </a:cubicBezTo>
                    <a:lnTo>
                      <a:pt x="19" y="21"/>
                    </a:lnTo>
                    <a:lnTo>
                      <a:pt x="16" y="7"/>
                    </a:lnTo>
                    <a:lnTo>
                      <a:pt x="0" y="0"/>
                    </a:lnTo>
                    <a:lnTo>
                      <a:pt x="2" y="3"/>
                    </a:lnTo>
                    <a:cubicBezTo>
                      <a:pt x="3" y="6"/>
                      <a:pt x="3" y="9"/>
                      <a:pt x="0" y="12"/>
                    </a:cubicBezTo>
                    <a:lnTo>
                      <a:pt x="3" y="15"/>
                    </a:lnTo>
                    <a:lnTo>
                      <a:pt x="17" y="35"/>
                    </a:lnTo>
                    <a:cubicBezTo>
                      <a:pt x="19" y="37"/>
                      <a:pt x="19" y="40"/>
                      <a:pt x="18" y="43"/>
                    </a:cubicBezTo>
                    <a:lnTo>
                      <a:pt x="17" y="4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 name="Freeform 190">
                <a:extLst>
                  <a:ext uri="{FF2B5EF4-FFF2-40B4-BE49-F238E27FC236}">
                    <a16:creationId xmlns:a16="http://schemas.microsoft.com/office/drawing/2014/main" id="{436729F2-2D10-0BAB-C95F-F4CC642522B0}"/>
                  </a:ext>
                </a:extLst>
              </p:cNvPr>
              <p:cNvSpPr>
                <a:spLocks noChangeArrowheads="1"/>
              </p:cNvSpPr>
              <p:nvPr/>
            </p:nvSpPr>
            <p:spPr bwMode="auto">
              <a:xfrm>
                <a:off x="5748551" y="4367184"/>
                <a:ext cx="8953" cy="5968"/>
              </a:xfrm>
              <a:custGeom>
                <a:avLst/>
                <a:gdLst>
                  <a:gd name="T0" fmla="*/ 11 w 15"/>
                  <a:gd name="T1" fmla="*/ 5 h 9"/>
                  <a:gd name="T2" fmla="*/ 14 w 15"/>
                  <a:gd name="T3" fmla="*/ 2 h 9"/>
                  <a:gd name="T4" fmla="*/ 8 w 15"/>
                  <a:gd name="T5" fmla="*/ 0 h 9"/>
                  <a:gd name="T6" fmla="*/ 5 w 15"/>
                  <a:gd name="T7" fmla="*/ 1 h 9"/>
                  <a:gd name="T8" fmla="*/ 1 w 15"/>
                  <a:gd name="T9" fmla="*/ 2 h 9"/>
                  <a:gd name="T10" fmla="*/ 0 w 15"/>
                  <a:gd name="T11" fmla="*/ 4 h 9"/>
                  <a:gd name="T12" fmla="*/ 0 w 15"/>
                  <a:gd name="T13" fmla="*/ 8 h 9"/>
                  <a:gd name="T14" fmla="*/ 0 w 15"/>
                  <a:gd name="T15" fmla="*/ 8 h 9"/>
                  <a:gd name="T16" fmla="*/ 5 w 15"/>
                  <a:gd name="T17" fmla="*/ 8 h 9"/>
                  <a:gd name="T18" fmla="*/ 11 w 15"/>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1" y="5"/>
                    </a:moveTo>
                    <a:lnTo>
                      <a:pt x="14" y="2"/>
                    </a:lnTo>
                    <a:lnTo>
                      <a:pt x="8" y="0"/>
                    </a:lnTo>
                    <a:lnTo>
                      <a:pt x="5" y="1"/>
                    </a:lnTo>
                    <a:lnTo>
                      <a:pt x="1" y="2"/>
                    </a:lnTo>
                    <a:lnTo>
                      <a:pt x="0" y="4"/>
                    </a:lnTo>
                    <a:lnTo>
                      <a:pt x="0" y="8"/>
                    </a:lnTo>
                    <a:lnTo>
                      <a:pt x="0" y="8"/>
                    </a:lnTo>
                    <a:lnTo>
                      <a:pt x="5" y="8"/>
                    </a:lnTo>
                    <a:lnTo>
                      <a:pt x="11"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5" name="Freeform 198">
                <a:extLst>
                  <a:ext uri="{FF2B5EF4-FFF2-40B4-BE49-F238E27FC236}">
                    <a16:creationId xmlns:a16="http://schemas.microsoft.com/office/drawing/2014/main" id="{CC03E5F3-5102-B2E9-CE5F-2DB99513338B}"/>
                  </a:ext>
                </a:extLst>
              </p:cNvPr>
              <p:cNvSpPr>
                <a:spLocks noChangeArrowheads="1"/>
              </p:cNvSpPr>
              <p:nvPr/>
            </p:nvSpPr>
            <p:spPr bwMode="auto">
              <a:xfrm>
                <a:off x="5700799" y="4441796"/>
                <a:ext cx="5968" cy="11938"/>
              </a:xfrm>
              <a:custGeom>
                <a:avLst/>
                <a:gdLst>
                  <a:gd name="T0" fmla="*/ 4 w 10"/>
                  <a:gd name="T1" fmla="*/ 13 h 19"/>
                  <a:gd name="T2" fmla="*/ 7 w 10"/>
                  <a:gd name="T3" fmla="*/ 18 h 19"/>
                  <a:gd name="T4" fmla="*/ 9 w 10"/>
                  <a:gd name="T5" fmla="*/ 6 h 19"/>
                  <a:gd name="T6" fmla="*/ 1 w 10"/>
                  <a:gd name="T7" fmla="*/ 0 h 19"/>
                  <a:gd name="T8" fmla="*/ 0 w 10"/>
                  <a:gd name="T9" fmla="*/ 7 h 19"/>
                  <a:gd name="T10" fmla="*/ 4 w 10"/>
                  <a:gd name="T11" fmla="*/ 13 h 19"/>
                </a:gdLst>
                <a:ahLst/>
                <a:cxnLst>
                  <a:cxn ang="0">
                    <a:pos x="T0" y="T1"/>
                  </a:cxn>
                  <a:cxn ang="0">
                    <a:pos x="T2" y="T3"/>
                  </a:cxn>
                  <a:cxn ang="0">
                    <a:pos x="T4" y="T5"/>
                  </a:cxn>
                  <a:cxn ang="0">
                    <a:pos x="T6" y="T7"/>
                  </a:cxn>
                  <a:cxn ang="0">
                    <a:pos x="T8" y="T9"/>
                  </a:cxn>
                  <a:cxn ang="0">
                    <a:pos x="T10" y="T11"/>
                  </a:cxn>
                </a:cxnLst>
                <a:rect l="0" t="0" r="r" b="b"/>
                <a:pathLst>
                  <a:path w="10" h="19">
                    <a:moveTo>
                      <a:pt x="4" y="13"/>
                    </a:moveTo>
                    <a:lnTo>
                      <a:pt x="7" y="18"/>
                    </a:lnTo>
                    <a:lnTo>
                      <a:pt x="9" y="6"/>
                    </a:lnTo>
                    <a:lnTo>
                      <a:pt x="1" y="0"/>
                    </a:lnTo>
                    <a:cubicBezTo>
                      <a:pt x="2" y="2"/>
                      <a:pt x="1" y="5"/>
                      <a:pt x="0" y="7"/>
                    </a:cubicBezTo>
                    <a:lnTo>
                      <a:pt x="4"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199">
                <a:extLst>
                  <a:ext uri="{FF2B5EF4-FFF2-40B4-BE49-F238E27FC236}">
                    <a16:creationId xmlns:a16="http://schemas.microsoft.com/office/drawing/2014/main" id="{81D188C6-622D-7D98-2E86-B104877D9A88}"/>
                  </a:ext>
                </a:extLst>
              </p:cNvPr>
              <p:cNvSpPr>
                <a:spLocks noChangeArrowheads="1"/>
              </p:cNvSpPr>
              <p:nvPr/>
            </p:nvSpPr>
            <p:spPr bwMode="auto">
              <a:xfrm>
                <a:off x="5829132" y="4650709"/>
                <a:ext cx="14923" cy="17906"/>
              </a:xfrm>
              <a:custGeom>
                <a:avLst/>
                <a:gdLst>
                  <a:gd name="T0" fmla="*/ 16 w 21"/>
                  <a:gd name="T1" fmla="*/ 0 h 26"/>
                  <a:gd name="T2" fmla="*/ 13 w 21"/>
                  <a:gd name="T3" fmla="*/ 0 h 26"/>
                  <a:gd name="T4" fmla="*/ 7 w 21"/>
                  <a:gd name="T5" fmla="*/ 1 h 26"/>
                  <a:gd name="T6" fmla="*/ 7 w 21"/>
                  <a:gd name="T7" fmla="*/ 5 h 26"/>
                  <a:gd name="T8" fmla="*/ 6 w 21"/>
                  <a:gd name="T9" fmla="*/ 7 h 26"/>
                  <a:gd name="T10" fmla="*/ 4 w 21"/>
                  <a:gd name="T11" fmla="*/ 13 h 26"/>
                  <a:gd name="T12" fmla="*/ 2 w 21"/>
                  <a:gd name="T13" fmla="*/ 15 h 26"/>
                  <a:gd name="T14" fmla="*/ 0 w 21"/>
                  <a:gd name="T15" fmla="*/ 16 h 26"/>
                  <a:gd name="T16" fmla="*/ 9 w 21"/>
                  <a:gd name="T17" fmla="*/ 25 h 26"/>
                  <a:gd name="T18" fmla="*/ 20 w 21"/>
                  <a:gd name="T19" fmla="*/ 25 h 26"/>
                  <a:gd name="T20" fmla="*/ 19 w 21"/>
                  <a:gd name="T21" fmla="*/ 25 h 26"/>
                  <a:gd name="T22" fmla="*/ 18 w 21"/>
                  <a:gd name="T23" fmla="*/ 21 h 26"/>
                  <a:gd name="T24" fmla="*/ 13 w 21"/>
                  <a:gd name="T25" fmla="*/ 18 h 26"/>
                  <a:gd name="T26" fmla="*/ 12 w 21"/>
                  <a:gd name="T27" fmla="*/ 11 h 26"/>
                  <a:gd name="T28" fmla="*/ 16 w 21"/>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6">
                    <a:moveTo>
                      <a:pt x="16" y="0"/>
                    </a:moveTo>
                    <a:cubicBezTo>
                      <a:pt x="15" y="0"/>
                      <a:pt x="14" y="0"/>
                      <a:pt x="13" y="0"/>
                    </a:cubicBezTo>
                    <a:lnTo>
                      <a:pt x="7" y="1"/>
                    </a:lnTo>
                    <a:lnTo>
                      <a:pt x="7" y="5"/>
                    </a:lnTo>
                    <a:cubicBezTo>
                      <a:pt x="7" y="6"/>
                      <a:pt x="6" y="7"/>
                      <a:pt x="6" y="7"/>
                    </a:cubicBezTo>
                    <a:lnTo>
                      <a:pt x="4" y="13"/>
                    </a:lnTo>
                    <a:cubicBezTo>
                      <a:pt x="3" y="14"/>
                      <a:pt x="3" y="14"/>
                      <a:pt x="2" y="15"/>
                    </a:cubicBezTo>
                    <a:lnTo>
                      <a:pt x="0" y="16"/>
                    </a:lnTo>
                    <a:lnTo>
                      <a:pt x="9" y="25"/>
                    </a:lnTo>
                    <a:lnTo>
                      <a:pt x="20" y="25"/>
                    </a:lnTo>
                    <a:lnTo>
                      <a:pt x="19" y="25"/>
                    </a:lnTo>
                    <a:lnTo>
                      <a:pt x="18" y="21"/>
                    </a:lnTo>
                    <a:cubicBezTo>
                      <a:pt x="16" y="21"/>
                      <a:pt x="14" y="20"/>
                      <a:pt x="13" y="18"/>
                    </a:cubicBezTo>
                    <a:cubicBezTo>
                      <a:pt x="12" y="16"/>
                      <a:pt x="11" y="13"/>
                      <a:pt x="12" y="11"/>
                    </a:cubicBezTo>
                    <a:lnTo>
                      <a:pt x="16"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200">
                <a:extLst>
                  <a:ext uri="{FF2B5EF4-FFF2-40B4-BE49-F238E27FC236}">
                    <a16:creationId xmlns:a16="http://schemas.microsoft.com/office/drawing/2014/main" id="{F295D4D0-6A83-8024-50B0-A89C631C411B}"/>
                  </a:ext>
                </a:extLst>
              </p:cNvPr>
              <p:cNvSpPr>
                <a:spLocks noChangeArrowheads="1"/>
              </p:cNvSpPr>
              <p:nvPr/>
            </p:nvSpPr>
            <p:spPr bwMode="auto">
              <a:xfrm>
                <a:off x="5605298" y="3871763"/>
                <a:ext cx="5968" cy="8955"/>
              </a:xfrm>
              <a:custGeom>
                <a:avLst/>
                <a:gdLst>
                  <a:gd name="T0" fmla="*/ 2 w 11"/>
                  <a:gd name="T1" fmla="*/ 5 h 15"/>
                  <a:gd name="T2" fmla="*/ 2 w 11"/>
                  <a:gd name="T3" fmla="*/ 6 h 15"/>
                  <a:gd name="T4" fmla="*/ 0 w 11"/>
                  <a:gd name="T5" fmla="*/ 9 h 15"/>
                  <a:gd name="T6" fmla="*/ 3 w 11"/>
                  <a:gd name="T7" fmla="*/ 12 h 15"/>
                  <a:gd name="T8" fmla="*/ 4 w 11"/>
                  <a:gd name="T9" fmla="*/ 14 h 15"/>
                  <a:gd name="T10" fmla="*/ 10 w 11"/>
                  <a:gd name="T11" fmla="*/ 8 h 15"/>
                  <a:gd name="T12" fmla="*/ 10 w 11"/>
                  <a:gd name="T13" fmla="*/ 5 h 15"/>
                  <a:gd name="T14" fmla="*/ 9 w 11"/>
                  <a:gd name="T15" fmla="*/ 0 h 15"/>
                  <a:gd name="T16" fmla="*/ 6 w 11"/>
                  <a:gd name="T17" fmla="*/ 4 h 15"/>
                  <a:gd name="T18" fmla="*/ 2 w 11"/>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2" y="5"/>
                    </a:moveTo>
                    <a:lnTo>
                      <a:pt x="2" y="6"/>
                    </a:lnTo>
                    <a:cubicBezTo>
                      <a:pt x="1" y="7"/>
                      <a:pt x="1" y="8"/>
                      <a:pt x="0" y="9"/>
                    </a:cubicBezTo>
                    <a:lnTo>
                      <a:pt x="3" y="12"/>
                    </a:lnTo>
                    <a:cubicBezTo>
                      <a:pt x="3" y="13"/>
                      <a:pt x="4" y="14"/>
                      <a:pt x="4" y="14"/>
                    </a:cubicBezTo>
                    <a:lnTo>
                      <a:pt x="10" y="8"/>
                    </a:lnTo>
                    <a:lnTo>
                      <a:pt x="10" y="5"/>
                    </a:lnTo>
                    <a:lnTo>
                      <a:pt x="9" y="0"/>
                    </a:lnTo>
                    <a:cubicBezTo>
                      <a:pt x="8" y="2"/>
                      <a:pt x="7" y="3"/>
                      <a:pt x="6" y="4"/>
                    </a:cubicBezTo>
                    <a:cubicBezTo>
                      <a:pt x="5" y="4"/>
                      <a:pt x="3" y="5"/>
                      <a:pt x="2" y="5"/>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204">
                <a:extLst>
                  <a:ext uri="{FF2B5EF4-FFF2-40B4-BE49-F238E27FC236}">
                    <a16:creationId xmlns:a16="http://schemas.microsoft.com/office/drawing/2014/main" id="{0F1444C8-5C03-EB9D-C667-18FF5A129CD1}"/>
                  </a:ext>
                </a:extLst>
              </p:cNvPr>
              <p:cNvSpPr>
                <a:spLocks noChangeArrowheads="1"/>
              </p:cNvSpPr>
              <p:nvPr/>
            </p:nvSpPr>
            <p:spPr bwMode="auto">
              <a:xfrm>
                <a:off x="6058937" y="3158476"/>
                <a:ext cx="101471" cy="53720"/>
              </a:xfrm>
              <a:custGeom>
                <a:avLst/>
                <a:gdLst>
                  <a:gd name="T0" fmla="*/ 9 w 152"/>
                  <a:gd name="T1" fmla="*/ 72 h 81"/>
                  <a:gd name="T2" fmla="*/ 11 w 152"/>
                  <a:gd name="T3" fmla="*/ 74 h 81"/>
                  <a:gd name="T4" fmla="*/ 17 w 152"/>
                  <a:gd name="T5" fmla="*/ 80 h 81"/>
                  <a:gd name="T6" fmla="*/ 31 w 152"/>
                  <a:gd name="T7" fmla="*/ 79 h 81"/>
                  <a:gd name="T8" fmla="*/ 43 w 152"/>
                  <a:gd name="T9" fmla="*/ 70 h 81"/>
                  <a:gd name="T10" fmla="*/ 47 w 152"/>
                  <a:gd name="T11" fmla="*/ 68 h 81"/>
                  <a:gd name="T12" fmla="*/ 63 w 152"/>
                  <a:gd name="T13" fmla="*/ 64 h 81"/>
                  <a:gd name="T14" fmla="*/ 72 w 152"/>
                  <a:gd name="T15" fmla="*/ 58 h 81"/>
                  <a:gd name="T16" fmla="*/ 76 w 152"/>
                  <a:gd name="T17" fmla="*/ 57 h 81"/>
                  <a:gd name="T18" fmla="*/ 102 w 152"/>
                  <a:gd name="T19" fmla="*/ 56 h 81"/>
                  <a:gd name="T20" fmla="*/ 148 w 152"/>
                  <a:gd name="T21" fmla="*/ 37 h 81"/>
                  <a:gd name="T22" fmla="*/ 151 w 152"/>
                  <a:gd name="T23" fmla="*/ 33 h 81"/>
                  <a:gd name="T24" fmla="*/ 149 w 152"/>
                  <a:gd name="T25" fmla="*/ 30 h 81"/>
                  <a:gd name="T26" fmla="*/ 148 w 152"/>
                  <a:gd name="T27" fmla="*/ 26 h 81"/>
                  <a:gd name="T28" fmla="*/ 148 w 152"/>
                  <a:gd name="T29" fmla="*/ 25 h 81"/>
                  <a:gd name="T30" fmla="*/ 143 w 152"/>
                  <a:gd name="T31" fmla="*/ 19 h 81"/>
                  <a:gd name="T32" fmla="*/ 140 w 152"/>
                  <a:gd name="T33" fmla="*/ 22 h 81"/>
                  <a:gd name="T34" fmla="*/ 138 w 152"/>
                  <a:gd name="T35" fmla="*/ 23 h 81"/>
                  <a:gd name="T36" fmla="*/ 132 w 152"/>
                  <a:gd name="T37" fmla="*/ 25 h 81"/>
                  <a:gd name="T38" fmla="*/ 126 w 152"/>
                  <a:gd name="T39" fmla="*/ 24 h 81"/>
                  <a:gd name="T40" fmla="*/ 122 w 152"/>
                  <a:gd name="T41" fmla="*/ 19 h 81"/>
                  <a:gd name="T42" fmla="*/ 120 w 152"/>
                  <a:gd name="T43" fmla="*/ 10 h 81"/>
                  <a:gd name="T44" fmla="*/ 117 w 152"/>
                  <a:gd name="T45" fmla="*/ 5 h 81"/>
                  <a:gd name="T46" fmla="*/ 116 w 152"/>
                  <a:gd name="T47" fmla="*/ 3 h 81"/>
                  <a:gd name="T48" fmla="*/ 116 w 152"/>
                  <a:gd name="T49" fmla="*/ 0 h 81"/>
                  <a:gd name="T50" fmla="*/ 113 w 152"/>
                  <a:gd name="T51" fmla="*/ 0 h 81"/>
                  <a:gd name="T52" fmla="*/ 111 w 152"/>
                  <a:gd name="T53" fmla="*/ 7 h 81"/>
                  <a:gd name="T54" fmla="*/ 109 w 152"/>
                  <a:gd name="T55" fmla="*/ 11 h 81"/>
                  <a:gd name="T56" fmla="*/ 108 w 152"/>
                  <a:gd name="T57" fmla="*/ 13 h 81"/>
                  <a:gd name="T58" fmla="*/ 101 w 152"/>
                  <a:gd name="T59" fmla="*/ 15 h 81"/>
                  <a:gd name="T60" fmla="*/ 98 w 152"/>
                  <a:gd name="T61" fmla="*/ 15 h 81"/>
                  <a:gd name="T62" fmla="*/ 91 w 152"/>
                  <a:gd name="T63" fmla="*/ 8 h 81"/>
                  <a:gd name="T64" fmla="*/ 91 w 152"/>
                  <a:gd name="T65" fmla="*/ 5 h 81"/>
                  <a:gd name="T66" fmla="*/ 67 w 152"/>
                  <a:gd name="T67" fmla="*/ 15 h 81"/>
                  <a:gd name="T68" fmla="*/ 71 w 152"/>
                  <a:gd name="T69" fmla="*/ 16 h 81"/>
                  <a:gd name="T70" fmla="*/ 74 w 152"/>
                  <a:gd name="T71" fmla="*/ 17 h 81"/>
                  <a:gd name="T72" fmla="*/ 82 w 152"/>
                  <a:gd name="T73" fmla="*/ 21 h 81"/>
                  <a:gd name="T74" fmla="*/ 86 w 152"/>
                  <a:gd name="T75" fmla="*/ 28 h 81"/>
                  <a:gd name="T76" fmla="*/ 82 w 152"/>
                  <a:gd name="T77" fmla="*/ 35 h 81"/>
                  <a:gd name="T78" fmla="*/ 80 w 152"/>
                  <a:gd name="T79" fmla="*/ 37 h 81"/>
                  <a:gd name="T80" fmla="*/ 75 w 152"/>
                  <a:gd name="T81" fmla="*/ 38 h 81"/>
                  <a:gd name="T82" fmla="*/ 72 w 152"/>
                  <a:gd name="T83" fmla="*/ 38 h 81"/>
                  <a:gd name="T84" fmla="*/ 57 w 152"/>
                  <a:gd name="T85" fmla="*/ 35 h 81"/>
                  <a:gd name="T86" fmla="*/ 22 w 152"/>
                  <a:gd name="T87" fmla="*/ 39 h 81"/>
                  <a:gd name="T88" fmla="*/ 4 w 152"/>
                  <a:gd name="T89" fmla="*/ 58 h 81"/>
                  <a:gd name="T90" fmla="*/ 0 w 152"/>
                  <a:gd name="T91" fmla="*/ 68 h 81"/>
                  <a:gd name="T92" fmla="*/ 4 w 152"/>
                  <a:gd name="T93" fmla="*/ 68 h 81"/>
                  <a:gd name="T94" fmla="*/ 9 w 152"/>
                  <a:gd name="T95"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81">
                    <a:moveTo>
                      <a:pt x="9" y="72"/>
                    </a:moveTo>
                    <a:cubicBezTo>
                      <a:pt x="10" y="72"/>
                      <a:pt x="10" y="73"/>
                      <a:pt x="11" y="74"/>
                    </a:cubicBezTo>
                    <a:lnTo>
                      <a:pt x="17" y="80"/>
                    </a:lnTo>
                    <a:lnTo>
                      <a:pt x="31" y="79"/>
                    </a:lnTo>
                    <a:lnTo>
                      <a:pt x="43" y="70"/>
                    </a:lnTo>
                    <a:cubicBezTo>
                      <a:pt x="44" y="69"/>
                      <a:pt x="45" y="68"/>
                      <a:pt x="47" y="68"/>
                    </a:cubicBezTo>
                    <a:lnTo>
                      <a:pt x="63" y="64"/>
                    </a:lnTo>
                    <a:lnTo>
                      <a:pt x="72" y="58"/>
                    </a:lnTo>
                    <a:cubicBezTo>
                      <a:pt x="74" y="57"/>
                      <a:pt x="75" y="57"/>
                      <a:pt x="76" y="57"/>
                    </a:cubicBezTo>
                    <a:lnTo>
                      <a:pt x="102" y="56"/>
                    </a:lnTo>
                    <a:lnTo>
                      <a:pt x="148" y="37"/>
                    </a:lnTo>
                    <a:lnTo>
                      <a:pt x="151" y="33"/>
                    </a:lnTo>
                    <a:cubicBezTo>
                      <a:pt x="150" y="32"/>
                      <a:pt x="149" y="31"/>
                      <a:pt x="149" y="30"/>
                    </a:cubicBezTo>
                    <a:cubicBezTo>
                      <a:pt x="149" y="29"/>
                      <a:pt x="148" y="27"/>
                      <a:pt x="148" y="26"/>
                    </a:cubicBezTo>
                    <a:lnTo>
                      <a:pt x="148" y="25"/>
                    </a:lnTo>
                    <a:lnTo>
                      <a:pt x="143" y="19"/>
                    </a:lnTo>
                    <a:lnTo>
                      <a:pt x="140" y="22"/>
                    </a:lnTo>
                    <a:cubicBezTo>
                      <a:pt x="139" y="22"/>
                      <a:pt x="138" y="23"/>
                      <a:pt x="138" y="23"/>
                    </a:cubicBezTo>
                    <a:lnTo>
                      <a:pt x="132" y="25"/>
                    </a:lnTo>
                    <a:cubicBezTo>
                      <a:pt x="130" y="26"/>
                      <a:pt x="128" y="25"/>
                      <a:pt x="126" y="24"/>
                    </a:cubicBezTo>
                    <a:cubicBezTo>
                      <a:pt x="124" y="23"/>
                      <a:pt x="122" y="21"/>
                      <a:pt x="122" y="19"/>
                    </a:cubicBezTo>
                    <a:lnTo>
                      <a:pt x="120" y="10"/>
                    </a:lnTo>
                    <a:cubicBezTo>
                      <a:pt x="118" y="9"/>
                      <a:pt x="117" y="7"/>
                      <a:pt x="117" y="5"/>
                    </a:cubicBezTo>
                    <a:lnTo>
                      <a:pt x="116" y="3"/>
                    </a:lnTo>
                    <a:cubicBezTo>
                      <a:pt x="115" y="2"/>
                      <a:pt x="115" y="1"/>
                      <a:pt x="116" y="0"/>
                    </a:cubicBezTo>
                    <a:lnTo>
                      <a:pt x="113" y="0"/>
                    </a:lnTo>
                    <a:lnTo>
                      <a:pt x="111" y="7"/>
                    </a:lnTo>
                    <a:cubicBezTo>
                      <a:pt x="111" y="9"/>
                      <a:pt x="110" y="10"/>
                      <a:pt x="109" y="11"/>
                    </a:cubicBezTo>
                    <a:lnTo>
                      <a:pt x="108" y="13"/>
                    </a:lnTo>
                    <a:cubicBezTo>
                      <a:pt x="106" y="14"/>
                      <a:pt x="103" y="15"/>
                      <a:pt x="101" y="15"/>
                    </a:cubicBezTo>
                    <a:lnTo>
                      <a:pt x="98" y="15"/>
                    </a:lnTo>
                    <a:cubicBezTo>
                      <a:pt x="95" y="14"/>
                      <a:pt x="92" y="11"/>
                      <a:pt x="91" y="8"/>
                    </a:cubicBezTo>
                    <a:lnTo>
                      <a:pt x="91" y="5"/>
                    </a:lnTo>
                    <a:lnTo>
                      <a:pt x="67" y="15"/>
                    </a:lnTo>
                    <a:lnTo>
                      <a:pt x="71" y="16"/>
                    </a:lnTo>
                    <a:cubicBezTo>
                      <a:pt x="72" y="16"/>
                      <a:pt x="73" y="16"/>
                      <a:pt x="74" y="17"/>
                    </a:cubicBezTo>
                    <a:lnTo>
                      <a:pt x="82" y="21"/>
                    </a:lnTo>
                    <a:cubicBezTo>
                      <a:pt x="84" y="23"/>
                      <a:pt x="86" y="25"/>
                      <a:pt x="86" y="28"/>
                    </a:cubicBezTo>
                    <a:cubicBezTo>
                      <a:pt x="86" y="31"/>
                      <a:pt x="85" y="33"/>
                      <a:pt x="82" y="35"/>
                    </a:cubicBezTo>
                    <a:lnTo>
                      <a:pt x="80" y="37"/>
                    </a:lnTo>
                    <a:cubicBezTo>
                      <a:pt x="78" y="37"/>
                      <a:pt x="77" y="38"/>
                      <a:pt x="75" y="38"/>
                    </a:cubicBezTo>
                    <a:lnTo>
                      <a:pt x="72" y="38"/>
                    </a:lnTo>
                    <a:lnTo>
                      <a:pt x="57" y="35"/>
                    </a:lnTo>
                    <a:lnTo>
                      <a:pt x="22" y="39"/>
                    </a:lnTo>
                    <a:lnTo>
                      <a:pt x="4" y="58"/>
                    </a:lnTo>
                    <a:lnTo>
                      <a:pt x="0" y="68"/>
                    </a:lnTo>
                    <a:cubicBezTo>
                      <a:pt x="1" y="68"/>
                      <a:pt x="3" y="68"/>
                      <a:pt x="4" y="68"/>
                    </a:cubicBezTo>
                    <a:cubicBezTo>
                      <a:pt x="6" y="69"/>
                      <a:pt x="8" y="70"/>
                      <a:pt x="9" y="7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 name="Freeform 206">
                <a:extLst>
                  <a:ext uri="{FF2B5EF4-FFF2-40B4-BE49-F238E27FC236}">
                    <a16:creationId xmlns:a16="http://schemas.microsoft.com/office/drawing/2014/main" id="{A6D13AE6-E780-5789-0862-CEF70B9C2000}"/>
                  </a:ext>
                </a:extLst>
              </p:cNvPr>
              <p:cNvSpPr>
                <a:spLocks noChangeArrowheads="1"/>
              </p:cNvSpPr>
              <p:nvPr/>
            </p:nvSpPr>
            <p:spPr bwMode="auto">
              <a:xfrm>
                <a:off x="6575249" y="2582472"/>
                <a:ext cx="29844" cy="53720"/>
              </a:xfrm>
              <a:custGeom>
                <a:avLst/>
                <a:gdLst>
                  <a:gd name="T0" fmla="*/ 4 w 44"/>
                  <a:gd name="T1" fmla="*/ 77 h 78"/>
                  <a:gd name="T2" fmla="*/ 21 w 44"/>
                  <a:gd name="T3" fmla="*/ 73 h 78"/>
                  <a:gd name="T4" fmla="*/ 28 w 44"/>
                  <a:gd name="T5" fmla="*/ 63 h 78"/>
                  <a:gd name="T6" fmla="*/ 31 w 44"/>
                  <a:gd name="T7" fmla="*/ 61 h 78"/>
                  <a:gd name="T8" fmla="*/ 39 w 44"/>
                  <a:gd name="T9" fmla="*/ 57 h 78"/>
                  <a:gd name="T10" fmla="*/ 40 w 44"/>
                  <a:gd name="T11" fmla="*/ 54 h 78"/>
                  <a:gd name="T12" fmla="*/ 43 w 44"/>
                  <a:gd name="T13" fmla="*/ 51 h 78"/>
                  <a:gd name="T14" fmla="*/ 41 w 44"/>
                  <a:gd name="T15" fmla="*/ 47 h 78"/>
                  <a:gd name="T16" fmla="*/ 38 w 44"/>
                  <a:gd name="T17" fmla="*/ 39 h 78"/>
                  <a:gd name="T18" fmla="*/ 37 w 44"/>
                  <a:gd name="T19" fmla="*/ 32 h 78"/>
                  <a:gd name="T20" fmla="*/ 37 w 44"/>
                  <a:gd name="T21" fmla="*/ 20 h 78"/>
                  <a:gd name="T22" fmla="*/ 28 w 44"/>
                  <a:gd name="T23" fmla="*/ 2 h 78"/>
                  <a:gd name="T24" fmla="*/ 26 w 44"/>
                  <a:gd name="T25" fmla="*/ 0 h 78"/>
                  <a:gd name="T26" fmla="*/ 27 w 44"/>
                  <a:gd name="T27" fmla="*/ 4 h 78"/>
                  <a:gd name="T28" fmla="*/ 29 w 44"/>
                  <a:gd name="T29" fmla="*/ 15 h 78"/>
                  <a:gd name="T30" fmla="*/ 26 w 44"/>
                  <a:gd name="T31" fmla="*/ 24 h 78"/>
                  <a:gd name="T32" fmla="*/ 15 w 44"/>
                  <a:gd name="T33" fmla="*/ 33 h 78"/>
                  <a:gd name="T34" fmla="*/ 4 w 44"/>
                  <a:gd name="T35" fmla="*/ 43 h 78"/>
                  <a:gd name="T36" fmla="*/ 1 w 44"/>
                  <a:gd name="T37" fmla="*/ 48 h 78"/>
                  <a:gd name="T38" fmla="*/ 4 w 44"/>
                  <a:gd name="T39" fmla="*/ 50 h 78"/>
                  <a:gd name="T40" fmla="*/ 7 w 44"/>
                  <a:gd name="T41" fmla="*/ 56 h 78"/>
                  <a:gd name="T42" fmla="*/ 7 w 44"/>
                  <a:gd name="T43" fmla="*/ 60 h 78"/>
                  <a:gd name="T44" fmla="*/ 6 w 44"/>
                  <a:gd name="T45" fmla="*/ 64 h 78"/>
                  <a:gd name="T46" fmla="*/ 4 w 44"/>
                  <a:gd name="T47" fmla="*/ 67 h 78"/>
                  <a:gd name="T48" fmla="*/ 2 w 44"/>
                  <a:gd name="T49" fmla="*/ 73 h 78"/>
                  <a:gd name="T50" fmla="*/ 0 w 44"/>
                  <a:gd name="T51" fmla="*/ 76 h 78"/>
                  <a:gd name="T52" fmla="*/ 0 w 44"/>
                  <a:gd name="T53" fmla="*/ 77 h 78"/>
                  <a:gd name="T54" fmla="*/ 0 w 44"/>
                  <a:gd name="T55" fmla="*/ 77 h 78"/>
                  <a:gd name="T56" fmla="*/ 4 w 44"/>
                  <a:gd name="T5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78">
                    <a:moveTo>
                      <a:pt x="4" y="77"/>
                    </a:moveTo>
                    <a:lnTo>
                      <a:pt x="21" y="73"/>
                    </a:lnTo>
                    <a:lnTo>
                      <a:pt x="28" y="63"/>
                    </a:lnTo>
                    <a:cubicBezTo>
                      <a:pt x="29" y="62"/>
                      <a:pt x="30" y="61"/>
                      <a:pt x="31" y="61"/>
                    </a:cubicBezTo>
                    <a:lnTo>
                      <a:pt x="39" y="57"/>
                    </a:lnTo>
                    <a:lnTo>
                      <a:pt x="40" y="54"/>
                    </a:lnTo>
                    <a:cubicBezTo>
                      <a:pt x="41" y="53"/>
                      <a:pt x="42" y="52"/>
                      <a:pt x="43" y="51"/>
                    </a:cubicBezTo>
                    <a:lnTo>
                      <a:pt x="41" y="47"/>
                    </a:lnTo>
                    <a:lnTo>
                      <a:pt x="38" y="39"/>
                    </a:lnTo>
                    <a:lnTo>
                      <a:pt x="37" y="32"/>
                    </a:lnTo>
                    <a:lnTo>
                      <a:pt x="37" y="20"/>
                    </a:lnTo>
                    <a:lnTo>
                      <a:pt x="28" y="2"/>
                    </a:lnTo>
                    <a:lnTo>
                      <a:pt x="26" y="0"/>
                    </a:lnTo>
                    <a:cubicBezTo>
                      <a:pt x="27" y="2"/>
                      <a:pt x="27" y="3"/>
                      <a:pt x="27" y="4"/>
                    </a:cubicBezTo>
                    <a:lnTo>
                      <a:pt x="29" y="15"/>
                    </a:lnTo>
                    <a:cubicBezTo>
                      <a:pt x="31" y="18"/>
                      <a:pt x="30" y="22"/>
                      <a:pt x="26" y="24"/>
                    </a:cubicBezTo>
                    <a:lnTo>
                      <a:pt x="15" y="33"/>
                    </a:lnTo>
                    <a:lnTo>
                      <a:pt x="4" y="43"/>
                    </a:lnTo>
                    <a:lnTo>
                      <a:pt x="1" y="48"/>
                    </a:lnTo>
                    <a:cubicBezTo>
                      <a:pt x="2" y="49"/>
                      <a:pt x="3" y="49"/>
                      <a:pt x="4" y="50"/>
                    </a:cubicBezTo>
                    <a:cubicBezTo>
                      <a:pt x="6" y="52"/>
                      <a:pt x="7" y="54"/>
                      <a:pt x="7" y="56"/>
                    </a:cubicBezTo>
                    <a:lnTo>
                      <a:pt x="7" y="60"/>
                    </a:lnTo>
                    <a:cubicBezTo>
                      <a:pt x="7" y="61"/>
                      <a:pt x="6" y="63"/>
                      <a:pt x="6" y="64"/>
                    </a:cubicBezTo>
                    <a:lnTo>
                      <a:pt x="4" y="67"/>
                    </a:lnTo>
                    <a:lnTo>
                      <a:pt x="2" y="73"/>
                    </a:lnTo>
                    <a:cubicBezTo>
                      <a:pt x="2" y="74"/>
                      <a:pt x="1" y="75"/>
                      <a:pt x="0" y="76"/>
                    </a:cubicBezTo>
                    <a:lnTo>
                      <a:pt x="0" y="77"/>
                    </a:lnTo>
                    <a:lnTo>
                      <a:pt x="0" y="77"/>
                    </a:lnTo>
                    <a:lnTo>
                      <a:pt x="4" y="7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0" name="Freeform 207">
                <a:extLst>
                  <a:ext uri="{FF2B5EF4-FFF2-40B4-BE49-F238E27FC236}">
                    <a16:creationId xmlns:a16="http://schemas.microsoft.com/office/drawing/2014/main" id="{5586FB88-180C-1F9F-E9A3-6F7456EBC082}"/>
                  </a:ext>
                </a:extLst>
              </p:cNvPr>
              <p:cNvSpPr>
                <a:spLocks noChangeArrowheads="1"/>
              </p:cNvSpPr>
              <p:nvPr/>
            </p:nvSpPr>
            <p:spPr bwMode="auto">
              <a:xfrm>
                <a:off x="6497652" y="2725727"/>
                <a:ext cx="68644" cy="44769"/>
              </a:xfrm>
              <a:custGeom>
                <a:avLst/>
                <a:gdLst>
                  <a:gd name="T0" fmla="*/ 7 w 100"/>
                  <a:gd name="T1" fmla="*/ 52 h 64"/>
                  <a:gd name="T2" fmla="*/ 2 w 100"/>
                  <a:gd name="T3" fmla="*/ 55 h 64"/>
                  <a:gd name="T4" fmla="*/ 0 w 100"/>
                  <a:gd name="T5" fmla="*/ 56 h 64"/>
                  <a:gd name="T6" fmla="*/ 0 w 100"/>
                  <a:gd name="T7" fmla="*/ 57 h 64"/>
                  <a:gd name="T8" fmla="*/ 0 w 100"/>
                  <a:gd name="T9" fmla="*/ 58 h 64"/>
                  <a:gd name="T10" fmla="*/ 3 w 100"/>
                  <a:gd name="T11" fmla="*/ 56 h 64"/>
                  <a:gd name="T12" fmla="*/ 7 w 100"/>
                  <a:gd name="T13" fmla="*/ 55 h 64"/>
                  <a:gd name="T14" fmla="*/ 8 w 100"/>
                  <a:gd name="T15" fmla="*/ 55 h 64"/>
                  <a:gd name="T16" fmla="*/ 12 w 100"/>
                  <a:gd name="T17" fmla="*/ 55 h 64"/>
                  <a:gd name="T18" fmla="*/ 19 w 100"/>
                  <a:gd name="T19" fmla="*/ 59 h 64"/>
                  <a:gd name="T20" fmla="*/ 20 w 100"/>
                  <a:gd name="T21" fmla="*/ 63 h 64"/>
                  <a:gd name="T22" fmla="*/ 49 w 100"/>
                  <a:gd name="T23" fmla="*/ 40 h 64"/>
                  <a:gd name="T24" fmla="*/ 53 w 100"/>
                  <a:gd name="T25" fmla="*/ 38 h 64"/>
                  <a:gd name="T26" fmla="*/ 67 w 100"/>
                  <a:gd name="T27" fmla="*/ 36 h 64"/>
                  <a:gd name="T28" fmla="*/ 73 w 100"/>
                  <a:gd name="T29" fmla="*/ 30 h 64"/>
                  <a:gd name="T30" fmla="*/ 75 w 100"/>
                  <a:gd name="T31" fmla="*/ 29 h 64"/>
                  <a:gd name="T32" fmla="*/ 79 w 100"/>
                  <a:gd name="T33" fmla="*/ 27 h 64"/>
                  <a:gd name="T34" fmla="*/ 83 w 100"/>
                  <a:gd name="T35" fmla="*/ 27 h 64"/>
                  <a:gd name="T36" fmla="*/ 99 w 100"/>
                  <a:gd name="T37" fmla="*/ 28 h 64"/>
                  <a:gd name="T38" fmla="*/ 97 w 100"/>
                  <a:gd name="T39" fmla="*/ 24 h 64"/>
                  <a:gd name="T40" fmla="*/ 97 w 100"/>
                  <a:gd name="T41" fmla="*/ 21 h 64"/>
                  <a:gd name="T42" fmla="*/ 98 w 100"/>
                  <a:gd name="T43" fmla="*/ 19 h 64"/>
                  <a:gd name="T44" fmla="*/ 98 w 100"/>
                  <a:gd name="T45" fmla="*/ 17 h 64"/>
                  <a:gd name="T46" fmla="*/ 95 w 100"/>
                  <a:gd name="T47" fmla="*/ 9 h 64"/>
                  <a:gd name="T48" fmla="*/ 95 w 100"/>
                  <a:gd name="T49" fmla="*/ 9 h 64"/>
                  <a:gd name="T50" fmla="*/ 92 w 100"/>
                  <a:gd name="T51" fmla="*/ 11 h 64"/>
                  <a:gd name="T52" fmla="*/ 89 w 100"/>
                  <a:gd name="T53" fmla="*/ 12 h 64"/>
                  <a:gd name="T54" fmla="*/ 84 w 100"/>
                  <a:gd name="T55" fmla="*/ 12 h 64"/>
                  <a:gd name="T56" fmla="*/ 80 w 100"/>
                  <a:gd name="T57" fmla="*/ 15 h 64"/>
                  <a:gd name="T58" fmla="*/ 77 w 100"/>
                  <a:gd name="T59" fmla="*/ 16 h 64"/>
                  <a:gd name="T60" fmla="*/ 71 w 100"/>
                  <a:gd name="T61" fmla="*/ 16 h 64"/>
                  <a:gd name="T62" fmla="*/ 67 w 100"/>
                  <a:gd name="T63" fmla="*/ 11 h 64"/>
                  <a:gd name="T64" fmla="*/ 66 w 100"/>
                  <a:gd name="T65" fmla="*/ 8 h 64"/>
                  <a:gd name="T66" fmla="*/ 66 w 100"/>
                  <a:gd name="T67" fmla="*/ 6 h 64"/>
                  <a:gd name="T68" fmla="*/ 65 w 100"/>
                  <a:gd name="T69" fmla="*/ 1 h 64"/>
                  <a:gd name="T70" fmla="*/ 66 w 100"/>
                  <a:gd name="T71" fmla="*/ 0 h 64"/>
                  <a:gd name="T72" fmla="*/ 65 w 100"/>
                  <a:gd name="T73" fmla="*/ 0 h 64"/>
                  <a:gd name="T74" fmla="*/ 59 w 100"/>
                  <a:gd name="T75" fmla="*/ 6 h 64"/>
                  <a:gd name="T76" fmla="*/ 57 w 100"/>
                  <a:gd name="T77" fmla="*/ 7 h 64"/>
                  <a:gd name="T78" fmla="*/ 51 w 100"/>
                  <a:gd name="T79" fmla="*/ 10 h 64"/>
                  <a:gd name="T80" fmla="*/ 41 w 100"/>
                  <a:gd name="T81" fmla="*/ 20 h 64"/>
                  <a:gd name="T82" fmla="*/ 44 w 100"/>
                  <a:gd name="T83" fmla="*/ 22 h 64"/>
                  <a:gd name="T84" fmla="*/ 47 w 100"/>
                  <a:gd name="T85" fmla="*/ 28 h 64"/>
                  <a:gd name="T86" fmla="*/ 45 w 100"/>
                  <a:gd name="T87" fmla="*/ 35 h 64"/>
                  <a:gd name="T88" fmla="*/ 42 w 100"/>
                  <a:gd name="T89" fmla="*/ 37 h 64"/>
                  <a:gd name="T90" fmla="*/ 38 w 100"/>
                  <a:gd name="T91" fmla="*/ 39 h 64"/>
                  <a:gd name="T92" fmla="*/ 33 w 100"/>
                  <a:gd name="T93" fmla="*/ 40 h 64"/>
                  <a:gd name="T94" fmla="*/ 30 w 100"/>
                  <a:gd name="T95" fmla="*/ 43 h 64"/>
                  <a:gd name="T96" fmla="*/ 19 w 100"/>
                  <a:gd name="T97" fmla="*/ 49 h 64"/>
                  <a:gd name="T98" fmla="*/ 17 w 100"/>
                  <a:gd name="T99" fmla="*/ 50 h 64"/>
                  <a:gd name="T100" fmla="*/ 7 w 100"/>
                  <a:gd name="T10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64">
                    <a:moveTo>
                      <a:pt x="7" y="52"/>
                    </a:moveTo>
                    <a:cubicBezTo>
                      <a:pt x="5" y="54"/>
                      <a:pt x="4" y="55"/>
                      <a:pt x="2" y="55"/>
                    </a:cubicBezTo>
                    <a:lnTo>
                      <a:pt x="0" y="56"/>
                    </a:lnTo>
                    <a:lnTo>
                      <a:pt x="0" y="57"/>
                    </a:lnTo>
                    <a:lnTo>
                      <a:pt x="0" y="58"/>
                    </a:lnTo>
                    <a:lnTo>
                      <a:pt x="3" y="56"/>
                    </a:lnTo>
                    <a:cubicBezTo>
                      <a:pt x="4" y="55"/>
                      <a:pt x="6" y="55"/>
                      <a:pt x="7" y="55"/>
                    </a:cubicBezTo>
                    <a:lnTo>
                      <a:pt x="8" y="55"/>
                    </a:lnTo>
                    <a:lnTo>
                      <a:pt x="12" y="55"/>
                    </a:lnTo>
                    <a:cubicBezTo>
                      <a:pt x="15" y="55"/>
                      <a:pt x="18" y="57"/>
                      <a:pt x="19" y="59"/>
                    </a:cubicBezTo>
                    <a:cubicBezTo>
                      <a:pt x="20" y="60"/>
                      <a:pt x="20" y="61"/>
                      <a:pt x="20" y="63"/>
                    </a:cubicBezTo>
                    <a:lnTo>
                      <a:pt x="49" y="40"/>
                    </a:lnTo>
                    <a:cubicBezTo>
                      <a:pt x="50" y="39"/>
                      <a:pt x="52" y="38"/>
                      <a:pt x="53" y="38"/>
                    </a:cubicBezTo>
                    <a:lnTo>
                      <a:pt x="67" y="36"/>
                    </a:lnTo>
                    <a:lnTo>
                      <a:pt x="73" y="30"/>
                    </a:lnTo>
                    <a:cubicBezTo>
                      <a:pt x="73" y="30"/>
                      <a:pt x="74" y="29"/>
                      <a:pt x="75" y="29"/>
                    </a:cubicBezTo>
                    <a:lnTo>
                      <a:pt x="79" y="27"/>
                    </a:lnTo>
                    <a:cubicBezTo>
                      <a:pt x="80" y="27"/>
                      <a:pt x="82" y="27"/>
                      <a:pt x="83" y="27"/>
                    </a:cubicBezTo>
                    <a:lnTo>
                      <a:pt x="99" y="28"/>
                    </a:lnTo>
                    <a:cubicBezTo>
                      <a:pt x="98" y="27"/>
                      <a:pt x="98" y="25"/>
                      <a:pt x="97" y="24"/>
                    </a:cubicBezTo>
                    <a:lnTo>
                      <a:pt x="97" y="21"/>
                    </a:lnTo>
                    <a:cubicBezTo>
                      <a:pt x="97" y="20"/>
                      <a:pt x="97" y="20"/>
                      <a:pt x="98" y="19"/>
                    </a:cubicBezTo>
                    <a:lnTo>
                      <a:pt x="98" y="17"/>
                    </a:lnTo>
                    <a:lnTo>
                      <a:pt x="95" y="9"/>
                    </a:lnTo>
                    <a:lnTo>
                      <a:pt x="95" y="9"/>
                    </a:lnTo>
                    <a:cubicBezTo>
                      <a:pt x="94" y="10"/>
                      <a:pt x="93" y="11"/>
                      <a:pt x="92" y="11"/>
                    </a:cubicBezTo>
                    <a:lnTo>
                      <a:pt x="89" y="12"/>
                    </a:lnTo>
                    <a:cubicBezTo>
                      <a:pt x="87" y="12"/>
                      <a:pt x="85" y="12"/>
                      <a:pt x="84" y="12"/>
                    </a:cubicBezTo>
                    <a:cubicBezTo>
                      <a:pt x="83" y="13"/>
                      <a:pt x="81" y="15"/>
                      <a:pt x="80" y="15"/>
                    </a:cubicBezTo>
                    <a:lnTo>
                      <a:pt x="77" y="16"/>
                    </a:lnTo>
                    <a:cubicBezTo>
                      <a:pt x="75" y="17"/>
                      <a:pt x="73" y="17"/>
                      <a:pt x="71" y="16"/>
                    </a:cubicBezTo>
                    <a:cubicBezTo>
                      <a:pt x="69" y="15"/>
                      <a:pt x="68" y="13"/>
                      <a:pt x="67" y="11"/>
                    </a:cubicBezTo>
                    <a:lnTo>
                      <a:pt x="66" y="8"/>
                    </a:lnTo>
                    <a:cubicBezTo>
                      <a:pt x="66" y="8"/>
                      <a:pt x="66" y="7"/>
                      <a:pt x="66" y="6"/>
                    </a:cubicBezTo>
                    <a:lnTo>
                      <a:pt x="65" y="1"/>
                    </a:lnTo>
                    <a:lnTo>
                      <a:pt x="66" y="0"/>
                    </a:lnTo>
                    <a:lnTo>
                      <a:pt x="65" y="0"/>
                    </a:lnTo>
                    <a:lnTo>
                      <a:pt x="59" y="6"/>
                    </a:lnTo>
                    <a:cubicBezTo>
                      <a:pt x="58" y="6"/>
                      <a:pt x="58" y="7"/>
                      <a:pt x="57" y="7"/>
                    </a:cubicBezTo>
                    <a:lnTo>
                      <a:pt x="51" y="10"/>
                    </a:lnTo>
                    <a:lnTo>
                      <a:pt x="41" y="20"/>
                    </a:lnTo>
                    <a:lnTo>
                      <a:pt x="44" y="22"/>
                    </a:lnTo>
                    <a:cubicBezTo>
                      <a:pt x="46" y="23"/>
                      <a:pt x="47" y="26"/>
                      <a:pt x="47" y="28"/>
                    </a:cubicBezTo>
                    <a:cubicBezTo>
                      <a:pt x="48" y="31"/>
                      <a:pt x="47" y="33"/>
                      <a:pt x="45" y="35"/>
                    </a:cubicBezTo>
                    <a:lnTo>
                      <a:pt x="42" y="37"/>
                    </a:lnTo>
                    <a:cubicBezTo>
                      <a:pt x="41" y="38"/>
                      <a:pt x="40" y="39"/>
                      <a:pt x="38" y="39"/>
                    </a:cubicBezTo>
                    <a:lnTo>
                      <a:pt x="33" y="40"/>
                    </a:lnTo>
                    <a:cubicBezTo>
                      <a:pt x="32" y="41"/>
                      <a:pt x="31" y="42"/>
                      <a:pt x="30" y="43"/>
                    </a:cubicBezTo>
                    <a:lnTo>
                      <a:pt x="19" y="49"/>
                    </a:lnTo>
                    <a:cubicBezTo>
                      <a:pt x="18" y="50"/>
                      <a:pt x="17" y="50"/>
                      <a:pt x="17" y="50"/>
                    </a:cubicBezTo>
                    <a:lnTo>
                      <a:pt x="7" y="5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1" name="Freeform 208">
                <a:extLst>
                  <a:ext uri="{FF2B5EF4-FFF2-40B4-BE49-F238E27FC236}">
                    <a16:creationId xmlns:a16="http://schemas.microsoft.com/office/drawing/2014/main" id="{44B19077-B8EB-EE54-41C0-C69EC9AB572F}"/>
                  </a:ext>
                </a:extLst>
              </p:cNvPr>
              <p:cNvSpPr>
                <a:spLocks noChangeArrowheads="1"/>
              </p:cNvSpPr>
              <p:nvPr/>
            </p:nvSpPr>
            <p:spPr bwMode="auto">
              <a:xfrm>
                <a:off x="6563311" y="2636192"/>
                <a:ext cx="8955" cy="26861"/>
              </a:xfrm>
              <a:custGeom>
                <a:avLst/>
                <a:gdLst>
                  <a:gd name="T0" fmla="*/ 5 w 13"/>
                  <a:gd name="T1" fmla="*/ 19 h 41"/>
                  <a:gd name="T2" fmla="*/ 0 w 13"/>
                  <a:gd name="T3" fmla="*/ 40 h 41"/>
                  <a:gd name="T4" fmla="*/ 6 w 13"/>
                  <a:gd name="T5" fmla="*/ 35 h 41"/>
                  <a:gd name="T6" fmla="*/ 10 w 13"/>
                  <a:gd name="T7" fmla="*/ 27 h 41"/>
                  <a:gd name="T8" fmla="*/ 12 w 13"/>
                  <a:gd name="T9" fmla="*/ 25 h 41"/>
                  <a:gd name="T10" fmla="*/ 12 w 13"/>
                  <a:gd name="T11" fmla="*/ 25 h 41"/>
                  <a:gd name="T12" fmla="*/ 11 w 13"/>
                  <a:gd name="T13" fmla="*/ 24 h 41"/>
                  <a:gd name="T14" fmla="*/ 7 w 13"/>
                  <a:gd name="T15" fmla="*/ 18 h 41"/>
                  <a:gd name="T16" fmla="*/ 6 w 13"/>
                  <a:gd name="T17" fmla="*/ 10 h 41"/>
                  <a:gd name="T18" fmla="*/ 6 w 13"/>
                  <a:gd name="T19" fmla="*/ 5 h 41"/>
                  <a:gd name="T20" fmla="*/ 8 w 13"/>
                  <a:gd name="T21" fmla="*/ 3 h 41"/>
                  <a:gd name="T22" fmla="*/ 8 w 13"/>
                  <a:gd name="T23" fmla="*/ 2 h 41"/>
                  <a:gd name="T24" fmla="*/ 5 w 13"/>
                  <a:gd name="T25" fmla="*/ 1 h 41"/>
                  <a:gd name="T26" fmla="*/ 3 w 13"/>
                  <a:gd name="T27" fmla="*/ 0 h 41"/>
                  <a:gd name="T28" fmla="*/ 3 w 13"/>
                  <a:gd name="T29" fmla="*/ 0 h 41"/>
                  <a:gd name="T30" fmla="*/ 0 w 13"/>
                  <a:gd name="T31" fmla="*/ 9 h 41"/>
                  <a:gd name="T32" fmla="*/ 3 w 13"/>
                  <a:gd name="T33" fmla="*/ 11 h 41"/>
                  <a:gd name="T34" fmla="*/ 5 w 13"/>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41">
                    <a:moveTo>
                      <a:pt x="5" y="19"/>
                    </a:moveTo>
                    <a:lnTo>
                      <a:pt x="0" y="40"/>
                    </a:lnTo>
                    <a:lnTo>
                      <a:pt x="6" y="35"/>
                    </a:lnTo>
                    <a:lnTo>
                      <a:pt x="10" y="27"/>
                    </a:lnTo>
                    <a:cubicBezTo>
                      <a:pt x="10" y="27"/>
                      <a:pt x="11" y="26"/>
                      <a:pt x="12" y="25"/>
                    </a:cubicBezTo>
                    <a:lnTo>
                      <a:pt x="12" y="25"/>
                    </a:lnTo>
                    <a:lnTo>
                      <a:pt x="11" y="24"/>
                    </a:lnTo>
                    <a:cubicBezTo>
                      <a:pt x="9" y="22"/>
                      <a:pt x="7" y="20"/>
                      <a:pt x="7" y="18"/>
                    </a:cubicBezTo>
                    <a:lnTo>
                      <a:pt x="6" y="10"/>
                    </a:lnTo>
                    <a:cubicBezTo>
                      <a:pt x="5" y="9"/>
                      <a:pt x="6" y="7"/>
                      <a:pt x="6" y="5"/>
                    </a:cubicBezTo>
                    <a:lnTo>
                      <a:pt x="8" y="3"/>
                    </a:lnTo>
                    <a:cubicBezTo>
                      <a:pt x="8" y="2"/>
                      <a:pt x="8" y="2"/>
                      <a:pt x="8" y="2"/>
                    </a:cubicBezTo>
                    <a:cubicBezTo>
                      <a:pt x="7" y="2"/>
                      <a:pt x="6" y="2"/>
                      <a:pt x="5" y="1"/>
                    </a:cubicBezTo>
                    <a:lnTo>
                      <a:pt x="3" y="0"/>
                    </a:lnTo>
                    <a:lnTo>
                      <a:pt x="3" y="0"/>
                    </a:lnTo>
                    <a:lnTo>
                      <a:pt x="0" y="9"/>
                    </a:lnTo>
                    <a:cubicBezTo>
                      <a:pt x="1" y="10"/>
                      <a:pt x="2" y="10"/>
                      <a:pt x="3" y="11"/>
                    </a:cubicBezTo>
                    <a:cubicBezTo>
                      <a:pt x="5" y="13"/>
                      <a:pt x="6" y="16"/>
                      <a:pt x="5" y="1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 name="Freeform 209">
                <a:extLst>
                  <a:ext uri="{FF2B5EF4-FFF2-40B4-BE49-F238E27FC236}">
                    <a16:creationId xmlns:a16="http://schemas.microsoft.com/office/drawing/2014/main" id="{1DFE6F05-C41E-6B82-6313-019C7C18D353}"/>
                  </a:ext>
                </a:extLst>
              </p:cNvPr>
              <p:cNvSpPr>
                <a:spLocks noChangeArrowheads="1"/>
              </p:cNvSpPr>
              <p:nvPr/>
            </p:nvSpPr>
            <p:spPr bwMode="auto">
              <a:xfrm>
                <a:off x="6384242" y="2770494"/>
                <a:ext cx="8955" cy="8953"/>
              </a:xfrm>
              <a:custGeom>
                <a:avLst/>
                <a:gdLst>
                  <a:gd name="T0" fmla="*/ 7 w 14"/>
                  <a:gd name="T1" fmla="*/ 8 h 14"/>
                  <a:gd name="T2" fmla="*/ 13 w 14"/>
                  <a:gd name="T3" fmla="*/ 0 h 14"/>
                  <a:gd name="T4" fmla="*/ 4 w 14"/>
                  <a:gd name="T5" fmla="*/ 0 h 14"/>
                  <a:gd name="T6" fmla="*/ 2 w 14"/>
                  <a:gd name="T7" fmla="*/ 5 h 14"/>
                  <a:gd name="T8" fmla="*/ 0 w 14"/>
                  <a:gd name="T9" fmla="*/ 13 h 14"/>
                  <a:gd name="T10" fmla="*/ 3 w 14"/>
                  <a:gd name="T11" fmla="*/ 11 h 14"/>
                  <a:gd name="T12" fmla="*/ 7 w 14"/>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8"/>
                    </a:moveTo>
                    <a:lnTo>
                      <a:pt x="13" y="0"/>
                    </a:lnTo>
                    <a:lnTo>
                      <a:pt x="4" y="0"/>
                    </a:lnTo>
                    <a:lnTo>
                      <a:pt x="2" y="5"/>
                    </a:lnTo>
                    <a:lnTo>
                      <a:pt x="0" y="13"/>
                    </a:lnTo>
                    <a:lnTo>
                      <a:pt x="3" y="11"/>
                    </a:lnTo>
                    <a:lnTo>
                      <a:pt x="7"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3" name="Freeform 210">
                <a:extLst>
                  <a:ext uri="{FF2B5EF4-FFF2-40B4-BE49-F238E27FC236}">
                    <a16:creationId xmlns:a16="http://schemas.microsoft.com/office/drawing/2014/main" id="{E4107586-94FD-FFA5-B094-FBD82331314F}"/>
                  </a:ext>
                </a:extLst>
              </p:cNvPr>
              <p:cNvSpPr>
                <a:spLocks noChangeArrowheads="1"/>
              </p:cNvSpPr>
              <p:nvPr/>
            </p:nvSpPr>
            <p:spPr bwMode="auto">
              <a:xfrm>
                <a:off x="6458855" y="2788402"/>
                <a:ext cx="32829" cy="8953"/>
              </a:xfrm>
              <a:custGeom>
                <a:avLst/>
                <a:gdLst>
                  <a:gd name="T0" fmla="*/ 16 w 48"/>
                  <a:gd name="T1" fmla="*/ 10 h 14"/>
                  <a:gd name="T2" fmla="*/ 24 w 48"/>
                  <a:gd name="T3" fmla="*/ 12 h 14"/>
                  <a:gd name="T4" fmla="*/ 24 w 48"/>
                  <a:gd name="T5" fmla="*/ 12 h 14"/>
                  <a:gd name="T6" fmla="*/ 27 w 48"/>
                  <a:gd name="T7" fmla="*/ 11 h 14"/>
                  <a:gd name="T8" fmla="*/ 30 w 48"/>
                  <a:gd name="T9" fmla="*/ 10 h 14"/>
                  <a:gd name="T10" fmla="*/ 37 w 48"/>
                  <a:gd name="T11" fmla="*/ 9 h 14"/>
                  <a:gd name="T12" fmla="*/ 47 w 48"/>
                  <a:gd name="T13" fmla="*/ 1 h 14"/>
                  <a:gd name="T14" fmla="*/ 46 w 48"/>
                  <a:gd name="T15" fmla="*/ 0 h 14"/>
                  <a:gd name="T16" fmla="*/ 40 w 48"/>
                  <a:gd name="T17" fmla="*/ 3 h 14"/>
                  <a:gd name="T18" fmla="*/ 38 w 48"/>
                  <a:gd name="T19" fmla="*/ 4 h 14"/>
                  <a:gd name="T20" fmla="*/ 0 w 48"/>
                  <a:gd name="T21" fmla="*/ 10 h 14"/>
                  <a:gd name="T22" fmla="*/ 4 w 48"/>
                  <a:gd name="T23" fmla="*/ 13 h 14"/>
                  <a:gd name="T24" fmla="*/ 16 w 48"/>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4">
                    <a:moveTo>
                      <a:pt x="16" y="10"/>
                    </a:moveTo>
                    <a:cubicBezTo>
                      <a:pt x="19" y="9"/>
                      <a:pt x="22" y="10"/>
                      <a:pt x="24" y="12"/>
                    </a:cubicBezTo>
                    <a:lnTo>
                      <a:pt x="24" y="12"/>
                    </a:lnTo>
                    <a:lnTo>
                      <a:pt x="27" y="11"/>
                    </a:lnTo>
                    <a:cubicBezTo>
                      <a:pt x="28" y="10"/>
                      <a:pt x="29" y="10"/>
                      <a:pt x="30" y="10"/>
                    </a:cubicBezTo>
                    <a:lnTo>
                      <a:pt x="37" y="9"/>
                    </a:lnTo>
                    <a:lnTo>
                      <a:pt x="47" y="1"/>
                    </a:lnTo>
                    <a:lnTo>
                      <a:pt x="46" y="0"/>
                    </a:lnTo>
                    <a:lnTo>
                      <a:pt x="40" y="3"/>
                    </a:lnTo>
                    <a:cubicBezTo>
                      <a:pt x="39" y="3"/>
                      <a:pt x="39" y="4"/>
                      <a:pt x="38" y="4"/>
                    </a:cubicBezTo>
                    <a:lnTo>
                      <a:pt x="0" y="10"/>
                    </a:lnTo>
                    <a:lnTo>
                      <a:pt x="4" y="13"/>
                    </a:lnTo>
                    <a:lnTo>
                      <a:pt x="16" y="1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4" name="Freeform 211">
                <a:extLst>
                  <a:ext uri="{FF2B5EF4-FFF2-40B4-BE49-F238E27FC236}">
                    <a16:creationId xmlns:a16="http://schemas.microsoft.com/office/drawing/2014/main" id="{708E528A-B644-C844-A0BB-3E62949AEE11}"/>
                  </a:ext>
                </a:extLst>
              </p:cNvPr>
              <p:cNvSpPr>
                <a:spLocks noChangeArrowheads="1"/>
              </p:cNvSpPr>
              <p:nvPr/>
            </p:nvSpPr>
            <p:spPr bwMode="auto">
              <a:xfrm>
                <a:off x="6420056" y="2761539"/>
                <a:ext cx="20893" cy="23876"/>
              </a:xfrm>
              <a:custGeom>
                <a:avLst/>
                <a:gdLst>
                  <a:gd name="T0" fmla="*/ 10 w 31"/>
                  <a:gd name="T1" fmla="*/ 8 h 36"/>
                  <a:gd name="T2" fmla="*/ 15 w 31"/>
                  <a:gd name="T3" fmla="*/ 15 h 36"/>
                  <a:gd name="T4" fmla="*/ 15 w 31"/>
                  <a:gd name="T5" fmla="*/ 20 h 36"/>
                  <a:gd name="T6" fmla="*/ 15 w 31"/>
                  <a:gd name="T7" fmla="*/ 23 h 36"/>
                  <a:gd name="T8" fmla="*/ 11 w 31"/>
                  <a:gd name="T9" fmla="*/ 32 h 36"/>
                  <a:gd name="T10" fmla="*/ 12 w 31"/>
                  <a:gd name="T11" fmla="*/ 33 h 36"/>
                  <a:gd name="T12" fmla="*/ 13 w 31"/>
                  <a:gd name="T13" fmla="*/ 35 h 36"/>
                  <a:gd name="T14" fmla="*/ 19 w 31"/>
                  <a:gd name="T15" fmla="*/ 33 h 36"/>
                  <a:gd name="T16" fmla="*/ 26 w 31"/>
                  <a:gd name="T17" fmla="*/ 26 h 36"/>
                  <a:gd name="T18" fmla="*/ 30 w 31"/>
                  <a:gd name="T19" fmla="*/ 20 h 36"/>
                  <a:gd name="T20" fmla="*/ 26 w 31"/>
                  <a:gd name="T21" fmla="*/ 19 h 36"/>
                  <a:gd name="T22" fmla="*/ 23 w 31"/>
                  <a:gd name="T23" fmla="*/ 16 h 36"/>
                  <a:gd name="T24" fmla="*/ 21 w 31"/>
                  <a:gd name="T25" fmla="*/ 13 h 36"/>
                  <a:gd name="T26" fmla="*/ 20 w 31"/>
                  <a:gd name="T27" fmla="*/ 10 h 36"/>
                  <a:gd name="T28" fmla="*/ 18 w 31"/>
                  <a:gd name="T29" fmla="*/ 5 h 36"/>
                  <a:gd name="T30" fmla="*/ 14 w 31"/>
                  <a:gd name="T31" fmla="*/ 4 h 36"/>
                  <a:gd name="T32" fmla="*/ 11 w 31"/>
                  <a:gd name="T33" fmla="*/ 2 h 36"/>
                  <a:gd name="T34" fmla="*/ 9 w 31"/>
                  <a:gd name="T35" fmla="*/ 0 h 36"/>
                  <a:gd name="T36" fmla="*/ 0 w 31"/>
                  <a:gd name="T37" fmla="*/ 8 h 36"/>
                  <a:gd name="T38" fmla="*/ 2 w 31"/>
                  <a:gd name="T39" fmla="*/ 8 h 36"/>
                  <a:gd name="T40" fmla="*/ 10 w 31"/>
                  <a:gd name="T4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6">
                    <a:moveTo>
                      <a:pt x="10" y="8"/>
                    </a:moveTo>
                    <a:cubicBezTo>
                      <a:pt x="13" y="9"/>
                      <a:pt x="15" y="12"/>
                      <a:pt x="15" y="15"/>
                    </a:cubicBezTo>
                    <a:lnTo>
                      <a:pt x="15" y="20"/>
                    </a:lnTo>
                    <a:cubicBezTo>
                      <a:pt x="15" y="21"/>
                      <a:pt x="15" y="22"/>
                      <a:pt x="15" y="23"/>
                    </a:cubicBezTo>
                    <a:lnTo>
                      <a:pt x="11" y="32"/>
                    </a:lnTo>
                    <a:lnTo>
                      <a:pt x="12" y="33"/>
                    </a:lnTo>
                    <a:cubicBezTo>
                      <a:pt x="12" y="33"/>
                      <a:pt x="13" y="34"/>
                      <a:pt x="13" y="35"/>
                    </a:cubicBezTo>
                    <a:lnTo>
                      <a:pt x="19" y="33"/>
                    </a:lnTo>
                    <a:lnTo>
                      <a:pt x="26" y="26"/>
                    </a:lnTo>
                    <a:lnTo>
                      <a:pt x="30" y="20"/>
                    </a:lnTo>
                    <a:lnTo>
                      <a:pt x="26" y="19"/>
                    </a:lnTo>
                    <a:cubicBezTo>
                      <a:pt x="25" y="18"/>
                      <a:pt x="24" y="17"/>
                      <a:pt x="23" y="16"/>
                    </a:cubicBezTo>
                    <a:lnTo>
                      <a:pt x="21" y="13"/>
                    </a:lnTo>
                    <a:cubicBezTo>
                      <a:pt x="20" y="12"/>
                      <a:pt x="20" y="11"/>
                      <a:pt x="20" y="10"/>
                    </a:cubicBezTo>
                    <a:lnTo>
                      <a:pt x="18" y="5"/>
                    </a:lnTo>
                    <a:lnTo>
                      <a:pt x="14" y="4"/>
                    </a:lnTo>
                    <a:cubicBezTo>
                      <a:pt x="13" y="3"/>
                      <a:pt x="12" y="3"/>
                      <a:pt x="11" y="2"/>
                    </a:cubicBezTo>
                    <a:lnTo>
                      <a:pt x="9" y="0"/>
                    </a:lnTo>
                    <a:lnTo>
                      <a:pt x="0" y="8"/>
                    </a:lnTo>
                    <a:lnTo>
                      <a:pt x="2" y="8"/>
                    </a:lnTo>
                    <a:cubicBezTo>
                      <a:pt x="5" y="7"/>
                      <a:pt x="8" y="6"/>
                      <a:pt x="10" y="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5" name="Freeform 212">
                <a:extLst>
                  <a:ext uri="{FF2B5EF4-FFF2-40B4-BE49-F238E27FC236}">
                    <a16:creationId xmlns:a16="http://schemas.microsoft.com/office/drawing/2014/main" id="{4F7B67B6-8F66-E8AE-6390-913EF4F0520E}"/>
                  </a:ext>
                </a:extLst>
              </p:cNvPr>
              <p:cNvSpPr>
                <a:spLocks noChangeArrowheads="1"/>
              </p:cNvSpPr>
              <p:nvPr/>
            </p:nvSpPr>
            <p:spPr bwMode="auto">
              <a:xfrm>
                <a:off x="6557341" y="2680961"/>
                <a:ext cx="23876" cy="38797"/>
              </a:xfrm>
              <a:custGeom>
                <a:avLst/>
                <a:gdLst>
                  <a:gd name="T0" fmla="*/ 1 w 35"/>
                  <a:gd name="T1" fmla="*/ 50 h 57"/>
                  <a:gd name="T2" fmla="*/ 4 w 35"/>
                  <a:gd name="T3" fmla="*/ 51 h 57"/>
                  <a:gd name="T4" fmla="*/ 12 w 35"/>
                  <a:gd name="T5" fmla="*/ 56 h 57"/>
                  <a:gd name="T6" fmla="*/ 13 w 35"/>
                  <a:gd name="T7" fmla="*/ 56 h 57"/>
                  <a:gd name="T8" fmla="*/ 26 w 35"/>
                  <a:gd name="T9" fmla="*/ 50 h 57"/>
                  <a:gd name="T10" fmla="*/ 31 w 35"/>
                  <a:gd name="T11" fmla="*/ 46 h 57"/>
                  <a:gd name="T12" fmla="*/ 34 w 35"/>
                  <a:gd name="T13" fmla="*/ 43 h 57"/>
                  <a:gd name="T14" fmla="*/ 31 w 35"/>
                  <a:gd name="T15" fmla="*/ 42 h 57"/>
                  <a:gd name="T16" fmla="*/ 24 w 35"/>
                  <a:gd name="T17" fmla="*/ 39 h 57"/>
                  <a:gd name="T18" fmla="*/ 20 w 35"/>
                  <a:gd name="T19" fmla="*/ 34 h 57"/>
                  <a:gd name="T20" fmla="*/ 21 w 35"/>
                  <a:gd name="T21" fmla="*/ 28 h 57"/>
                  <a:gd name="T22" fmla="*/ 28 w 35"/>
                  <a:gd name="T23" fmla="*/ 15 h 57"/>
                  <a:gd name="T24" fmla="*/ 25 w 35"/>
                  <a:gd name="T25" fmla="*/ 12 h 57"/>
                  <a:gd name="T26" fmla="*/ 23 w 35"/>
                  <a:gd name="T27" fmla="*/ 10 h 57"/>
                  <a:gd name="T28" fmla="*/ 18 w 35"/>
                  <a:gd name="T29" fmla="*/ 0 h 57"/>
                  <a:gd name="T30" fmla="*/ 15 w 35"/>
                  <a:gd name="T31" fmla="*/ 2 h 57"/>
                  <a:gd name="T32" fmla="*/ 10 w 35"/>
                  <a:gd name="T33" fmla="*/ 8 h 57"/>
                  <a:gd name="T34" fmla="*/ 10 w 35"/>
                  <a:gd name="T35" fmla="*/ 9 h 57"/>
                  <a:gd name="T36" fmla="*/ 9 w 35"/>
                  <a:gd name="T37" fmla="*/ 21 h 57"/>
                  <a:gd name="T38" fmla="*/ 14 w 35"/>
                  <a:gd name="T39" fmla="*/ 25 h 57"/>
                  <a:gd name="T40" fmla="*/ 13 w 35"/>
                  <a:gd name="T41" fmla="*/ 35 h 57"/>
                  <a:gd name="T42" fmla="*/ 8 w 35"/>
                  <a:gd name="T43" fmla="*/ 38 h 57"/>
                  <a:gd name="T44" fmla="*/ 6 w 35"/>
                  <a:gd name="T45" fmla="*/ 40 h 57"/>
                  <a:gd name="T46" fmla="*/ 0 w 35"/>
                  <a:gd name="T47" fmla="*/ 42 h 57"/>
                  <a:gd name="T48" fmla="*/ 1 w 35"/>
                  <a:gd name="T4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57">
                    <a:moveTo>
                      <a:pt x="1" y="50"/>
                    </a:moveTo>
                    <a:lnTo>
                      <a:pt x="4" y="51"/>
                    </a:lnTo>
                    <a:lnTo>
                      <a:pt x="12" y="56"/>
                    </a:lnTo>
                    <a:lnTo>
                      <a:pt x="13" y="56"/>
                    </a:lnTo>
                    <a:lnTo>
                      <a:pt x="26" y="50"/>
                    </a:lnTo>
                    <a:lnTo>
                      <a:pt x="31" y="46"/>
                    </a:lnTo>
                    <a:lnTo>
                      <a:pt x="34" y="43"/>
                    </a:lnTo>
                    <a:lnTo>
                      <a:pt x="31" y="42"/>
                    </a:lnTo>
                    <a:lnTo>
                      <a:pt x="24" y="39"/>
                    </a:lnTo>
                    <a:cubicBezTo>
                      <a:pt x="22" y="38"/>
                      <a:pt x="21" y="37"/>
                      <a:pt x="20" y="34"/>
                    </a:cubicBezTo>
                    <a:cubicBezTo>
                      <a:pt x="19" y="32"/>
                      <a:pt x="19" y="30"/>
                      <a:pt x="21" y="28"/>
                    </a:cubicBezTo>
                    <a:lnTo>
                      <a:pt x="28" y="15"/>
                    </a:lnTo>
                    <a:lnTo>
                      <a:pt x="25" y="12"/>
                    </a:lnTo>
                    <a:cubicBezTo>
                      <a:pt x="24" y="11"/>
                      <a:pt x="24" y="11"/>
                      <a:pt x="23" y="10"/>
                    </a:cubicBezTo>
                    <a:lnTo>
                      <a:pt x="18" y="0"/>
                    </a:lnTo>
                    <a:lnTo>
                      <a:pt x="15" y="2"/>
                    </a:lnTo>
                    <a:lnTo>
                      <a:pt x="10" y="8"/>
                    </a:lnTo>
                    <a:lnTo>
                      <a:pt x="10" y="9"/>
                    </a:lnTo>
                    <a:lnTo>
                      <a:pt x="9" y="21"/>
                    </a:lnTo>
                    <a:cubicBezTo>
                      <a:pt x="11" y="21"/>
                      <a:pt x="13" y="23"/>
                      <a:pt x="14" y="25"/>
                    </a:cubicBezTo>
                    <a:cubicBezTo>
                      <a:pt x="16" y="28"/>
                      <a:pt x="16" y="32"/>
                      <a:pt x="13" y="35"/>
                    </a:cubicBezTo>
                    <a:lnTo>
                      <a:pt x="8" y="38"/>
                    </a:lnTo>
                    <a:cubicBezTo>
                      <a:pt x="8" y="39"/>
                      <a:pt x="7" y="39"/>
                      <a:pt x="6" y="40"/>
                    </a:cubicBezTo>
                    <a:lnTo>
                      <a:pt x="0" y="42"/>
                    </a:lnTo>
                    <a:lnTo>
                      <a:pt x="1" y="5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6" name="Freeform 213">
                <a:extLst>
                  <a:ext uri="{FF2B5EF4-FFF2-40B4-BE49-F238E27FC236}">
                    <a16:creationId xmlns:a16="http://schemas.microsoft.com/office/drawing/2014/main" id="{53BD828B-8A4C-6FFF-DCAC-14B029A78A40}"/>
                  </a:ext>
                </a:extLst>
              </p:cNvPr>
              <p:cNvSpPr>
                <a:spLocks noChangeArrowheads="1"/>
              </p:cNvSpPr>
              <p:nvPr/>
            </p:nvSpPr>
            <p:spPr bwMode="auto">
              <a:xfrm>
                <a:off x="6688658" y="2331778"/>
                <a:ext cx="56706" cy="29844"/>
              </a:xfrm>
              <a:custGeom>
                <a:avLst/>
                <a:gdLst>
                  <a:gd name="T0" fmla="*/ 35 w 85"/>
                  <a:gd name="T1" fmla="*/ 16 h 45"/>
                  <a:gd name="T2" fmla="*/ 39 w 85"/>
                  <a:gd name="T3" fmla="*/ 13 h 45"/>
                  <a:gd name="T4" fmla="*/ 47 w 85"/>
                  <a:gd name="T5" fmla="*/ 11 h 45"/>
                  <a:gd name="T6" fmla="*/ 50 w 85"/>
                  <a:gd name="T7" fmla="*/ 11 h 45"/>
                  <a:gd name="T8" fmla="*/ 64 w 85"/>
                  <a:gd name="T9" fmla="*/ 12 h 45"/>
                  <a:gd name="T10" fmla="*/ 73 w 85"/>
                  <a:gd name="T11" fmla="*/ 7 h 45"/>
                  <a:gd name="T12" fmla="*/ 75 w 85"/>
                  <a:gd name="T13" fmla="*/ 6 h 45"/>
                  <a:gd name="T14" fmla="*/ 79 w 85"/>
                  <a:gd name="T15" fmla="*/ 5 h 45"/>
                  <a:gd name="T16" fmla="*/ 84 w 85"/>
                  <a:gd name="T17" fmla="*/ 0 h 45"/>
                  <a:gd name="T18" fmla="*/ 82 w 85"/>
                  <a:gd name="T19" fmla="*/ 0 h 45"/>
                  <a:gd name="T20" fmla="*/ 50 w 85"/>
                  <a:gd name="T21" fmla="*/ 0 h 45"/>
                  <a:gd name="T22" fmla="*/ 21 w 85"/>
                  <a:gd name="T23" fmla="*/ 19 h 45"/>
                  <a:gd name="T24" fmla="*/ 18 w 85"/>
                  <a:gd name="T25" fmla="*/ 23 h 45"/>
                  <a:gd name="T26" fmla="*/ 14 w 85"/>
                  <a:gd name="T27" fmla="*/ 30 h 45"/>
                  <a:gd name="T28" fmla="*/ 9 w 85"/>
                  <a:gd name="T29" fmla="*/ 36 h 45"/>
                  <a:gd name="T30" fmla="*/ 2 w 85"/>
                  <a:gd name="T31" fmla="*/ 41 h 45"/>
                  <a:gd name="T32" fmla="*/ 0 w 85"/>
                  <a:gd name="T33" fmla="*/ 44 h 45"/>
                  <a:gd name="T34" fmla="*/ 20 w 85"/>
                  <a:gd name="T35" fmla="*/ 32 h 45"/>
                  <a:gd name="T36" fmla="*/ 35 w 85"/>
                  <a:gd name="T37"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5">
                    <a:moveTo>
                      <a:pt x="35" y="16"/>
                    </a:moveTo>
                    <a:cubicBezTo>
                      <a:pt x="36" y="15"/>
                      <a:pt x="38" y="14"/>
                      <a:pt x="39" y="13"/>
                    </a:cubicBezTo>
                    <a:lnTo>
                      <a:pt x="47" y="11"/>
                    </a:lnTo>
                    <a:cubicBezTo>
                      <a:pt x="48" y="11"/>
                      <a:pt x="49" y="11"/>
                      <a:pt x="50" y="11"/>
                    </a:cubicBezTo>
                    <a:lnTo>
                      <a:pt x="64" y="12"/>
                    </a:lnTo>
                    <a:lnTo>
                      <a:pt x="73" y="7"/>
                    </a:lnTo>
                    <a:cubicBezTo>
                      <a:pt x="73" y="7"/>
                      <a:pt x="74" y="6"/>
                      <a:pt x="75" y="6"/>
                    </a:cubicBezTo>
                    <a:lnTo>
                      <a:pt x="79" y="5"/>
                    </a:lnTo>
                    <a:lnTo>
                      <a:pt x="84" y="0"/>
                    </a:lnTo>
                    <a:cubicBezTo>
                      <a:pt x="83" y="0"/>
                      <a:pt x="82" y="0"/>
                      <a:pt x="82" y="0"/>
                    </a:cubicBezTo>
                    <a:lnTo>
                      <a:pt x="50" y="0"/>
                    </a:lnTo>
                    <a:lnTo>
                      <a:pt x="21" y="19"/>
                    </a:lnTo>
                    <a:lnTo>
                      <a:pt x="18" y="23"/>
                    </a:lnTo>
                    <a:lnTo>
                      <a:pt x="14" y="30"/>
                    </a:lnTo>
                    <a:lnTo>
                      <a:pt x="9" y="36"/>
                    </a:lnTo>
                    <a:lnTo>
                      <a:pt x="2" y="41"/>
                    </a:lnTo>
                    <a:lnTo>
                      <a:pt x="0" y="44"/>
                    </a:lnTo>
                    <a:lnTo>
                      <a:pt x="20" y="32"/>
                    </a:lnTo>
                    <a:lnTo>
                      <a:pt x="35" y="1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7" name="Freeform 214">
                <a:extLst>
                  <a:ext uri="{FF2B5EF4-FFF2-40B4-BE49-F238E27FC236}">
                    <a16:creationId xmlns:a16="http://schemas.microsoft.com/office/drawing/2014/main" id="{7BA21B79-B5BC-4FF1-E409-14A0FFFB8F16}"/>
                  </a:ext>
                </a:extLst>
              </p:cNvPr>
              <p:cNvSpPr>
                <a:spLocks noChangeArrowheads="1"/>
              </p:cNvSpPr>
              <p:nvPr/>
            </p:nvSpPr>
            <p:spPr bwMode="auto">
              <a:xfrm>
                <a:off x="6605093" y="2424296"/>
                <a:ext cx="20893" cy="26859"/>
              </a:xfrm>
              <a:custGeom>
                <a:avLst/>
                <a:gdLst>
                  <a:gd name="T0" fmla="*/ 14 w 33"/>
                  <a:gd name="T1" fmla="*/ 8 h 41"/>
                  <a:gd name="T2" fmla="*/ 12 w 33"/>
                  <a:gd name="T3" fmla="*/ 11 h 41"/>
                  <a:gd name="T4" fmla="*/ 10 w 33"/>
                  <a:gd name="T5" fmla="*/ 15 h 41"/>
                  <a:gd name="T6" fmla="*/ 7 w 33"/>
                  <a:gd name="T7" fmla="*/ 26 h 41"/>
                  <a:gd name="T8" fmla="*/ 4 w 33"/>
                  <a:gd name="T9" fmla="*/ 33 h 41"/>
                  <a:gd name="T10" fmla="*/ 0 w 33"/>
                  <a:gd name="T11" fmla="*/ 39 h 41"/>
                  <a:gd name="T12" fmla="*/ 5 w 33"/>
                  <a:gd name="T13" fmla="*/ 38 h 41"/>
                  <a:gd name="T14" fmla="*/ 6 w 33"/>
                  <a:gd name="T15" fmla="*/ 38 h 41"/>
                  <a:gd name="T16" fmla="*/ 11 w 33"/>
                  <a:gd name="T17" fmla="*/ 40 h 41"/>
                  <a:gd name="T18" fmla="*/ 28 w 33"/>
                  <a:gd name="T19" fmla="*/ 20 h 41"/>
                  <a:gd name="T20" fmla="*/ 31 w 33"/>
                  <a:gd name="T21" fmla="*/ 18 h 41"/>
                  <a:gd name="T22" fmla="*/ 32 w 33"/>
                  <a:gd name="T23" fmla="*/ 18 h 41"/>
                  <a:gd name="T24" fmla="*/ 26 w 33"/>
                  <a:gd name="T25" fmla="*/ 13 h 41"/>
                  <a:gd name="T26" fmla="*/ 24 w 33"/>
                  <a:gd name="T27" fmla="*/ 10 h 41"/>
                  <a:gd name="T28" fmla="*/ 24 w 33"/>
                  <a:gd name="T29" fmla="*/ 4 h 41"/>
                  <a:gd name="T30" fmla="*/ 26 w 33"/>
                  <a:gd name="T31" fmla="*/ 0 h 41"/>
                  <a:gd name="T32" fmla="*/ 14 w 33"/>
                  <a:gd name="T3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1">
                    <a:moveTo>
                      <a:pt x="14" y="8"/>
                    </a:moveTo>
                    <a:lnTo>
                      <a:pt x="12" y="11"/>
                    </a:lnTo>
                    <a:lnTo>
                      <a:pt x="10" y="15"/>
                    </a:lnTo>
                    <a:lnTo>
                      <a:pt x="7" y="26"/>
                    </a:lnTo>
                    <a:lnTo>
                      <a:pt x="4" y="33"/>
                    </a:lnTo>
                    <a:lnTo>
                      <a:pt x="0" y="39"/>
                    </a:lnTo>
                    <a:lnTo>
                      <a:pt x="5" y="38"/>
                    </a:lnTo>
                    <a:lnTo>
                      <a:pt x="6" y="38"/>
                    </a:lnTo>
                    <a:cubicBezTo>
                      <a:pt x="8" y="38"/>
                      <a:pt x="10" y="39"/>
                      <a:pt x="11" y="40"/>
                    </a:cubicBezTo>
                    <a:lnTo>
                      <a:pt x="28" y="20"/>
                    </a:lnTo>
                    <a:cubicBezTo>
                      <a:pt x="29" y="19"/>
                      <a:pt x="30" y="18"/>
                      <a:pt x="31" y="18"/>
                    </a:cubicBezTo>
                    <a:lnTo>
                      <a:pt x="32" y="18"/>
                    </a:lnTo>
                    <a:cubicBezTo>
                      <a:pt x="29" y="17"/>
                      <a:pt x="27" y="16"/>
                      <a:pt x="26" y="13"/>
                    </a:cubicBezTo>
                    <a:lnTo>
                      <a:pt x="24" y="10"/>
                    </a:lnTo>
                    <a:cubicBezTo>
                      <a:pt x="23" y="9"/>
                      <a:pt x="23" y="6"/>
                      <a:pt x="24" y="4"/>
                    </a:cubicBezTo>
                    <a:lnTo>
                      <a:pt x="26" y="0"/>
                    </a:lnTo>
                    <a:lnTo>
                      <a:pt x="14"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8" name="Freeform 215">
                <a:extLst>
                  <a:ext uri="{FF2B5EF4-FFF2-40B4-BE49-F238E27FC236}">
                    <a16:creationId xmlns:a16="http://schemas.microsoft.com/office/drawing/2014/main" id="{8CD5F716-AE1E-AB9A-1504-54D5F1299A06}"/>
                  </a:ext>
                </a:extLst>
              </p:cNvPr>
              <p:cNvSpPr>
                <a:spLocks noChangeArrowheads="1"/>
              </p:cNvSpPr>
              <p:nvPr/>
            </p:nvSpPr>
            <p:spPr bwMode="auto">
              <a:xfrm>
                <a:off x="6766254" y="2349684"/>
                <a:ext cx="11938" cy="11938"/>
              </a:xfrm>
              <a:custGeom>
                <a:avLst/>
                <a:gdLst>
                  <a:gd name="T0" fmla="*/ 17 w 18"/>
                  <a:gd name="T1" fmla="*/ 0 h 18"/>
                  <a:gd name="T2" fmla="*/ 10 w 18"/>
                  <a:gd name="T3" fmla="*/ 1 h 18"/>
                  <a:gd name="T4" fmla="*/ 2 w 18"/>
                  <a:gd name="T5" fmla="*/ 7 h 18"/>
                  <a:gd name="T6" fmla="*/ 0 w 18"/>
                  <a:gd name="T7" fmla="*/ 14 h 18"/>
                  <a:gd name="T8" fmla="*/ 9 w 18"/>
                  <a:gd name="T9" fmla="*/ 17 h 18"/>
                  <a:gd name="T10" fmla="*/ 12 w 18"/>
                  <a:gd name="T11" fmla="*/ 17 h 18"/>
                  <a:gd name="T12" fmla="*/ 12 w 18"/>
                  <a:gd name="T13" fmla="*/ 9 h 18"/>
                  <a:gd name="T14" fmla="*/ 17 w 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7" y="0"/>
                    </a:moveTo>
                    <a:lnTo>
                      <a:pt x="10" y="1"/>
                    </a:lnTo>
                    <a:lnTo>
                      <a:pt x="2" y="7"/>
                    </a:lnTo>
                    <a:lnTo>
                      <a:pt x="0" y="14"/>
                    </a:lnTo>
                    <a:lnTo>
                      <a:pt x="9" y="17"/>
                    </a:lnTo>
                    <a:lnTo>
                      <a:pt x="12" y="17"/>
                    </a:lnTo>
                    <a:cubicBezTo>
                      <a:pt x="11" y="14"/>
                      <a:pt x="10" y="11"/>
                      <a:pt x="12" y="9"/>
                    </a:cubicBezTo>
                    <a:lnTo>
                      <a:pt x="17"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9" name="Freeform 216">
                <a:extLst>
                  <a:ext uri="{FF2B5EF4-FFF2-40B4-BE49-F238E27FC236}">
                    <a16:creationId xmlns:a16="http://schemas.microsoft.com/office/drawing/2014/main" id="{D3D1ACA0-A923-117A-0F17-6BDA58619194}"/>
                  </a:ext>
                </a:extLst>
              </p:cNvPr>
              <p:cNvSpPr>
                <a:spLocks noChangeArrowheads="1"/>
              </p:cNvSpPr>
              <p:nvPr/>
            </p:nvSpPr>
            <p:spPr bwMode="auto">
              <a:xfrm>
                <a:off x="6620016" y="2615303"/>
                <a:ext cx="8953" cy="8953"/>
              </a:xfrm>
              <a:custGeom>
                <a:avLst/>
                <a:gdLst>
                  <a:gd name="T0" fmla="*/ 2 w 15"/>
                  <a:gd name="T1" fmla="*/ 12 h 15"/>
                  <a:gd name="T2" fmla="*/ 4 w 15"/>
                  <a:gd name="T3" fmla="*/ 13 h 15"/>
                  <a:gd name="T4" fmla="*/ 14 w 15"/>
                  <a:gd name="T5" fmla="*/ 14 h 15"/>
                  <a:gd name="T6" fmla="*/ 7 w 15"/>
                  <a:gd name="T7" fmla="*/ 0 h 15"/>
                  <a:gd name="T8" fmla="*/ 1 w 15"/>
                  <a:gd name="T9" fmla="*/ 1 h 15"/>
                  <a:gd name="T10" fmla="*/ 0 w 15"/>
                  <a:gd name="T11" fmla="*/ 0 h 15"/>
                  <a:gd name="T12" fmla="*/ 1 w 15"/>
                  <a:gd name="T13" fmla="*/ 3 h 15"/>
                  <a:gd name="T14" fmla="*/ 2 w 15"/>
                  <a:gd name="T15" fmla="*/ 1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12"/>
                    </a:moveTo>
                    <a:lnTo>
                      <a:pt x="4" y="13"/>
                    </a:lnTo>
                    <a:lnTo>
                      <a:pt x="14" y="14"/>
                    </a:lnTo>
                    <a:lnTo>
                      <a:pt x="7" y="0"/>
                    </a:lnTo>
                    <a:cubicBezTo>
                      <a:pt x="5" y="1"/>
                      <a:pt x="3" y="1"/>
                      <a:pt x="1" y="1"/>
                    </a:cubicBezTo>
                    <a:cubicBezTo>
                      <a:pt x="1" y="1"/>
                      <a:pt x="1" y="0"/>
                      <a:pt x="0" y="0"/>
                    </a:cubicBezTo>
                    <a:lnTo>
                      <a:pt x="1" y="3"/>
                    </a:lnTo>
                    <a:lnTo>
                      <a:pt x="2" y="1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0" name="Freeform 217">
                <a:extLst>
                  <a:ext uri="{FF2B5EF4-FFF2-40B4-BE49-F238E27FC236}">
                    <a16:creationId xmlns:a16="http://schemas.microsoft.com/office/drawing/2014/main" id="{D47BF7E7-F4D4-3724-A878-9C18FD7C7651}"/>
                  </a:ext>
                </a:extLst>
              </p:cNvPr>
              <p:cNvSpPr>
                <a:spLocks noChangeArrowheads="1"/>
              </p:cNvSpPr>
              <p:nvPr/>
            </p:nvSpPr>
            <p:spPr bwMode="auto">
              <a:xfrm>
                <a:off x="6461838" y="2770494"/>
                <a:ext cx="11938" cy="5968"/>
              </a:xfrm>
              <a:custGeom>
                <a:avLst/>
                <a:gdLst>
                  <a:gd name="T0" fmla="*/ 10 w 18"/>
                  <a:gd name="T1" fmla="*/ 0 h 10"/>
                  <a:gd name="T2" fmla="*/ 10 w 18"/>
                  <a:gd name="T3" fmla="*/ 0 h 10"/>
                  <a:gd name="T4" fmla="*/ 0 w 18"/>
                  <a:gd name="T5" fmla="*/ 9 h 10"/>
                  <a:gd name="T6" fmla="*/ 17 w 18"/>
                  <a:gd name="T7" fmla="*/ 6 h 10"/>
                  <a:gd name="T8" fmla="*/ 10 w 18"/>
                  <a:gd name="T9" fmla="*/ 0 h 10"/>
                </a:gdLst>
                <a:ahLst/>
                <a:cxnLst>
                  <a:cxn ang="0">
                    <a:pos x="T0" y="T1"/>
                  </a:cxn>
                  <a:cxn ang="0">
                    <a:pos x="T2" y="T3"/>
                  </a:cxn>
                  <a:cxn ang="0">
                    <a:pos x="T4" y="T5"/>
                  </a:cxn>
                  <a:cxn ang="0">
                    <a:pos x="T6" y="T7"/>
                  </a:cxn>
                  <a:cxn ang="0">
                    <a:pos x="T8" y="T9"/>
                  </a:cxn>
                </a:cxnLst>
                <a:rect l="0" t="0" r="r" b="b"/>
                <a:pathLst>
                  <a:path w="18" h="10">
                    <a:moveTo>
                      <a:pt x="10" y="0"/>
                    </a:moveTo>
                    <a:lnTo>
                      <a:pt x="10" y="0"/>
                    </a:lnTo>
                    <a:lnTo>
                      <a:pt x="0" y="9"/>
                    </a:lnTo>
                    <a:lnTo>
                      <a:pt x="17" y="6"/>
                    </a:lnTo>
                    <a:lnTo>
                      <a:pt x="10"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 name="Freeform 218">
                <a:extLst>
                  <a:ext uri="{FF2B5EF4-FFF2-40B4-BE49-F238E27FC236}">
                    <a16:creationId xmlns:a16="http://schemas.microsoft.com/office/drawing/2014/main" id="{ACCF42C3-26F9-C58B-B2F5-7A15AFFFE553}"/>
                  </a:ext>
                </a:extLst>
              </p:cNvPr>
              <p:cNvSpPr>
                <a:spLocks noChangeArrowheads="1"/>
              </p:cNvSpPr>
              <p:nvPr/>
            </p:nvSpPr>
            <p:spPr bwMode="auto">
              <a:xfrm>
                <a:off x="5730645" y="3516612"/>
                <a:ext cx="20891" cy="35814"/>
              </a:xfrm>
              <a:custGeom>
                <a:avLst/>
                <a:gdLst>
                  <a:gd name="T0" fmla="*/ 4 w 31"/>
                  <a:gd name="T1" fmla="*/ 30 h 52"/>
                  <a:gd name="T2" fmla="*/ 7 w 31"/>
                  <a:gd name="T3" fmla="*/ 38 h 52"/>
                  <a:gd name="T4" fmla="*/ 7 w 31"/>
                  <a:gd name="T5" fmla="*/ 42 h 52"/>
                  <a:gd name="T6" fmla="*/ 6 w 31"/>
                  <a:gd name="T7" fmla="*/ 49 h 52"/>
                  <a:gd name="T8" fmla="*/ 8 w 31"/>
                  <a:gd name="T9" fmla="*/ 51 h 52"/>
                  <a:gd name="T10" fmla="*/ 30 w 31"/>
                  <a:gd name="T11" fmla="*/ 28 h 52"/>
                  <a:gd name="T12" fmla="*/ 30 w 31"/>
                  <a:gd name="T13" fmla="*/ 28 h 52"/>
                  <a:gd name="T14" fmla="*/ 26 w 31"/>
                  <a:gd name="T15" fmla="*/ 26 h 52"/>
                  <a:gd name="T16" fmla="*/ 22 w 31"/>
                  <a:gd name="T17" fmla="*/ 21 h 52"/>
                  <a:gd name="T18" fmla="*/ 20 w 31"/>
                  <a:gd name="T19" fmla="*/ 8 h 52"/>
                  <a:gd name="T20" fmla="*/ 15 w 31"/>
                  <a:gd name="T21" fmla="*/ 0 h 52"/>
                  <a:gd name="T22" fmla="*/ 11 w 31"/>
                  <a:gd name="T23" fmla="*/ 2 h 52"/>
                  <a:gd name="T24" fmla="*/ 5 w 31"/>
                  <a:gd name="T25" fmla="*/ 8 h 52"/>
                  <a:gd name="T26" fmla="*/ 2 w 31"/>
                  <a:gd name="T27" fmla="*/ 13 h 52"/>
                  <a:gd name="T28" fmla="*/ 0 w 31"/>
                  <a:gd name="T29" fmla="*/ 20 h 52"/>
                  <a:gd name="T30" fmla="*/ 1 w 31"/>
                  <a:gd name="T31" fmla="*/ 25 h 52"/>
                  <a:gd name="T32" fmla="*/ 4 w 31"/>
                  <a:gd name="T3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2">
                    <a:moveTo>
                      <a:pt x="4" y="30"/>
                    </a:moveTo>
                    <a:lnTo>
                      <a:pt x="7" y="38"/>
                    </a:lnTo>
                    <a:cubicBezTo>
                      <a:pt x="7" y="40"/>
                      <a:pt x="7" y="41"/>
                      <a:pt x="7" y="42"/>
                    </a:cubicBezTo>
                    <a:lnTo>
                      <a:pt x="6" y="49"/>
                    </a:lnTo>
                    <a:cubicBezTo>
                      <a:pt x="7" y="49"/>
                      <a:pt x="7" y="50"/>
                      <a:pt x="8" y="51"/>
                    </a:cubicBezTo>
                    <a:lnTo>
                      <a:pt x="30" y="28"/>
                    </a:lnTo>
                    <a:lnTo>
                      <a:pt x="30" y="28"/>
                    </a:lnTo>
                    <a:lnTo>
                      <a:pt x="26" y="26"/>
                    </a:lnTo>
                    <a:cubicBezTo>
                      <a:pt x="24" y="24"/>
                      <a:pt x="23" y="23"/>
                      <a:pt x="22" y="21"/>
                    </a:cubicBezTo>
                    <a:lnTo>
                      <a:pt x="20" y="8"/>
                    </a:lnTo>
                    <a:lnTo>
                      <a:pt x="15" y="0"/>
                    </a:lnTo>
                    <a:lnTo>
                      <a:pt x="11" y="2"/>
                    </a:lnTo>
                    <a:lnTo>
                      <a:pt x="5" y="8"/>
                    </a:lnTo>
                    <a:lnTo>
                      <a:pt x="2" y="13"/>
                    </a:lnTo>
                    <a:lnTo>
                      <a:pt x="0" y="20"/>
                    </a:lnTo>
                    <a:lnTo>
                      <a:pt x="1" y="25"/>
                    </a:lnTo>
                    <a:lnTo>
                      <a:pt x="4" y="3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 name="Freeform 219">
                <a:extLst>
                  <a:ext uri="{FF2B5EF4-FFF2-40B4-BE49-F238E27FC236}">
                    <a16:creationId xmlns:a16="http://schemas.microsoft.com/office/drawing/2014/main" id="{A62B49B0-C2A6-DBB3-E17C-054EA0AB4898}"/>
                  </a:ext>
                </a:extLst>
              </p:cNvPr>
              <p:cNvSpPr>
                <a:spLocks noChangeArrowheads="1"/>
              </p:cNvSpPr>
              <p:nvPr/>
            </p:nvSpPr>
            <p:spPr bwMode="auto">
              <a:xfrm>
                <a:off x="6440949" y="2845105"/>
                <a:ext cx="11938" cy="11938"/>
              </a:xfrm>
              <a:custGeom>
                <a:avLst/>
                <a:gdLst>
                  <a:gd name="T0" fmla="*/ 0 w 19"/>
                  <a:gd name="T1" fmla="*/ 7 h 19"/>
                  <a:gd name="T2" fmla="*/ 3 w 19"/>
                  <a:gd name="T3" fmla="*/ 6 h 19"/>
                  <a:gd name="T4" fmla="*/ 3 w 19"/>
                  <a:gd name="T5" fmla="*/ 6 h 19"/>
                  <a:gd name="T6" fmla="*/ 11 w 19"/>
                  <a:gd name="T7" fmla="*/ 9 h 19"/>
                  <a:gd name="T8" fmla="*/ 13 w 19"/>
                  <a:gd name="T9" fmla="*/ 12 h 19"/>
                  <a:gd name="T10" fmla="*/ 16 w 19"/>
                  <a:gd name="T11" fmla="*/ 18 h 19"/>
                  <a:gd name="T12" fmla="*/ 16 w 19"/>
                  <a:gd name="T13" fmla="*/ 13 h 19"/>
                  <a:gd name="T14" fmla="*/ 18 w 19"/>
                  <a:gd name="T15" fmla="*/ 3 h 19"/>
                  <a:gd name="T16" fmla="*/ 17 w 19"/>
                  <a:gd name="T17" fmla="*/ 3 h 19"/>
                  <a:gd name="T18" fmla="*/ 12 w 19"/>
                  <a:gd name="T19" fmla="*/ 0 h 19"/>
                  <a:gd name="T20" fmla="*/ 0 w 19"/>
                  <a:gd name="T21" fmla="*/ 4 h 19"/>
                  <a:gd name="T22" fmla="*/ 0 w 19"/>
                  <a:gd name="T23" fmla="*/ 6 h 19"/>
                  <a:gd name="T24" fmla="*/ 0 w 19"/>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9">
                    <a:moveTo>
                      <a:pt x="0" y="7"/>
                    </a:moveTo>
                    <a:cubicBezTo>
                      <a:pt x="1" y="6"/>
                      <a:pt x="2" y="6"/>
                      <a:pt x="3" y="6"/>
                    </a:cubicBezTo>
                    <a:lnTo>
                      <a:pt x="3" y="6"/>
                    </a:lnTo>
                    <a:cubicBezTo>
                      <a:pt x="6" y="6"/>
                      <a:pt x="10" y="7"/>
                      <a:pt x="11" y="9"/>
                    </a:cubicBezTo>
                    <a:lnTo>
                      <a:pt x="13" y="12"/>
                    </a:lnTo>
                    <a:lnTo>
                      <a:pt x="16" y="18"/>
                    </a:lnTo>
                    <a:lnTo>
                      <a:pt x="16" y="13"/>
                    </a:lnTo>
                    <a:lnTo>
                      <a:pt x="18" y="3"/>
                    </a:lnTo>
                    <a:lnTo>
                      <a:pt x="17" y="3"/>
                    </a:lnTo>
                    <a:cubicBezTo>
                      <a:pt x="15" y="2"/>
                      <a:pt x="13" y="1"/>
                      <a:pt x="12" y="0"/>
                    </a:cubicBezTo>
                    <a:lnTo>
                      <a:pt x="0" y="4"/>
                    </a:lnTo>
                    <a:cubicBezTo>
                      <a:pt x="0" y="5"/>
                      <a:pt x="0" y="5"/>
                      <a:pt x="0" y="6"/>
                    </a:cubicBezTo>
                    <a:cubicBezTo>
                      <a:pt x="1" y="6"/>
                      <a:pt x="1" y="6"/>
                      <a:pt x="0" y="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 name="Freeform 220">
                <a:extLst>
                  <a:ext uri="{FF2B5EF4-FFF2-40B4-BE49-F238E27FC236}">
                    <a16:creationId xmlns:a16="http://schemas.microsoft.com/office/drawing/2014/main" id="{71C8C285-513A-3E0A-5250-4B74BD577B23}"/>
                  </a:ext>
                </a:extLst>
              </p:cNvPr>
              <p:cNvSpPr>
                <a:spLocks noChangeArrowheads="1"/>
              </p:cNvSpPr>
              <p:nvPr/>
            </p:nvSpPr>
            <p:spPr bwMode="auto">
              <a:xfrm>
                <a:off x="6599123" y="2669023"/>
                <a:ext cx="35814" cy="23876"/>
              </a:xfrm>
              <a:custGeom>
                <a:avLst/>
                <a:gdLst>
                  <a:gd name="T0" fmla="*/ 18 w 55"/>
                  <a:gd name="T1" fmla="*/ 28 h 37"/>
                  <a:gd name="T2" fmla="*/ 13 w 55"/>
                  <a:gd name="T3" fmla="*/ 32 h 37"/>
                  <a:gd name="T4" fmla="*/ 1 w 55"/>
                  <a:gd name="T5" fmla="*/ 33 h 37"/>
                  <a:gd name="T6" fmla="*/ 0 w 55"/>
                  <a:gd name="T7" fmla="*/ 35 h 37"/>
                  <a:gd name="T8" fmla="*/ 4 w 55"/>
                  <a:gd name="T9" fmla="*/ 36 h 37"/>
                  <a:gd name="T10" fmla="*/ 15 w 55"/>
                  <a:gd name="T11" fmla="*/ 34 h 37"/>
                  <a:gd name="T12" fmla="*/ 19 w 55"/>
                  <a:gd name="T13" fmla="*/ 28 h 37"/>
                  <a:gd name="T14" fmla="*/ 21 w 55"/>
                  <a:gd name="T15" fmla="*/ 26 h 37"/>
                  <a:gd name="T16" fmla="*/ 24 w 55"/>
                  <a:gd name="T17" fmla="*/ 25 h 37"/>
                  <a:gd name="T18" fmla="*/ 26 w 55"/>
                  <a:gd name="T19" fmla="*/ 24 h 37"/>
                  <a:gd name="T20" fmla="*/ 27 w 55"/>
                  <a:gd name="T21" fmla="*/ 24 h 37"/>
                  <a:gd name="T22" fmla="*/ 45 w 55"/>
                  <a:gd name="T23" fmla="*/ 12 h 37"/>
                  <a:gd name="T24" fmla="*/ 54 w 55"/>
                  <a:gd name="T25" fmla="*/ 0 h 37"/>
                  <a:gd name="T26" fmla="*/ 52 w 55"/>
                  <a:gd name="T27" fmla="*/ 1 h 37"/>
                  <a:gd name="T28" fmla="*/ 26 w 55"/>
                  <a:gd name="T29" fmla="*/ 0 h 37"/>
                  <a:gd name="T30" fmla="*/ 26 w 55"/>
                  <a:gd name="T31" fmla="*/ 0 h 37"/>
                  <a:gd name="T32" fmla="*/ 19 w 55"/>
                  <a:gd name="T33" fmla="*/ 5 h 37"/>
                  <a:gd name="T34" fmla="*/ 14 w 55"/>
                  <a:gd name="T35" fmla="*/ 5 h 37"/>
                  <a:gd name="T36" fmla="*/ 13 w 55"/>
                  <a:gd name="T37" fmla="*/ 5 h 37"/>
                  <a:gd name="T38" fmla="*/ 13 w 55"/>
                  <a:gd name="T39" fmla="*/ 7 h 37"/>
                  <a:gd name="T40" fmla="*/ 14 w 55"/>
                  <a:gd name="T41" fmla="*/ 7 h 37"/>
                  <a:gd name="T42" fmla="*/ 16 w 55"/>
                  <a:gd name="T43" fmla="*/ 8 h 37"/>
                  <a:gd name="T44" fmla="*/ 17 w 55"/>
                  <a:gd name="T45" fmla="*/ 8 h 37"/>
                  <a:gd name="T46" fmla="*/ 24 w 55"/>
                  <a:gd name="T47" fmla="*/ 12 h 37"/>
                  <a:gd name="T48" fmla="*/ 24 w 55"/>
                  <a:gd name="T49" fmla="*/ 20 h 37"/>
                  <a:gd name="T50" fmla="*/ 18 w 55"/>
                  <a:gd name="T51"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7">
                    <a:moveTo>
                      <a:pt x="18" y="28"/>
                    </a:moveTo>
                    <a:cubicBezTo>
                      <a:pt x="17" y="30"/>
                      <a:pt x="15" y="31"/>
                      <a:pt x="13" y="32"/>
                    </a:cubicBezTo>
                    <a:lnTo>
                      <a:pt x="1" y="33"/>
                    </a:lnTo>
                    <a:lnTo>
                      <a:pt x="0" y="35"/>
                    </a:lnTo>
                    <a:lnTo>
                      <a:pt x="4" y="36"/>
                    </a:lnTo>
                    <a:lnTo>
                      <a:pt x="15" y="34"/>
                    </a:lnTo>
                    <a:lnTo>
                      <a:pt x="19" y="28"/>
                    </a:lnTo>
                    <a:cubicBezTo>
                      <a:pt x="20" y="28"/>
                      <a:pt x="20" y="27"/>
                      <a:pt x="21" y="26"/>
                    </a:cubicBezTo>
                    <a:lnTo>
                      <a:pt x="24" y="25"/>
                    </a:lnTo>
                    <a:cubicBezTo>
                      <a:pt x="25" y="24"/>
                      <a:pt x="25" y="24"/>
                      <a:pt x="26" y="24"/>
                    </a:cubicBezTo>
                    <a:lnTo>
                      <a:pt x="27" y="24"/>
                    </a:lnTo>
                    <a:lnTo>
                      <a:pt x="45" y="12"/>
                    </a:lnTo>
                    <a:lnTo>
                      <a:pt x="54" y="0"/>
                    </a:lnTo>
                    <a:cubicBezTo>
                      <a:pt x="53" y="1"/>
                      <a:pt x="52" y="1"/>
                      <a:pt x="52" y="1"/>
                    </a:cubicBezTo>
                    <a:lnTo>
                      <a:pt x="26" y="0"/>
                    </a:lnTo>
                    <a:lnTo>
                      <a:pt x="26" y="0"/>
                    </a:lnTo>
                    <a:cubicBezTo>
                      <a:pt x="25" y="3"/>
                      <a:pt x="22" y="5"/>
                      <a:pt x="19" y="5"/>
                    </a:cubicBezTo>
                    <a:lnTo>
                      <a:pt x="14" y="5"/>
                    </a:lnTo>
                    <a:lnTo>
                      <a:pt x="13" y="5"/>
                    </a:lnTo>
                    <a:lnTo>
                      <a:pt x="13" y="7"/>
                    </a:lnTo>
                    <a:lnTo>
                      <a:pt x="14" y="7"/>
                    </a:lnTo>
                    <a:lnTo>
                      <a:pt x="16" y="8"/>
                    </a:lnTo>
                    <a:lnTo>
                      <a:pt x="17" y="8"/>
                    </a:lnTo>
                    <a:cubicBezTo>
                      <a:pt x="20" y="8"/>
                      <a:pt x="23" y="9"/>
                      <a:pt x="24" y="12"/>
                    </a:cubicBezTo>
                    <a:cubicBezTo>
                      <a:pt x="26" y="14"/>
                      <a:pt x="26" y="18"/>
                      <a:pt x="24" y="20"/>
                    </a:cubicBezTo>
                    <a:lnTo>
                      <a:pt x="18" y="2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 name="Freeform 221">
                <a:extLst>
                  <a:ext uri="{FF2B5EF4-FFF2-40B4-BE49-F238E27FC236}">
                    <a16:creationId xmlns:a16="http://schemas.microsoft.com/office/drawing/2014/main" id="{D00F3C91-FB7B-F915-9AB5-DBD4BCDBCFB7}"/>
                  </a:ext>
                </a:extLst>
              </p:cNvPr>
              <p:cNvSpPr>
                <a:spLocks noChangeArrowheads="1"/>
              </p:cNvSpPr>
              <p:nvPr/>
            </p:nvSpPr>
            <p:spPr bwMode="auto">
              <a:xfrm>
                <a:off x="5847038" y="3424091"/>
                <a:ext cx="20893" cy="11938"/>
              </a:xfrm>
              <a:custGeom>
                <a:avLst/>
                <a:gdLst>
                  <a:gd name="T0" fmla="*/ 2 w 32"/>
                  <a:gd name="T1" fmla="*/ 15 h 17"/>
                  <a:gd name="T2" fmla="*/ 4 w 32"/>
                  <a:gd name="T3" fmla="*/ 14 h 17"/>
                  <a:gd name="T4" fmla="*/ 31 w 32"/>
                  <a:gd name="T5" fmla="*/ 5 h 17"/>
                  <a:gd name="T6" fmla="*/ 29 w 32"/>
                  <a:gd name="T7" fmla="*/ 2 h 17"/>
                  <a:gd name="T8" fmla="*/ 27 w 32"/>
                  <a:gd name="T9" fmla="*/ 0 h 17"/>
                  <a:gd name="T10" fmla="*/ 8 w 32"/>
                  <a:gd name="T11" fmla="*/ 9 h 17"/>
                  <a:gd name="T12" fmla="*/ 3 w 32"/>
                  <a:gd name="T13" fmla="*/ 9 h 17"/>
                  <a:gd name="T14" fmla="*/ 0 w 32"/>
                  <a:gd name="T15" fmla="*/ 9 h 17"/>
                  <a:gd name="T16" fmla="*/ 0 w 32"/>
                  <a:gd name="T17" fmla="*/ 11 h 17"/>
                  <a:gd name="T18" fmla="*/ 0 w 32"/>
                  <a:gd name="T19" fmla="*/ 16 h 17"/>
                  <a:gd name="T20" fmla="*/ 2 w 32"/>
                  <a:gd name="T2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7">
                    <a:moveTo>
                      <a:pt x="2" y="15"/>
                    </a:moveTo>
                    <a:cubicBezTo>
                      <a:pt x="2" y="14"/>
                      <a:pt x="3" y="14"/>
                      <a:pt x="4" y="14"/>
                    </a:cubicBezTo>
                    <a:lnTo>
                      <a:pt x="31" y="5"/>
                    </a:lnTo>
                    <a:lnTo>
                      <a:pt x="29" y="2"/>
                    </a:lnTo>
                    <a:lnTo>
                      <a:pt x="27" y="0"/>
                    </a:lnTo>
                    <a:lnTo>
                      <a:pt x="8" y="9"/>
                    </a:lnTo>
                    <a:cubicBezTo>
                      <a:pt x="6" y="10"/>
                      <a:pt x="5" y="10"/>
                      <a:pt x="3" y="9"/>
                    </a:cubicBezTo>
                    <a:lnTo>
                      <a:pt x="0" y="9"/>
                    </a:lnTo>
                    <a:lnTo>
                      <a:pt x="0" y="11"/>
                    </a:lnTo>
                    <a:cubicBezTo>
                      <a:pt x="1" y="13"/>
                      <a:pt x="0" y="14"/>
                      <a:pt x="0" y="16"/>
                    </a:cubicBezTo>
                    <a:lnTo>
                      <a:pt x="2" y="1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 name="Freeform 222">
                <a:extLst>
                  <a:ext uri="{FF2B5EF4-FFF2-40B4-BE49-F238E27FC236}">
                    <a16:creationId xmlns:a16="http://schemas.microsoft.com/office/drawing/2014/main" id="{CFD6AB9A-BF6E-8E11-E770-457C39D9B7E3}"/>
                  </a:ext>
                </a:extLst>
              </p:cNvPr>
              <p:cNvSpPr>
                <a:spLocks noChangeArrowheads="1"/>
              </p:cNvSpPr>
              <p:nvPr/>
            </p:nvSpPr>
            <p:spPr bwMode="auto">
              <a:xfrm>
                <a:off x="5939558" y="3334558"/>
                <a:ext cx="29844" cy="20893"/>
              </a:xfrm>
              <a:custGeom>
                <a:avLst/>
                <a:gdLst>
                  <a:gd name="T0" fmla="*/ 13 w 46"/>
                  <a:gd name="T1" fmla="*/ 24 h 33"/>
                  <a:gd name="T2" fmla="*/ 15 w 46"/>
                  <a:gd name="T3" fmla="*/ 26 h 33"/>
                  <a:gd name="T4" fmla="*/ 17 w 46"/>
                  <a:gd name="T5" fmla="*/ 27 h 33"/>
                  <a:gd name="T6" fmla="*/ 18 w 46"/>
                  <a:gd name="T7" fmla="*/ 30 h 33"/>
                  <a:gd name="T8" fmla="*/ 19 w 46"/>
                  <a:gd name="T9" fmla="*/ 32 h 33"/>
                  <a:gd name="T10" fmla="*/ 35 w 46"/>
                  <a:gd name="T11" fmla="*/ 16 h 33"/>
                  <a:gd name="T12" fmla="*/ 39 w 46"/>
                  <a:gd name="T13" fmla="*/ 14 h 33"/>
                  <a:gd name="T14" fmla="*/ 45 w 46"/>
                  <a:gd name="T15" fmla="*/ 12 h 33"/>
                  <a:gd name="T16" fmla="*/ 40 w 46"/>
                  <a:gd name="T17" fmla="*/ 0 h 33"/>
                  <a:gd name="T18" fmla="*/ 39 w 46"/>
                  <a:gd name="T19" fmla="*/ 0 h 33"/>
                  <a:gd name="T20" fmla="*/ 39 w 46"/>
                  <a:gd name="T21" fmla="*/ 1 h 33"/>
                  <a:gd name="T22" fmla="*/ 37 w 46"/>
                  <a:gd name="T23" fmla="*/ 11 h 33"/>
                  <a:gd name="T24" fmla="*/ 30 w 46"/>
                  <a:gd name="T25" fmla="*/ 16 h 33"/>
                  <a:gd name="T26" fmla="*/ 23 w 46"/>
                  <a:gd name="T27" fmla="*/ 13 h 33"/>
                  <a:gd name="T28" fmla="*/ 15 w 46"/>
                  <a:gd name="T29" fmla="*/ 1 h 33"/>
                  <a:gd name="T30" fmla="*/ 12 w 46"/>
                  <a:gd name="T31" fmla="*/ 1 h 33"/>
                  <a:gd name="T32" fmla="*/ 10 w 46"/>
                  <a:gd name="T33" fmla="*/ 1 h 33"/>
                  <a:gd name="T34" fmla="*/ 9 w 46"/>
                  <a:gd name="T35" fmla="*/ 2 h 33"/>
                  <a:gd name="T36" fmla="*/ 10 w 46"/>
                  <a:gd name="T37" fmla="*/ 3 h 33"/>
                  <a:gd name="T38" fmla="*/ 12 w 46"/>
                  <a:gd name="T39" fmla="*/ 10 h 33"/>
                  <a:gd name="T40" fmla="*/ 7 w 46"/>
                  <a:gd name="T41" fmla="*/ 16 h 33"/>
                  <a:gd name="T42" fmla="*/ 0 w 46"/>
                  <a:gd name="T43" fmla="*/ 19 h 33"/>
                  <a:gd name="T44" fmla="*/ 0 w 46"/>
                  <a:gd name="T45" fmla="*/ 19 h 33"/>
                  <a:gd name="T46" fmla="*/ 13 w 46"/>
                  <a:gd name="T4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3">
                    <a:moveTo>
                      <a:pt x="13" y="24"/>
                    </a:moveTo>
                    <a:cubicBezTo>
                      <a:pt x="14" y="25"/>
                      <a:pt x="15" y="25"/>
                      <a:pt x="15" y="26"/>
                    </a:cubicBezTo>
                    <a:lnTo>
                      <a:pt x="17" y="27"/>
                    </a:lnTo>
                    <a:cubicBezTo>
                      <a:pt x="17" y="28"/>
                      <a:pt x="18" y="29"/>
                      <a:pt x="18" y="30"/>
                    </a:cubicBezTo>
                    <a:lnTo>
                      <a:pt x="19" y="32"/>
                    </a:lnTo>
                    <a:lnTo>
                      <a:pt x="35" y="16"/>
                    </a:lnTo>
                    <a:cubicBezTo>
                      <a:pt x="36" y="15"/>
                      <a:pt x="38" y="14"/>
                      <a:pt x="39" y="14"/>
                    </a:cubicBezTo>
                    <a:lnTo>
                      <a:pt x="45" y="12"/>
                    </a:lnTo>
                    <a:lnTo>
                      <a:pt x="40" y="0"/>
                    </a:lnTo>
                    <a:lnTo>
                      <a:pt x="39" y="0"/>
                    </a:lnTo>
                    <a:lnTo>
                      <a:pt x="39" y="1"/>
                    </a:lnTo>
                    <a:lnTo>
                      <a:pt x="37" y="11"/>
                    </a:lnTo>
                    <a:cubicBezTo>
                      <a:pt x="36" y="14"/>
                      <a:pt x="33" y="16"/>
                      <a:pt x="30" y="16"/>
                    </a:cubicBezTo>
                    <a:cubicBezTo>
                      <a:pt x="27" y="16"/>
                      <a:pt x="24" y="15"/>
                      <a:pt x="23" y="13"/>
                    </a:cubicBezTo>
                    <a:lnTo>
                      <a:pt x="15" y="1"/>
                    </a:lnTo>
                    <a:lnTo>
                      <a:pt x="12" y="1"/>
                    </a:lnTo>
                    <a:cubicBezTo>
                      <a:pt x="11" y="1"/>
                      <a:pt x="11" y="1"/>
                      <a:pt x="10" y="1"/>
                    </a:cubicBezTo>
                    <a:cubicBezTo>
                      <a:pt x="10" y="2"/>
                      <a:pt x="10" y="2"/>
                      <a:pt x="9" y="2"/>
                    </a:cubicBezTo>
                    <a:lnTo>
                      <a:pt x="10" y="3"/>
                    </a:lnTo>
                    <a:cubicBezTo>
                      <a:pt x="12" y="5"/>
                      <a:pt x="12" y="8"/>
                      <a:pt x="12" y="10"/>
                    </a:cubicBezTo>
                    <a:cubicBezTo>
                      <a:pt x="11" y="13"/>
                      <a:pt x="9" y="15"/>
                      <a:pt x="7" y="16"/>
                    </a:cubicBezTo>
                    <a:lnTo>
                      <a:pt x="0" y="19"/>
                    </a:lnTo>
                    <a:lnTo>
                      <a:pt x="0" y="19"/>
                    </a:lnTo>
                    <a:lnTo>
                      <a:pt x="13" y="2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6" name="Freeform 224">
                <a:extLst>
                  <a:ext uri="{FF2B5EF4-FFF2-40B4-BE49-F238E27FC236}">
                    <a16:creationId xmlns:a16="http://schemas.microsoft.com/office/drawing/2014/main" id="{A3AF1675-FB97-D9DC-734D-B494C3CB7131}"/>
                  </a:ext>
                </a:extLst>
              </p:cNvPr>
              <p:cNvSpPr>
                <a:spLocks noChangeArrowheads="1"/>
              </p:cNvSpPr>
              <p:nvPr/>
            </p:nvSpPr>
            <p:spPr bwMode="auto">
              <a:xfrm>
                <a:off x="5766459" y="3510642"/>
                <a:ext cx="14921" cy="2983"/>
              </a:xfrm>
              <a:custGeom>
                <a:avLst/>
                <a:gdLst>
                  <a:gd name="T0" fmla="*/ 12 w 22"/>
                  <a:gd name="T1" fmla="*/ 4 h 5"/>
                  <a:gd name="T2" fmla="*/ 21 w 22"/>
                  <a:gd name="T3" fmla="*/ 3 h 5"/>
                  <a:gd name="T4" fmla="*/ 17 w 22"/>
                  <a:gd name="T5" fmla="*/ 0 h 5"/>
                  <a:gd name="T6" fmla="*/ 0 w 22"/>
                  <a:gd name="T7" fmla="*/ 1 h 5"/>
                  <a:gd name="T8" fmla="*/ 1 w 22"/>
                  <a:gd name="T9" fmla="*/ 2 h 5"/>
                  <a:gd name="T10" fmla="*/ 12 w 22"/>
                  <a:gd name="T11" fmla="*/ 4 h 5"/>
                </a:gdLst>
                <a:ahLst/>
                <a:cxnLst>
                  <a:cxn ang="0">
                    <a:pos x="T0" y="T1"/>
                  </a:cxn>
                  <a:cxn ang="0">
                    <a:pos x="T2" y="T3"/>
                  </a:cxn>
                  <a:cxn ang="0">
                    <a:pos x="T4" y="T5"/>
                  </a:cxn>
                  <a:cxn ang="0">
                    <a:pos x="T6" y="T7"/>
                  </a:cxn>
                  <a:cxn ang="0">
                    <a:pos x="T8" y="T9"/>
                  </a:cxn>
                  <a:cxn ang="0">
                    <a:pos x="T10" y="T11"/>
                  </a:cxn>
                </a:cxnLst>
                <a:rect l="0" t="0" r="r" b="b"/>
                <a:pathLst>
                  <a:path w="22" h="5">
                    <a:moveTo>
                      <a:pt x="12" y="4"/>
                    </a:moveTo>
                    <a:lnTo>
                      <a:pt x="21" y="3"/>
                    </a:lnTo>
                    <a:lnTo>
                      <a:pt x="17" y="0"/>
                    </a:lnTo>
                    <a:lnTo>
                      <a:pt x="0" y="1"/>
                    </a:lnTo>
                    <a:lnTo>
                      <a:pt x="1" y="2"/>
                    </a:lnTo>
                    <a:lnTo>
                      <a:pt x="12" y="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7" name="Freeform 225">
                <a:extLst>
                  <a:ext uri="{FF2B5EF4-FFF2-40B4-BE49-F238E27FC236}">
                    <a16:creationId xmlns:a16="http://schemas.microsoft.com/office/drawing/2014/main" id="{D46678DF-DACA-A7AD-5CAA-12379BF2363E}"/>
                  </a:ext>
                </a:extLst>
              </p:cNvPr>
              <p:cNvSpPr>
                <a:spLocks noChangeArrowheads="1"/>
              </p:cNvSpPr>
              <p:nvPr/>
            </p:nvSpPr>
            <p:spPr bwMode="auto">
              <a:xfrm>
                <a:off x="5697814" y="3552425"/>
                <a:ext cx="20893" cy="20891"/>
              </a:xfrm>
              <a:custGeom>
                <a:avLst/>
                <a:gdLst>
                  <a:gd name="T0" fmla="*/ 0 w 33"/>
                  <a:gd name="T1" fmla="*/ 10 h 29"/>
                  <a:gd name="T2" fmla="*/ 0 w 33"/>
                  <a:gd name="T3" fmla="*/ 10 h 29"/>
                  <a:gd name="T4" fmla="*/ 3 w 33"/>
                  <a:gd name="T5" fmla="*/ 12 h 29"/>
                  <a:gd name="T6" fmla="*/ 8 w 33"/>
                  <a:gd name="T7" fmla="*/ 15 h 29"/>
                  <a:gd name="T8" fmla="*/ 11 w 33"/>
                  <a:gd name="T9" fmla="*/ 22 h 29"/>
                  <a:gd name="T10" fmla="*/ 8 w 33"/>
                  <a:gd name="T11" fmla="*/ 28 h 29"/>
                  <a:gd name="T12" fmla="*/ 20 w 33"/>
                  <a:gd name="T13" fmla="*/ 28 h 29"/>
                  <a:gd name="T14" fmla="*/ 32 w 33"/>
                  <a:gd name="T15" fmla="*/ 23 h 29"/>
                  <a:gd name="T16" fmla="*/ 32 w 33"/>
                  <a:gd name="T17" fmla="*/ 23 h 29"/>
                  <a:gd name="T18" fmla="*/ 32 w 33"/>
                  <a:gd name="T19" fmla="*/ 21 h 29"/>
                  <a:gd name="T20" fmla="*/ 31 w 33"/>
                  <a:gd name="T21" fmla="*/ 20 h 29"/>
                  <a:gd name="T22" fmla="*/ 30 w 33"/>
                  <a:gd name="T23" fmla="*/ 16 h 29"/>
                  <a:gd name="T24" fmla="*/ 30 w 33"/>
                  <a:gd name="T25" fmla="*/ 14 h 29"/>
                  <a:gd name="T26" fmla="*/ 31 w 33"/>
                  <a:gd name="T27" fmla="*/ 7 h 29"/>
                  <a:gd name="T28" fmla="*/ 29 w 33"/>
                  <a:gd name="T29" fmla="*/ 7 h 29"/>
                  <a:gd name="T30" fmla="*/ 26 w 33"/>
                  <a:gd name="T31" fmla="*/ 6 h 29"/>
                  <a:gd name="T32" fmla="*/ 21 w 33"/>
                  <a:gd name="T33" fmla="*/ 4 h 29"/>
                  <a:gd name="T34" fmla="*/ 20 w 33"/>
                  <a:gd name="T35" fmla="*/ 2 h 29"/>
                  <a:gd name="T36" fmla="*/ 18 w 33"/>
                  <a:gd name="T37" fmla="*/ 0 h 29"/>
                  <a:gd name="T38" fmla="*/ 18 w 33"/>
                  <a:gd name="T39" fmla="*/ 0 h 29"/>
                  <a:gd name="T40" fmla="*/ 15 w 33"/>
                  <a:gd name="T41" fmla="*/ 1 h 29"/>
                  <a:gd name="T42" fmla="*/ 3 w 33"/>
                  <a:gd name="T43" fmla="*/ 0 h 29"/>
                  <a:gd name="T44" fmla="*/ 0 w 33"/>
                  <a:gd name="T45" fmla="*/ 1 h 29"/>
                  <a:gd name="T46" fmla="*/ 0 w 33"/>
                  <a:gd name="T47" fmla="*/ 2 h 29"/>
                  <a:gd name="T48" fmla="*/ 0 w 33"/>
                  <a:gd name="T49"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9">
                    <a:moveTo>
                      <a:pt x="0" y="10"/>
                    </a:moveTo>
                    <a:lnTo>
                      <a:pt x="0" y="10"/>
                    </a:lnTo>
                    <a:lnTo>
                      <a:pt x="3" y="12"/>
                    </a:lnTo>
                    <a:lnTo>
                      <a:pt x="8" y="15"/>
                    </a:lnTo>
                    <a:cubicBezTo>
                      <a:pt x="10" y="17"/>
                      <a:pt x="11" y="19"/>
                      <a:pt x="11" y="22"/>
                    </a:cubicBezTo>
                    <a:cubicBezTo>
                      <a:pt x="11" y="24"/>
                      <a:pt x="10" y="26"/>
                      <a:pt x="8" y="28"/>
                    </a:cubicBezTo>
                    <a:lnTo>
                      <a:pt x="20" y="28"/>
                    </a:lnTo>
                    <a:lnTo>
                      <a:pt x="32" y="23"/>
                    </a:lnTo>
                    <a:lnTo>
                      <a:pt x="32" y="23"/>
                    </a:lnTo>
                    <a:lnTo>
                      <a:pt x="32" y="21"/>
                    </a:lnTo>
                    <a:lnTo>
                      <a:pt x="31" y="20"/>
                    </a:lnTo>
                    <a:cubicBezTo>
                      <a:pt x="31" y="19"/>
                      <a:pt x="30" y="17"/>
                      <a:pt x="30" y="16"/>
                    </a:cubicBezTo>
                    <a:cubicBezTo>
                      <a:pt x="30" y="15"/>
                      <a:pt x="30" y="15"/>
                      <a:pt x="30" y="14"/>
                    </a:cubicBezTo>
                    <a:lnTo>
                      <a:pt x="31" y="7"/>
                    </a:lnTo>
                    <a:lnTo>
                      <a:pt x="29" y="7"/>
                    </a:lnTo>
                    <a:cubicBezTo>
                      <a:pt x="28" y="7"/>
                      <a:pt x="27" y="7"/>
                      <a:pt x="26" y="6"/>
                    </a:cubicBezTo>
                    <a:cubicBezTo>
                      <a:pt x="25" y="6"/>
                      <a:pt x="22" y="5"/>
                      <a:pt x="21" y="4"/>
                    </a:cubicBezTo>
                    <a:lnTo>
                      <a:pt x="20" y="2"/>
                    </a:lnTo>
                    <a:cubicBezTo>
                      <a:pt x="19" y="2"/>
                      <a:pt x="19" y="1"/>
                      <a:pt x="18" y="0"/>
                    </a:cubicBezTo>
                    <a:lnTo>
                      <a:pt x="18" y="0"/>
                    </a:lnTo>
                    <a:cubicBezTo>
                      <a:pt x="17" y="1"/>
                      <a:pt x="16" y="1"/>
                      <a:pt x="15" y="1"/>
                    </a:cubicBezTo>
                    <a:lnTo>
                      <a:pt x="3" y="0"/>
                    </a:lnTo>
                    <a:lnTo>
                      <a:pt x="0" y="1"/>
                    </a:lnTo>
                    <a:cubicBezTo>
                      <a:pt x="0" y="2"/>
                      <a:pt x="0" y="2"/>
                      <a:pt x="0" y="2"/>
                    </a:cubicBezTo>
                    <a:cubicBezTo>
                      <a:pt x="1" y="4"/>
                      <a:pt x="1" y="8"/>
                      <a:pt x="0" y="1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8" name="Freeform 226">
                <a:extLst>
                  <a:ext uri="{FF2B5EF4-FFF2-40B4-BE49-F238E27FC236}">
                    <a16:creationId xmlns:a16="http://schemas.microsoft.com/office/drawing/2014/main" id="{7A17B4D3-0BC1-34B8-E6CE-7A5562BB1EDB}"/>
                  </a:ext>
                </a:extLst>
              </p:cNvPr>
              <p:cNvSpPr>
                <a:spLocks noChangeArrowheads="1"/>
              </p:cNvSpPr>
              <p:nvPr/>
            </p:nvSpPr>
            <p:spPr bwMode="auto">
              <a:xfrm>
                <a:off x="5799286" y="3495719"/>
                <a:ext cx="29844" cy="11938"/>
              </a:xfrm>
              <a:custGeom>
                <a:avLst/>
                <a:gdLst>
                  <a:gd name="T0" fmla="*/ 7 w 42"/>
                  <a:gd name="T1" fmla="*/ 17 h 18"/>
                  <a:gd name="T2" fmla="*/ 20 w 42"/>
                  <a:gd name="T3" fmla="*/ 15 h 18"/>
                  <a:gd name="T4" fmla="*/ 41 w 42"/>
                  <a:gd name="T5" fmla="*/ 4 h 18"/>
                  <a:gd name="T6" fmla="*/ 40 w 42"/>
                  <a:gd name="T7" fmla="*/ 4 h 18"/>
                  <a:gd name="T8" fmla="*/ 36 w 42"/>
                  <a:gd name="T9" fmla="*/ 4 h 18"/>
                  <a:gd name="T10" fmla="*/ 30 w 42"/>
                  <a:gd name="T11" fmla="*/ 1 h 18"/>
                  <a:gd name="T12" fmla="*/ 19 w 42"/>
                  <a:gd name="T13" fmla="*/ 0 h 18"/>
                  <a:gd name="T14" fmla="*/ 15 w 42"/>
                  <a:gd name="T15" fmla="*/ 4 h 18"/>
                  <a:gd name="T16" fmla="*/ 13 w 42"/>
                  <a:gd name="T17" fmla="*/ 5 h 18"/>
                  <a:gd name="T18" fmla="*/ 0 w 42"/>
                  <a:gd name="T19" fmla="*/ 11 h 18"/>
                  <a:gd name="T20" fmla="*/ 2 w 42"/>
                  <a:gd name="T21" fmla="*/ 15 h 18"/>
                  <a:gd name="T22" fmla="*/ 7 w 42"/>
                  <a:gd name="T2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8">
                    <a:moveTo>
                      <a:pt x="7" y="17"/>
                    </a:moveTo>
                    <a:lnTo>
                      <a:pt x="20" y="15"/>
                    </a:lnTo>
                    <a:lnTo>
                      <a:pt x="41" y="4"/>
                    </a:lnTo>
                    <a:lnTo>
                      <a:pt x="40" y="4"/>
                    </a:lnTo>
                    <a:cubicBezTo>
                      <a:pt x="38" y="4"/>
                      <a:pt x="37" y="4"/>
                      <a:pt x="36" y="4"/>
                    </a:cubicBezTo>
                    <a:lnTo>
                      <a:pt x="30" y="1"/>
                    </a:lnTo>
                    <a:lnTo>
                      <a:pt x="19" y="0"/>
                    </a:lnTo>
                    <a:lnTo>
                      <a:pt x="15" y="4"/>
                    </a:lnTo>
                    <a:cubicBezTo>
                      <a:pt x="14" y="4"/>
                      <a:pt x="14" y="4"/>
                      <a:pt x="13" y="5"/>
                    </a:cubicBezTo>
                    <a:lnTo>
                      <a:pt x="0" y="11"/>
                    </a:lnTo>
                    <a:lnTo>
                      <a:pt x="2" y="15"/>
                    </a:lnTo>
                    <a:lnTo>
                      <a:pt x="7" y="1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 name="Freeform 227">
                <a:extLst>
                  <a:ext uri="{FF2B5EF4-FFF2-40B4-BE49-F238E27FC236}">
                    <a16:creationId xmlns:a16="http://schemas.microsoft.com/office/drawing/2014/main" id="{426FEEFA-B007-B5C1-356E-0C7C437A95A5}"/>
                  </a:ext>
                </a:extLst>
              </p:cNvPr>
              <p:cNvSpPr>
                <a:spLocks noChangeArrowheads="1"/>
              </p:cNvSpPr>
              <p:nvPr/>
            </p:nvSpPr>
            <p:spPr bwMode="auto">
              <a:xfrm>
                <a:off x="5981340" y="3322620"/>
                <a:ext cx="17906" cy="11938"/>
              </a:xfrm>
              <a:custGeom>
                <a:avLst/>
                <a:gdLst>
                  <a:gd name="T0" fmla="*/ 6 w 27"/>
                  <a:gd name="T1" fmla="*/ 13 h 18"/>
                  <a:gd name="T2" fmla="*/ 9 w 27"/>
                  <a:gd name="T3" fmla="*/ 15 h 18"/>
                  <a:gd name="T4" fmla="*/ 10 w 27"/>
                  <a:gd name="T5" fmla="*/ 17 h 18"/>
                  <a:gd name="T6" fmla="*/ 16 w 27"/>
                  <a:gd name="T7" fmla="*/ 14 h 18"/>
                  <a:gd name="T8" fmla="*/ 21 w 27"/>
                  <a:gd name="T9" fmla="*/ 10 h 18"/>
                  <a:gd name="T10" fmla="*/ 26 w 27"/>
                  <a:gd name="T11" fmla="*/ 1 h 18"/>
                  <a:gd name="T12" fmla="*/ 25 w 27"/>
                  <a:gd name="T13" fmla="*/ 0 h 18"/>
                  <a:gd name="T14" fmla="*/ 24 w 27"/>
                  <a:gd name="T15" fmla="*/ 1 h 18"/>
                  <a:gd name="T16" fmla="*/ 12 w 27"/>
                  <a:gd name="T17" fmla="*/ 7 h 18"/>
                  <a:gd name="T18" fmla="*/ 3 w 27"/>
                  <a:gd name="T19" fmla="*/ 6 h 18"/>
                  <a:gd name="T20" fmla="*/ 2 w 27"/>
                  <a:gd name="T21" fmla="*/ 5 h 18"/>
                  <a:gd name="T22" fmla="*/ 0 w 27"/>
                  <a:gd name="T23" fmla="*/ 10 h 18"/>
                  <a:gd name="T24" fmla="*/ 3 w 27"/>
                  <a:gd name="T25" fmla="*/ 12 h 18"/>
                  <a:gd name="T26" fmla="*/ 6 w 27"/>
                  <a:gd name="T2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8">
                    <a:moveTo>
                      <a:pt x="6" y="13"/>
                    </a:moveTo>
                    <a:cubicBezTo>
                      <a:pt x="7" y="13"/>
                      <a:pt x="8" y="14"/>
                      <a:pt x="9" y="15"/>
                    </a:cubicBezTo>
                    <a:cubicBezTo>
                      <a:pt x="9" y="15"/>
                      <a:pt x="10" y="16"/>
                      <a:pt x="10" y="17"/>
                    </a:cubicBezTo>
                    <a:lnTo>
                      <a:pt x="16" y="14"/>
                    </a:lnTo>
                    <a:lnTo>
                      <a:pt x="21" y="10"/>
                    </a:lnTo>
                    <a:lnTo>
                      <a:pt x="26" y="1"/>
                    </a:lnTo>
                    <a:lnTo>
                      <a:pt x="25" y="0"/>
                    </a:lnTo>
                    <a:lnTo>
                      <a:pt x="24" y="1"/>
                    </a:lnTo>
                    <a:lnTo>
                      <a:pt x="12" y="7"/>
                    </a:lnTo>
                    <a:cubicBezTo>
                      <a:pt x="9" y="8"/>
                      <a:pt x="6" y="8"/>
                      <a:pt x="3" y="6"/>
                    </a:cubicBezTo>
                    <a:lnTo>
                      <a:pt x="2" y="5"/>
                    </a:lnTo>
                    <a:lnTo>
                      <a:pt x="0" y="10"/>
                    </a:lnTo>
                    <a:lnTo>
                      <a:pt x="3" y="12"/>
                    </a:lnTo>
                    <a:lnTo>
                      <a:pt x="6"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0" name="Freeform 228">
                <a:extLst>
                  <a:ext uri="{FF2B5EF4-FFF2-40B4-BE49-F238E27FC236}">
                    <a16:creationId xmlns:a16="http://schemas.microsoft.com/office/drawing/2014/main" id="{B2504ADB-24D0-56E4-3099-9072D8AEEBC5}"/>
                  </a:ext>
                </a:extLst>
              </p:cNvPr>
              <p:cNvSpPr>
                <a:spLocks noChangeArrowheads="1"/>
              </p:cNvSpPr>
              <p:nvPr/>
            </p:nvSpPr>
            <p:spPr bwMode="auto">
              <a:xfrm>
                <a:off x="6423041" y="2857043"/>
                <a:ext cx="8953" cy="8955"/>
              </a:xfrm>
              <a:custGeom>
                <a:avLst/>
                <a:gdLst>
                  <a:gd name="T0" fmla="*/ 7 w 15"/>
                  <a:gd name="T1" fmla="*/ 6 h 12"/>
                  <a:gd name="T2" fmla="*/ 2 w 15"/>
                  <a:gd name="T3" fmla="*/ 0 h 12"/>
                  <a:gd name="T4" fmla="*/ 0 w 15"/>
                  <a:gd name="T5" fmla="*/ 7 h 12"/>
                  <a:gd name="T6" fmla="*/ 1 w 15"/>
                  <a:gd name="T7" fmla="*/ 9 h 12"/>
                  <a:gd name="T8" fmla="*/ 3 w 15"/>
                  <a:gd name="T9" fmla="*/ 11 h 12"/>
                  <a:gd name="T10" fmla="*/ 14 w 15"/>
                  <a:gd name="T11" fmla="*/ 9 h 12"/>
                  <a:gd name="T12" fmla="*/ 9 w 15"/>
                  <a:gd name="T13" fmla="*/ 7 h 12"/>
                  <a:gd name="T14" fmla="*/ 7 w 15"/>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7" y="6"/>
                    </a:moveTo>
                    <a:lnTo>
                      <a:pt x="2" y="0"/>
                    </a:lnTo>
                    <a:lnTo>
                      <a:pt x="0" y="7"/>
                    </a:lnTo>
                    <a:lnTo>
                      <a:pt x="1" y="9"/>
                    </a:lnTo>
                    <a:lnTo>
                      <a:pt x="3" y="11"/>
                    </a:lnTo>
                    <a:lnTo>
                      <a:pt x="14" y="9"/>
                    </a:lnTo>
                    <a:lnTo>
                      <a:pt x="9" y="7"/>
                    </a:lnTo>
                    <a:cubicBezTo>
                      <a:pt x="8" y="7"/>
                      <a:pt x="8" y="6"/>
                      <a:pt x="7" y="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 name="Freeform 229">
                <a:extLst>
                  <a:ext uri="{FF2B5EF4-FFF2-40B4-BE49-F238E27FC236}">
                    <a16:creationId xmlns:a16="http://schemas.microsoft.com/office/drawing/2014/main" id="{464B935C-42EC-2C62-9350-65D8CC410718}"/>
                  </a:ext>
                </a:extLst>
              </p:cNvPr>
              <p:cNvSpPr>
                <a:spLocks noChangeArrowheads="1"/>
              </p:cNvSpPr>
              <p:nvPr/>
            </p:nvSpPr>
            <p:spPr bwMode="auto">
              <a:xfrm>
                <a:off x="6455870" y="2889873"/>
                <a:ext cx="11938" cy="5968"/>
              </a:xfrm>
              <a:custGeom>
                <a:avLst/>
                <a:gdLst>
                  <a:gd name="T0" fmla="*/ 4 w 18"/>
                  <a:gd name="T1" fmla="*/ 8 h 11"/>
                  <a:gd name="T2" fmla="*/ 14 w 18"/>
                  <a:gd name="T3" fmla="*/ 10 h 11"/>
                  <a:gd name="T4" fmla="*/ 17 w 18"/>
                  <a:gd name="T5" fmla="*/ 3 h 11"/>
                  <a:gd name="T6" fmla="*/ 16 w 18"/>
                  <a:gd name="T7" fmla="*/ 0 h 11"/>
                  <a:gd name="T8" fmla="*/ 0 w 18"/>
                  <a:gd name="T9" fmla="*/ 0 h 11"/>
                  <a:gd name="T10" fmla="*/ 1 w 18"/>
                  <a:gd name="T11" fmla="*/ 1 h 11"/>
                  <a:gd name="T12" fmla="*/ 4 w 18"/>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4" y="8"/>
                    </a:moveTo>
                    <a:lnTo>
                      <a:pt x="14" y="10"/>
                    </a:lnTo>
                    <a:lnTo>
                      <a:pt x="17" y="3"/>
                    </a:lnTo>
                    <a:lnTo>
                      <a:pt x="16" y="0"/>
                    </a:lnTo>
                    <a:lnTo>
                      <a:pt x="0" y="0"/>
                    </a:lnTo>
                    <a:cubicBezTo>
                      <a:pt x="1" y="1"/>
                      <a:pt x="1" y="1"/>
                      <a:pt x="1" y="1"/>
                    </a:cubicBezTo>
                    <a:lnTo>
                      <a:pt x="4"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 name="Freeform 230">
                <a:extLst>
                  <a:ext uri="{FF2B5EF4-FFF2-40B4-BE49-F238E27FC236}">
                    <a16:creationId xmlns:a16="http://schemas.microsoft.com/office/drawing/2014/main" id="{0D5B2BC1-1EC6-E4E5-9BCE-A821AAFAD347}"/>
                  </a:ext>
                </a:extLst>
              </p:cNvPr>
              <p:cNvSpPr>
                <a:spLocks noChangeArrowheads="1"/>
              </p:cNvSpPr>
              <p:nvPr/>
            </p:nvSpPr>
            <p:spPr bwMode="auto">
              <a:xfrm>
                <a:off x="6464825" y="2871966"/>
                <a:ext cx="5968" cy="5968"/>
              </a:xfrm>
              <a:custGeom>
                <a:avLst/>
                <a:gdLst>
                  <a:gd name="T0" fmla="*/ 4 w 10"/>
                  <a:gd name="T1" fmla="*/ 0 h 11"/>
                  <a:gd name="T2" fmla="*/ 0 w 10"/>
                  <a:gd name="T3" fmla="*/ 5 h 11"/>
                  <a:gd name="T4" fmla="*/ 0 w 10"/>
                  <a:gd name="T5" fmla="*/ 5 h 11"/>
                  <a:gd name="T6" fmla="*/ 6 w 10"/>
                  <a:gd name="T7" fmla="*/ 10 h 11"/>
                  <a:gd name="T8" fmla="*/ 9 w 10"/>
                  <a:gd name="T9" fmla="*/ 9 h 11"/>
                  <a:gd name="T10" fmla="*/ 7 w 10"/>
                  <a:gd name="T11" fmla="*/ 3 h 11"/>
                  <a:gd name="T12" fmla="*/ 4 w 1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0"/>
                    </a:moveTo>
                    <a:cubicBezTo>
                      <a:pt x="3" y="2"/>
                      <a:pt x="2" y="4"/>
                      <a:pt x="0" y="5"/>
                    </a:cubicBezTo>
                    <a:lnTo>
                      <a:pt x="0" y="5"/>
                    </a:lnTo>
                    <a:lnTo>
                      <a:pt x="6" y="10"/>
                    </a:lnTo>
                    <a:cubicBezTo>
                      <a:pt x="7" y="9"/>
                      <a:pt x="8" y="9"/>
                      <a:pt x="9" y="9"/>
                    </a:cubicBezTo>
                    <a:lnTo>
                      <a:pt x="7" y="3"/>
                    </a:lnTo>
                    <a:cubicBezTo>
                      <a:pt x="6" y="3"/>
                      <a:pt x="5" y="2"/>
                      <a:pt x="4" y="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 name="Freeform 231">
                <a:extLst>
                  <a:ext uri="{FF2B5EF4-FFF2-40B4-BE49-F238E27FC236}">
                    <a16:creationId xmlns:a16="http://schemas.microsoft.com/office/drawing/2014/main" id="{2E578719-C347-3CE0-12F0-067882C32491}"/>
                  </a:ext>
                </a:extLst>
              </p:cNvPr>
              <p:cNvSpPr>
                <a:spLocks noChangeArrowheads="1"/>
              </p:cNvSpPr>
              <p:nvPr/>
            </p:nvSpPr>
            <p:spPr bwMode="auto">
              <a:xfrm>
                <a:off x="6014168" y="3280838"/>
                <a:ext cx="20893" cy="20893"/>
              </a:xfrm>
              <a:custGeom>
                <a:avLst/>
                <a:gdLst>
                  <a:gd name="T0" fmla="*/ 27 w 31"/>
                  <a:gd name="T1" fmla="*/ 8 h 29"/>
                  <a:gd name="T2" fmla="*/ 22 w 31"/>
                  <a:gd name="T3" fmla="*/ 0 h 29"/>
                  <a:gd name="T4" fmla="*/ 18 w 31"/>
                  <a:gd name="T5" fmla="*/ 3 h 29"/>
                  <a:gd name="T6" fmla="*/ 9 w 31"/>
                  <a:gd name="T7" fmla="*/ 15 h 29"/>
                  <a:gd name="T8" fmla="*/ 6 w 31"/>
                  <a:gd name="T9" fmla="*/ 17 h 29"/>
                  <a:gd name="T10" fmla="*/ 0 w 31"/>
                  <a:gd name="T11" fmla="*/ 20 h 29"/>
                  <a:gd name="T12" fmla="*/ 5 w 31"/>
                  <a:gd name="T13" fmla="*/ 27 h 29"/>
                  <a:gd name="T14" fmla="*/ 8 w 31"/>
                  <a:gd name="T15" fmla="*/ 28 h 29"/>
                  <a:gd name="T16" fmla="*/ 30 w 31"/>
                  <a:gd name="T17" fmla="*/ 23 h 29"/>
                  <a:gd name="T18" fmla="*/ 29 w 31"/>
                  <a:gd name="T19" fmla="*/ 18 h 29"/>
                  <a:gd name="T20" fmla="*/ 30 w 31"/>
                  <a:gd name="T21" fmla="*/ 14 h 29"/>
                  <a:gd name="T22" fmla="*/ 27 w 31"/>
                  <a:gd name="T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7" y="8"/>
                    </a:moveTo>
                    <a:lnTo>
                      <a:pt x="22" y="0"/>
                    </a:lnTo>
                    <a:lnTo>
                      <a:pt x="18" y="3"/>
                    </a:lnTo>
                    <a:lnTo>
                      <a:pt x="9" y="15"/>
                    </a:lnTo>
                    <a:cubicBezTo>
                      <a:pt x="8" y="16"/>
                      <a:pt x="7" y="17"/>
                      <a:pt x="6" y="17"/>
                    </a:cubicBezTo>
                    <a:lnTo>
                      <a:pt x="0" y="20"/>
                    </a:lnTo>
                    <a:lnTo>
                      <a:pt x="5" y="27"/>
                    </a:lnTo>
                    <a:lnTo>
                      <a:pt x="8" y="28"/>
                    </a:lnTo>
                    <a:lnTo>
                      <a:pt x="30" y="23"/>
                    </a:lnTo>
                    <a:cubicBezTo>
                      <a:pt x="29" y="21"/>
                      <a:pt x="29" y="20"/>
                      <a:pt x="29" y="18"/>
                    </a:cubicBezTo>
                    <a:lnTo>
                      <a:pt x="30" y="14"/>
                    </a:lnTo>
                    <a:lnTo>
                      <a:pt x="27"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 name="Freeform 232">
                <a:extLst>
                  <a:ext uri="{FF2B5EF4-FFF2-40B4-BE49-F238E27FC236}">
                    <a16:creationId xmlns:a16="http://schemas.microsoft.com/office/drawing/2014/main" id="{6F2EB8AB-0BE0-8FF2-358D-A96A2C9FB9F9}"/>
                  </a:ext>
                </a:extLst>
              </p:cNvPr>
              <p:cNvSpPr>
                <a:spLocks noChangeArrowheads="1"/>
              </p:cNvSpPr>
              <p:nvPr/>
            </p:nvSpPr>
            <p:spPr bwMode="auto">
              <a:xfrm>
                <a:off x="6434979" y="2880919"/>
                <a:ext cx="14921" cy="8955"/>
              </a:xfrm>
              <a:custGeom>
                <a:avLst/>
                <a:gdLst>
                  <a:gd name="T0" fmla="*/ 6 w 21"/>
                  <a:gd name="T1" fmla="*/ 13 h 14"/>
                  <a:gd name="T2" fmla="*/ 12 w 21"/>
                  <a:gd name="T3" fmla="*/ 11 h 14"/>
                  <a:gd name="T4" fmla="*/ 15 w 21"/>
                  <a:gd name="T5" fmla="*/ 11 h 14"/>
                  <a:gd name="T6" fmla="*/ 20 w 21"/>
                  <a:gd name="T7" fmla="*/ 11 h 14"/>
                  <a:gd name="T8" fmla="*/ 15 w 21"/>
                  <a:gd name="T9" fmla="*/ 3 h 14"/>
                  <a:gd name="T10" fmla="*/ 14 w 21"/>
                  <a:gd name="T11" fmla="*/ 1 h 14"/>
                  <a:gd name="T12" fmla="*/ 8 w 21"/>
                  <a:gd name="T13" fmla="*/ 2 h 14"/>
                  <a:gd name="T14" fmla="*/ 0 w 21"/>
                  <a:gd name="T15" fmla="*/ 0 h 14"/>
                  <a:gd name="T16" fmla="*/ 6 w 21"/>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6" y="13"/>
                    </a:moveTo>
                    <a:lnTo>
                      <a:pt x="12" y="11"/>
                    </a:lnTo>
                    <a:cubicBezTo>
                      <a:pt x="13" y="10"/>
                      <a:pt x="14" y="10"/>
                      <a:pt x="15" y="11"/>
                    </a:cubicBezTo>
                    <a:lnTo>
                      <a:pt x="20" y="11"/>
                    </a:lnTo>
                    <a:lnTo>
                      <a:pt x="15" y="3"/>
                    </a:lnTo>
                    <a:cubicBezTo>
                      <a:pt x="15" y="2"/>
                      <a:pt x="14" y="1"/>
                      <a:pt x="14" y="1"/>
                    </a:cubicBezTo>
                    <a:cubicBezTo>
                      <a:pt x="12" y="2"/>
                      <a:pt x="10" y="2"/>
                      <a:pt x="8" y="2"/>
                    </a:cubicBezTo>
                    <a:lnTo>
                      <a:pt x="0" y="0"/>
                    </a:lnTo>
                    <a:lnTo>
                      <a:pt x="6"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5" name="Freeform 233">
                <a:extLst>
                  <a:ext uri="{FF2B5EF4-FFF2-40B4-BE49-F238E27FC236}">
                    <a16:creationId xmlns:a16="http://schemas.microsoft.com/office/drawing/2014/main" id="{DA6352CD-2BD4-12EB-223D-CD7AFEBE9D55}"/>
                  </a:ext>
                </a:extLst>
              </p:cNvPr>
              <p:cNvSpPr>
                <a:spLocks noChangeArrowheads="1"/>
              </p:cNvSpPr>
              <p:nvPr/>
            </p:nvSpPr>
            <p:spPr bwMode="auto">
              <a:xfrm>
                <a:off x="6055950" y="3274868"/>
                <a:ext cx="29844" cy="17906"/>
              </a:xfrm>
              <a:custGeom>
                <a:avLst/>
                <a:gdLst>
                  <a:gd name="T0" fmla="*/ 13 w 44"/>
                  <a:gd name="T1" fmla="*/ 24 h 28"/>
                  <a:gd name="T2" fmla="*/ 16 w 44"/>
                  <a:gd name="T3" fmla="*/ 26 h 28"/>
                  <a:gd name="T4" fmla="*/ 22 w 44"/>
                  <a:gd name="T5" fmla="*/ 27 h 28"/>
                  <a:gd name="T6" fmla="*/ 43 w 44"/>
                  <a:gd name="T7" fmla="*/ 22 h 28"/>
                  <a:gd name="T8" fmla="*/ 43 w 44"/>
                  <a:gd name="T9" fmla="*/ 20 h 28"/>
                  <a:gd name="T10" fmla="*/ 40 w 44"/>
                  <a:gd name="T11" fmla="*/ 15 h 28"/>
                  <a:gd name="T12" fmla="*/ 28 w 44"/>
                  <a:gd name="T13" fmla="*/ 4 h 28"/>
                  <a:gd name="T14" fmla="*/ 27 w 44"/>
                  <a:gd name="T15" fmla="*/ 2 h 28"/>
                  <a:gd name="T16" fmla="*/ 26 w 44"/>
                  <a:gd name="T17" fmla="*/ 5 h 28"/>
                  <a:gd name="T18" fmla="*/ 24 w 44"/>
                  <a:gd name="T19" fmla="*/ 10 h 28"/>
                  <a:gd name="T20" fmla="*/ 17 w 44"/>
                  <a:gd name="T21" fmla="*/ 15 h 28"/>
                  <a:gd name="T22" fmla="*/ 10 w 44"/>
                  <a:gd name="T23" fmla="*/ 11 h 28"/>
                  <a:gd name="T24" fmla="*/ 7 w 44"/>
                  <a:gd name="T25" fmla="*/ 7 h 28"/>
                  <a:gd name="T26" fmla="*/ 5 w 44"/>
                  <a:gd name="T27" fmla="*/ 1 h 28"/>
                  <a:gd name="T28" fmla="*/ 0 w 44"/>
                  <a:gd name="T29" fmla="*/ 0 h 28"/>
                  <a:gd name="T30" fmla="*/ 0 w 44"/>
                  <a:gd name="T31" fmla="*/ 3 h 28"/>
                  <a:gd name="T32" fmla="*/ 3 w 44"/>
                  <a:gd name="T33" fmla="*/ 7 h 28"/>
                  <a:gd name="T34" fmla="*/ 13 w 44"/>
                  <a:gd name="T35"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8">
                    <a:moveTo>
                      <a:pt x="13" y="24"/>
                    </a:moveTo>
                    <a:lnTo>
                      <a:pt x="16" y="26"/>
                    </a:lnTo>
                    <a:lnTo>
                      <a:pt x="22" y="27"/>
                    </a:lnTo>
                    <a:lnTo>
                      <a:pt x="43" y="22"/>
                    </a:lnTo>
                    <a:lnTo>
                      <a:pt x="43" y="20"/>
                    </a:lnTo>
                    <a:lnTo>
                      <a:pt x="40" y="15"/>
                    </a:lnTo>
                    <a:lnTo>
                      <a:pt x="28" y="4"/>
                    </a:lnTo>
                    <a:cubicBezTo>
                      <a:pt x="28" y="4"/>
                      <a:pt x="27" y="3"/>
                      <a:pt x="27" y="2"/>
                    </a:cubicBezTo>
                    <a:cubicBezTo>
                      <a:pt x="27" y="3"/>
                      <a:pt x="27" y="4"/>
                      <a:pt x="26" y="5"/>
                    </a:cubicBezTo>
                    <a:lnTo>
                      <a:pt x="24" y="10"/>
                    </a:lnTo>
                    <a:cubicBezTo>
                      <a:pt x="23" y="13"/>
                      <a:pt x="20" y="15"/>
                      <a:pt x="17" y="15"/>
                    </a:cubicBezTo>
                    <a:cubicBezTo>
                      <a:pt x="14" y="15"/>
                      <a:pt x="12" y="14"/>
                      <a:pt x="10" y="11"/>
                    </a:cubicBezTo>
                    <a:lnTo>
                      <a:pt x="7" y="7"/>
                    </a:lnTo>
                    <a:lnTo>
                      <a:pt x="5" y="1"/>
                    </a:lnTo>
                    <a:cubicBezTo>
                      <a:pt x="3" y="1"/>
                      <a:pt x="2" y="1"/>
                      <a:pt x="0" y="0"/>
                    </a:cubicBezTo>
                    <a:lnTo>
                      <a:pt x="0" y="3"/>
                    </a:lnTo>
                    <a:lnTo>
                      <a:pt x="3" y="7"/>
                    </a:lnTo>
                    <a:lnTo>
                      <a:pt x="13" y="2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 name="Freeform 236">
                <a:extLst>
                  <a:ext uri="{FF2B5EF4-FFF2-40B4-BE49-F238E27FC236}">
                    <a16:creationId xmlns:a16="http://schemas.microsoft.com/office/drawing/2014/main" id="{0ABC2CB7-B930-D3EE-3203-3346791B7935}"/>
                  </a:ext>
                </a:extLst>
              </p:cNvPr>
              <p:cNvSpPr>
                <a:spLocks noChangeArrowheads="1"/>
              </p:cNvSpPr>
              <p:nvPr/>
            </p:nvSpPr>
            <p:spPr bwMode="auto">
              <a:xfrm>
                <a:off x="6581217" y="2573519"/>
                <a:ext cx="8955" cy="11938"/>
              </a:xfrm>
              <a:custGeom>
                <a:avLst/>
                <a:gdLst>
                  <a:gd name="T0" fmla="*/ 4 w 12"/>
                  <a:gd name="T1" fmla="*/ 11 h 16"/>
                  <a:gd name="T2" fmla="*/ 11 w 12"/>
                  <a:gd name="T3" fmla="*/ 9 h 16"/>
                  <a:gd name="T4" fmla="*/ 10 w 12"/>
                  <a:gd name="T5" fmla="*/ 8 h 16"/>
                  <a:gd name="T6" fmla="*/ 8 w 12"/>
                  <a:gd name="T7" fmla="*/ 7 h 16"/>
                  <a:gd name="T8" fmla="*/ 6 w 12"/>
                  <a:gd name="T9" fmla="*/ 5 h 16"/>
                  <a:gd name="T10" fmla="*/ 5 w 12"/>
                  <a:gd name="T11" fmla="*/ 2 h 16"/>
                  <a:gd name="T12" fmla="*/ 4 w 12"/>
                  <a:gd name="T13" fmla="*/ 0 h 16"/>
                  <a:gd name="T14" fmla="*/ 4 w 12"/>
                  <a:gd name="T15" fmla="*/ 3 h 16"/>
                  <a:gd name="T16" fmla="*/ 0 w 12"/>
                  <a:gd name="T17" fmla="*/ 14 h 16"/>
                  <a:gd name="T18" fmla="*/ 0 w 12"/>
                  <a:gd name="T19" fmla="*/ 15 h 16"/>
                  <a:gd name="T20" fmla="*/ 4 w 12"/>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4" y="11"/>
                    </a:moveTo>
                    <a:cubicBezTo>
                      <a:pt x="6" y="9"/>
                      <a:pt x="8" y="8"/>
                      <a:pt x="11" y="9"/>
                    </a:cubicBezTo>
                    <a:lnTo>
                      <a:pt x="10" y="8"/>
                    </a:lnTo>
                    <a:cubicBezTo>
                      <a:pt x="9" y="8"/>
                      <a:pt x="9" y="7"/>
                      <a:pt x="8" y="7"/>
                    </a:cubicBezTo>
                    <a:lnTo>
                      <a:pt x="6" y="5"/>
                    </a:lnTo>
                    <a:cubicBezTo>
                      <a:pt x="6" y="4"/>
                      <a:pt x="5" y="3"/>
                      <a:pt x="5" y="2"/>
                    </a:cubicBezTo>
                    <a:lnTo>
                      <a:pt x="4" y="0"/>
                    </a:lnTo>
                    <a:lnTo>
                      <a:pt x="4" y="3"/>
                    </a:lnTo>
                    <a:lnTo>
                      <a:pt x="0" y="14"/>
                    </a:lnTo>
                    <a:cubicBezTo>
                      <a:pt x="0" y="15"/>
                      <a:pt x="0" y="15"/>
                      <a:pt x="0" y="15"/>
                    </a:cubicBezTo>
                    <a:lnTo>
                      <a:pt x="4" y="1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7" name="Freeform 240">
                <a:extLst>
                  <a:ext uri="{FF2B5EF4-FFF2-40B4-BE49-F238E27FC236}">
                    <a16:creationId xmlns:a16="http://schemas.microsoft.com/office/drawing/2014/main" id="{A9E4F731-1FEF-6203-7265-CFC774CBA737}"/>
                  </a:ext>
                </a:extLst>
              </p:cNvPr>
              <p:cNvSpPr>
                <a:spLocks noChangeArrowheads="1"/>
              </p:cNvSpPr>
              <p:nvPr/>
            </p:nvSpPr>
            <p:spPr bwMode="auto">
              <a:xfrm>
                <a:off x="5635142" y="4226915"/>
                <a:ext cx="14921" cy="11938"/>
              </a:xfrm>
              <a:custGeom>
                <a:avLst/>
                <a:gdLst>
                  <a:gd name="T0" fmla="*/ 6 w 22"/>
                  <a:gd name="T1" fmla="*/ 12 h 16"/>
                  <a:gd name="T2" fmla="*/ 6 w 22"/>
                  <a:gd name="T3" fmla="*/ 14 h 16"/>
                  <a:gd name="T4" fmla="*/ 11 w 22"/>
                  <a:gd name="T5" fmla="*/ 14 h 16"/>
                  <a:gd name="T6" fmla="*/ 16 w 22"/>
                  <a:gd name="T7" fmla="*/ 15 h 16"/>
                  <a:gd name="T8" fmla="*/ 18 w 22"/>
                  <a:gd name="T9" fmla="*/ 15 h 16"/>
                  <a:gd name="T10" fmla="*/ 19 w 22"/>
                  <a:gd name="T11" fmla="*/ 15 h 16"/>
                  <a:gd name="T12" fmla="*/ 21 w 22"/>
                  <a:gd name="T13" fmla="*/ 15 h 16"/>
                  <a:gd name="T14" fmla="*/ 20 w 22"/>
                  <a:gd name="T15" fmla="*/ 11 h 16"/>
                  <a:gd name="T16" fmla="*/ 18 w 22"/>
                  <a:gd name="T17" fmla="*/ 11 h 16"/>
                  <a:gd name="T18" fmla="*/ 16 w 22"/>
                  <a:gd name="T19" fmla="*/ 10 h 16"/>
                  <a:gd name="T20" fmla="*/ 11 w 22"/>
                  <a:gd name="T21" fmla="*/ 5 h 16"/>
                  <a:gd name="T22" fmla="*/ 10 w 22"/>
                  <a:gd name="T23" fmla="*/ 0 h 16"/>
                  <a:gd name="T24" fmla="*/ 10 w 22"/>
                  <a:gd name="T25" fmla="*/ 0 h 16"/>
                  <a:gd name="T26" fmla="*/ 10 w 22"/>
                  <a:gd name="T27" fmla="*/ 0 h 16"/>
                  <a:gd name="T28" fmla="*/ 8 w 22"/>
                  <a:gd name="T29" fmla="*/ 1 h 16"/>
                  <a:gd name="T30" fmla="*/ 4 w 22"/>
                  <a:gd name="T31" fmla="*/ 3 h 16"/>
                  <a:gd name="T32" fmla="*/ 1 w 22"/>
                  <a:gd name="T33" fmla="*/ 5 h 16"/>
                  <a:gd name="T34" fmla="*/ 1 w 22"/>
                  <a:gd name="T35" fmla="*/ 6 h 16"/>
                  <a:gd name="T36" fmla="*/ 0 w 22"/>
                  <a:gd name="T37" fmla="*/ 6 h 16"/>
                  <a:gd name="T38" fmla="*/ 6 w 2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6">
                    <a:moveTo>
                      <a:pt x="6" y="12"/>
                    </a:moveTo>
                    <a:lnTo>
                      <a:pt x="6" y="14"/>
                    </a:lnTo>
                    <a:lnTo>
                      <a:pt x="11" y="14"/>
                    </a:lnTo>
                    <a:cubicBezTo>
                      <a:pt x="13" y="14"/>
                      <a:pt x="15" y="14"/>
                      <a:pt x="16" y="15"/>
                    </a:cubicBezTo>
                    <a:cubicBezTo>
                      <a:pt x="17" y="15"/>
                      <a:pt x="17" y="15"/>
                      <a:pt x="18" y="15"/>
                    </a:cubicBezTo>
                    <a:cubicBezTo>
                      <a:pt x="18" y="15"/>
                      <a:pt x="18" y="15"/>
                      <a:pt x="19" y="15"/>
                    </a:cubicBezTo>
                    <a:cubicBezTo>
                      <a:pt x="19" y="15"/>
                      <a:pt x="20" y="15"/>
                      <a:pt x="21" y="15"/>
                    </a:cubicBezTo>
                    <a:lnTo>
                      <a:pt x="20" y="11"/>
                    </a:lnTo>
                    <a:cubicBezTo>
                      <a:pt x="19" y="11"/>
                      <a:pt x="19" y="11"/>
                      <a:pt x="18" y="11"/>
                    </a:cubicBezTo>
                    <a:lnTo>
                      <a:pt x="16" y="10"/>
                    </a:lnTo>
                    <a:cubicBezTo>
                      <a:pt x="14" y="9"/>
                      <a:pt x="12" y="7"/>
                      <a:pt x="11" y="5"/>
                    </a:cubicBezTo>
                    <a:lnTo>
                      <a:pt x="10" y="0"/>
                    </a:lnTo>
                    <a:lnTo>
                      <a:pt x="10" y="0"/>
                    </a:lnTo>
                    <a:lnTo>
                      <a:pt x="10" y="0"/>
                    </a:lnTo>
                    <a:cubicBezTo>
                      <a:pt x="9" y="0"/>
                      <a:pt x="9" y="1"/>
                      <a:pt x="8" y="1"/>
                    </a:cubicBezTo>
                    <a:cubicBezTo>
                      <a:pt x="7" y="2"/>
                      <a:pt x="5" y="3"/>
                      <a:pt x="4" y="3"/>
                    </a:cubicBezTo>
                    <a:cubicBezTo>
                      <a:pt x="3" y="4"/>
                      <a:pt x="2" y="5"/>
                      <a:pt x="1" y="5"/>
                    </a:cubicBezTo>
                    <a:lnTo>
                      <a:pt x="1" y="6"/>
                    </a:lnTo>
                    <a:lnTo>
                      <a:pt x="0" y="6"/>
                    </a:lnTo>
                    <a:cubicBezTo>
                      <a:pt x="3" y="7"/>
                      <a:pt x="5" y="9"/>
                      <a:pt x="6" y="1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 name="Freeform 241">
                <a:extLst>
                  <a:ext uri="{FF2B5EF4-FFF2-40B4-BE49-F238E27FC236}">
                    <a16:creationId xmlns:a16="http://schemas.microsoft.com/office/drawing/2014/main" id="{5AA1C9BD-1213-B5BC-2D8A-1C07E1F0EBB2}"/>
                  </a:ext>
                </a:extLst>
              </p:cNvPr>
              <p:cNvSpPr>
                <a:spLocks noChangeArrowheads="1"/>
              </p:cNvSpPr>
              <p:nvPr/>
            </p:nvSpPr>
            <p:spPr bwMode="auto">
              <a:xfrm>
                <a:off x="5673939" y="4164241"/>
                <a:ext cx="26861" cy="29844"/>
              </a:xfrm>
              <a:custGeom>
                <a:avLst/>
                <a:gdLst>
                  <a:gd name="T0" fmla="*/ 7 w 41"/>
                  <a:gd name="T1" fmla="*/ 24 h 46"/>
                  <a:gd name="T2" fmla="*/ 0 w 41"/>
                  <a:gd name="T3" fmla="*/ 24 h 46"/>
                  <a:gd name="T4" fmla="*/ 1 w 41"/>
                  <a:gd name="T5" fmla="*/ 25 h 46"/>
                  <a:gd name="T6" fmla="*/ 4 w 41"/>
                  <a:gd name="T7" fmla="*/ 28 h 46"/>
                  <a:gd name="T8" fmla="*/ 7 w 41"/>
                  <a:gd name="T9" fmla="*/ 26 h 46"/>
                  <a:gd name="T10" fmla="*/ 9 w 41"/>
                  <a:gd name="T11" fmla="*/ 25 h 46"/>
                  <a:gd name="T12" fmla="*/ 12 w 41"/>
                  <a:gd name="T13" fmla="*/ 24 h 46"/>
                  <a:gd name="T14" fmla="*/ 15 w 41"/>
                  <a:gd name="T15" fmla="*/ 25 h 46"/>
                  <a:gd name="T16" fmla="*/ 20 w 41"/>
                  <a:gd name="T17" fmla="*/ 30 h 46"/>
                  <a:gd name="T18" fmla="*/ 20 w 41"/>
                  <a:gd name="T19" fmla="*/ 34 h 46"/>
                  <a:gd name="T20" fmla="*/ 22 w 41"/>
                  <a:gd name="T21" fmla="*/ 45 h 46"/>
                  <a:gd name="T22" fmla="*/ 25 w 41"/>
                  <a:gd name="T23" fmla="*/ 42 h 46"/>
                  <a:gd name="T24" fmla="*/ 30 w 41"/>
                  <a:gd name="T25" fmla="*/ 40 h 46"/>
                  <a:gd name="T26" fmla="*/ 29 w 41"/>
                  <a:gd name="T27" fmla="*/ 37 h 46"/>
                  <a:gd name="T28" fmla="*/ 29 w 41"/>
                  <a:gd name="T29" fmla="*/ 33 h 46"/>
                  <a:gd name="T30" fmla="*/ 30 w 41"/>
                  <a:gd name="T31" fmla="*/ 28 h 46"/>
                  <a:gd name="T32" fmla="*/ 39 w 41"/>
                  <a:gd name="T33" fmla="*/ 14 h 46"/>
                  <a:gd name="T34" fmla="*/ 40 w 41"/>
                  <a:gd name="T35" fmla="*/ 9 h 46"/>
                  <a:gd name="T36" fmla="*/ 40 w 41"/>
                  <a:gd name="T37" fmla="*/ 0 h 46"/>
                  <a:gd name="T38" fmla="*/ 31 w 41"/>
                  <a:gd name="T39" fmla="*/ 1 h 46"/>
                  <a:gd name="T40" fmla="*/ 29 w 41"/>
                  <a:gd name="T41" fmla="*/ 0 h 46"/>
                  <a:gd name="T42" fmla="*/ 22 w 41"/>
                  <a:gd name="T43" fmla="*/ 3 h 46"/>
                  <a:gd name="T44" fmla="*/ 20 w 41"/>
                  <a:gd name="T45" fmla="*/ 5 h 46"/>
                  <a:gd name="T46" fmla="*/ 18 w 41"/>
                  <a:gd name="T47" fmla="*/ 6 h 46"/>
                  <a:gd name="T48" fmla="*/ 13 w 41"/>
                  <a:gd name="T49" fmla="*/ 8 h 46"/>
                  <a:gd name="T50" fmla="*/ 15 w 41"/>
                  <a:gd name="T51" fmla="*/ 11 h 46"/>
                  <a:gd name="T52" fmla="*/ 15 w 41"/>
                  <a:gd name="T53" fmla="*/ 17 h 46"/>
                  <a:gd name="T54" fmla="*/ 7 w 41"/>
                  <a:gd name="T5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6">
                    <a:moveTo>
                      <a:pt x="7" y="24"/>
                    </a:moveTo>
                    <a:lnTo>
                      <a:pt x="0" y="24"/>
                    </a:lnTo>
                    <a:lnTo>
                      <a:pt x="1" y="25"/>
                    </a:lnTo>
                    <a:lnTo>
                      <a:pt x="4" y="28"/>
                    </a:lnTo>
                    <a:cubicBezTo>
                      <a:pt x="5" y="27"/>
                      <a:pt x="6" y="26"/>
                      <a:pt x="7" y="26"/>
                    </a:cubicBezTo>
                    <a:lnTo>
                      <a:pt x="9" y="25"/>
                    </a:lnTo>
                    <a:cubicBezTo>
                      <a:pt x="10" y="24"/>
                      <a:pt x="11" y="24"/>
                      <a:pt x="12" y="24"/>
                    </a:cubicBezTo>
                    <a:cubicBezTo>
                      <a:pt x="13" y="24"/>
                      <a:pt x="14" y="24"/>
                      <a:pt x="15" y="25"/>
                    </a:cubicBezTo>
                    <a:cubicBezTo>
                      <a:pt x="17" y="26"/>
                      <a:pt x="19" y="28"/>
                      <a:pt x="20" y="30"/>
                    </a:cubicBezTo>
                    <a:lnTo>
                      <a:pt x="20" y="34"/>
                    </a:lnTo>
                    <a:lnTo>
                      <a:pt x="22" y="45"/>
                    </a:lnTo>
                    <a:lnTo>
                      <a:pt x="25" y="42"/>
                    </a:lnTo>
                    <a:cubicBezTo>
                      <a:pt x="26" y="41"/>
                      <a:pt x="28" y="40"/>
                      <a:pt x="30" y="40"/>
                    </a:cubicBezTo>
                    <a:cubicBezTo>
                      <a:pt x="29" y="39"/>
                      <a:pt x="29" y="38"/>
                      <a:pt x="29" y="37"/>
                    </a:cubicBezTo>
                    <a:lnTo>
                      <a:pt x="29" y="33"/>
                    </a:lnTo>
                    <a:cubicBezTo>
                      <a:pt x="29" y="31"/>
                      <a:pt x="29" y="30"/>
                      <a:pt x="30" y="28"/>
                    </a:cubicBezTo>
                    <a:lnTo>
                      <a:pt x="39" y="14"/>
                    </a:lnTo>
                    <a:lnTo>
                      <a:pt x="40" y="9"/>
                    </a:lnTo>
                    <a:lnTo>
                      <a:pt x="40" y="0"/>
                    </a:lnTo>
                    <a:cubicBezTo>
                      <a:pt x="37" y="2"/>
                      <a:pt x="33" y="3"/>
                      <a:pt x="31" y="1"/>
                    </a:cubicBezTo>
                    <a:cubicBezTo>
                      <a:pt x="30" y="1"/>
                      <a:pt x="30" y="1"/>
                      <a:pt x="29" y="0"/>
                    </a:cubicBezTo>
                    <a:lnTo>
                      <a:pt x="22" y="3"/>
                    </a:lnTo>
                    <a:cubicBezTo>
                      <a:pt x="21" y="3"/>
                      <a:pt x="20" y="4"/>
                      <a:pt x="20" y="5"/>
                    </a:cubicBezTo>
                    <a:lnTo>
                      <a:pt x="18" y="6"/>
                    </a:lnTo>
                    <a:cubicBezTo>
                      <a:pt x="17" y="7"/>
                      <a:pt x="15" y="8"/>
                      <a:pt x="13" y="8"/>
                    </a:cubicBezTo>
                    <a:lnTo>
                      <a:pt x="15" y="11"/>
                    </a:lnTo>
                    <a:cubicBezTo>
                      <a:pt x="15" y="13"/>
                      <a:pt x="15" y="15"/>
                      <a:pt x="15" y="17"/>
                    </a:cubicBezTo>
                    <a:cubicBezTo>
                      <a:pt x="13" y="20"/>
                      <a:pt x="10" y="23"/>
                      <a:pt x="7" y="2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9" name="Freeform 243">
                <a:extLst>
                  <a:ext uri="{FF2B5EF4-FFF2-40B4-BE49-F238E27FC236}">
                    <a16:creationId xmlns:a16="http://schemas.microsoft.com/office/drawing/2014/main" id="{49902E08-B1DF-C08C-8BD0-AD4E4A24E270}"/>
                  </a:ext>
                </a:extLst>
              </p:cNvPr>
              <p:cNvSpPr>
                <a:spLocks noChangeArrowheads="1"/>
              </p:cNvSpPr>
              <p:nvPr/>
            </p:nvSpPr>
            <p:spPr bwMode="auto">
              <a:xfrm>
                <a:off x="5659017" y="4191102"/>
                <a:ext cx="20891" cy="38797"/>
              </a:xfrm>
              <a:custGeom>
                <a:avLst/>
                <a:gdLst>
                  <a:gd name="T0" fmla="*/ 13 w 32"/>
                  <a:gd name="T1" fmla="*/ 2 h 59"/>
                  <a:gd name="T2" fmla="*/ 7 w 32"/>
                  <a:gd name="T3" fmla="*/ 0 h 59"/>
                  <a:gd name="T4" fmla="*/ 7 w 32"/>
                  <a:gd name="T5" fmla="*/ 1 h 59"/>
                  <a:gd name="T6" fmla="*/ 5 w 32"/>
                  <a:gd name="T7" fmla="*/ 6 h 59"/>
                  <a:gd name="T8" fmla="*/ 0 w 32"/>
                  <a:gd name="T9" fmla="*/ 14 h 59"/>
                  <a:gd name="T10" fmla="*/ 0 w 32"/>
                  <a:gd name="T11" fmla="*/ 14 h 59"/>
                  <a:gd name="T12" fmla="*/ 1 w 32"/>
                  <a:gd name="T13" fmla="*/ 18 h 59"/>
                  <a:gd name="T14" fmla="*/ 1 w 32"/>
                  <a:gd name="T15" fmla="*/ 20 h 59"/>
                  <a:gd name="T16" fmla="*/ 0 w 32"/>
                  <a:gd name="T17" fmla="*/ 26 h 59"/>
                  <a:gd name="T18" fmla="*/ 5 w 32"/>
                  <a:gd name="T19" fmla="*/ 35 h 59"/>
                  <a:gd name="T20" fmla="*/ 10 w 32"/>
                  <a:gd name="T21" fmla="*/ 54 h 59"/>
                  <a:gd name="T22" fmla="*/ 16 w 32"/>
                  <a:gd name="T23" fmla="*/ 51 h 59"/>
                  <a:gd name="T24" fmla="*/ 17 w 32"/>
                  <a:gd name="T25" fmla="*/ 51 h 59"/>
                  <a:gd name="T26" fmla="*/ 19 w 32"/>
                  <a:gd name="T27" fmla="*/ 52 h 59"/>
                  <a:gd name="T28" fmla="*/ 23 w 32"/>
                  <a:gd name="T29" fmla="*/ 53 h 59"/>
                  <a:gd name="T30" fmla="*/ 25 w 32"/>
                  <a:gd name="T31" fmla="*/ 55 h 59"/>
                  <a:gd name="T32" fmla="*/ 27 w 32"/>
                  <a:gd name="T33" fmla="*/ 58 h 59"/>
                  <a:gd name="T34" fmla="*/ 31 w 32"/>
                  <a:gd name="T35" fmla="*/ 54 h 59"/>
                  <a:gd name="T36" fmla="*/ 30 w 32"/>
                  <a:gd name="T37" fmla="*/ 48 h 59"/>
                  <a:gd name="T38" fmla="*/ 29 w 32"/>
                  <a:gd name="T39" fmla="*/ 35 h 59"/>
                  <a:gd name="T40" fmla="*/ 26 w 32"/>
                  <a:gd name="T41" fmla="*/ 28 h 59"/>
                  <a:gd name="T42" fmla="*/ 17 w 32"/>
                  <a:gd name="T43" fmla="*/ 7 h 59"/>
                  <a:gd name="T44" fmla="*/ 13 w 32"/>
                  <a:gd name="T4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13" y="2"/>
                    </a:moveTo>
                    <a:lnTo>
                      <a:pt x="7" y="0"/>
                    </a:lnTo>
                    <a:lnTo>
                      <a:pt x="7" y="1"/>
                    </a:lnTo>
                    <a:lnTo>
                      <a:pt x="5" y="6"/>
                    </a:lnTo>
                    <a:lnTo>
                      <a:pt x="0" y="14"/>
                    </a:lnTo>
                    <a:lnTo>
                      <a:pt x="0" y="14"/>
                    </a:lnTo>
                    <a:lnTo>
                      <a:pt x="1" y="18"/>
                    </a:lnTo>
                    <a:cubicBezTo>
                      <a:pt x="1" y="18"/>
                      <a:pt x="1" y="19"/>
                      <a:pt x="1" y="20"/>
                    </a:cubicBezTo>
                    <a:lnTo>
                      <a:pt x="0" y="26"/>
                    </a:lnTo>
                    <a:lnTo>
                      <a:pt x="5" y="35"/>
                    </a:lnTo>
                    <a:lnTo>
                      <a:pt x="10" y="54"/>
                    </a:lnTo>
                    <a:cubicBezTo>
                      <a:pt x="11" y="53"/>
                      <a:pt x="14" y="51"/>
                      <a:pt x="16" y="51"/>
                    </a:cubicBezTo>
                    <a:cubicBezTo>
                      <a:pt x="16" y="51"/>
                      <a:pt x="16" y="51"/>
                      <a:pt x="17" y="51"/>
                    </a:cubicBezTo>
                    <a:lnTo>
                      <a:pt x="19" y="52"/>
                    </a:lnTo>
                    <a:cubicBezTo>
                      <a:pt x="20" y="52"/>
                      <a:pt x="22" y="52"/>
                      <a:pt x="23" y="53"/>
                    </a:cubicBezTo>
                    <a:lnTo>
                      <a:pt x="25" y="55"/>
                    </a:lnTo>
                    <a:cubicBezTo>
                      <a:pt x="26" y="56"/>
                      <a:pt x="27" y="57"/>
                      <a:pt x="27" y="58"/>
                    </a:cubicBezTo>
                    <a:lnTo>
                      <a:pt x="31" y="54"/>
                    </a:lnTo>
                    <a:lnTo>
                      <a:pt x="30" y="48"/>
                    </a:lnTo>
                    <a:lnTo>
                      <a:pt x="29" y="35"/>
                    </a:lnTo>
                    <a:lnTo>
                      <a:pt x="26" y="28"/>
                    </a:lnTo>
                    <a:lnTo>
                      <a:pt x="17" y="7"/>
                    </a:lnTo>
                    <a:lnTo>
                      <a:pt x="13"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20" name="Group 119">
                <a:extLst>
                  <a:ext uri="{FF2B5EF4-FFF2-40B4-BE49-F238E27FC236}">
                    <a16:creationId xmlns:a16="http://schemas.microsoft.com/office/drawing/2014/main" id="{160E4F2D-D2CC-96EA-4E72-45BAEDA2B2B3}"/>
                  </a:ext>
                </a:extLst>
              </p:cNvPr>
              <p:cNvGrpSpPr/>
              <p:nvPr/>
            </p:nvGrpSpPr>
            <p:grpSpPr>
              <a:xfrm>
                <a:off x="5617235" y="556019"/>
                <a:ext cx="3443638" cy="4124536"/>
                <a:chOff x="5617235" y="556019"/>
                <a:chExt cx="3443638" cy="4124536"/>
              </a:xfrm>
            </p:grpSpPr>
            <p:sp>
              <p:nvSpPr>
                <p:cNvPr id="123" name="Freeform 10">
                  <a:extLst>
                    <a:ext uri="{FF2B5EF4-FFF2-40B4-BE49-F238E27FC236}">
                      <a16:creationId xmlns:a16="http://schemas.microsoft.com/office/drawing/2014/main" id="{1B280BDF-E3B8-B669-15C5-0BCC123578C6}"/>
                    </a:ext>
                  </a:extLst>
                </p:cNvPr>
                <p:cNvSpPr>
                  <a:spLocks noChangeArrowheads="1"/>
                </p:cNvSpPr>
                <p:nvPr/>
              </p:nvSpPr>
              <p:spPr bwMode="auto">
                <a:xfrm>
                  <a:off x="8924026" y="1081286"/>
                  <a:ext cx="23876" cy="14921"/>
                </a:xfrm>
                <a:custGeom>
                  <a:avLst/>
                  <a:gdLst>
                    <a:gd name="T0" fmla="*/ 9 w 36"/>
                    <a:gd name="T1" fmla="*/ 10 h 22"/>
                    <a:gd name="T2" fmla="*/ 12 w 36"/>
                    <a:gd name="T3" fmla="*/ 11 h 22"/>
                    <a:gd name="T4" fmla="*/ 19 w 36"/>
                    <a:gd name="T5" fmla="*/ 14 h 22"/>
                    <a:gd name="T6" fmla="*/ 23 w 36"/>
                    <a:gd name="T7" fmla="*/ 19 h 22"/>
                    <a:gd name="T8" fmla="*/ 23 w 36"/>
                    <a:gd name="T9" fmla="*/ 21 h 22"/>
                    <a:gd name="T10" fmla="*/ 25 w 36"/>
                    <a:gd name="T11" fmla="*/ 20 h 22"/>
                    <a:gd name="T12" fmla="*/ 27 w 36"/>
                    <a:gd name="T13" fmla="*/ 19 h 22"/>
                    <a:gd name="T14" fmla="*/ 35 w 36"/>
                    <a:gd name="T15" fmla="*/ 18 h 22"/>
                    <a:gd name="T16" fmla="*/ 35 w 36"/>
                    <a:gd name="T17" fmla="*/ 15 h 22"/>
                    <a:gd name="T18" fmla="*/ 34 w 36"/>
                    <a:gd name="T19" fmla="*/ 12 h 22"/>
                    <a:gd name="T20" fmla="*/ 31 w 36"/>
                    <a:gd name="T21" fmla="*/ 9 h 22"/>
                    <a:gd name="T22" fmla="*/ 27 w 36"/>
                    <a:gd name="T23" fmla="*/ 2 h 22"/>
                    <a:gd name="T24" fmla="*/ 26 w 36"/>
                    <a:gd name="T25" fmla="*/ 0 h 22"/>
                    <a:gd name="T26" fmla="*/ 24 w 36"/>
                    <a:gd name="T27" fmla="*/ 1 h 22"/>
                    <a:gd name="T28" fmla="*/ 18 w 36"/>
                    <a:gd name="T29" fmla="*/ 5 h 22"/>
                    <a:gd name="T30" fmla="*/ 16 w 36"/>
                    <a:gd name="T31" fmla="*/ 6 h 22"/>
                    <a:gd name="T32" fmla="*/ 3 w 36"/>
                    <a:gd name="T33" fmla="*/ 11 h 22"/>
                    <a:gd name="T34" fmla="*/ 0 w 36"/>
                    <a:gd name="T35" fmla="*/ 14 h 22"/>
                    <a:gd name="T36" fmla="*/ 4 w 36"/>
                    <a:gd name="T37" fmla="*/ 11 h 22"/>
                    <a:gd name="T38" fmla="*/ 9 w 36"/>
                    <a:gd name="T3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2">
                      <a:moveTo>
                        <a:pt x="9" y="10"/>
                      </a:moveTo>
                      <a:cubicBezTo>
                        <a:pt x="10" y="10"/>
                        <a:pt x="11" y="10"/>
                        <a:pt x="12" y="11"/>
                      </a:cubicBezTo>
                      <a:lnTo>
                        <a:pt x="19" y="14"/>
                      </a:lnTo>
                      <a:cubicBezTo>
                        <a:pt x="21" y="15"/>
                        <a:pt x="22" y="17"/>
                        <a:pt x="23" y="19"/>
                      </a:cubicBezTo>
                      <a:cubicBezTo>
                        <a:pt x="23" y="20"/>
                        <a:pt x="23" y="20"/>
                        <a:pt x="23" y="21"/>
                      </a:cubicBezTo>
                      <a:lnTo>
                        <a:pt x="25" y="20"/>
                      </a:lnTo>
                      <a:cubicBezTo>
                        <a:pt x="26" y="19"/>
                        <a:pt x="26" y="19"/>
                        <a:pt x="27" y="19"/>
                      </a:cubicBezTo>
                      <a:lnTo>
                        <a:pt x="35" y="18"/>
                      </a:lnTo>
                      <a:lnTo>
                        <a:pt x="35" y="15"/>
                      </a:lnTo>
                      <a:lnTo>
                        <a:pt x="34" y="12"/>
                      </a:lnTo>
                      <a:lnTo>
                        <a:pt x="31" y="9"/>
                      </a:lnTo>
                      <a:lnTo>
                        <a:pt x="27" y="2"/>
                      </a:lnTo>
                      <a:cubicBezTo>
                        <a:pt x="26" y="1"/>
                        <a:pt x="26" y="0"/>
                        <a:pt x="26" y="0"/>
                      </a:cubicBezTo>
                      <a:cubicBezTo>
                        <a:pt x="25" y="0"/>
                        <a:pt x="25" y="1"/>
                        <a:pt x="24" y="1"/>
                      </a:cubicBezTo>
                      <a:lnTo>
                        <a:pt x="18" y="5"/>
                      </a:lnTo>
                      <a:cubicBezTo>
                        <a:pt x="18" y="6"/>
                        <a:pt x="17" y="6"/>
                        <a:pt x="16" y="6"/>
                      </a:cubicBezTo>
                      <a:lnTo>
                        <a:pt x="3" y="11"/>
                      </a:lnTo>
                      <a:lnTo>
                        <a:pt x="0" y="14"/>
                      </a:lnTo>
                      <a:lnTo>
                        <a:pt x="4" y="11"/>
                      </a:lnTo>
                      <a:cubicBezTo>
                        <a:pt x="6" y="10"/>
                        <a:pt x="7" y="10"/>
                        <a:pt x="9" y="1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4" name="Freeform 11">
                  <a:extLst>
                    <a:ext uri="{FF2B5EF4-FFF2-40B4-BE49-F238E27FC236}">
                      <a16:creationId xmlns:a16="http://schemas.microsoft.com/office/drawing/2014/main" id="{B51789E6-E2FA-8270-C9CA-31170D59011C}"/>
                    </a:ext>
                  </a:extLst>
                </p:cNvPr>
                <p:cNvSpPr>
                  <a:spLocks noChangeArrowheads="1"/>
                </p:cNvSpPr>
                <p:nvPr/>
              </p:nvSpPr>
              <p:spPr bwMode="auto">
                <a:xfrm>
                  <a:off x="7909306" y="911170"/>
                  <a:ext cx="2983" cy="14923"/>
                </a:xfrm>
                <a:custGeom>
                  <a:avLst/>
                  <a:gdLst>
                    <a:gd name="T0" fmla="*/ 1 w 6"/>
                    <a:gd name="T1" fmla="*/ 14 h 22"/>
                    <a:gd name="T2" fmla="*/ 1 w 6"/>
                    <a:gd name="T3" fmla="*/ 16 h 22"/>
                    <a:gd name="T4" fmla="*/ 2 w 6"/>
                    <a:gd name="T5" fmla="*/ 21 h 22"/>
                    <a:gd name="T6" fmla="*/ 3 w 6"/>
                    <a:gd name="T7" fmla="*/ 17 h 22"/>
                    <a:gd name="T8" fmla="*/ 5 w 6"/>
                    <a:gd name="T9" fmla="*/ 0 h 22"/>
                    <a:gd name="T10" fmla="*/ 0 w 6"/>
                    <a:gd name="T11" fmla="*/ 11 h 22"/>
                    <a:gd name="T12" fmla="*/ 1 w 6"/>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1" y="14"/>
                      </a:moveTo>
                      <a:cubicBezTo>
                        <a:pt x="1" y="15"/>
                        <a:pt x="1" y="16"/>
                        <a:pt x="1" y="16"/>
                      </a:cubicBezTo>
                      <a:lnTo>
                        <a:pt x="2" y="21"/>
                      </a:lnTo>
                      <a:lnTo>
                        <a:pt x="3" y="17"/>
                      </a:lnTo>
                      <a:lnTo>
                        <a:pt x="5" y="0"/>
                      </a:lnTo>
                      <a:lnTo>
                        <a:pt x="0" y="11"/>
                      </a:lnTo>
                      <a:lnTo>
                        <a:pt x="1" y="1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5" name="Freeform 12">
                  <a:extLst>
                    <a:ext uri="{FF2B5EF4-FFF2-40B4-BE49-F238E27FC236}">
                      <a16:creationId xmlns:a16="http://schemas.microsoft.com/office/drawing/2014/main" id="{E40966D0-09E9-2B2C-358A-A971518DBFE3}"/>
                    </a:ext>
                  </a:extLst>
                </p:cNvPr>
                <p:cNvSpPr>
                  <a:spLocks noChangeArrowheads="1"/>
                </p:cNvSpPr>
                <p:nvPr/>
              </p:nvSpPr>
              <p:spPr bwMode="auto">
                <a:xfrm>
                  <a:off x="8082405" y="776870"/>
                  <a:ext cx="23876" cy="56705"/>
                </a:xfrm>
                <a:custGeom>
                  <a:avLst/>
                  <a:gdLst>
                    <a:gd name="T0" fmla="*/ 0 w 35"/>
                    <a:gd name="T1" fmla="*/ 31 h 84"/>
                    <a:gd name="T2" fmla="*/ 1 w 35"/>
                    <a:gd name="T3" fmla="*/ 36 h 84"/>
                    <a:gd name="T4" fmla="*/ 4 w 35"/>
                    <a:gd name="T5" fmla="*/ 36 h 84"/>
                    <a:gd name="T6" fmla="*/ 8 w 35"/>
                    <a:gd name="T7" fmla="*/ 39 h 84"/>
                    <a:gd name="T8" fmla="*/ 13 w 35"/>
                    <a:gd name="T9" fmla="*/ 43 h 84"/>
                    <a:gd name="T10" fmla="*/ 13 w 35"/>
                    <a:gd name="T11" fmla="*/ 53 h 84"/>
                    <a:gd name="T12" fmla="*/ 11 w 35"/>
                    <a:gd name="T13" fmla="*/ 57 h 84"/>
                    <a:gd name="T14" fmla="*/ 14 w 35"/>
                    <a:gd name="T15" fmla="*/ 63 h 84"/>
                    <a:gd name="T16" fmla="*/ 16 w 35"/>
                    <a:gd name="T17" fmla="*/ 70 h 84"/>
                    <a:gd name="T18" fmla="*/ 12 w 35"/>
                    <a:gd name="T19" fmla="*/ 83 h 84"/>
                    <a:gd name="T20" fmla="*/ 19 w 35"/>
                    <a:gd name="T21" fmla="*/ 76 h 84"/>
                    <a:gd name="T22" fmla="*/ 34 w 35"/>
                    <a:gd name="T23" fmla="*/ 50 h 84"/>
                    <a:gd name="T24" fmla="*/ 32 w 35"/>
                    <a:gd name="T25" fmla="*/ 49 h 84"/>
                    <a:gd name="T26" fmla="*/ 21 w 35"/>
                    <a:gd name="T27" fmla="*/ 43 h 84"/>
                    <a:gd name="T28" fmla="*/ 18 w 35"/>
                    <a:gd name="T29" fmla="*/ 39 h 84"/>
                    <a:gd name="T30" fmla="*/ 15 w 35"/>
                    <a:gd name="T31" fmla="*/ 31 h 84"/>
                    <a:gd name="T32" fmla="*/ 7 w 35"/>
                    <a:gd name="T33" fmla="*/ 11 h 84"/>
                    <a:gd name="T34" fmla="*/ 6 w 35"/>
                    <a:gd name="T35" fmla="*/ 0 h 84"/>
                    <a:gd name="T36" fmla="*/ 4 w 35"/>
                    <a:gd name="T37" fmla="*/ 0 h 84"/>
                    <a:gd name="T38" fmla="*/ 3 w 35"/>
                    <a:gd name="T39" fmla="*/ 0 h 84"/>
                    <a:gd name="T40" fmla="*/ 3 w 35"/>
                    <a:gd name="T41" fmla="*/ 0 h 84"/>
                    <a:gd name="T42" fmla="*/ 4 w 35"/>
                    <a:gd name="T43" fmla="*/ 5 h 84"/>
                    <a:gd name="T44" fmla="*/ 0 w 35"/>
                    <a:gd name="T45" fmla="*/ 27 h 84"/>
                    <a:gd name="T46" fmla="*/ 0 w 35"/>
                    <a:gd name="T47" fmla="*/ 3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4">
                      <a:moveTo>
                        <a:pt x="0" y="31"/>
                      </a:moveTo>
                      <a:lnTo>
                        <a:pt x="1" y="36"/>
                      </a:lnTo>
                      <a:lnTo>
                        <a:pt x="4" y="36"/>
                      </a:lnTo>
                      <a:cubicBezTo>
                        <a:pt x="6" y="37"/>
                        <a:pt x="7" y="37"/>
                        <a:pt x="8" y="39"/>
                      </a:cubicBezTo>
                      <a:lnTo>
                        <a:pt x="13" y="43"/>
                      </a:lnTo>
                      <a:cubicBezTo>
                        <a:pt x="16" y="46"/>
                        <a:pt x="16" y="50"/>
                        <a:pt x="13" y="53"/>
                      </a:cubicBezTo>
                      <a:lnTo>
                        <a:pt x="11" y="57"/>
                      </a:lnTo>
                      <a:lnTo>
                        <a:pt x="14" y="63"/>
                      </a:lnTo>
                      <a:cubicBezTo>
                        <a:pt x="16" y="65"/>
                        <a:pt x="17" y="68"/>
                        <a:pt x="16" y="70"/>
                      </a:cubicBezTo>
                      <a:lnTo>
                        <a:pt x="12" y="83"/>
                      </a:lnTo>
                      <a:lnTo>
                        <a:pt x="19" y="76"/>
                      </a:lnTo>
                      <a:lnTo>
                        <a:pt x="34" y="50"/>
                      </a:lnTo>
                      <a:cubicBezTo>
                        <a:pt x="33" y="50"/>
                        <a:pt x="33" y="50"/>
                        <a:pt x="32" y="49"/>
                      </a:cubicBezTo>
                      <a:lnTo>
                        <a:pt x="21" y="43"/>
                      </a:lnTo>
                      <a:cubicBezTo>
                        <a:pt x="20" y="42"/>
                        <a:pt x="19" y="41"/>
                        <a:pt x="18" y="39"/>
                      </a:cubicBezTo>
                      <a:lnTo>
                        <a:pt x="15" y="31"/>
                      </a:lnTo>
                      <a:lnTo>
                        <a:pt x="7" y="11"/>
                      </a:lnTo>
                      <a:lnTo>
                        <a:pt x="6" y="0"/>
                      </a:lnTo>
                      <a:lnTo>
                        <a:pt x="4" y="0"/>
                      </a:lnTo>
                      <a:cubicBezTo>
                        <a:pt x="4" y="0"/>
                        <a:pt x="4" y="0"/>
                        <a:pt x="3" y="0"/>
                      </a:cubicBezTo>
                      <a:lnTo>
                        <a:pt x="3" y="0"/>
                      </a:lnTo>
                      <a:cubicBezTo>
                        <a:pt x="4" y="2"/>
                        <a:pt x="5" y="4"/>
                        <a:pt x="4" y="5"/>
                      </a:cubicBezTo>
                      <a:lnTo>
                        <a:pt x="0" y="27"/>
                      </a:lnTo>
                      <a:lnTo>
                        <a:pt x="0" y="3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6" name="Freeform 17">
                  <a:extLst>
                    <a:ext uri="{FF2B5EF4-FFF2-40B4-BE49-F238E27FC236}">
                      <a16:creationId xmlns:a16="http://schemas.microsoft.com/office/drawing/2014/main" id="{88988BC9-2093-10BA-E0AE-06C195664A14}"/>
                    </a:ext>
                  </a:extLst>
                </p:cNvPr>
                <p:cNvSpPr>
                  <a:spLocks noChangeArrowheads="1"/>
                </p:cNvSpPr>
                <p:nvPr/>
              </p:nvSpPr>
              <p:spPr bwMode="auto">
                <a:xfrm>
                  <a:off x="8909101" y="1096207"/>
                  <a:ext cx="11938" cy="5968"/>
                </a:xfrm>
                <a:custGeom>
                  <a:avLst/>
                  <a:gdLst>
                    <a:gd name="T0" fmla="*/ 6 w 16"/>
                    <a:gd name="T1" fmla="*/ 1 h 9"/>
                    <a:gd name="T2" fmla="*/ 4 w 16"/>
                    <a:gd name="T3" fmla="*/ 0 h 9"/>
                    <a:gd name="T4" fmla="*/ 3 w 16"/>
                    <a:gd name="T5" fmla="*/ 2 h 9"/>
                    <a:gd name="T6" fmla="*/ 2 w 16"/>
                    <a:gd name="T7" fmla="*/ 4 h 9"/>
                    <a:gd name="T8" fmla="*/ 0 w 16"/>
                    <a:gd name="T9" fmla="*/ 6 h 9"/>
                    <a:gd name="T10" fmla="*/ 7 w 16"/>
                    <a:gd name="T11" fmla="*/ 8 h 9"/>
                    <a:gd name="T12" fmla="*/ 15 w 16"/>
                    <a:gd name="T13" fmla="*/ 1 h 9"/>
                    <a:gd name="T14" fmla="*/ 14 w 16"/>
                    <a:gd name="T15" fmla="*/ 1 h 9"/>
                    <a:gd name="T16" fmla="*/ 6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6" y="1"/>
                      </a:moveTo>
                      <a:lnTo>
                        <a:pt x="4" y="0"/>
                      </a:lnTo>
                      <a:lnTo>
                        <a:pt x="3" y="2"/>
                      </a:lnTo>
                      <a:cubicBezTo>
                        <a:pt x="3" y="3"/>
                        <a:pt x="2" y="4"/>
                        <a:pt x="2" y="4"/>
                      </a:cubicBezTo>
                      <a:lnTo>
                        <a:pt x="0" y="6"/>
                      </a:lnTo>
                      <a:lnTo>
                        <a:pt x="7" y="8"/>
                      </a:lnTo>
                      <a:lnTo>
                        <a:pt x="15" y="1"/>
                      </a:lnTo>
                      <a:lnTo>
                        <a:pt x="14" y="1"/>
                      </a:lnTo>
                      <a:cubicBezTo>
                        <a:pt x="12" y="3"/>
                        <a:pt x="8" y="3"/>
                        <a:pt x="6" y="1"/>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 name="Freeform 20">
                  <a:extLst>
                    <a:ext uri="{FF2B5EF4-FFF2-40B4-BE49-F238E27FC236}">
                      <a16:creationId xmlns:a16="http://schemas.microsoft.com/office/drawing/2014/main" id="{8F443202-7FBD-786B-889A-6D06D64CC670}"/>
                    </a:ext>
                  </a:extLst>
                </p:cNvPr>
                <p:cNvSpPr>
                  <a:spLocks noChangeArrowheads="1"/>
                </p:cNvSpPr>
                <p:nvPr/>
              </p:nvSpPr>
              <p:spPr bwMode="auto">
                <a:xfrm>
                  <a:off x="7252724" y="1415546"/>
                  <a:ext cx="44767" cy="41782"/>
                </a:xfrm>
                <a:custGeom>
                  <a:avLst/>
                  <a:gdLst>
                    <a:gd name="T0" fmla="*/ 19 w 64"/>
                    <a:gd name="T1" fmla="*/ 38 h 60"/>
                    <a:gd name="T2" fmla="*/ 33 w 64"/>
                    <a:gd name="T3" fmla="*/ 30 h 60"/>
                    <a:gd name="T4" fmla="*/ 45 w 64"/>
                    <a:gd name="T5" fmla="*/ 18 h 60"/>
                    <a:gd name="T6" fmla="*/ 50 w 64"/>
                    <a:gd name="T7" fmla="*/ 14 h 60"/>
                    <a:gd name="T8" fmla="*/ 52 w 64"/>
                    <a:gd name="T9" fmla="*/ 13 h 60"/>
                    <a:gd name="T10" fmla="*/ 57 w 64"/>
                    <a:gd name="T11" fmla="*/ 11 h 60"/>
                    <a:gd name="T12" fmla="*/ 62 w 64"/>
                    <a:gd name="T13" fmla="*/ 7 h 60"/>
                    <a:gd name="T14" fmla="*/ 63 w 64"/>
                    <a:gd name="T15" fmla="*/ 5 h 60"/>
                    <a:gd name="T16" fmla="*/ 62 w 64"/>
                    <a:gd name="T17" fmla="*/ 0 h 60"/>
                    <a:gd name="T18" fmla="*/ 37 w 64"/>
                    <a:gd name="T19" fmla="*/ 6 h 60"/>
                    <a:gd name="T20" fmla="*/ 26 w 64"/>
                    <a:gd name="T21" fmla="*/ 15 h 60"/>
                    <a:gd name="T22" fmla="*/ 21 w 64"/>
                    <a:gd name="T23" fmla="*/ 16 h 60"/>
                    <a:gd name="T24" fmla="*/ 25 w 64"/>
                    <a:gd name="T25" fmla="*/ 23 h 60"/>
                    <a:gd name="T26" fmla="*/ 23 w 64"/>
                    <a:gd name="T27" fmla="*/ 32 h 60"/>
                    <a:gd name="T28" fmla="*/ 6 w 64"/>
                    <a:gd name="T29" fmla="*/ 48 h 60"/>
                    <a:gd name="T30" fmla="*/ 0 w 64"/>
                    <a:gd name="T31" fmla="*/ 59 h 60"/>
                    <a:gd name="T32" fmla="*/ 4 w 64"/>
                    <a:gd name="T33" fmla="*/ 57 h 60"/>
                    <a:gd name="T34" fmla="*/ 9 w 64"/>
                    <a:gd name="T35" fmla="*/ 52 h 60"/>
                    <a:gd name="T36" fmla="*/ 11 w 64"/>
                    <a:gd name="T37" fmla="*/ 51 h 60"/>
                    <a:gd name="T38" fmla="*/ 15 w 64"/>
                    <a:gd name="T39" fmla="*/ 48 h 60"/>
                    <a:gd name="T40" fmla="*/ 15 w 64"/>
                    <a:gd name="T41" fmla="*/ 45 h 60"/>
                    <a:gd name="T42" fmla="*/ 19 w 64"/>
                    <a:gd name="T43"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0">
                      <a:moveTo>
                        <a:pt x="19" y="38"/>
                      </a:moveTo>
                      <a:lnTo>
                        <a:pt x="33" y="30"/>
                      </a:lnTo>
                      <a:lnTo>
                        <a:pt x="45" y="18"/>
                      </a:lnTo>
                      <a:lnTo>
                        <a:pt x="50" y="14"/>
                      </a:lnTo>
                      <a:cubicBezTo>
                        <a:pt x="51" y="14"/>
                        <a:pt x="51" y="13"/>
                        <a:pt x="52" y="13"/>
                      </a:cubicBezTo>
                      <a:lnTo>
                        <a:pt x="57" y="11"/>
                      </a:lnTo>
                      <a:lnTo>
                        <a:pt x="62" y="7"/>
                      </a:lnTo>
                      <a:cubicBezTo>
                        <a:pt x="62" y="6"/>
                        <a:pt x="63" y="6"/>
                        <a:pt x="63" y="5"/>
                      </a:cubicBezTo>
                      <a:cubicBezTo>
                        <a:pt x="62" y="4"/>
                        <a:pt x="62" y="2"/>
                        <a:pt x="62" y="0"/>
                      </a:cubicBezTo>
                      <a:lnTo>
                        <a:pt x="37" y="6"/>
                      </a:lnTo>
                      <a:lnTo>
                        <a:pt x="26" y="15"/>
                      </a:lnTo>
                      <a:cubicBezTo>
                        <a:pt x="24" y="15"/>
                        <a:pt x="23" y="16"/>
                        <a:pt x="21" y="16"/>
                      </a:cubicBezTo>
                      <a:lnTo>
                        <a:pt x="25" y="23"/>
                      </a:lnTo>
                      <a:cubicBezTo>
                        <a:pt x="26" y="26"/>
                        <a:pt x="26" y="30"/>
                        <a:pt x="23" y="32"/>
                      </a:cubicBezTo>
                      <a:lnTo>
                        <a:pt x="6" y="48"/>
                      </a:lnTo>
                      <a:lnTo>
                        <a:pt x="0" y="59"/>
                      </a:lnTo>
                      <a:lnTo>
                        <a:pt x="4" y="57"/>
                      </a:lnTo>
                      <a:lnTo>
                        <a:pt x="9" y="52"/>
                      </a:lnTo>
                      <a:cubicBezTo>
                        <a:pt x="10" y="52"/>
                        <a:pt x="10" y="51"/>
                        <a:pt x="11" y="51"/>
                      </a:cubicBezTo>
                      <a:lnTo>
                        <a:pt x="15" y="48"/>
                      </a:lnTo>
                      <a:cubicBezTo>
                        <a:pt x="15" y="47"/>
                        <a:pt x="15" y="46"/>
                        <a:pt x="15" y="45"/>
                      </a:cubicBezTo>
                      <a:cubicBezTo>
                        <a:pt x="15" y="42"/>
                        <a:pt x="16" y="40"/>
                        <a:pt x="19" y="3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8" name="Freeform 21">
                  <a:extLst>
                    <a:ext uri="{FF2B5EF4-FFF2-40B4-BE49-F238E27FC236}">
                      <a16:creationId xmlns:a16="http://schemas.microsoft.com/office/drawing/2014/main" id="{59703F15-9A02-66C4-72B4-667A5B1F4ED1}"/>
                    </a:ext>
                  </a:extLst>
                </p:cNvPr>
                <p:cNvSpPr>
                  <a:spLocks noChangeArrowheads="1"/>
                </p:cNvSpPr>
                <p:nvPr/>
              </p:nvSpPr>
              <p:spPr bwMode="auto">
                <a:xfrm>
                  <a:off x="7130360" y="1567752"/>
                  <a:ext cx="140270" cy="53720"/>
                </a:xfrm>
                <a:custGeom>
                  <a:avLst/>
                  <a:gdLst>
                    <a:gd name="T0" fmla="*/ 113 w 207"/>
                    <a:gd name="T1" fmla="*/ 19 h 81"/>
                    <a:gd name="T2" fmla="*/ 123 w 207"/>
                    <a:gd name="T3" fmla="*/ 15 h 81"/>
                    <a:gd name="T4" fmla="*/ 121 w 207"/>
                    <a:gd name="T5" fmla="*/ 12 h 81"/>
                    <a:gd name="T6" fmla="*/ 114 w 207"/>
                    <a:gd name="T7" fmla="*/ 9 h 81"/>
                    <a:gd name="T8" fmla="*/ 110 w 207"/>
                    <a:gd name="T9" fmla="*/ 6 h 81"/>
                    <a:gd name="T10" fmla="*/ 98 w 207"/>
                    <a:gd name="T11" fmla="*/ 22 h 81"/>
                    <a:gd name="T12" fmla="*/ 89 w 207"/>
                    <a:gd name="T13" fmla="*/ 33 h 81"/>
                    <a:gd name="T14" fmla="*/ 63 w 207"/>
                    <a:gd name="T15" fmla="*/ 34 h 81"/>
                    <a:gd name="T16" fmla="*/ 48 w 207"/>
                    <a:gd name="T17" fmla="*/ 41 h 81"/>
                    <a:gd name="T18" fmla="*/ 19 w 207"/>
                    <a:gd name="T19" fmla="*/ 41 h 81"/>
                    <a:gd name="T20" fmla="*/ 9 w 207"/>
                    <a:gd name="T21" fmla="*/ 34 h 81"/>
                    <a:gd name="T22" fmla="*/ 7 w 207"/>
                    <a:gd name="T23" fmla="*/ 27 h 81"/>
                    <a:gd name="T24" fmla="*/ 0 w 207"/>
                    <a:gd name="T25" fmla="*/ 30 h 81"/>
                    <a:gd name="T26" fmla="*/ 4 w 207"/>
                    <a:gd name="T27" fmla="*/ 35 h 81"/>
                    <a:gd name="T28" fmla="*/ 3 w 207"/>
                    <a:gd name="T29" fmla="*/ 50 h 81"/>
                    <a:gd name="T30" fmla="*/ 51 w 207"/>
                    <a:gd name="T31" fmla="*/ 43 h 81"/>
                    <a:gd name="T32" fmla="*/ 61 w 207"/>
                    <a:gd name="T33" fmla="*/ 45 h 81"/>
                    <a:gd name="T34" fmla="*/ 77 w 207"/>
                    <a:gd name="T35" fmla="*/ 56 h 81"/>
                    <a:gd name="T36" fmla="*/ 88 w 207"/>
                    <a:gd name="T37" fmla="*/ 58 h 81"/>
                    <a:gd name="T38" fmla="*/ 95 w 207"/>
                    <a:gd name="T39" fmla="*/ 66 h 81"/>
                    <a:gd name="T40" fmla="*/ 96 w 207"/>
                    <a:gd name="T41" fmla="*/ 80 h 81"/>
                    <a:gd name="T42" fmla="*/ 112 w 207"/>
                    <a:gd name="T43" fmla="*/ 70 h 81"/>
                    <a:gd name="T44" fmla="*/ 119 w 207"/>
                    <a:gd name="T45" fmla="*/ 66 h 81"/>
                    <a:gd name="T46" fmla="*/ 141 w 207"/>
                    <a:gd name="T47" fmla="*/ 61 h 81"/>
                    <a:gd name="T48" fmla="*/ 146 w 207"/>
                    <a:gd name="T49" fmla="*/ 64 h 81"/>
                    <a:gd name="T50" fmla="*/ 148 w 207"/>
                    <a:gd name="T51" fmla="*/ 60 h 81"/>
                    <a:gd name="T52" fmla="*/ 153 w 207"/>
                    <a:gd name="T53" fmla="*/ 57 h 81"/>
                    <a:gd name="T54" fmla="*/ 153 w 207"/>
                    <a:gd name="T55" fmla="*/ 52 h 81"/>
                    <a:gd name="T56" fmla="*/ 160 w 207"/>
                    <a:gd name="T57" fmla="*/ 42 h 81"/>
                    <a:gd name="T58" fmla="*/ 177 w 207"/>
                    <a:gd name="T59" fmla="*/ 41 h 81"/>
                    <a:gd name="T60" fmla="*/ 184 w 207"/>
                    <a:gd name="T61" fmla="*/ 35 h 81"/>
                    <a:gd name="T62" fmla="*/ 197 w 207"/>
                    <a:gd name="T63" fmla="*/ 32 h 81"/>
                    <a:gd name="T64" fmla="*/ 206 w 207"/>
                    <a:gd name="T65" fmla="*/ 0 h 81"/>
                    <a:gd name="T66" fmla="*/ 199 w 207"/>
                    <a:gd name="T67" fmla="*/ 5 h 81"/>
                    <a:gd name="T68" fmla="*/ 182 w 207"/>
                    <a:gd name="T69" fmla="*/ 10 h 81"/>
                    <a:gd name="T70" fmla="*/ 165 w 207"/>
                    <a:gd name="T71" fmla="*/ 32 h 81"/>
                    <a:gd name="T72" fmla="*/ 116 w 207"/>
                    <a:gd name="T73" fmla="*/ 41 h 81"/>
                    <a:gd name="T74" fmla="*/ 105 w 207"/>
                    <a:gd name="T75"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81">
                      <a:moveTo>
                        <a:pt x="109" y="21"/>
                      </a:moveTo>
                      <a:lnTo>
                        <a:pt x="113" y="19"/>
                      </a:lnTo>
                      <a:cubicBezTo>
                        <a:pt x="113" y="18"/>
                        <a:pt x="114" y="18"/>
                        <a:pt x="115" y="18"/>
                      </a:cubicBezTo>
                      <a:lnTo>
                        <a:pt x="123" y="15"/>
                      </a:lnTo>
                      <a:lnTo>
                        <a:pt x="123" y="14"/>
                      </a:lnTo>
                      <a:lnTo>
                        <a:pt x="121" y="12"/>
                      </a:lnTo>
                      <a:lnTo>
                        <a:pt x="116" y="10"/>
                      </a:lnTo>
                      <a:cubicBezTo>
                        <a:pt x="115" y="10"/>
                        <a:pt x="114" y="10"/>
                        <a:pt x="114" y="9"/>
                      </a:cubicBezTo>
                      <a:lnTo>
                        <a:pt x="112" y="8"/>
                      </a:lnTo>
                      <a:cubicBezTo>
                        <a:pt x="111" y="8"/>
                        <a:pt x="110" y="7"/>
                        <a:pt x="110" y="6"/>
                      </a:cubicBezTo>
                      <a:lnTo>
                        <a:pt x="99" y="19"/>
                      </a:lnTo>
                      <a:lnTo>
                        <a:pt x="98" y="22"/>
                      </a:lnTo>
                      <a:cubicBezTo>
                        <a:pt x="97" y="23"/>
                        <a:pt x="97" y="24"/>
                        <a:pt x="96" y="24"/>
                      </a:cubicBezTo>
                      <a:lnTo>
                        <a:pt x="89" y="33"/>
                      </a:lnTo>
                      <a:cubicBezTo>
                        <a:pt x="87" y="35"/>
                        <a:pt x="85" y="36"/>
                        <a:pt x="82" y="35"/>
                      </a:cubicBezTo>
                      <a:lnTo>
                        <a:pt x="63" y="34"/>
                      </a:lnTo>
                      <a:lnTo>
                        <a:pt x="51" y="40"/>
                      </a:lnTo>
                      <a:cubicBezTo>
                        <a:pt x="50" y="41"/>
                        <a:pt x="49" y="41"/>
                        <a:pt x="48" y="41"/>
                      </a:cubicBezTo>
                      <a:lnTo>
                        <a:pt x="21" y="41"/>
                      </a:lnTo>
                      <a:cubicBezTo>
                        <a:pt x="20" y="41"/>
                        <a:pt x="20" y="41"/>
                        <a:pt x="19" y="41"/>
                      </a:cubicBezTo>
                      <a:lnTo>
                        <a:pt x="14" y="39"/>
                      </a:lnTo>
                      <a:cubicBezTo>
                        <a:pt x="12" y="38"/>
                        <a:pt x="10" y="36"/>
                        <a:pt x="9" y="34"/>
                      </a:cubicBezTo>
                      <a:lnTo>
                        <a:pt x="7" y="29"/>
                      </a:lnTo>
                      <a:cubicBezTo>
                        <a:pt x="7" y="29"/>
                        <a:pt x="7" y="28"/>
                        <a:pt x="7" y="27"/>
                      </a:cubicBezTo>
                      <a:cubicBezTo>
                        <a:pt x="6" y="27"/>
                        <a:pt x="6" y="27"/>
                        <a:pt x="6" y="28"/>
                      </a:cubicBezTo>
                      <a:lnTo>
                        <a:pt x="0" y="30"/>
                      </a:lnTo>
                      <a:lnTo>
                        <a:pt x="3" y="34"/>
                      </a:lnTo>
                      <a:lnTo>
                        <a:pt x="4" y="35"/>
                      </a:lnTo>
                      <a:lnTo>
                        <a:pt x="5" y="41"/>
                      </a:lnTo>
                      <a:cubicBezTo>
                        <a:pt x="6" y="44"/>
                        <a:pt x="5" y="48"/>
                        <a:pt x="3" y="50"/>
                      </a:cubicBezTo>
                      <a:lnTo>
                        <a:pt x="2" y="50"/>
                      </a:lnTo>
                      <a:lnTo>
                        <a:pt x="51" y="43"/>
                      </a:lnTo>
                      <a:cubicBezTo>
                        <a:pt x="53" y="42"/>
                        <a:pt x="54" y="42"/>
                        <a:pt x="56" y="43"/>
                      </a:cubicBezTo>
                      <a:lnTo>
                        <a:pt x="61" y="45"/>
                      </a:lnTo>
                      <a:cubicBezTo>
                        <a:pt x="62" y="45"/>
                        <a:pt x="62" y="46"/>
                        <a:pt x="63" y="46"/>
                      </a:cubicBezTo>
                      <a:lnTo>
                        <a:pt x="77" y="56"/>
                      </a:lnTo>
                      <a:lnTo>
                        <a:pt x="83" y="57"/>
                      </a:lnTo>
                      <a:cubicBezTo>
                        <a:pt x="85" y="57"/>
                        <a:pt x="86" y="57"/>
                        <a:pt x="88" y="58"/>
                      </a:cubicBezTo>
                      <a:lnTo>
                        <a:pt x="92" y="62"/>
                      </a:lnTo>
                      <a:cubicBezTo>
                        <a:pt x="93" y="63"/>
                        <a:pt x="94" y="65"/>
                        <a:pt x="95" y="66"/>
                      </a:cubicBezTo>
                      <a:lnTo>
                        <a:pt x="96" y="76"/>
                      </a:lnTo>
                      <a:cubicBezTo>
                        <a:pt x="97" y="77"/>
                        <a:pt x="97" y="79"/>
                        <a:pt x="96" y="80"/>
                      </a:cubicBezTo>
                      <a:lnTo>
                        <a:pt x="107" y="76"/>
                      </a:lnTo>
                      <a:lnTo>
                        <a:pt x="112" y="70"/>
                      </a:lnTo>
                      <a:lnTo>
                        <a:pt x="117" y="67"/>
                      </a:lnTo>
                      <a:cubicBezTo>
                        <a:pt x="117" y="66"/>
                        <a:pt x="118" y="66"/>
                        <a:pt x="119" y="66"/>
                      </a:cubicBezTo>
                      <a:lnTo>
                        <a:pt x="134" y="60"/>
                      </a:lnTo>
                      <a:cubicBezTo>
                        <a:pt x="137" y="59"/>
                        <a:pt x="139" y="60"/>
                        <a:pt x="141" y="61"/>
                      </a:cubicBezTo>
                      <a:lnTo>
                        <a:pt x="145" y="63"/>
                      </a:lnTo>
                      <a:cubicBezTo>
                        <a:pt x="145" y="63"/>
                        <a:pt x="145" y="64"/>
                        <a:pt x="146" y="64"/>
                      </a:cubicBezTo>
                      <a:cubicBezTo>
                        <a:pt x="146" y="63"/>
                        <a:pt x="146" y="63"/>
                        <a:pt x="146" y="63"/>
                      </a:cubicBezTo>
                      <a:lnTo>
                        <a:pt x="148" y="60"/>
                      </a:lnTo>
                      <a:cubicBezTo>
                        <a:pt x="149" y="59"/>
                        <a:pt x="151" y="58"/>
                        <a:pt x="152" y="57"/>
                      </a:cubicBezTo>
                      <a:lnTo>
                        <a:pt x="153" y="57"/>
                      </a:lnTo>
                      <a:lnTo>
                        <a:pt x="154" y="56"/>
                      </a:lnTo>
                      <a:lnTo>
                        <a:pt x="153" y="52"/>
                      </a:lnTo>
                      <a:cubicBezTo>
                        <a:pt x="152" y="49"/>
                        <a:pt x="153" y="47"/>
                        <a:pt x="154" y="45"/>
                      </a:cubicBezTo>
                      <a:cubicBezTo>
                        <a:pt x="156" y="44"/>
                        <a:pt x="158" y="42"/>
                        <a:pt x="160" y="42"/>
                      </a:cubicBezTo>
                      <a:lnTo>
                        <a:pt x="176" y="41"/>
                      </a:lnTo>
                      <a:lnTo>
                        <a:pt x="177" y="41"/>
                      </a:lnTo>
                      <a:cubicBezTo>
                        <a:pt x="178" y="41"/>
                        <a:pt x="178" y="40"/>
                        <a:pt x="178" y="40"/>
                      </a:cubicBezTo>
                      <a:lnTo>
                        <a:pt x="184" y="35"/>
                      </a:lnTo>
                      <a:cubicBezTo>
                        <a:pt x="186" y="34"/>
                        <a:pt x="187" y="33"/>
                        <a:pt x="189" y="33"/>
                      </a:cubicBezTo>
                      <a:lnTo>
                        <a:pt x="197" y="32"/>
                      </a:lnTo>
                      <a:cubicBezTo>
                        <a:pt x="195" y="30"/>
                        <a:pt x="195" y="28"/>
                        <a:pt x="196" y="25"/>
                      </a:cubicBezTo>
                      <a:lnTo>
                        <a:pt x="206" y="0"/>
                      </a:lnTo>
                      <a:lnTo>
                        <a:pt x="203" y="3"/>
                      </a:lnTo>
                      <a:cubicBezTo>
                        <a:pt x="202" y="4"/>
                        <a:pt x="201" y="4"/>
                        <a:pt x="199" y="5"/>
                      </a:cubicBezTo>
                      <a:lnTo>
                        <a:pt x="187" y="6"/>
                      </a:lnTo>
                      <a:lnTo>
                        <a:pt x="182" y="10"/>
                      </a:lnTo>
                      <a:lnTo>
                        <a:pt x="170" y="29"/>
                      </a:lnTo>
                      <a:cubicBezTo>
                        <a:pt x="169" y="30"/>
                        <a:pt x="167" y="31"/>
                        <a:pt x="165" y="32"/>
                      </a:cubicBezTo>
                      <a:lnTo>
                        <a:pt x="123" y="43"/>
                      </a:lnTo>
                      <a:cubicBezTo>
                        <a:pt x="121" y="44"/>
                        <a:pt x="118" y="43"/>
                        <a:pt x="116" y="41"/>
                      </a:cubicBezTo>
                      <a:lnTo>
                        <a:pt x="107" y="34"/>
                      </a:lnTo>
                      <a:cubicBezTo>
                        <a:pt x="105" y="33"/>
                        <a:pt x="104" y="30"/>
                        <a:pt x="105" y="28"/>
                      </a:cubicBezTo>
                      <a:cubicBezTo>
                        <a:pt x="105" y="25"/>
                        <a:pt x="106" y="23"/>
                        <a:pt x="109" y="21"/>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9" name="Freeform 22">
                  <a:extLst>
                    <a:ext uri="{FF2B5EF4-FFF2-40B4-BE49-F238E27FC236}">
                      <a16:creationId xmlns:a16="http://schemas.microsoft.com/office/drawing/2014/main" id="{6EAAFEC9-B9E3-C085-48AC-4531480F0561}"/>
                    </a:ext>
                  </a:extLst>
                </p:cNvPr>
                <p:cNvSpPr>
                  <a:spLocks noChangeArrowheads="1"/>
                </p:cNvSpPr>
                <p:nvPr/>
              </p:nvSpPr>
              <p:spPr bwMode="auto">
                <a:xfrm>
                  <a:off x="7088576" y="1564769"/>
                  <a:ext cx="5968" cy="11938"/>
                </a:xfrm>
                <a:custGeom>
                  <a:avLst/>
                  <a:gdLst>
                    <a:gd name="T0" fmla="*/ 0 w 8"/>
                    <a:gd name="T1" fmla="*/ 16 h 17"/>
                    <a:gd name="T2" fmla="*/ 7 w 8"/>
                    <a:gd name="T3" fmla="*/ 1 h 17"/>
                    <a:gd name="T4" fmla="*/ 4 w 8"/>
                    <a:gd name="T5" fmla="*/ 0 h 17"/>
                    <a:gd name="T6" fmla="*/ 0 w 8"/>
                    <a:gd name="T7" fmla="*/ 16 h 17"/>
                  </a:gdLst>
                  <a:ahLst/>
                  <a:cxnLst>
                    <a:cxn ang="0">
                      <a:pos x="T0" y="T1"/>
                    </a:cxn>
                    <a:cxn ang="0">
                      <a:pos x="T2" y="T3"/>
                    </a:cxn>
                    <a:cxn ang="0">
                      <a:pos x="T4" y="T5"/>
                    </a:cxn>
                    <a:cxn ang="0">
                      <a:pos x="T6" y="T7"/>
                    </a:cxn>
                  </a:cxnLst>
                  <a:rect l="0" t="0" r="r" b="b"/>
                  <a:pathLst>
                    <a:path w="8" h="17">
                      <a:moveTo>
                        <a:pt x="0" y="16"/>
                      </a:moveTo>
                      <a:lnTo>
                        <a:pt x="7" y="1"/>
                      </a:lnTo>
                      <a:cubicBezTo>
                        <a:pt x="6" y="1"/>
                        <a:pt x="4" y="0"/>
                        <a:pt x="4" y="0"/>
                      </a:cubicBezTo>
                      <a:lnTo>
                        <a:pt x="0" y="1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0" name="Freeform 23">
                  <a:extLst>
                    <a:ext uri="{FF2B5EF4-FFF2-40B4-BE49-F238E27FC236}">
                      <a16:creationId xmlns:a16="http://schemas.microsoft.com/office/drawing/2014/main" id="{05103091-603A-B461-E1E0-D59A982B1958}"/>
                    </a:ext>
                  </a:extLst>
                </p:cNvPr>
                <p:cNvSpPr>
                  <a:spLocks noChangeArrowheads="1"/>
                </p:cNvSpPr>
                <p:nvPr/>
              </p:nvSpPr>
              <p:spPr bwMode="auto">
                <a:xfrm>
                  <a:off x="7333303" y="1260353"/>
                  <a:ext cx="14923" cy="17906"/>
                </a:xfrm>
                <a:custGeom>
                  <a:avLst/>
                  <a:gdLst>
                    <a:gd name="T0" fmla="*/ 5 w 20"/>
                    <a:gd name="T1" fmla="*/ 4 h 28"/>
                    <a:gd name="T2" fmla="*/ 0 w 20"/>
                    <a:gd name="T3" fmla="*/ 10 h 28"/>
                    <a:gd name="T4" fmla="*/ 1 w 20"/>
                    <a:gd name="T5" fmla="*/ 13 h 28"/>
                    <a:gd name="T6" fmla="*/ 2 w 20"/>
                    <a:gd name="T7" fmla="*/ 27 h 28"/>
                    <a:gd name="T8" fmla="*/ 4 w 20"/>
                    <a:gd name="T9" fmla="*/ 17 h 28"/>
                    <a:gd name="T10" fmla="*/ 6 w 20"/>
                    <a:gd name="T11" fmla="*/ 14 h 28"/>
                    <a:gd name="T12" fmla="*/ 12 w 20"/>
                    <a:gd name="T13" fmla="*/ 6 h 28"/>
                    <a:gd name="T14" fmla="*/ 13 w 20"/>
                    <a:gd name="T15" fmla="*/ 5 h 28"/>
                    <a:gd name="T16" fmla="*/ 19 w 20"/>
                    <a:gd name="T17" fmla="*/ 1 h 28"/>
                    <a:gd name="T18" fmla="*/ 13 w 20"/>
                    <a:gd name="T19" fmla="*/ 0 h 28"/>
                    <a:gd name="T20" fmla="*/ 5 w 20"/>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5" y="4"/>
                      </a:moveTo>
                      <a:lnTo>
                        <a:pt x="0" y="10"/>
                      </a:lnTo>
                      <a:cubicBezTo>
                        <a:pt x="0" y="11"/>
                        <a:pt x="1" y="12"/>
                        <a:pt x="1" y="13"/>
                      </a:cubicBezTo>
                      <a:lnTo>
                        <a:pt x="2" y="27"/>
                      </a:lnTo>
                      <a:lnTo>
                        <a:pt x="4" y="17"/>
                      </a:lnTo>
                      <a:cubicBezTo>
                        <a:pt x="5" y="16"/>
                        <a:pt x="5" y="15"/>
                        <a:pt x="6" y="14"/>
                      </a:cubicBezTo>
                      <a:lnTo>
                        <a:pt x="12" y="6"/>
                      </a:lnTo>
                      <a:lnTo>
                        <a:pt x="13" y="5"/>
                      </a:lnTo>
                      <a:lnTo>
                        <a:pt x="19" y="1"/>
                      </a:lnTo>
                      <a:lnTo>
                        <a:pt x="13" y="0"/>
                      </a:lnTo>
                      <a:lnTo>
                        <a:pt x="5" y="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 name="Freeform 25">
                  <a:extLst>
                    <a:ext uri="{FF2B5EF4-FFF2-40B4-BE49-F238E27FC236}">
                      <a16:creationId xmlns:a16="http://schemas.microsoft.com/office/drawing/2014/main" id="{2BBF751C-861C-99D3-B263-F576263030DA}"/>
                    </a:ext>
                  </a:extLst>
                </p:cNvPr>
                <p:cNvSpPr>
                  <a:spLocks noChangeArrowheads="1"/>
                </p:cNvSpPr>
                <p:nvPr/>
              </p:nvSpPr>
              <p:spPr bwMode="auto">
                <a:xfrm>
                  <a:off x="7002028" y="1728913"/>
                  <a:ext cx="14921" cy="11938"/>
                </a:xfrm>
                <a:custGeom>
                  <a:avLst/>
                  <a:gdLst>
                    <a:gd name="T0" fmla="*/ 18 w 20"/>
                    <a:gd name="T1" fmla="*/ 0 h 18"/>
                    <a:gd name="T2" fmla="*/ 0 w 20"/>
                    <a:gd name="T3" fmla="*/ 14 h 18"/>
                    <a:gd name="T4" fmla="*/ 3 w 20"/>
                    <a:gd name="T5" fmla="*/ 17 h 18"/>
                    <a:gd name="T6" fmla="*/ 6 w 20"/>
                    <a:gd name="T7" fmla="*/ 16 h 18"/>
                    <a:gd name="T8" fmla="*/ 6 w 20"/>
                    <a:gd name="T9" fmla="*/ 14 h 18"/>
                    <a:gd name="T10" fmla="*/ 11 w 20"/>
                    <a:gd name="T11" fmla="*/ 10 h 18"/>
                    <a:gd name="T12" fmla="*/ 13 w 20"/>
                    <a:gd name="T13" fmla="*/ 8 h 18"/>
                    <a:gd name="T14" fmla="*/ 19 w 20"/>
                    <a:gd name="T15" fmla="*/ 6 h 18"/>
                    <a:gd name="T16" fmla="*/ 19 w 20"/>
                    <a:gd name="T17" fmla="*/ 6 h 18"/>
                    <a:gd name="T18" fmla="*/ 18 w 20"/>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8">
                      <a:moveTo>
                        <a:pt x="18" y="0"/>
                      </a:moveTo>
                      <a:lnTo>
                        <a:pt x="0" y="14"/>
                      </a:lnTo>
                      <a:cubicBezTo>
                        <a:pt x="1" y="15"/>
                        <a:pt x="2" y="16"/>
                        <a:pt x="3" y="17"/>
                      </a:cubicBezTo>
                      <a:cubicBezTo>
                        <a:pt x="4" y="16"/>
                        <a:pt x="5" y="16"/>
                        <a:pt x="6" y="16"/>
                      </a:cubicBezTo>
                      <a:lnTo>
                        <a:pt x="6" y="14"/>
                      </a:lnTo>
                      <a:lnTo>
                        <a:pt x="11" y="10"/>
                      </a:lnTo>
                      <a:cubicBezTo>
                        <a:pt x="11" y="9"/>
                        <a:pt x="12" y="9"/>
                        <a:pt x="13" y="8"/>
                      </a:cubicBezTo>
                      <a:lnTo>
                        <a:pt x="19" y="6"/>
                      </a:lnTo>
                      <a:lnTo>
                        <a:pt x="19" y="6"/>
                      </a:lnTo>
                      <a:lnTo>
                        <a:pt x="18"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2" name="Freeform 26">
                  <a:extLst>
                    <a:ext uri="{FF2B5EF4-FFF2-40B4-BE49-F238E27FC236}">
                      <a16:creationId xmlns:a16="http://schemas.microsoft.com/office/drawing/2014/main" id="{2FCAFFF3-057A-E7D6-6AC3-74B3ECD09A70}"/>
                    </a:ext>
                  </a:extLst>
                </p:cNvPr>
                <p:cNvSpPr>
                  <a:spLocks noChangeArrowheads="1"/>
                </p:cNvSpPr>
                <p:nvPr/>
              </p:nvSpPr>
              <p:spPr bwMode="auto">
                <a:xfrm>
                  <a:off x="6969199" y="1749806"/>
                  <a:ext cx="92520" cy="35814"/>
                </a:xfrm>
                <a:custGeom>
                  <a:avLst/>
                  <a:gdLst>
                    <a:gd name="T0" fmla="*/ 68 w 137"/>
                    <a:gd name="T1" fmla="*/ 32 h 55"/>
                    <a:gd name="T2" fmla="*/ 68 w 137"/>
                    <a:gd name="T3" fmla="*/ 31 h 55"/>
                    <a:gd name="T4" fmla="*/ 73 w 137"/>
                    <a:gd name="T5" fmla="*/ 25 h 55"/>
                    <a:gd name="T6" fmla="*/ 102 w 137"/>
                    <a:gd name="T7" fmla="*/ 13 h 55"/>
                    <a:gd name="T8" fmla="*/ 106 w 137"/>
                    <a:gd name="T9" fmla="*/ 13 h 55"/>
                    <a:gd name="T10" fmla="*/ 113 w 137"/>
                    <a:gd name="T11" fmla="*/ 13 h 55"/>
                    <a:gd name="T12" fmla="*/ 118 w 137"/>
                    <a:gd name="T13" fmla="*/ 16 h 55"/>
                    <a:gd name="T14" fmla="*/ 125 w 137"/>
                    <a:gd name="T15" fmla="*/ 23 h 55"/>
                    <a:gd name="T16" fmla="*/ 125 w 137"/>
                    <a:gd name="T17" fmla="*/ 23 h 55"/>
                    <a:gd name="T18" fmla="*/ 126 w 137"/>
                    <a:gd name="T19" fmla="*/ 22 h 55"/>
                    <a:gd name="T20" fmla="*/ 136 w 137"/>
                    <a:gd name="T21" fmla="*/ 11 h 55"/>
                    <a:gd name="T22" fmla="*/ 135 w 137"/>
                    <a:gd name="T23" fmla="*/ 11 h 55"/>
                    <a:gd name="T24" fmla="*/ 131 w 137"/>
                    <a:gd name="T25" fmla="*/ 12 h 55"/>
                    <a:gd name="T26" fmla="*/ 123 w 137"/>
                    <a:gd name="T27" fmla="*/ 12 h 55"/>
                    <a:gd name="T28" fmla="*/ 119 w 137"/>
                    <a:gd name="T29" fmla="*/ 12 h 55"/>
                    <a:gd name="T30" fmla="*/ 109 w 137"/>
                    <a:gd name="T31" fmla="*/ 7 h 55"/>
                    <a:gd name="T32" fmla="*/ 107 w 137"/>
                    <a:gd name="T33" fmla="*/ 5 h 55"/>
                    <a:gd name="T34" fmla="*/ 100 w 137"/>
                    <a:gd name="T35" fmla="*/ 0 h 55"/>
                    <a:gd name="T36" fmla="*/ 98 w 137"/>
                    <a:gd name="T37" fmla="*/ 3 h 55"/>
                    <a:gd name="T38" fmla="*/ 96 w 137"/>
                    <a:gd name="T39" fmla="*/ 6 h 55"/>
                    <a:gd name="T40" fmla="*/ 92 w 137"/>
                    <a:gd name="T41" fmla="*/ 8 h 55"/>
                    <a:gd name="T42" fmla="*/ 90 w 137"/>
                    <a:gd name="T43" fmla="*/ 9 h 55"/>
                    <a:gd name="T44" fmla="*/ 87 w 137"/>
                    <a:gd name="T45" fmla="*/ 10 h 55"/>
                    <a:gd name="T46" fmla="*/ 80 w 137"/>
                    <a:gd name="T47" fmla="*/ 11 h 55"/>
                    <a:gd name="T48" fmla="*/ 78 w 137"/>
                    <a:gd name="T49" fmla="*/ 11 h 55"/>
                    <a:gd name="T50" fmla="*/ 60 w 137"/>
                    <a:gd name="T51" fmla="*/ 9 h 55"/>
                    <a:gd name="T52" fmla="*/ 57 w 137"/>
                    <a:gd name="T53" fmla="*/ 8 h 55"/>
                    <a:gd name="T54" fmla="*/ 54 w 137"/>
                    <a:gd name="T55" fmla="*/ 7 h 55"/>
                    <a:gd name="T56" fmla="*/ 52 w 137"/>
                    <a:gd name="T57" fmla="*/ 5 h 55"/>
                    <a:gd name="T58" fmla="*/ 49 w 137"/>
                    <a:gd name="T59" fmla="*/ 3 h 55"/>
                    <a:gd name="T60" fmla="*/ 47 w 137"/>
                    <a:gd name="T61" fmla="*/ 0 h 55"/>
                    <a:gd name="T62" fmla="*/ 46 w 137"/>
                    <a:gd name="T63" fmla="*/ 0 h 55"/>
                    <a:gd name="T64" fmla="*/ 42 w 137"/>
                    <a:gd name="T65" fmla="*/ 4 h 55"/>
                    <a:gd name="T66" fmla="*/ 36 w 137"/>
                    <a:gd name="T67" fmla="*/ 6 h 55"/>
                    <a:gd name="T68" fmla="*/ 28 w 137"/>
                    <a:gd name="T69" fmla="*/ 6 h 55"/>
                    <a:gd name="T70" fmla="*/ 22 w 137"/>
                    <a:gd name="T71" fmla="*/ 4 h 55"/>
                    <a:gd name="T72" fmla="*/ 21 w 137"/>
                    <a:gd name="T73" fmla="*/ 3 h 55"/>
                    <a:gd name="T74" fmla="*/ 22 w 137"/>
                    <a:gd name="T75" fmla="*/ 6 h 55"/>
                    <a:gd name="T76" fmla="*/ 21 w 137"/>
                    <a:gd name="T77" fmla="*/ 12 h 55"/>
                    <a:gd name="T78" fmla="*/ 18 w 137"/>
                    <a:gd name="T79" fmla="*/ 17 h 55"/>
                    <a:gd name="T80" fmla="*/ 26 w 137"/>
                    <a:gd name="T81" fmla="*/ 24 h 55"/>
                    <a:gd name="T82" fmla="*/ 26 w 137"/>
                    <a:gd name="T83" fmla="*/ 28 h 55"/>
                    <a:gd name="T84" fmla="*/ 25 w 137"/>
                    <a:gd name="T85" fmla="*/ 32 h 55"/>
                    <a:gd name="T86" fmla="*/ 22 w 137"/>
                    <a:gd name="T87" fmla="*/ 38 h 55"/>
                    <a:gd name="T88" fmla="*/ 19 w 137"/>
                    <a:gd name="T89" fmla="*/ 41 h 55"/>
                    <a:gd name="T90" fmla="*/ 13 w 137"/>
                    <a:gd name="T91" fmla="*/ 46 h 55"/>
                    <a:gd name="T92" fmla="*/ 5 w 137"/>
                    <a:gd name="T93" fmla="*/ 47 h 55"/>
                    <a:gd name="T94" fmla="*/ 5 w 137"/>
                    <a:gd name="T95" fmla="*/ 46 h 55"/>
                    <a:gd name="T96" fmla="*/ 0 w 137"/>
                    <a:gd name="T97" fmla="*/ 48 h 55"/>
                    <a:gd name="T98" fmla="*/ 2 w 137"/>
                    <a:gd name="T99" fmla="*/ 49 h 55"/>
                    <a:gd name="T100" fmla="*/ 8 w 137"/>
                    <a:gd name="T101" fmla="*/ 54 h 55"/>
                    <a:gd name="T102" fmla="*/ 12 w 137"/>
                    <a:gd name="T103" fmla="*/ 49 h 55"/>
                    <a:gd name="T104" fmla="*/ 14 w 137"/>
                    <a:gd name="T105" fmla="*/ 46 h 55"/>
                    <a:gd name="T106" fmla="*/ 19 w 137"/>
                    <a:gd name="T107" fmla="*/ 42 h 55"/>
                    <a:gd name="T108" fmla="*/ 28 w 137"/>
                    <a:gd name="T109" fmla="*/ 41 h 55"/>
                    <a:gd name="T110" fmla="*/ 30 w 137"/>
                    <a:gd name="T111" fmla="*/ 43 h 55"/>
                    <a:gd name="T112" fmla="*/ 49 w 137"/>
                    <a:gd name="T113" fmla="*/ 32 h 55"/>
                    <a:gd name="T114" fmla="*/ 52 w 137"/>
                    <a:gd name="T115" fmla="*/ 31 h 55"/>
                    <a:gd name="T116" fmla="*/ 62 w 137"/>
                    <a:gd name="T117" fmla="*/ 30 h 55"/>
                    <a:gd name="T118" fmla="*/ 68 w 137"/>
                    <a:gd name="T119"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55">
                      <a:moveTo>
                        <a:pt x="68" y="32"/>
                      </a:moveTo>
                      <a:lnTo>
                        <a:pt x="68" y="31"/>
                      </a:lnTo>
                      <a:cubicBezTo>
                        <a:pt x="69" y="28"/>
                        <a:pt x="71" y="26"/>
                        <a:pt x="73" y="25"/>
                      </a:cubicBezTo>
                      <a:lnTo>
                        <a:pt x="102" y="13"/>
                      </a:lnTo>
                      <a:cubicBezTo>
                        <a:pt x="104" y="13"/>
                        <a:pt x="104" y="13"/>
                        <a:pt x="106" y="13"/>
                      </a:cubicBezTo>
                      <a:lnTo>
                        <a:pt x="113" y="13"/>
                      </a:lnTo>
                      <a:cubicBezTo>
                        <a:pt x="115" y="13"/>
                        <a:pt x="117" y="14"/>
                        <a:pt x="118" y="16"/>
                      </a:cubicBezTo>
                      <a:lnTo>
                        <a:pt x="125" y="23"/>
                      </a:lnTo>
                      <a:lnTo>
                        <a:pt x="125" y="23"/>
                      </a:lnTo>
                      <a:cubicBezTo>
                        <a:pt x="125" y="23"/>
                        <a:pt x="125" y="23"/>
                        <a:pt x="126" y="22"/>
                      </a:cubicBezTo>
                      <a:lnTo>
                        <a:pt x="136" y="11"/>
                      </a:lnTo>
                      <a:lnTo>
                        <a:pt x="135" y="11"/>
                      </a:lnTo>
                      <a:cubicBezTo>
                        <a:pt x="134" y="12"/>
                        <a:pt x="133" y="12"/>
                        <a:pt x="131" y="12"/>
                      </a:cubicBezTo>
                      <a:lnTo>
                        <a:pt x="123" y="12"/>
                      </a:lnTo>
                      <a:cubicBezTo>
                        <a:pt x="122" y="13"/>
                        <a:pt x="120" y="12"/>
                        <a:pt x="119" y="12"/>
                      </a:cubicBezTo>
                      <a:lnTo>
                        <a:pt x="109" y="7"/>
                      </a:lnTo>
                      <a:cubicBezTo>
                        <a:pt x="108" y="6"/>
                        <a:pt x="107" y="6"/>
                        <a:pt x="107" y="5"/>
                      </a:cubicBezTo>
                      <a:lnTo>
                        <a:pt x="100" y="0"/>
                      </a:lnTo>
                      <a:lnTo>
                        <a:pt x="98" y="3"/>
                      </a:lnTo>
                      <a:cubicBezTo>
                        <a:pt x="98" y="4"/>
                        <a:pt x="97" y="5"/>
                        <a:pt x="96" y="6"/>
                      </a:cubicBezTo>
                      <a:lnTo>
                        <a:pt x="92" y="8"/>
                      </a:lnTo>
                      <a:cubicBezTo>
                        <a:pt x="92" y="9"/>
                        <a:pt x="91" y="9"/>
                        <a:pt x="90" y="9"/>
                      </a:cubicBezTo>
                      <a:cubicBezTo>
                        <a:pt x="90" y="9"/>
                        <a:pt x="88" y="10"/>
                        <a:pt x="87" y="10"/>
                      </a:cubicBezTo>
                      <a:lnTo>
                        <a:pt x="80" y="11"/>
                      </a:lnTo>
                      <a:cubicBezTo>
                        <a:pt x="79" y="12"/>
                        <a:pt x="79" y="12"/>
                        <a:pt x="78" y="11"/>
                      </a:cubicBezTo>
                      <a:lnTo>
                        <a:pt x="60" y="9"/>
                      </a:lnTo>
                      <a:cubicBezTo>
                        <a:pt x="59" y="9"/>
                        <a:pt x="58" y="9"/>
                        <a:pt x="57" y="8"/>
                      </a:cubicBezTo>
                      <a:lnTo>
                        <a:pt x="54" y="7"/>
                      </a:lnTo>
                      <a:cubicBezTo>
                        <a:pt x="53" y="6"/>
                        <a:pt x="53" y="6"/>
                        <a:pt x="52" y="5"/>
                      </a:cubicBezTo>
                      <a:cubicBezTo>
                        <a:pt x="52" y="5"/>
                        <a:pt x="50" y="3"/>
                        <a:pt x="49" y="3"/>
                      </a:cubicBezTo>
                      <a:lnTo>
                        <a:pt x="47" y="0"/>
                      </a:lnTo>
                      <a:cubicBezTo>
                        <a:pt x="47" y="0"/>
                        <a:pt x="47" y="0"/>
                        <a:pt x="46" y="0"/>
                      </a:cubicBezTo>
                      <a:lnTo>
                        <a:pt x="42" y="4"/>
                      </a:lnTo>
                      <a:cubicBezTo>
                        <a:pt x="40" y="6"/>
                        <a:pt x="38" y="7"/>
                        <a:pt x="36" y="6"/>
                      </a:cubicBezTo>
                      <a:lnTo>
                        <a:pt x="28" y="6"/>
                      </a:lnTo>
                      <a:cubicBezTo>
                        <a:pt x="26" y="6"/>
                        <a:pt x="24" y="5"/>
                        <a:pt x="22" y="4"/>
                      </a:cubicBezTo>
                      <a:lnTo>
                        <a:pt x="21" y="3"/>
                      </a:lnTo>
                      <a:lnTo>
                        <a:pt x="22" y="6"/>
                      </a:lnTo>
                      <a:cubicBezTo>
                        <a:pt x="23" y="8"/>
                        <a:pt x="22" y="11"/>
                        <a:pt x="21" y="12"/>
                      </a:cubicBezTo>
                      <a:lnTo>
                        <a:pt x="18" y="17"/>
                      </a:lnTo>
                      <a:cubicBezTo>
                        <a:pt x="22" y="17"/>
                        <a:pt x="26" y="21"/>
                        <a:pt x="26" y="24"/>
                      </a:cubicBezTo>
                      <a:lnTo>
                        <a:pt x="26" y="28"/>
                      </a:lnTo>
                      <a:cubicBezTo>
                        <a:pt x="26" y="29"/>
                        <a:pt x="26" y="31"/>
                        <a:pt x="25" y="32"/>
                      </a:cubicBezTo>
                      <a:lnTo>
                        <a:pt x="22" y="38"/>
                      </a:lnTo>
                      <a:cubicBezTo>
                        <a:pt x="21" y="39"/>
                        <a:pt x="20" y="40"/>
                        <a:pt x="19" y="41"/>
                      </a:cubicBezTo>
                      <a:lnTo>
                        <a:pt x="13" y="46"/>
                      </a:lnTo>
                      <a:cubicBezTo>
                        <a:pt x="11" y="48"/>
                        <a:pt x="8" y="48"/>
                        <a:pt x="5" y="47"/>
                      </a:cubicBezTo>
                      <a:lnTo>
                        <a:pt x="5" y="46"/>
                      </a:lnTo>
                      <a:lnTo>
                        <a:pt x="0" y="48"/>
                      </a:lnTo>
                      <a:cubicBezTo>
                        <a:pt x="1" y="48"/>
                        <a:pt x="2" y="49"/>
                        <a:pt x="2" y="49"/>
                      </a:cubicBezTo>
                      <a:lnTo>
                        <a:pt x="8" y="54"/>
                      </a:lnTo>
                      <a:lnTo>
                        <a:pt x="12" y="49"/>
                      </a:lnTo>
                      <a:cubicBezTo>
                        <a:pt x="12" y="48"/>
                        <a:pt x="13" y="47"/>
                        <a:pt x="14" y="46"/>
                      </a:cubicBezTo>
                      <a:lnTo>
                        <a:pt x="19" y="42"/>
                      </a:lnTo>
                      <a:cubicBezTo>
                        <a:pt x="22" y="40"/>
                        <a:pt x="25" y="40"/>
                        <a:pt x="28" y="41"/>
                      </a:cubicBezTo>
                      <a:cubicBezTo>
                        <a:pt x="28" y="41"/>
                        <a:pt x="29" y="42"/>
                        <a:pt x="30" y="43"/>
                      </a:cubicBezTo>
                      <a:lnTo>
                        <a:pt x="49" y="32"/>
                      </a:lnTo>
                      <a:cubicBezTo>
                        <a:pt x="50" y="31"/>
                        <a:pt x="51" y="31"/>
                        <a:pt x="52" y="31"/>
                      </a:cubicBezTo>
                      <a:lnTo>
                        <a:pt x="62" y="30"/>
                      </a:lnTo>
                      <a:cubicBezTo>
                        <a:pt x="64" y="29"/>
                        <a:pt x="67" y="30"/>
                        <a:pt x="68" y="3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 name="Freeform 27">
                  <a:extLst>
                    <a:ext uri="{FF2B5EF4-FFF2-40B4-BE49-F238E27FC236}">
                      <a16:creationId xmlns:a16="http://schemas.microsoft.com/office/drawing/2014/main" id="{076C43B2-89B4-E34E-D28B-CB4C31962324}"/>
                    </a:ext>
                  </a:extLst>
                </p:cNvPr>
                <p:cNvSpPr>
                  <a:spLocks noChangeArrowheads="1"/>
                </p:cNvSpPr>
                <p:nvPr/>
              </p:nvSpPr>
              <p:spPr bwMode="auto">
                <a:xfrm>
                  <a:off x="7446712" y="1111130"/>
                  <a:ext cx="32831" cy="104455"/>
                </a:xfrm>
                <a:custGeom>
                  <a:avLst/>
                  <a:gdLst>
                    <a:gd name="T0" fmla="*/ 46 w 49"/>
                    <a:gd name="T1" fmla="*/ 19 h 155"/>
                    <a:gd name="T2" fmla="*/ 48 w 49"/>
                    <a:gd name="T3" fmla="*/ 0 h 155"/>
                    <a:gd name="T4" fmla="*/ 47 w 49"/>
                    <a:gd name="T5" fmla="*/ 0 h 155"/>
                    <a:gd name="T6" fmla="*/ 37 w 49"/>
                    <a:gd name="T7" fmla="*/ 5 h 155"/>
                    <a:gd name="T8" fmla="*/ 28 w 49"/>
                    <a:gd name="T9" fmla="*/ 22 h 155"/>
                    <a:gd name="T10" fmla="*/ 25 w 49"/>
                    <a:gd name="T11" fmla="*/ 25 h 155"/>
                    <a:gd name="T12" fmla="*/ 17 w 49"/>
                    <a:gd name="T13" fmla="*/ 29 h 155"/>
                    <a:gd name="T14" fmla="*/ 15 w 49"/>
                    <a:gd name="T15" fmla="*/ 30 h 155"/>
                    <a:gd name="T16" fmla="*/ 9 w 49"/>
                    <a:gd name="T17" fmla="*/ 31 h 155"/>
                    <a:gd name="T18" fmla="*/ 4 w 49"/>
                    <a:gd name="T19" fmla="*/ 35 h 155"/>
                    <a:gd name="T20" fmla="*/ 1 w 49"/>
                    <a:gd name="T21" fmla="*/ 47 h 155"/>
                    <a:gd name="T22" fmla="*/ 1 w 49"/>
                    <a:gd name="T23" fmla="*/ 49 h 155"/>
                    <a:gd name="T24" fmla="*/ 3 w 49"/>
                    <a:gd name="T25" fmla="*/ 50 h 155"/>
                    <a:gd name="T26" fmla="*/ 7 w 49"/>
                    <a:gd name="T27" fmla="*/ 52 h 155"/>
                    <a:gd name="T28" fmla="*/ 10 w 49"/>
                    <a:gd name="T29" fmla="*/ 56 h 155"/>
                    <a:gd name="T30" fmla="*/ 12 w 49"/>
                    <a:gd name="T31" fmla="*/ 60 h 155"/>
                    <a:gd name="T32" fmla="*/ 13 w 49"/>
                    <a:gd name="T33" fmla="*/ 70 h 155"/>
                    <a:gd name="T34" fmla="*/ 13 w 49"/>
                    <a:gd name="T35" fmla="*/ 74 h 155"/>
                    <a:gd name="T36" fmla="*/ 10 w 49"/>
                    <a:gd name="T37" fmla="*/ 82 h 155"/>
                    <a:gd name="T38" fmla="*/ 9 w 49"/>
                    <a:gd name="T39" fmla="*/ 85 h 155"/>
                    <a:gd name="T40" fmla="*/ 0 w 49"/>
                    <a:gd name="T41" fmla="*/ 94 h 155"/>
                    <a:gd name="T42" fmla="*/ 8 w 49"/>
                    <a:gd name="T43" fmla="*/ 93 h 155"/>
                    <a:gd name="T44" fmla="*/ 16 w 49"/>
                    <a:gd name="T45" fmla="*/ 97 h 155"/>
                    <a:gd name="T46" fmla="*/ 17 w 49"/>
                    <a:gd name="T47" fmla="*/ 100 h 155"/>
                    <a:gd name="T48" fmla="*/ 18 w 49"/>
                    <a:gd name="T49" fmla="*/ 103 h 155"/>
                    <a:gd name="T50" fmla="*/ 19 w 49"/>
                    <a:gd name="T51" fmla="*/ 112 h 155"/>
                    <a:gd name="T52" fmla="*/ 18 w 49"/>
                    <a:gd name="T53" fmla="*/ 122 h 155"/>
                    <a:gd name="T54" fmla="*/ 18 w 49"/>
                    <a:gd name="T55" fmla="*/ 122 h 155"/>
                    <a:gd name="T56" fmla="*/ 21 w 49"/>
                    <a:gd name="T57" fmla="*/ 125 h 155"/>
                    <a:gd name="T58" fmla="*/ 24 w 49"/>
                    <a:gd name="T59" fmla="*/ 127 h 155"/>
                    <a:gd name="T60" fmla="*/ 26 w 49"/>
                    <a:gd name="T61" fmla="*/ 132 h 155"/>
                    <a:gd name="T62" fmla="*/ 27 w 49"/>
                    <a:gd name="T63" fmla="*/ 134 h 155"/>
                    <a:gd name="T64" fmla="*/ 28 w 49"/>
                    <a:gd name="T65" fmla="*/ 138 h 155"/>
                    <a:gd name="T66" fmla="*/ 28 w 49"/>
                    <a:gd name="T67" fmla="*/ 140 h 155"/>
                    <a:gd name="T68" fmla="*/ 28 w 49"/>
                    <a:gd name="T69" fmla="*/ 138 h 155"/>
                    <a:gd name="T70" fmla="*/ 31 w 49"/>
                    <a:gd name="T71" fmla="*/ 125 h 155"/>
                    <a:gd name="T72" fmla="*/ 32 w 49"/>
                    <a:gd name="T73" fmla="*/ 122 h 155"/>
                    <a:gd name="T74" fmla="*/ 35 w 49"/>
                    <a:gd name="T75" fmla="*/ 117 h 155"/>
                    <a:gd name="T76" fmla="*/ 32 w 49"/>
                    <a:gd name="T77" fmla="*/ 114 h 155"/>
                    <a:gd name="T78" fmla="*/ 30 w 49"/>
                    <a:gd name="T79" fmla="*/ 112 h 155"/>
                    <a:gd name="T80" fmla="*/ 26 w 49"/>
                    <a:gd name="T81" fmla="*/ 106 h 155"/>
                    <a:gd name="T82" fmla="*/ 22 w 49"/>
                    <a:gd name="T83" fmla="*/ 99 h 155"/>
                    <a:gd name="T84" fmla="*/ 21 w 49"/>
                    <a:gd name="T85" fmla="*/ 96 h 155"/>
                    <a:gd name="T86" fmla="*/ 19 w 49"/>
                    <a:gd name="T87" fmla="*/ 66 h 155"/>
                    <a:gd name="T88" fmla="*/ 20 w 49"/>
                    <a:gd name="T89" fmla="*/ 61 h 155"/>
                    <a:gd name="T90" fmla="*/ 46 w 49"/>
                    <a:gd name="T91" fmla="*/ 19 h 155"/>
                    <a:gd name="T92" fmla="*/ 29 w 49"/>
                    <a:gd name="T93" fmla="*/ 150 h 155"/>
                    <a:gd name="T94" fmla="*/ 31 w 49"/>
                    <a:gd name="T95" fmla="*/ 154 h 155"/>
                    <a:gd name="T96" fmla="*/ 31 w 49"/>
                    <a:gd name="T97" fmla="*/ 154 h 155"/>
                    <a:gd name="T98" fmla="*/ 31 w 49"/>
                    <a:gd name="T99" fmla="*/ 153 h 155"/>
                    <a:gd name="T100" fmla="*/ 30 w 49"/>
                    <a:gd name="T101" fmla="*/ 151 h 155"/>
                    <a:gd name="T102" fmla="*/ 28 w 49"/>
                    <a:gd name="T103" fmla="*/ 141 h 155"/>
                    <a:gd name="T104" fmla="*/ 28 w 49"/>
                    <a:gd name="T105" fmla="*/ 140 h 155"/>
                    <a:gd name="T106" fmla="*/ 29 w 49"/>
                    <a:gd name="T107" fmla="*/ 15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155">
                      <a:moveTo>
                        <a:pt x="46" y="19"/>
                      </a:moveTo>
                      <a:lnTo>
                        <a:pt x="48" y="0"/>
                      </a:lnTo>
                      <a:cubicBezTo>
                        <a:pt x="48" y="0"/>
                        <a:pt x="48" y="0"/>
                        <a:pt x="47" y="0"/>
                      </a:cubicBezTo>
                      <a:lnTo>
                        <a:pt x="37" y="5"/>
                      </a:lnTo>
                      <a:lnTo>
                        <a:pt x="28" y="22"/>
                      </a:lnTo>
                      <a:cubicBezTo>
                        <a:pt x="27" y="24"/>
                        <a:pt x="26" y="25"/>
                        <a:pt x="25" y="25"/>
                      </a:cubicBezTo>
                      <a:lnTo>
                        <a:pt x="17" y="29"/>
                      </a:lnTo>
                      <a:cubicBezTo>
                        <a:pt x="17" y="30"/>
                        <a:pt x="16" y="30"/>
                        <a:pt x="15" y="30"/>
                      </a:cubicBezTo>
                      <a:lnTo>
                        <a:pt x="9" y="31"/>
                      </a:lnTo>
                      <a:lnTo>
                        <a:pt x="4" y="35"/>
                      </a:lnTo>
                      <a:lnTo>
                        <a:pt x="1" y="47"/>
                      </a:lnTo>
                      <a:lnTo>
                        <a:pt x="1" y="49"/>
                      </a:lnTo>
                      <a:lnTo>
                        <a:pt x="3" y="50"/>
                      </a:lnTo>
                      <a:cubicBezTo>
                        <a:pt x="5" y="50"/>
                        <a:pt x="6" y="51"/>
                        <a:pt x="7" y="52"/>
                      </a:cubicBezTo>
                      <a:lnTo>
                        <a:pt x="10" y="56"/>
                      </a:lnTo>
                      <a:cubicBezTo>
                        <a:pt x="11" y="57"/>
                        <a:pt x="12" y="58"/>
                        <a:pt x="12" y="60"/>
                      </a:cubicBezTo>
                      <a:lnTo>
                        <a:pt x="13" y="70"/>
                      </a:lnTo>
                      <a:cubicBezTo>
                        <a:pt x="14" y="72"/>
                        <a:pt x="13" y="73"/>
                        <a:pt x="13" y="74"/>
                      </a:cubicBezTo>
                      <a:lnTo>
                        <a:pt x="10" y="82"/>
                      </a:lnTo>
                      <a:cubicBezTo>
                        <a:pt x="10" y="83"/>
                        <a:pt x="9" y="84"/>
                        <a:pt x="9" y="85"/>
                      </a:cubicBezTo>
                      <a:lnTo>
                        <a:pt x="0" y="94"/>
                      </a:lnTo>
                      <a:lnTo>
                        <a:pt x="8" y="93"/>
                      </a:lnTo>
                      <a:cubicBezTo>
                        <a:pt x="11" y="92"/>
                        <a:pt x="14" y="94"/>
                        <a:pt x="16" y="97"/>
                      </a:cubicBezTo>
                      <a:lnTo>
                        <a:pt x="17" y="100"/>
                      </a:lnTo>
                      <a:cubicBezTo>
                        <a:pt x="18" y="101"/>
                        <a:pt x="18" y="102"/>
                        <a:pt x="18" y="103"/>
                      </a:cubicBezTo>
                      <a:lnTo>
                        <a:pt x="19" y="112"/>
                      </a:lnTo>
                      <a:lnTo>
                        <a:pt x="18" y="122"/>
                      </a:lnTo>
                      <a:lnTo>
                        <a:pt x="18" y="122"/>
                      </a:lnTo>
                      <a:lnTo>
                        <a:pt x="21" y="125"/>
                      </a:lnTo>
                      <a:cubicBezTo>
                        <a:pt x="22" y="125"/>
                        <a:pt x="23" y="126"/>
                        <a:pt x="24" y="127"/>
                      </a:cubicBezTo>
                      <a:lnTo>
                        <a:pt x="26" y="132"/>
                      </a:lnTo>
                      <a:cubicBezTo>
                        <a:pt x="27" y="132"/>
                        <a:pt x="27" y="133"/>
                        <a:pt x="27" y="134"/>
                      </a:cubicBezTo>
                      <a:lnTo>
                        <a:pt x="28" y="138"/>
                      </a:lnTo>
                      <a:lnTo>
                        <a:pt x="28" y="140"/>
                      </a:lnTo>
                      <a:cubicBezTo>
                        <a:pt x="28" y="139"/>
                        <a:pt x="28" y="138"/>
                        <a:pt x="28" y="138"/>
                      </a:cubicBezTo>
                      <a:lnTo>
                        <a:pt x="31" y="125"/>
                      </a:lnTo>
                      <a:cubicBezTo>
                        <a:pt x="31" y="124"/>
                        <a:pt x="31" y="123"/>
                        <a:pt x="32" y="122"/>
                      </a:cubicBezTo>
                      <a:lnTo>
                        <a:pt x="35" y="117"/>
                      </a:lnTo>
                      <a:lnTo>
                        <a:pt x="32" y="114"/>
                      </a:lnTo>
                      <a:cubicBezTo>
                        <a:pt x="31" y="114"/>
                        <a:pt x="30" y="113"/>
                        <a:pt x="30" y="112"/>
                      </a:cubicBezTo>
                      <a:lnTo>
                        <a:pt x="26" y="106"/>
                      </a:lnTo>
                      <a:lnTo>
                        <a:pt x="22" y="99"/>
                      </a:lnTo>
                      <a:cubicBezTo>
                        <a:pt x="22" y="98"/>
                        <a:pt x="21" y="97"/>
                        <a:pt x="21" y="96"/>
                      </a:cubicBezTo>
                      <a:lnTo>
                        <a:pt x="19" y="66"/>
                      </a:lnTo>
                      <a:cubicBezTo>
                        <a:pt x="18" y="64"/>
                        <a:pt x="19" y="63"/>
                        <a:pt x="20" y="61"/>
                      </a:cubicBezTo>
                      <a:lnTo>
                        <a:pt x="46" y="19"/>
                      </a:lnTo>
                      <a:close/>
                      <a:moveTo>
                        <a:pt x="29" y="150"/>
                      </a:moveTo>
                      <a:lnTo>
                        <a:pt x="31" y="154"/>
                      </a:lnTo>
                      <a:lnTo>
                        <a:pt x="31" y="154"/>
                      </a:lnTo>
                      <a:lnTo>
                        <a:pt x="31" y="153"/>
                      </a:lnTo>
                      <a:cubicBezTo>
                        <a:pt x="30" y="153"/>
                        <a:pt x="30" y="152"/>
                        <a:pt x="30" y="151"/>
                      </a:cubicBezTo>
                      <a:lnTo>
                        <a:pt x="28" y="141"/>
                      </a:lnTo>
                      <a:cubicBezTo>
                        <a:pt x="28" y="140"/>
                        <a:pt x="28" y="140"/>
                        <a:pt x="28" y="140"/>
                      </a:cubicBezTo>
                      <a:lnTo>
                        <a:pt x="29" y="150"/>
                      </a:lnTo>
                      <a:close/>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4" name="Freeform 28">
                  <a:extLst>
                    <a:ext uri="{FF2B5EF4-FFF2-40B4-BE49-F238E27FC236}">
                      <a16:creationId xmlns:a16="http://schemas.microsoft.com/office/drawing/2014/main" id="{6F8F858A-8EFE-0B0F-C5EE-23AA8192E1D9}"/>
                    </a:ext>
                  </a:extLst>
                </p:cNvPr>
                <p:cNvSpPr>
                  <a:spLocks noChangeArrowheads="1"/>
                </p:cNvSpPr>
                <p:nvPr/>
              </p:nvSpPr>
              <p:spPr bwMode="auto">
                <a:xfrm>
                  <a:off x="7512372" y="1278261"/>
                  <a:ext cx="14923" cy="20891"/>
                </a:xfrm>
                <a:custGeom>
                  <a:avLst/>
                  <a:gdLst>
                    <a:gd name="T0" fmla="*/ 15 w 22"/>
                    <a:gd name="T1" fmla="*/ 5 h 30"/>
                    <a:gd name="T2" fmla="*/ 13 w 22"/>
                    <a:gd name="T3" fmla="*/ 7 h 30"/>
                    <a:gd name="T4" fmla="*/ 1 w 22"/>
                    <a:gd name="T5" fmla="*/ 15 h 30"/>
                    <a:gd name="T6" fmla="*/ 2 w 22"/>
                    <a:gd name="T7" fmla="*/ 20 h 30"/>
                    <a:gd name="T8" fmla="*/ 0 w 22"/>
                    <a:gd name="T9" fmla="*/ 26 h 30"/>
                    <a:gd name="T10" fmla="*/ 0 w 22"/>
                    <a:gd name="T11" fmla="*/ 27 h 30"/>
                    <a:gd name="T12" fmla="*/ 2 w 22"/>
                    <a:gd name="T13" fmla="*/ 29 h 30"/>
                    <a:gd name="T14" fmla="*/ 9 w 22"/>
                    <a:gd name="T15" fmla="*/ 21 h 30"/>
                    <a:gd name="T16" fmla="*/ 16 w 22"/>
                    <a:gd name="T17" fmla="*/ 19 h 30"/>
                    <a:gd name="T18" fmla="*/ 21 w 22"/>
                    <a:gd name="T19" fmla="*/ 20 h 30"/>
                    <a:gd name="T20" fmla="*/ 20 w 22"/>
                    <a:gd name="T21" fmla="*/ 18 h 30"/>
                    <a:gd name="T22" fmla="*/ 19 w 22"/>
                    <a:gd name="T23" fmla="*/ 5 h 30"/>
                    <a:gd name="T24" fmla="*/ 19 w 22"/>
                    <a:gd name="T25" fmla="*/ 0 h 30"/>
                    <a:gd name="T26" fmla="*/ 15 w 22"/>
                    <a:gd name="T2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15" y="5"/>
                      </a:moveTo>
                      <a:cubicBezTo>
                        <a:pt x="15" y="6"/>
                        <a:pt x="14" y="6"/>
                        <a:pt x="13" y="7"/>
                      </a:cubicBezTo>
                      <a:lnTo>
                        <a:pt x="1" y="15"/>
                      </a:lnTo>
                      <a:lnTo>
                        <a:pt x="2" y="20"/>
                      </a:lnTo>
                      <a:cubicBezTo>
                        <a:pt x="2" y="23"/>
                        <a:pt x="1" y="25"/>
                        <a:pt x="0" y="26"/>
                      </a:cubicBezTo>
                      <a:lnTo>
                        <a:pt x="0" y="27"/>
                      </a:lnTo>
                      <a:lnTo>
                        <a:pt x="2" y="29"/>
                      </a:lnTo>
                      <a:lnTo>
                        <a:pt x="9" y="21"/>
                      </a:lnTo>
                      <a:cubicBezTo>
                        <a:pt x="11" y="19"/>
                        <a:pt x="14" y="18"/>
                        <a:pt x="16" y="19"/>
                      </a:cubicBezTo>
                      <a:lnTo>
                        <a:pt x="21" y="20"/>
                      </a:lnTo>
                      <a:cubicBezTo>
                        <a:pt x="21" y="19"/>
                        <a:pt x="20" y="18"/>
                        <a:pt x="20" y="18"/>
                      </a:cubicBezTo>
                      <a:lnTo>
                        <a:pt x="19" y="5"/>
                      </a:lnTo>
                      <a:lnTo>
                        <a:pt x="19" y="0"/>
                      </a:lnTo>
                      <a:lnTo>
                        <a:pt x="15"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5" name="Freeform 29">
                  <a:extLst>
                    <a:ext uri="{FF2B5EF4-FFF2-40B4-BE49-F238E27FC236}">
                      <a16:creationId xmlns:a16="http://schemas.microsoft.com/office/drawing/2014/main" id="{E1920C26-8A69-ADC6-FA36-B51C75C12E02}"/>
                    </a:ext>
                  </a:extLst>
                </p:cNvPr>
                <p:cNvSpPr>
                  <a:spLocks noChangeArrowheads="1"/>
                </p:cNvSpPr>
                <p:nvPr/>
              </p:nvSpPr>
              <p:spPr bwMode="auto">
                <a:xfrm>
                  <a:off x="7497451" y="1248415"/>
                  <a:ext cx="20891" cy="5968"/>
                </a:xfrm>
                <a:custGeom>
                  <a:avLst/>
                  <a:gdLst>
                    <a:gd name="T0" fmla="*/ 25 w 30"/>
                    <a:gd name="T1" fmla="*/ 1 h 7"/>
                    <a:gd name="T2" fmla="*/ 20 w 30"/>
                    <a:gd name="T3" fmla="*/ 0 h 7"/>
                    <a:gd name="T4" fmla="*/ 0 w 30"/>
                    <a:gd name="T5" fmla="*/ 3 h 7"/>
                    <a:gd name="T6" fmla="*/ 29 w 30"/>
                    <a:gd name="T7" fmla="*/ 6 h 7"/>
                    <a:gd name="T8" fmla="*/ 25 w 30"/>
                    <a:gd name="T9" fmla="*/ 1 h 7"/>
                  </a:gdLst>
                  <a:ahLst/>
                  <a:cxnLst>
                    <a:cxn ang="0">
                      <a:pos x="T0" y="T1"/>
                    </a:cxn>
                    <a:cxn ang="0">
                      <a:pos x="T2" y="T3"/>
                    </a:cxn>
                    <a:cxn ang="0">
                      <a:pos x="T4" y="T5"/>
                    </a:cxn>
                    <a:cxn ang="0">
                      <a:pos x="T6" y="T7"/>
                    </a:cxn>
                    <a:cxn ang="0">
                      <a:pos x="T8" y="T9"/>
                    </a:cxn>
                  </a:cxnLst>
                  <a:rect l="0" t="0" r="r" b="b"/>
                  <a:pathLst>
                    <a:path w="30" h="7">
                      <a:moveTo>
                        <a:pt x="25" y="1"/>
                      </a:moveTo>
                      <a:lnTo>
                        <a:pt x="20" y="0"/>
                      </a:lnTo>
                      <a:lnTo>
                        <a:pt x="0" y="3"/>
                      </a:lnTo>
                      <a:lnTo>
                        <a:pt x="29" y="6"/>
                      </a:lnTo>
                      <a:lnTo>
                        <a:pt x="25" y="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6" name="Freeform 30">
                  <a:extLst>
                    <a:ext uri="{FF2B5EF4-FFF2-40B4-BE49-F238E27FC236}">
                      <a16:creationId xmlns:a16="http://schemas.microsoft.com/office/drawing/2014/main" id="{2197E90E-E050-1ED7-5ACE-BC1FD584953D}"/>
                    </a:ext>
                  </a:extLst>
                </p:cNvPr>
                <p:cNvSpPr>
                  <a:spLocks noChangeArrowheads="1"/>
                </p:cNvSpPr>
                <p:nvPr/>
              </p:nvSpPr>
              <p:spPr bwMode="auto">
                <a:xfrm>
                  <a:off x="7416868" y="1245430"/>
                  <a:ext cx="23876" cy="23876"/>
                </a:xfrm>
                <a:custGeom>
                  <a:avLst/>
                  <a:gdLst>
                    <a:gd name="T0" fmla="*/ 4 w 36"/>
                    <a:gd name="T1" fmla="*/ 10 h 36"/>
                    <a:gd name="T2" fmla="*/ 6 w 36"/>
                    <a:gd name="T3" fmla="*/ 21 h 36"/>
                    <a:gd name="T4" fmla="*/ 7 w 36"/>
                    <a:gd name="T5" fmla="*/ 35 h 36"/>
                    <a:gd name="T6" fmla="*/ 10 w 36"/>
                    <a:gd name="T7" fmla="*/ 28 h 36"/>
                    <a:gd name="T8" fmla="*/ 15 w 36"/>
                    <a:gd name="T9" fmla="*/ 24 h 36"/>
                    <a:gd name="T10" fmla="*/ 24 w 36"/>
                    <a:gd name="T11" fmla="*/ 20 h 36"/>
                    <a:gd name="T12" fmla="*/ 26 w 36"/>
                    <a:gd name="T13" fmla="*/ 20 h 36"/>
                    <a:gd name="T14" fmla="*/ 35 w 36"/>
                    <a:gd name="T15" fmla="*/ 19 h 36"/>
                    <a:gd name="T16" fmla="*/ 10 w 36"/>
                    <a:gd name="T17" fmla="*/ 10 h 36"/>
                    <a:gd name="T18" fmla="*/ 7 w 36"/>
                    <a:gd name="T19" fmla="*/ 8 h 36"/>
                    <a:gd name="T20" fmla="*/ 0 w 36"/>
                    <a:gd name="T21" fmla="*/ 0 h 36"/>
                    <a:gd name="T22" fmla="*/ 1 w 36"/>
                    <a:gd name="T23" fmla="*/ 2 h 36"/>
                    <a:gd name="T24" fmla="*/ 4 w 36"/>
                    <a:gd name="T25" fmla="*/ 8 h 36"/>
                    <a:gd name="T26" fmla="*/ 4 w 36"/>
                    <a:gd name="T2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10"/>
                      </a:moveTo>
                      <a:lnTo>
                        <a:pt x="6" y="21"/>
                      </a:lnTo>
                      <a:lnTo>
                        <a:pt x="7" y="35"/>
                      </a:lnTo>
                      <a:lnTo>
                        <a:pt x="10" y="28"/>
                      </a:lnTo>
                      <a:cubicBezTo>
                        <a:pt x="11" y="26"/>
                        <a:pt x="13" y="24"/>
                        <a:pt x="15" y="24"/>
                      </a:cubicBezTo>
                      <a:lnTo>
                        <a:pt x="24" y="20"/>
                      </a:lnTo>
                      <a:cubicBezTo>
                        <a:pt x="25" y="20"/>
                        <a:pt x="26" y="20"/>
                        <a:pt x="26" y="20"/>
                      </a:cubicBezTo>
                      <a:lnTo>
                        <a:pt x="35" y="19"/>
                      </a:lnTo>
                      <a:lnTo>
                        <a:pt x="10" y="10"/>
                      </a:lnTo>
                      <a:cubicBezTo>
                        <a:pt x="9" y="10"/>
                        <a:pt x="8" y="9"/>
                        <a:pt x="7" y="8"/>
                      </a:cubicBezTo>
                      <a:lnTo>
                        <a:pt x="0" y="0"/>
                      </a:lnTo>
                      <a:cubicBezTo>
                        <a:pt x="0" y="1"/>
                        <a:pt x="0" y="1"/>
                        <a:pt x="1" y="2"/>
                      </a:cubicBezTo>
                      <a:lnTo>
                        <a:pt x="4" y="8"/>
                      </a:lnTo>
                      <a:cubicBezTo>
                        <a:pt x="4" y="9"/>
                        <a:pt x="4" y="10"/>
                        <a:pt x="4" y="1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 name="Freeform 31">
                  <a:extLst>
                    <a:ext uri="{FF2B5EF4-FFF2-40B4-BE49-F238E27FC236}">
                      <a16:creationId xmlns:a16="http://schemas.microsoft.com/office/drawing/2014/main" id="{5B49C1A7-8ED0-F6E7-B4A9-C8C5262C62D4}"/>
                    </a:ext>
                  </a:extLst>
                </p:cNvPr>
                <p:cNvSpPr>
                  <a:spLocks noChangeArrowheads="1"/>
                </p:cNvSpPr>
                <p:nvPr/>
              </p:nvSpPr>
              <p:spPr bwMode="auto">
                <a:xfrm>
                  <a:off x="7560123" y="1188727"/>
                  <a:ext cx="2985" cy="14921"/>
                </a:xfrm>
                <a:custGeom>
                  <a:avLst/>
                  <a:gdLst>
                    <a:gd name="T0" fmla="*/ 0 w 4"/>
                    <a:gd name="T1" fmla="*/ 9 h 20"/>
                    <a:gd name="T2" fmla="*/ 1 w 4"/>
                    <a:gd name="T3" fmla="*/ 19 h 20"/>
                    <a:gd name="T4" fmla="*/ 2 w 4"/>
                    <a:gd name="T5" fmla="*/ 15 h 20"/>
                    <a:gd name="T6" fmla="*/ 3 w 4"/>
                    <a:gd name="T7" fmla="*/ 5 h 20"/>
                    <a:gd name="T8" fmla="*/ 1 w 4"/>
                    <a:gd name="T9" fmla="*/ 0 h 20"/>
                    <a:gd name="T10" fmla="*/ 0 w 4"/>
                    <a:gd name="T11" fmla="*/ 9 h 20"/>
                  </a:gdLst>
                  <a:ahLst/>
                  <a:cxnLst>
                    <a:cxn ang="0">
                      <a:pos x="T0" y="T1"/>
                    </a:cxn>
                    <a:cxn ang="0">
                      <a:pos x="T2" y="T3"/>
                    </a:cxn>
                    <a:cxn ang="0">
                      <a:pos x="T4" y="T5"/>
                    </a:cxn>
                    <a:cxn ang="0">
                      <a:pos x="T6" y="T7"/>
                    </a:cxn>
                    <a:cxn ang="0">
                      <a:pos x="T8" y="T9"/>
                    </a:cxn>
                    <a:cxn ang="0">
                      <a:pos x="T10" y="T11"/>
                    </a:cxn>
                  </a:cxnLst>
                  <a:rect l="0" t="0" r="r" b="b"/>
                  <a:pathLst>
                    <a:path w="4" h="20">
                      <a:moveTo>
                        <a:pt x="0" y="9"/>
                      </a:moveTo>
                      <a:lnTo>
                        <a:pt x="1" y="19"/>
                      </a:lnTo>
                      <a:lnTo>
                        <a:pt x="2" y="15"/>
                      </a:lnTo>
                      <a:lnTo>
                        <a:pt x="3" y="5"/>
                      </a:lnTo>
                      <a:lnTo>
                        <a:pt x="1" y="0"/>
                      </a:lnTo>
                      <a:lnTo>
                        <a:pt x="0" y="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8" name="Freeform 32">
                  <a:extLst>
                    <a:ext uri="{FF2B5EF4-FFF2-40B4-BE49-F238E27FC236}">
                      <a16:creationId xmlns:a16="http://schemas.microsoft.com/office/drawing/2014/main" id="{526DD87C-8154-285A-8013-3CD7FE619FCC}"/>
                    </a:ext>
                  </a:extLst>
                </p:cNvPr>
                <p:cNvSpPr>
                  <a:spLocks noChangeArrowheads="1"/>
                </p:cNvSpPr>
                <p:nvPr/>
              </p:nvSpPr>
              <p:spPr bwMode="auto">
                <a:xfrm>
                  <a:off x="7482526" y="1090239"/>
                  <a:ext cx="17906" cy="11938"/>
                </a:xfrm>
                <a:custGeom>
                  <a:avLst/>
                  <a:gdLst>
                    <a:gd name="T0" fmla="*/ 2 w 25"/>
                    <a:gd name="T1" fmla="*/ 4 h 17"/>
                    <a:gd name="T2" fmla="*/ 2 w 25"/>
                    <a:gd name="T3" fmla="*/ 11 h 17"/>
                    <a:gd name="T4" fmla="*/ 1 w 25"/>
                    <a:gd name="T5" fmla="*/ 14 h 17"/>
                    <a:gd name="T6" fmla="*/ 0 w 25"/>
                    <a:gd name="T7" fmla="*/ 16 h 17"/>
                    <a:gd name="T8" fmla="*/ 2 w 25"/>
                    <a:gd name="T9" fmla="*/ 15 h 17"/>
                    <a:gd name="T10" fmla="*/ 6 w 25"/>
                    <a:gd name="T11" fmla="*/ 13 h 17"/>
                    <a:gd name="T12" fmla="*/ 9 w 25"/>
                    <a:gd name="T13" fmla="*/ 12 h 17"/>
                    <a:gd name="T14" fmla="*/ 16 w 25"/>
                    <a:gd name="T15" fmla="*/ 11 h 17"/>
                    <a:gd name="T16" fmla="*/ 24 w 25"/>
                    <a:gd name="T17" fmla="*/ 0 h 17"/>
                    <a:gd name="T18" fmla="*/ 9 w 25"/>
                    <a:gd name="T19" fmla="*/ 5 h 17"/>
                    <a:gd name="T20" fmla="*/ 2 w 25"/>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 y="4"/>
                      </a:moveTo>
                      <a:lnTo>
                        <a:pt x="2" y="11"/>
                      </a:lnTo>
                      <a:cubicBezTo>
                        <a:pt x="2" y="12"/>
                        <a:pt x="1" y="13"/>
                        <a:pt x="1" y="14"/>
                      </a:cubicBezTo>
                      <a:lnTo>
                        <a:pt x="0" y="16"/>
                      </a:lnTo>
                      <a:cubicBezTo>
                        <a:pt x="1" y="16"/>
                        <a:pt x="1" y="16"/>
                        <a:pt x="2" y="15"/>
                      </a:cubicBezTo>
                      <a:lnTo>
                        <a:pt x="6" y="13"/>
                      </a:lnTo>
                      <a:cubicBezTo>
                        <a:pt x="7" y="13"/>
                        <a:pt x="8" y="12"/>
                        <a:pt x="9" y="12"/>
                      </a:cubicBezTo>
                      <a:lnTo>
                        <a:pt x="16" y="11"/>
                      </a:lnTo>
                      <a:lnTo>
                        <a:pt x="24" y="0"/>
                      </a:lnTo>
                      <a:lnTo>
                        <a:pt x="9" y="5"/>
                      </a:lnTo>
                      <a:cubicBezTo>
                        <a:pt x="6" y="6"/>
                        <a:pt x="4" y="5"/>
                        <a:pt x="2"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9" name="Freeform 33">
                  <a:extLst>
                    <a:ext uri="{FF2B5EF4-FFF2-40B4-BE49-F238E27FC236}">
                      <a16:creationId xmlns:a16="http://schemas.microsoft.com/office/drawing/2014/main" id="{23D89B39-0C8A-CF8D-9AD7-FD238E60FF0B}"/>
                    </a:ext>
                  </a:extLst>
                </p:cNvPr>
                <p:cNvSpPr>
                  <a:spLocks noChangeArrowheads="1"/>
                </p:cNvSpPr>
                <p:nvPr/>
              </p:nvSpPr>
              <p:spPr bwMode="auto">
                <a:xfrm>
                  <a:off x="7864538" y="1084269"/>
                  <a:ext cx="5968" cy="8955"/>
                </a:xfrm>
                <a:custGeom>
                  <a:avLst/>
                  <a:gdLst>
                    <a:gd name="T0" fmla="*/ 3 w 9"/>
                    <a:gd name="T1" fmla="*/ 10 h 15"/>
                    <a:gd name="T2" fmla="*/ 8 w 9"/>
                    <a:gd name="T3" fmla="*/ 14 h 15"/>
                    <a:gd name="T4" fmla="*/ 8 w 9"/>
                    <a:gd name="T5" fmla="*/ 9 h 15"/>
                    <a:gd name="T6" fmla="*/ 0 w 9"/>
                    <a:gd name="T7" fmla="*/ 0 h 15"/>
                    <a:gd name="T8" fmla="*/ 2 w 9"/>
                    <a:gd name="T9" fmla="*/ 7 h 15"/>
                    <a:gd name="T10" fmla="*/ 3 w 9"/>
                    <a:gd name="T11" fmla="*/ 10 h 15"/>
                  </a:gdLst>
                  <a:ahLst/>
                  <a:cxnLst>
                    <a:cxn ang="0">
                      <a:pos x="T0" y="T1"/>
                    </a:cxn>
                    <a:cxn ang="0">
                      <a:pos x="T2" y="T3"/>
                    </a:cxn>
                    <a:cxn ang="0">
                      <a:pos x="T4" y="T5"/>
                    </a:cxn>
                    <a:cxn ang="0">
                      <a:pos x="T6" y="T7"/>
                    </a:cxn>
                    <a:cxn ang="0">
                      <a:pos x="T8" y="T9"/>
                    </a:cxn>
                    <a:cxn ang="0">
                      <a:pos x="T10" y="T11"/>
                    </a:cxn>
                  </a:cxnLst>
                  <a:rect l="0" t="0" r="r" b="b"/>
                  <a:pathLst>
                    <a:path w="9" h="15">
                      <a:moveTo>
                        <a:pt x="3" y="10"/>
                      </a:moveTo>
                      <a:lnTo>
                        <a:pt x="8" y="14"/>
                      </a:lnTo>
                      <a:lnTo>
                        <a:pt x="8" y="9"/>
                      </a:lnTo>
                      <a:lnTo>
                        <a:pt x="0" y="0"/>
                      </a:lnTo>
                      <a:lnTo>
                        <a:pt x="2" y="7"/>
                      </a:lnTo>
                      <a:lnTo>
                        <a:pt x="3" y="1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 name="Freeform 54">
                  <a:extLst>
                    <a:ext uri="{FF2B5EF4-FFF2-40B4-BE49-F238E27FC236}">
                      <a16:creationId xmlns:a16="http://schemas.microsoft.com/office/drawing/2014/main" id="{6165C9C7-87EF-E0FF-929C-DD17FDB8F4BC}"/>
                    </a:ext>
                  </a:extLst>
                </p:cNvPr>
                <p:cNvSpPr>
                  <a:spLocks noChangeArrowheads="1"/>
                </p:cNvSpPr>
                <p:nvPr/>
              </p:nvSpPr>
              <p:spPr bwMode="auto">
                <a:xfrm>
                  <a:off x="6972184" y="1916937"/>
                  <a:ext cx="17906" cy="5968"/>
                </a:xfrm>
                <a:custGeom>
                  <a:avLst/>
                  <a:gdLst>
                    <a:gd name="T0" fmla="*/ 5 w 26"/>
                    <a:gd name="T1" fmla="*/ 9 h 10"/>
                    <a:gd name="T2" fmla="*/ 25 w 26"/>
                    <a:gd name="T3" fmla="*/ 5 h 10"/>
                    <a:gd name="T4" fmla="*/ 6 w 26"/>
                    <a:gd name="T5" fmla="*/ 2 h 10"/>
                    <a:gd name="T6" fmla="*/ 4 w 26"/>
                    <a:gd name="T7" fmla="*/ 2 h 10"/>
                    <a:gd name="T8" fmla="*/ 1 w 26"/>
                    <a:gd name="T9" fmla="*/ 0 h 10"/>
                    <a:gd name="T10" fmla="*/ 1 w 26"/>
                    <a:gd name="T11" fmla="*/ 1 h 10"/>
                    <a:gd name="T12" fmla="*/ 0 w 26"/>
                    <a:gd name="T13" fmla="*/ 2 h 10"/>
                    <a:gd name="T14" fmla="*/ 5 w 26"/>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5" y="9"/>
                      </a:moveTo>
                      <a:lnTo>
                        <a:pt x="25" y="5"/>
                      </a:lnTo>
                      <a:lnTo>
                        <a:pt x="6" y="2"/>
                      </a:lnTo>
                      <a:cubicBezTo>
                        <a:pt x="6" y="2"/>
                        <a:pt x="5" y="2"/>
                        <a:pt x="4" y="2"/>
                      </a:cubicBezTo>
                      <a:lnTo>
                        <a:pt x="1" y="0"/>
                      </a:lnTo>
                      <a:cubicBezTo>
                        <a:pt x="1" y="0"/>
                        <a:pt x="1" y="0"/>
                        <a:pt x="1" y="1"/>
                      </a:cubicBezTo>
                      <a:lnTo>
                        <a:pt x="0" y="2"/>
                      </a:lnTo>
                      <a:cubicBezTo>
                        <a:pt x="3" y="3"/>
                        <a:pt x="5" y="6"/>
                        <a:pt x="5" y="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 name="Freeform 62">
                  <a:extLst>
                    <a:ext uri="{FF2B5EF4-FFF2-40B4-BE49-F238E27FC236}">
                      <a16:creationId xmlns:a16="http://schemas.microsoft.com/office/drawing/2014/main" id="{B79B4041-0748-A9BC-E234-2A61815A5508}"/>
                    </a:ext>
                  </a:extLst>
                </p:cNvPr>
                <p:cNvSpPr>
                  <a:spLocks noChangeArrowheads="1"/>
                </p:cNvSpPr>
                <p:nvPr/>
              </p:nvSpPr>
              <p:spPr bwMode="auto">
                <a:xfrm>
                  <a:off x="6999043" y="1922905"/>
                  <a:ext cx="11938" cy="8953"/>
                </a:xfrm>
                <a:custGeom>
                  <a:avLst/>
                  <a:gdLst>
                    <a:gd name="T0" fmla="*/ 11 w 16"/>
                    <a:gd name="T1" fmla="*/ 11 h 12"/>
                    <a:gd name="T2" fmla="*/ 15 w 16"/>
                    <a:gd name="T3" fmla="*/ 1 h 12"/>
                    <a:gd name="T4" fmla="*/ 14 w 16"/>
                    <a:gd name="T5" fmla="*/ 1 h 12"/>
                    <a:gd name="T6" fmla="*/ 11 w 16"/>
                    <a:gd name="T7" fmla="*/ 1 h 12"/>
                    <a:gd name="T8" fmla="*/ 0 w 16"/>
                    <a:gd name="T9" fmla="*/ 0 h 12"/>
                    <a:gd name="T10" fmla="*/ 4 w 16"/>
                    <a:gd name="T11" fmla="*/ 3 h 12"/>
                    <a:gd name="T12" fmla="*/ 11 w 16"/>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1" y="11"/>
                      </a:moveTo>
                      <a:lnTo>
                        <a:pt x="15" y="1"/>
                      </a:lnTo>
                      <a:lnTo>
                        <a:pt x="14" y="1"/>
                      </a:lnTo>
                      <a:cubicBezTo>
                        <a:pt x="13" y="2"/>
                        <a:pt x="12" y="2"/>
                        <a:pt x="11" y="1"/>
                      </a:cubicBezTo>
                      <a:lnTo>
                        <a:pt x="0" y="0"/>
                      </a:lnTo>
                      <a:cubicBezTo>
                        <a:pt x="2" y="0"/>
                        <a:pt x="3" y="1"/>
                        <a:pt x="4" y="3"/>
                      </a:cubicBezTo>
                      <a:lnTo>
                        <a:pt x="11" y="1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2" name="Freeform 89">
                  <a:extLst>
                    <a:ext uri="{FF2B5EF4-FFF2-40B4-BE49-F238E27FC236}">
                      <a16:creationId xmlns:a16="http://schemas.microsoft.com/office/drawing/2014/main" id="{D41D0ED7-715B-42BD-8B86-1AD5D5FDDBAE}"/>
                    </a:ext>
                  </a:extLst>
                </p:cNvPr>
                <p:cNvSpPr>
                  <a:spLocks noChangeArrowheads="1"/>
                </p:cNvSpPr>
                <p:nvPr/>
              </p:nvSpPr>
              <p:spPr bwMode="auto">
                <a:xfrm>
                  <a:off x="6957261" y="2015424"/>
                  <a:ext cx="14923" cy="5968"/>
                </a:xfrm>
                <a:custGeom>
                  <a:avLst/>
                  <a:gdLst>
                    <a:gd name="T0" fmla="*/ 21 w 22"/>
                    <a:gd name="T1" fmla="*/ 4 h 11"/>
                    <a:gd name="T2" fmla="*/ 17 w 22"/>
                    <a:gd name="T3" fmla="*/ 4 h 11"/>
                    <a:gd name="T4" fmla="*/ 0 w 22"/>
                    <a:gd name="T5" fmla="*/ 0 h 11"/>
                    <a:gd name="T6" fmla="*/ 2 w 22"/>
                    <a:gd name="T7" fmla="*/ 2 h 11"/>
                    <a:gd name="T8" fmla="*/ 8 w 22"/>
                    <a:gd name="T9" fmla="*/ 9 h 11"/>
                    <a:gd name="T10" fmla="*/ 20 w 22"/>
                    <a:gd name="T11" fmla="*/ 10 h 11"/>
                    <a:gd name="T12" fmla="*/ 21 w 22"/>
                    <a:gd name="T13" fmla="*/ 10 h 11"/>
                    <a:gd name="T14" fmla="*/ 20 w 22"/>
                    <a:gd name="T15" fmla="*/ 7 h 11"/>
                    <a:gd name="T16" fmla="*/ 21 w 22"/>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1">
                      <a:moveTo>
                        <a:pt x="21" y="4"/>
                      </a:moveTo>
                      <a:cubicBezTo>
                        <a:pt x="19" y="5"/>
                        <a:pt x="18" y="5"/>
                        <a:pt x="17" y="4"/>
                      </a:cubicBezTo>
                      <a:lnTo>
                        <a:pt x="0" y="0"/>
                      </a:lnTo>
                      <a:cubicBezTo>
                        <a:pt x="1" y="1"/>
                        <a:pt x="1" y="2"/>
                        <a:pt x="2" y="2"/>
                      </a:cubicBezTo>
                      <a:lnTo>
                        <a:pt x="8" y="9"/>
                      </a:lnTo>
                      <a:lnTo>
                        <a:pt x="20" y="10"/>
                      </a:lnTo>
                      <a:cubicBezTo>
                        <a:pt x="21" y="10"/>
                        <a:pt x="21" y="10"/>
                        <a:pt x="21" y="10"/>
                      </a:cubicBezTo>
                      <a:cubicBezTo>
                        <a:pt x="21" y="9"/>
                        <a:pt x="20" y="8"/>
                        <a:pt x="20" y="7"/>
                      </a:cubicBezTo>
                      <a:cubicBezTo>
                        <a:pt x="20" y="6"/>
                        <a:pt x="21" y="5"/>
                        <a:pt x="21"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 name="Freeform 91">
                  <a:extLst>
                    <a:ext uri="{FF2B5EF4-FFF2-40B4-BE49-F238E27FC236}">
                      <a16:creationId xmlns:a16="http://schemas.microsoft.com/office/drawing/2014/main" id="{8E5BE4B5-D760-64FE-D9E1-338717CB92F5}"/>
                    </a:ext>
                  </a:extLst>
                </p:cNvPr>
                <p:cNvSpPr>
                  <a:spLocks noChangeArrowheads="1"/>
                </p:cNvSpPr>
                <p:nvPr/>
              </p:nvSpPr>
              <p:spPr bwMode="auto">
                <a:xfrm>
                  <a:off x="6981137" y="2024378"/>
                  <a:ext cx="8955" cy="5968"/>
                </a:xfrm>
                <a:custGeom>
                  <a:avLst/>
                  <a:gdLst>
                    <a:gd name="T0" fmla="*/ 12 w 13"/>
                    <a:gd name="T1" fmla="*/ 7 h 8"/>
                    <a:gd name="T2" fmla="*/ 9 w 13"/>
                    <a:gd name="T3" fmla="*/ 2 h 8"/>
                    <a:gd name="T4" fmla="*/ 7 w 13"/>
                    <a:gd name="T5" fmla="*/ 0 h 8"/>
                    <a:gd name="T6" fmla="*/ 5 w 13"/>
                    <a:gd name="T7" fmla="*/ 1 h 8"/>
                    <a:gd name="T8" fmla="*/ 0 w 13"/>
                    <a:gd name="T9" fmla="*/ 3 h 8"/>
                    <a:gd name="T10" fmla="*/ 0 w 13"/>
                    <a:gd name="T11" fmla="*/ 3 h 8"/>
                    <a:gd name="T12" fmla="*/ 2 w 13"/>
                    <a:gd name="T13" fmla="*/ 6 h 8"/>
                    <a:gd name="T14" fmla="*/ 12 w 13"/>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12" y="7"/>
                      </a:moveTo>
                      <a:lnTo>
                        <a:pt x="9" y="2"/>
                      </a:lnTo>
                      <a:cubicBezTo>
                        <a:pt x="8" y="2"/>
                        <a:pt x="7" y="1"/>
                        <a:pt x="7" y="0"/>
                      </a:cubicBezTo>
                      <a:cubicBezTo>
                        <a:pt x="7" y="0"/>
                        <a:pt x="6" y="1"/>
                        <a:pt x="5" y="1"/>
                      </a:cubicBezTo>
                      <a:lnTo>
                        <a:pt x="0" y="3"/>
                      </a:lnTo>
                      <a:lnTo>
                        <a:pt x="0" y="3"/>
                      </a:lnTo>
                      <a:lnTo>
                        <a:pt x="2" y="6"/>
                      </a:lnTo>
                      <a:lnTo>
                        <a:pt x="12" y="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4" name="Freeform 92">
                  <a:extLst>
                    <a:ext uri="{FF2B5EF4-FFF2-40B4-BE49-F238E27FC236}">
                      <a16:creationId xmlns:a16="http://schemas.microsoft.com/office/drawing/2014/main" id="{B3A641FC-F6F6-93BA-484F-99181F4307CE}"/>
                    </a:ext>
                  </a:extLst>
                </p:cNvPr>
                <p:cNvSpPr>
                  <a:spLocks noChangeArrowheads="1"/>
                </p:cNvSpPr>
                <p:nvPr/>
              </p:nvSpPr>
              <p:spPr bwMode="auto">
                <a:xfrm>
                  <a:off x="6918462" y="1994533"/>
                  <a:ext cx="38797" cy="23876"/>
                </a:xfrm>
                <a:custGeom>
                  <a:avLst/>
                  <a:gdLst>
                    <a:gd name="T0" fmla="*/ 48 w 59"/>
                    <a:gd name="T1" fmla="*/ 7 h 35"/>
                    <a:gd name="T2" fmla="*/ 52 w 59"/>
                    <a:gd name="T3" fmla="*/ 5 h 35"/>
                    <a:gd name="T4" fmla="*/ 55 w 59"/>
                    <a:gd name="T5" fmla="*/ 5 h 35"/>
                    <a:gd name="T6" fmla="*/ 57 w 59"/>
                    <a:gd name="T7" fmla="*/ 5 h 35"/>
                    <a:gd name="T8" fmla="*/ 58 w 59"/>
                    <a:gd name="T9" fmla="*/ 0 h 35"/>
                    <a:gd name="T10" fmla="*/ 50 w 59"/>
                    <a:gd name="T11" fmla="*/ 4 h 35"/>
                    <a:gd name="T12" fmla="*/ 45 w 59"/>
                    <a:gd name="T13" fmla="*/ 5 h 35"/>
                    <a:gd name="T14" fmla="*/ 45 w 59"/>
                    <a:gd name="T15" fmla="*/ 6 h 35"/>
                    <a:gd name="T16" fmla="*/ 44 w 59"/>
                    <a:gd name="T17" fmla="*/ 9 h 35"/>
                    <a:gd name="T18" fmla="*/ 43 w 59"/>
                    <a:gd name="T19" fmla="*/ 11 h 35"/>
                    <a:gd name="T20" fmla="*/ 41 w 59"/>
                    <a:gd name="T21" fmla="*/ 14 h 35"/>
                    <a:gd name="T22" fmla="*/ 40 w 59"/>
                    <a:gd name="T23" fmla="*/ 15 h 35"/>
                    <a:gd name="T24" fmla="*/ 36 w 59"/>
                    <a:gd name="T25" fmla="*/ 17 h 35"/>
                    <a:gd name="T26" fmla="*/ 31 w 59"/>
                    <a:gd name="T27" fmla="*/ 18 h 35"/>
                    <a:gd name="T28" fmla="*/ 18 w 59"/>
                    <a:gd name="T29" fmla="*/ 15 h 35"/>
                    <a:gd name="T30" fmla="*/ 12 w 59"/>
                    <a:gd name="T31" fmla="*/ 16 h 35"/>
                    <a:gd name="T32" fmla="*/ 10 w 59"/>
                    <a:gd name="T33" fmla="*/ 22 h 35"/>
                    <a:gd name="T34" fmla="*/ 5 w 59"/>
                    <a:gd name="T35" fmla="*/ 28 h 35"/>
                    <a:gd name="T36" fmla="*/ 3 w 59"/>
                    <a:gd name="T37" fmla="*/ 29 h 35"/>
                    <a:gd name="T38" fmla="*/ 0 w 59"/>
                    <a:gd name="T39" fmla="*/ 31 h 35"/>
                    <a:gd name="T40" fmla="*/ 13 w 59"/>
                    <a:gd name="T41" fmla="*/ 34 h 35"/>
                    <a:gd name="T42" fmla="*/ 31 w 59"/>
                    <a:gd name="T43" fmla="*/ 30 h 35"/>
                    <a:gd name="T44" fmla="*/ 32 w 59"/>
                    <a:gd name="T45" fmla="*/ 30 h 35"/>
                    <a:gd name="T46" fmla="*/ 37 w 59"/>
                    <a:gd name="T47" fmla="*/ 31 h 35"/>
                    <a:gd name="T48" fmla="*/ 40 w 59"/>
                    <a:gd name="T49" fmla="*/ 34 h 35"/>
                    <a:gd name="T50" fmla="*/ 48 w 59"/>
                    <a:gd name="T51" fmla="*/ 31 h 35"/>
                    <a:gd name="T52" fmla="*/ 51 w 59"/>
                    <a:gd name="T53" fmla="*/ 30 h 35"/>
                    <a:gd name="T54" fmla="*/ 54 w 59"/>
                    <a:gd name="T55" fmla="*/ 30 h 35"/>
                    <a:gd name="T56" fmla="*/ 47 w 59"/>
                    <a:gd name="T57" fmla="*/ 29 h 35"/>
                    <a:gd name="T58" fmla="*/ 41 w 59"/>
                    <a:gd name="T59" fmla="*/ 24 h 35"/>
                    <a:gd name="T60" fmla="*/ 41 w 59"/>
                    <a:gd name="T61" fmla="*/ 17 h 35"/>
                    <a:gd name="T62" fmla="*/ 44 w 59"/>
                    <a:gd name="T63" fmla="*/ 11 h 35"/>
                    <a:gd name="T64" fmla="*/ 48 w 59"/>
                    <a:gd name="T65"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35">
                      <a:moveTo>
                        <a:pt x="48" y="7"/>
                      </a:moveTo>
                      <a:lnTo>
                        <a:pt x="52" y="5"/>
                      </a:lnTo>
                      <a:cubicBezTo>
                        <a:pt x="53" y="5"/>
                        <a:pt x="54" y="5"/>
                        <a:pt x="55" y="5"/>
                      </a:cubicBezTo>
                      <a:lnTo>
                        <a:pt x="57" y="5"/>
                      </a:lnTo>
                      <a:lnTo>
                        <a:pt x="58" y="0"/>
                      </a:lnTo>
                      <a:lnTo>
                        <a:pt x="50" y="4"/>
                      </a:lnTo>
                      <a:lnTo>
                        <a:pt x="45" y="5"/>
                      </a:lnTo>
                      <a:lnTo>
                        <a:pt x="45" y="6"/>
                      </a:lnTo>
                      <a:cubicBezTo>
                        <a:pt x="45" y="7"/>
                        <a:pt x="45" y="8"/>
                        <a:pt x="44" y="9"/>
                      </a:cubicBezTo>
                      <a:lnTo>
                        <a:pt x="43" y="11"/>
                      </a:lnTo>
                      <a:cubicBezTo>
                        <a:pt x="43" y="12"/>
                        <a:pt x="42" y="13"/>
                        <a:pt x="41" y="14"/>
                      </a:cubicBezTo>
                      <a:lnTo>
                        <a:pt x="40" y="15"/>
                      </a:lnTo>
                      <a:cubicBezTo>
                        <a:pt x="39" y="16"/>
                        <a:pt x="38" y="17"/>
                        <a:pt x="36" y="17"/>
                      </a:cubicBezTo>
                      <a:cubicBezTo>
                        <a:pt x="35" y="17"/>
                        <a:pt x="32" y="18"/>
                        <a:pt x="31" y="18"/>
                      </a:cubicBezTo>
                      <a:lnTo>
                        <a:pt x="18" y="15"/>
                      </a:lnTo>
                      <a:lnTo>
                        <a:pt x="12" y="16"/>
                      </a:lnTo>
                      <a:cubicBezTo>
                        <a:pt x="12" y="18"/>
                        <a:pt x="12" y="21"/>
                        <a:pt x="10" y="22"/>
                      </a:cubicBezTo>
                      <a:lnTo>
                        <a:pt x="5" y="28"/>
                      </a:lnTo>
                      <a:cubicBezTo>
                        <a:pt x="5" y="28"/>
                        <a:pt x="4" y="29"/>
                        <a:pt x="3" y="29"/>
                      </a:cubicBezTo>
                      <a:lnTo>
                        <a:pt x="0" y="31"/>
                      </a:lnTo>
                      <a:lnTo>
                        <a:pt x="13" y="34"/>
                      </a:lnTo>
                      <a:lnTo>
                        <a:pt x="31" y="30"/>
                      </a:lnTo>
                      <a:lnTo>
                        <a:pt x="32" y="30"/>
                      </a:lnTo>
                      <a:cubicBezTo>
                        <a:pt x="34" y="30"/>
                        <a:pt x="36" y="30"/>
                        <a:pt x="37" y="31"/>
                      </a:cubicBezTo>
                      <a:cubicBezTo>
                        <a:pt x="38" y="32"/>
                        <a:pt x="39" y="33"/>
                        <a:pt x="40" y="34"/>
                      </a:cubicBezTo>
                      <a:lnTo>
                        <a:pt x="48" y="31"/>
                      </a:lnTo>
                      <a:cubicBezTo>
                        <a:pt x="49" y="30"/>
                        <a:pt x="50" y="30"/>
                        <a:pt x="51" y="30"/>
                      </a:cubicBezTo>
                      <a:lnTo>
                        <a:pt x="54" y="30"/>
                      </a:lnTo>
                      <a:lnTo>
                        <a:pt x="47" y="29"/>
                      </a:lnTo>
                      <a:cubicBezTo>
                        <a:pt x="44" y="28"/>
                        <a:pt x="42" y="27"/>
                        <a:pt x="41" y="24"/>
                      </a:cubicBezTo>
                      <a:cubicBezTo>
                        <a:pt x="40" y="22"/>
                        <a:pt x="40" y="20"/>
                        <a:pt x="41" y="17"/>
                      </a:cubicBezTo>
                      <a:lnTo>
                        <a:pt x="44" y="11"/>
                      </a:lnTo>
                      <a:cubicBezTo>
                        <a:pt x="45" y="9"/>
                        <a:pt x="47" y="8"/>
                        <a:pt x="48" y="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5" name="Freeform 96">
                  <a:extLst>
                    <a:ext uri="{FF2B5EF4-FFF2-40B4-BE49-F238E27FC236}">
                      <a16:creationId xmlns:a16="http://schemas.microsoft.com/office/drawing/2014/main" id="{91607BDE-BBD4-0E13-EFE1-CF75A22B7DFF}"/>
                    </a:ext>
                  </a:extLst>
                </p:cNvPr>
                <p:cNvSpPr>
                  <a:spLocks noChangeArrowheads="1"/>
                </p:cNvSpPr>
                <p:nvPr/>
              </p:nvSpPr>
              <p:spPr bwMode="auto">
                <a:xfrm>
                  <a:off x="6942338" y="1427484"/>
                  <a:ext cx="5968" cy="11938"/>
                </a:xfrm>
                <a:custGeom>
                  <a:avLst/>
                  <a:gdLst>
                    <a:gd name="T0" fmla="*/ 3 w 10"/>
                    <a:gd name="T1" fmla="*/ 16 h 18"/>
                    <a:gd name="T2" fmla="*/ 8 w 10"/>
                    <a:gd name="T3" fmla="*/ 11 h 18"/>
                    <a:gd name="T4" fmla="*/ 9 w 10"/>
                    <a:gd name="T5" fmla="*/ 11 h 18"/>
                    <a:gd name="T6" fmla="*/ 8 w 10"/>
                    <a:gd name="T7" fmla="*/ 9 h 18"/>
                    <a:gd name="T8" fmla="*/ 7 w 10"/>
                    <a:gd name="T9" fmla="*/ 3 h 18"/>
                    <a:gd name="T10" fmla="*/ 7 w 10"/>
                    <a:gd name="T11" fmla="*/ 0 h 18"/>
                    <a:gd name="T12" fmla="*/ 7 w 10"/>
                    <a:gd name="T13" fmla="*/ 3 h 18"/>
                    <a:gd name="T14" fmla="*/ 4 w 10"/>
                    <a:gd name="T15" fmla="*/ 7 h 18"/>
                    <a:gd name="T16" fmla="*/ 0 w 10"/>
                    <a:gd name="T17" fmla="*/ 11 h 18"/>
                    <a:gd name="T18" fmla="*/ 3 w 10"/>
                    <a:gd name="T19" fmla="*/ 17 h 18"/>
                    <a:gd name="T20" fmla="*/ 3 w 10"/>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3" y="16"/>
                      </a:moveTo>
                      <a:cubicBezTo>
                        <a:pt x="4" y="14"/>
                        <a:pt x="6" y="12"/>
                        <a:pt x="8" y="11"/>
                      </a:cubicBezTo>
                      <a:cubicBezTo>
                        <a:pt x="9" y="11"/>
                        <a:pt x="9" y="11"/>
                        <a:pt x="9" y="11"/>
                      </a:cubicBezTo>
                      <a:lnTo>
                        <a:pt x="8" y="9"/>
                      </a:lnTo>
                      <a:cubicBezTo>
                        <a:pt x="7" y="7"/>
                        <a:pt x="6" y="5"/>
                        <a:pt x="7" y="3"/>
                      </a:cubicBezTo>
                      <a:lnTo>
                        <a:pt x="7" y="0"/>
                      </a:lnTo>
                      <a:lnTo>
                        <a:pt x="7" y="3"/>
                      </a:lnTo>
                      <a:cubicBezTo>
                        <a:pt x="6" y="5"/>
                        <a:pt x="5" y="6"/>
                        <a:pt x="4" y="7"/>
                      </a:cubicBezTo>
                      <a:lnTo>
                        <a:pt x="0" y="11"/>
                      </a:lnTo>
                      <a:lnTo>
                        <a:pt x="3" y="17"/>
                      </a:lnTo>
                      <a:lnTo>
                        <a:pt x="3" y="1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6" name="Freeform 101">
                  <a:extLst>
                    <a:ext uri="{FF2B5EF4-FFF2-40B4-BE49-F238E27FC236}">
                      <a16:creationId xmlns:a16="http://schemas.microsoft.com/office/drawing/2014/main" id="{B4ABEBAC-9394-D568-2237-5E97F2BA1608}"/>
                    </a:ext>
                  </a:extLst>
                </p:cNvPr>
                <p:cNvSpPr>
                  <a:spLocks noChangeArrowheads="1"/>
                </p:cNvSpPr>
                <p:nvPr/>
              </p:nvSpPr>
              <p:spPr bwMode="auto">
                <a:xfrm>
                  <a:off x="6936370" y="1496127"/>
                  <a:ext cx="11938" cy="5968"/>
                </a:xfrm>
                <a:custGeom>
                  <a:avLst/>
                  <a:gdLst>
                    <a:gd name="T0" fmla="*/ 13 w 17"/>
                    <a:gd name="T1" fmla="*/ 8 h 10"/>
                    <a:gd name="T2" fmla="*/ 15 w 17"/>
                    <a:gd name="T3" fmla="*/ 2 h 10"/>
                    <a:gd name="T4" fmla="*/ 16 w 17"/>
                    <a:gd name="T5" fmla="*/ 0 h 10"/>
                    <a:gd name="T6" fmla="*/ 13 w 17"/>
                    <a:gd name="T7" fmla="*/ 3 h 10"/>
                    <a:gd name="T8" fmla="*/ 4 w 17"/>
                    <a:gd name="T9" fmla="*/ 4 h 10"/>
                    <a:gd name="T10" fmla="*/ 3 w 17"/>
                    <a:gd name="T11" fmla="*/ 3 h 10"/>
                    <a:gd name="T12" fmla="*/ 3 w 17"/>
                    <a:gd name="T13" fmla="*/ 4 h 10"/>
                    <a:gd name="T14" fmla="*/ 0 w 17"/>
                    <a:gd name="T15" fmla="*/ 9 h 10"/>
                    <a:gd name="T16" fmla="*/ 3 w 17"/>
                    <a:gd name="T17" fmla="*/ 8 h 10"/>
                    <a:gd name="T18" fmla="*/ 5 w 17"/>
                    <a:gd name="T19" fmla="*/ 8 h 10"/>
                    <a:gd name="T20" fmla="*/ 13 w 1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3" y="8"/>
                      </a:moveTo>
                      <a:lnTo>
                        <a:pt x="15" y="2"/>
                      </a:lnTo>
                      <a:cubicBezTo>
                        <a:pt x="15" y="1"/>
                        <a:pt x="16" y="1"/>
                        <a:pt x="16" y="0"/>
                      </a:cubicBezTo>
                      <a:lnTo>
                        <a:pt x="13" y="3"/>
                      </a:lnTo>
                      <a:cubicBezTo>
                        <a:pt x="10" y="5"/>
                        <a:pt x="7" y="5"/>
                        <a:pt x="4" y="4"/>
                      </a:cubicBezTo>
                      <a:lnTo>
                        <a:pt x="3" y="3"/>
                      </a:lnTo>
                      <a:lnTo>
                        <a:pt x="3" y="4"/>
                      </a:lnTo>
                      <a:lnTo>
                        <a:pt x="0" y="9"/>
                      </a:lnTo>
                      <a:lnTo>
                        <a:pt x="3" y="8"/>
                      </a:lnTo>
                      <a:cubicBezTo>
                        <a:pt x="4" y="8"/>
                        <a:pt x="4" y="8"/>
                        <a:pt x="5" y="8"/>
                      </a:cubicBezTo>
                      <a:lnTo>
                        <a:pt x="13"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7" name="Freeform 103">
                  <a:extLst>
                    <a:ext uri="{FF2B5EF4-FFF2-40B4-BE49-F238E27FC236}">
                      <a16:creationId xmlns:a16="http://schemas.microsoft.com/office/drawing/2014/main" id="{40A85DA5-95CD-3EF4-33F4-A57A9CCE7C53}"/>
                    </a:ext>
                  </a:extLst>
                </p:cNvPr>
                <p:cNvSpPr>
                  <a:spLocks noChangeArrowheads="1"/>
                </p:cNvSpPr>
                <p:nvPr/>
              </p:nvSpPr>
              <p:spPr bwMode="auto">
                <a:xfrm>
                  <a:off x="6948308" y="1481204"/>
                  <a:ext cx="8953" cy="14921"/>
                </a:xfrm>
                <a:custGeom>
                  <a:avLst/>
                  <a:gdLst>
                    <a:gd name="T0" fmla="*/ 7 w 13"/>
                    <a:gd name="T1" fmla="*/ 9 h 21"/>
                    <a:gd name="T2" fmla="*/ 0 w 13"/>
                    <a:gd name="T3" fmla="*/ 20 h 21"/>
                    <a:gd name="T4" fmla="*/ 0 w 13"/>
                    <a:gd name="T5" fmla="*/ 20 h 21"/>
                    <a:gd name="T6" fmla="*/ 2 w 13"/>
                    <a:gd name="T7" fmla="*/ 19 h 21"/>
                    <a:gd name="T8" fmla="*/ 7 w 13"/>
                    <a:gd name="T9" fmla="*/ 17 h 21"/>
                    <a:gd name="T10" fmla="*/ 12 w 13"/>
                    <a:gd name="T11" fmla="*/ 17 h 21"/>
                    <a:gd name="T12" fmla="*/ 10 w 13"/>
                    <a:gd name="T13" fmla="*/ 10 h 21"/>
                    <a:gd name="T14" fmla="*/ 10 w 13"/>
                    <a:gd name="T15" fmla="*/ 1 h 21"/>
                    <a:gd name="T16" fmla="*/ 10 w 13"/>
                    <a:gd name="T17" fmla="*/ 0 h 21"/>
                    <a:gd name="T18" fmla="*/ 7 w 13"/>
                    <a:gd name="T1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7" y="9"/>
                      </a:moveTo>
                      <a:lnTo>
                        <a:pt x="0" y="20"/>
                      </a:lnTo>
                      <a:lnTo>
                        <a:pt x="0" y="20"/>
                      </a:lnTo>
                      <a:lnTo>
                        <a:pt x="2" y="19"/>
                      </a:lnTo>
                      <a:cubicBezTo>
                        <a:pt x="3" y="17"/>
                        <a:pt x="5" y="17"/>
                        <a:pt x="7" y="17"/>
                      </a:cubicBezTo>
                      <a:lnTo>
                        <a:pt x="12" y="17"/>
                      </a:lnTo>
                      <a:lnTo>
                        <a:pt x="10" y="10"/>
                      </a:lnTo>
                      <a:lnTo>
                        <a:pt x="10" y="1"/>
                      </a:lnTo>
                      <a:lnTo>
                        <a:pt x="10" y="0"/>
                      </a:lnTo>
                      <a:lnTo>
                        <a:pt x="7" y="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8" name="Freeform 128">
                  <a:extLst>
                    <a:ext uri="{FF2B5EF4-FFF2-40B4-BE49-F238E27FC236}">
                      <a16:creationId xmlns:a16="http://schemas.microsoft.com/office/drawing/2014/main" id="{88B9DFB5-F517-2982-E61D-06C7F24FC115}"/>
                    </a:ext>
                  </a:extLst>
                </p:cNvPr>
                <p:cNvSpPr>
                  <a:spLocks noChangeArrowheads="1"/>
                </p:cNvSpPr>
                <p:nvPr/>
              </p:nvSpPr>
              <p:spPr bwMode="auto">
                <a:xfrm>
                  <a:off x="7118422" y="1702054"/>
                  <a:ext cx="8955" cy="8953"/>
                </a:xfrm>
                <a:custGeom>
                  <a:avLst/>
                  <a:gdLst>
                    <a:gd name="T0" fmla="*/ 0 w 14"/>
                    <a:gd name="T1" fmla="*/ 13 h 15"/>
                    <a:gd name="T2" fmla="*/ 0 w 14"/>
                    <a:gd name="T3" fmla="*/ 14 h 15"/>
                    <a:gd name="T4" fmla="*/ 13 w 14"/>
                    <a:gd name="T5" fmla="*/ 2 h 15"/>
                    <a:gd name="T6" fmla="*/ 9 w 14"/>
                    <a:gd name="T7" fmla="*/ 1 h 15"/>
                    <a:gd name="T8" fmla="*/ 7 w 14"/>
                    <a:gd name="T9" fmla="*/ 0 h 15"/>
                    <a:gd name="T10" fmla="*/ 3 w 14"/>
                    <a:gd name="T11" fmla="*/ 5 h 15"/>
                    <a:gd name="T12" fmla="*/ 1 w 14"/>
                    <a:gd name="T13" fmla="*/ 7 h 15"/>
                    <a:gd name="T14" fmla="*/ 1 w 14"/>
                    <a:gd name="T15" fmla="*/ 9 h 15"/>
                    <a:gd name="T16" fmla="*/ 0 w 14"/>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0" y="13"/>
                      </a:moveTo>
                      <a:lnTo>
                        <a:pt x="0" y="14"/>
                      </a:lnTo>
                      <a:lnTo>
                        <a:pt x="13" y="2"/>
                      </a:lnTo>
                      <a:cubicBezTo>
                        <a:pt x="12" y="2"/>
                        <a:pt x="10" y="2"/>
                        <a:pt x="9" y="1"/>
                      </a:cubicBezTo>
                      <a:lnTo>
                        <a:pt x="7" y="0"/>
                      </a:lnTo>
                      <a:lnTo>
                        <a:pt x="3" y="5"/>
                      </a:lnTo>
                      <a:cubicBezTo>
                        <a:pt x="2" y="6"/>
                        <a:pt x="2" y="6"/>
                        <a:pt x="1" y="7"/>
                      </a:cubicBezTo>
                      <a:cubicBezTo>
                        <a:pt x="1" y="7"/>
                        <a:pt x="1" y="8"/>
                        <a:pt x="1" y="9"/>
                      </a:cubicBezTo>
                      <a:lnTo>
                        <a:pt x="0"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9" name="Freeform 130">
                  <a:extLst>
                    <a:ext uri="{FF2B5EF4-FFF2-40B4-BE49-F238E27FC236}">
                      <a16:creationId xmlns:a16="http://schemas.microsoft.com/office/drawing/2014/main" id="{EC515E6B-FA7B-35EF-22BC-3FC91AB577A9}"/>
                    </a:ext>
                  </a:extLst>
                </p:cNvPr>
                <p:cNvSpPr>
                  <a:spLocks noChangeArrowheads="1"/>
                </p:cNvSpPr>
                <p:nvPr/>
              </p:nvSpPr>
              <p:spPr bwMode="auto">
                <a:xfrm>
                  <a:off x="7118422" y="1651318"/>
                  <a:ext cx="23876" cy="23876"/>
                </a:xfrm>
                <a:custGeom>
                  <a:avLst/>
                  <a:gdLst>
                    <a:gd name="T0" fmla="*/ 32 w 36"/>
                    <a:gd name="T1" fmla="*/ 30 h 34"/>
                    <a:gd name="T2" fmla="*/ 35 w 36"/>
                    <a:gd name="T3" fmla="*/ 33 h 34"/>
                    <a:gd name="T4" fmla="*/ 34 w 36"/>
                    <a:gd name="T5" fmla="*/ 21 h 34"/>
                    <a:gd name="T6" fmla="*/ 27 w 36"/>
                    <a:gd name="T7" fmla="*/ 12 h 34"/>
                    <a:gd name="T8" fmla="*/ 7 w 36"/>
                    <a:gd name="T9" fmla="*/ 2 h 34"/>
                    <a:gd name="T10" fmla="*/ 5 w 36"/>
                    <a:gd name="T11" fmla="*/ 0 h 34"/>
                    <a:gd name="T12" fmla="*/ 1 w 36"/>
                    <a:gd name="T13" fmla="*/ 1 h 34"/>
                    <a:gd name="T14" fmla="*/ 0 w 36"/>
                    <a:gd name="T15" fmla="*/ 1 h 34"/>
                    <a:gd name="T16" fmla="*/ 1 w 36"/>
                    <a:gd name="T17" fmla="*/ 1 h 34"/>
                    <a:gd name="T18" fmla="*/ 5 w 36"/>
                    <a:gd name="T19" fmla="*/ 3 h 34"/>
                    <a:gd name="T20" fmla="*/ 7 w 36"/>
                    <a:gd name="T21" fmla="*/ 5 h 34"/>
                    <a:gd name="T22" fmla="*/ 9 w 36"/>
                    <a:gd name="T23" fmla="*/ 8 h 34"/>
                    <a:gd name="T24" fmla="*/ 10 w 36"/>
                    <a:gd name="T25" fmla="*/ 12 h 34"/>
                    <a:gd name="T26" fmla="*/ 10 w 36"/>
                    <a:gd name="T27" fmla="*/ 14 h 34"/>
                    <a:gd name="T28" fmla="*/ 10 w 36"/>
                    <a:gd name="T29" fmla="*/ 18 h 34"/>
                    <a:gd name="T30" fmla="*/ 9 w 36"/>
                    <a:gd name="T31" fmla="*/ 22 h 34"/>
                    <a:gd name="T32" fmla="*/ 12 w 36"/>
                    <a:gd name="T33" fmla="*/ 18 h 34"/>
                    <a:gd name="T34" fmla="*/ 14 w 36"/>
                    <a:gd name="T35" fmla="*/ 15 h 34"/>
                    <a:gd name="T36" fmla="*/ 17 w 36"/>
                    <a:gd name="T37" fmla="*/ 14 h 34"/>
                    <a:gd name="T38" fmla="*/ 23 w 36"/>
                    <a:gd name="T39" fmla="*/ 12 h 34"/>
                    <a:gd name="T40" fmla="*/ 28 w 36"/>
                    <a:gd name="T41" fmla="*/ 16 h 34"/>
                    <a:gd name="T42" fmla="*/ 30 w 36"/>
                    <a:gd name="T43" fmla="*/ 18 h 34"/>
                    <a:gd name="T44" fmla="*/ 31 w 36"/>
                    <a:gd name="T45" fmla="*/ 22 h 34"/>
                    <a:gd name="T46" fmla="*/ 31 w 36"/>
                    <a:gd name="T47" fmla="*/ 29 h 34"/>
                    <a:gd name="T48" fmla="*/ 32 w 36"/>
                    <a:gd name="T4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4">
                      <a:moveTo>
                        <a:pt x="32" y="30"/>
                      </a:moveTo>
                      <a:lnTo>
                        <a:pt x="35" y="33"/>
                      </a:lnTo>
                      <a:lnTo>
                        <a:pt x="34" y="21"/>
                      </a:lnTo>
                      <a:lnTo>
                        <a:pt x="27" y="12"/>
                      </a:lnTo>
                      <a:lnTo>
                        <a:pt x="7" y="2"/>
                      </a:lnTo>
                      <a:cubicBezTo>
                        <a:pt x="6" y="1"/>
                        <a:pt x="5" y="1"/>
                        <a:pt x="5" y="0"/>
                      </a:cubicBezTo>
                      <a:lnTo>
                        <a:pt x="1" y="1"/>
                      </a:lnTo>
                      <a:lnTo>
                        <a:pt x="0" y="1"/>
                      </a:lnTo>
                      <a:lnTo>
                        <a:pt x="1" y="1"/>
                      </a:lnTo>
                      <a:cubicBezTo>
                        <a:pt x="2" y="1"/>
                        <a:pt x="4" y="2"/>
                        <a:pt x="5" y="3"/>
                      </a:cubicBezTo>
                      <a:lnTo>
                        <a:pt x="7" y="5"/>
                      </a:lnTo>
                      <a:cubicBezTo>
                        <a:pt x="7" y="6"/>
                        <a:pt x="8" y="7"/>
                        <a:pt x="9" y="8"/>
                      </a:cubicBezTo>
                      <a:lnTo>
                        <a:pt x="10" y="12"/>
                      </a:lnTo>
                      <a:cubicBezTo>
                        <a:pt x="10" y="13"/>
                        <a:pt x="10" y="13"/>
                        <a:pt x="10" y="14"/>
                      </a:cubicBezTo>
                      <a:lnTo>
                        <a:pt x="10" y="18"/>
                      </a:lnTo>
                      <a:cubicBezTo>
                        <a:pt x="10" y="19"/>
                        <a:pt x="10" y="21"/>
                        <a:pt x="9" y="22"/>
                      </a:cubicBezTo>
                      <a:lnTo>
                        <a:pt x="12" y="18"/>
                      </a:lnTo>
                      <a:cubicBezTo>
                        <a:pt x="13" y="17"/>
                        <a:pt x="14" y="16"/>
                        <a:pt x="14" y="15"/>
                      </a:cubicBezTo>
                      <a:lnTo>
                        <a:pt x="17" y="14"/>
                      </a:lnTo>
                      <a:cubicBezTo>
                        <a:pt x="18" y="12"/>
                        <a:pt x="21" y="12"/>
                        <a:pt x="23" y="12"/>
                      </a:cubicBezTo>
                      <a:cubicBezTo>
                        <a:pt x="25" y="13"/>
                        <a:pt x="27" y="14"/>
                        <a:pt x="28" y="16"/>
                      </a:cubicBezTo>
                      <a:lnTo>
                        <a:pt x="30" y="18"/>
                      </a:lnTo>
                      <a:cubicBezTo>
                        <a:pt x="30" y="19"/>
                        <a:pt x="31" y="21"/>
                        <a:pt x="31" y="22"/>
                      </a:cubicBezTo>
                      <a:lnTo>
                        <a:pt x="31" y="29"/>
                      </a:lnTo>
                      <a:cubicBezTo>
                        <a:pt x="31" y="29"/>
                        <a:pt x="31" y="30"/>
                        <a:pt x="32" y="3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0" name="Freeform 131">
                  <a:extLst>
                    <a:ext uri="{FF2B5EF4-FFF2-40B4-BE49-F238E27FC236}">
                      <a16:creationId xmlns:a16="http://schemas.microsoft.com/office/drawing/2014/main" id="{BC90FBF9-57DE-9386-DA20-ABD47807EB07}"/>
                    </a:ext>
                  </a:extLst>
                </p:cNvPr>
                <p:cNvSpPr>
                  <a:spLocks noChangeArrowheads="1"/>
                </p:cNvSpPr>
                <p:nvPr/>
              </p:nvSpPr>
              <p:spPr bwMode="auto">
                <a:xfrm>
                  <a:off x="6709549" y="2212398"/>
                  <a:ext cx="35814" cy="26861"/>
                </a:xfrm>
                <a:custGeom>
                  <a:avLst/>
                  <a:gdLst>
                    <a:gd name="T0" fmla="*/ 7 w 54"/>
                    <a:gd name="T1" fmla="*/ 21 h 39"/>
                    <a:gd name="T2" fmla="*/ 6 w 54"/>
                    <a:gd name="T3" fmla="*/ 27 h 39"/>
                    <a:gd name="T4" fmla="*/ 1 w 54"/>
                    <a:gd name="T5" fmla="*/ 33 h 39"/>
                    <a:gd name="T6" fmla="*/ 0 w 54"/>
                    <a:gd name="T7" fmla="*/ 38 h 39"/>
                    <a:gd name="T8" fmla="*/ 0 w 54"/>
                    <a:gd name="T9" fmla="*/ 38 h 39"/>
                    <a:gd name="T10" fmla="*/ 3 w 54"/>
                    <a:gd name="T11" fmla="*/ 38 h 39"/>
                    <a:gd name="T12" fmla="*/ 14 w 54"/>
                    <a:gd name="T13" fmla="*/ 35 h 39"/>
                    <a:gd name="T14" fmla="*/ 16 w 54"/>
                    <a:gd name="T15" fmla="*/ 34 h 39"/>
                    <a:gd name="T16" fmla="*/ 28 w 54"/>
                    <a:gd name="T17" fmla="*/ 33 h 39"/>
                    <a:gd name="T18" fmla="*/ 37 w 54"/>
                    <a:gd name="T19" fmla="*/ 18 h 39"/>
                    <a:gd name="T20" fmla="*/ 39 w 54"/>
                    <a:gd name="T21" fmla="*/ 16 h 39"/>
                    <a:gd name="T22" fmla="*/ 45 w 54"/>
                    <a:gd name="T23" fmla="*/ 11 h 39"/>
                    <a:gd name="T24" fmla="*/ 48 w 54"/>
                    <a:gd name="T25" fmla="*/ 10 h 39"/>
                    <a:gd name="T26" fmla="*/ 53 w 54"/>
                    <a:gd name="T27" fmla="*/ 9 h 39"/>
                    <a:gd name="T28" fmla="*/ 51 w 54"/>
                    <a:gd name="T29" fmla="*/ 9 h 39"/>
                    <a:gd name="T30" fmla="*/ 49 w 54"/>
                    <a:gd name="T31" fmla="*/ 8 h 39"/>
                    <a:gd name="T32" fmla="*/ 36 w 54"/>
                    <a:gd name="T33" fmla="*/ 0 h 39"/>
                    <a:gd name="T34" fmla="*/ 34 w 54"/>
                    <a:gd name="T35" fmla="*/ 1 h 39"/>
                    <a:gd name="T36" fmla="*/ 34 w 54"/>
                    <a:gd name="T37" fmla="*/ 2 h 39"/>
                    <a:gd name="T38" fmla="*/ 38 w 54"/>
                    <a:gd name="T39" fmla="*/ 8 h 39"/>
                    <a:gd name="T40" fmla="*/ 35 w 54"/>
                    <a:gd name="T41" fmla="*/ 15 h 39"/>
                    <a:gd name="T42" fmla="*/ 30 w 54"/>
                    <a:gd name="T43" fmla="*/ 18 h 39"/>
                    <a:gd name="T44" fmla="*/ 23 w 54"/>
                    <a:gd name="T45" fmla="*/ 19 h 39"/>
                    <a:gd name="T46" fmla="*/ 17 w 54"/>
                    <a:gd name="T47" fmla="*/ 17 h 39"/>
                    <a:gd name="T48" fmla="*/ 11 w 54"/>
                    <a:gd name="T49" fmla="*/ 20 h 39"/>
                    <a:gd name="T50" fmla="*/ 9 w 54"/>
                    <a:gd name="T51" fmla="*/ 21 h 39"/>
                    <a:gd name="T52" fmla="*/ 7 w 54"/>
                    <a:gd name="T53"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9">
                      <a:moveTo>
                        <a:pt x="7" y="21"/>
                      </a:moveTo>
                      <a:cubicBezTo>
                        <a:pt x="7" y="23"/>
                        <a:pt x="7" y="25"/>
                        <a:pt x="6" y="27"/>
                      </a:cubicBezTo>
                      <a:lnTo>
                        <a:pt x="1" y="33"/>
                      </a:lnTo>
                      <a:lnTo>
                        <a:pt x="0" y="38"/>
                      </a:lnTo>
                      <a:lnTo>
                        <a:pt x="0" y="38"/>
                      </a:lnTo>
                      <a:lnTo>
                        <a:pt x="3" y="38"/>
                      </a:lnTo>
                      <a:lnTo>
                        <a:pt x="14" y="35"/>
                      </a:lnTo>
                      <a:cubicBezTo>
                        <a:pt x="15" y="34"/>
                        <a:pt x="16" y="34"/>
                        <a:pt x="16" y="34"/>
                      </a:cubicBezTo>
                      <a:lnTo>
                        <a:pt x="28" y="33"/>
                      </a:lnTo>
                      <a:lnTo>
                        <a:pt x="37" y="18"/>
                      </a:lnTo>
                      <a:cubicBezTo>
                        <a:pt x="37" y="17"/>
                        <a:pt x="38" y="16"/>
                        <a:pt x="39" y="16"/>
                      </a:cubicBezTo>
                      <a:lnTo>
                        <a:pt x="45" y="11"/>
                      </a:lnTo>
                      <a:cubicBezTo>
                        <a:pt x="46" y="10"/>
                        <a:pt x="47" y="10"/>
                        <a:pt x="48" y="10"/>
                      </a:cubicBezTo>
                      <a:lnTo>
                        <a:pt x="53" y="9"/>
                      </a:lnTo>
                      <a:lnTo>
                        <a:pt x="51" y="9"/>
                      </a:lnTo>
                      <a:cubicBezTo>
                        <a:pt x="50" y="8"/>
                        <a:pt x="49" y="8"/>
                        <a:pt x="49" y="8"/>
                      </a:cubicBezTo>
                      <a:lnTo>
                        <a:pt x="36" y="0"/>
                      </a:lnTo>
                      <a:lnTo>
                        <a:pt x="34" y="1"/>
                      </a:lnTo>
                      <a:lnTo>
                        <a:pt x="34" y="2"/>
                      </a:lnTo>
                      <a:cubicBezTo>
                        <a:pt x="37" y="3"/>
                        <a:pt x="38" y="6"/>
                        <a:pt x="38" y="8"/>
                      </a:cubicBezTo>
                      <a:cubicBezTo>
                        <a:pt x="38" y="11"/>
                        <a:pt x="37" y="13"/>
                        <a:pt x="35" y="15"/>
                      </a:cubicBezTo>
                      <a:lnTo>
                        <a:pt x="30" y="18"/>
                      </a:lnTo>
                      <a:cubicBezTo>
                        <a:pt x="28" y="19"/>
                        <a:pt x="25" y="20"/>
                        <a:pt x="23" y="19"/>
                      </a:cubicBezTo>
                      <a:lnTo>
                        <a:pt x="17" y="17"/>
                      </a:lnTo>
                      <a:lnTo>
                        <a:pt x="11" y="20"/>
                      </a:lnTo>
                      <a:cubicBezTo>
                        <a:pt x="11" y="20"/>
                        <a:pt x="10" y="20"/>
                        <a:pt x="9" y="21"/>
                      </a:cubicBezTo>
                      <a:lnTo>
                        <a:pt x="7" y="2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1" name="Freeform 132">
                  <a:extLst>
                    <a:ext uri="{FF2B5EF4-FFF2-40B4-BE49-F238E27FC236}">
                      <a16:creationId xmlns:a16="http://schemas.microsoft.com/office/drawing/2014/main" id="{D8773C08-BAF7-8F32-9BCF-ACF33C919BA7}"/>
                    </a:ext>
                  </a:extLst>
                </p:cNvPr>
                <p:cNvSpPr>
                  <a:spLocks noChangeArrowheads="1"/>
                </p:cNvSpPr>
                <p:nvPr/>
              </p:nvSpPr>
              <p:spPr bwMode="auto">
                <a:xfrm>
                  <a:off x="7094546" y="1561784"/>
                  <a:ext cx="32831" cy="35814"/>
                </a:xfrm>
                <a:custGeom>
                  <a:avLst/>
                  <a:gdLst>
                    <a:gd name="T0" fmla="*/ 39 w 48"/>
                    <a:gd name="T1" fmla="*/ 29 h 53"/>
                    <a:gd name="T2" fmla="*/ 42 w 48"/>
                    <a:gd name="T3" fmla="*/ 27 h 53"/>
                    <a:gd name="T4" fmla="*/ 47 w 48"/>
                    <a:gd name="T5" fmla="*/ 25 h 53"/>
                    <a:gd name="T6" fmla="*/ 47 w 48"/>
                    <a:gd name="T7" fmla="*/ 25 h 53"/>
                    <a:gd name="T8" fmla="*/ 45 w 48"/>
                    <a:gd name="T9" fmla="*/ 23 h 53"/>
                    <a:gd name="T10" fmla="*/ 43 w 48"/>
                    <a:gd name="T11" fmla="*/ 19 h 53"/>
                    <a:gd name="T12" fmla="*/ 43 w 48"/>
                    <a:gd name="T13" fmla="*/ 17 h 53"/>
                    <a:gd name="T14" fmla="*/ 41 w 48"/>
                    <a:gd name="T15" fmla="*/ 5 h 53"/>
                    <a:gd name="T16" fmla="*/ 39 w 48"/>
                    <a:gd name="T17" fmla="*/ 4 h 53"/>
                    <a:gd name="T18" fmla="*/ 34 w 48"/>
                    <a:gd name="T19" fmla="*/ 0 h 53"/>
                    <a:gd name="T20" fmla="*/ 15 w 48"/>
                    <a:gd name="T21" fmla="*/ 6 h 53"/>
                    <a:gd name="T22" fmla="*/ 12 w 48"/>
                    <a:gd name="T23" fmla="*/ 8 h 53"/>
                    <a:gd name="T24" fmla="*/ 8 w 48"/>
                    <a:gd name="T25" fmla="*/ 16 h 53"/>
                    <a:gd name="T26" fmla="*/ 2 w 48"/>
                    <a:gd name="T27" fmla="*/ 31 h 53"/>
                    <a:gd name="T28" fmla="*/ 0 w 48"/>
                    <a:gd name="T29" fmla="*/ 42 h 53"/>
                    <a:gd name="T30" fmla="*/ 1 w 48"/>
                    <a:gd name="T31" fmla="*/ 42 h 53"/>
                    <a:gd name="T32" fmla="*/ 2 w 48"/>
                    <a:gd name="T33" fmla="*/ 42 h 53"/>
                    <a:gd name="T34" fmla="*/ 9 w 48"/>
                    <a:gd name="T35" fmla="*/ 47 h 53"/>
                    <a:gd name="T36" fmla="*/ 9 w 48"/>
                    <a:gd name="T37" fmla="*/ 52 h 53"/>
                    <a:gd name="T38" fmla="*/ 9 w 48"/>
                    <a:gd name="T39" fmla="*/ 52 h 53"/>
                    <a:gd name="T40" fmla="*/ 12 w 48"/>
                    <a:gd name="T41" fmla="*/ 51 h 53"/>
                    <a:gd name="T42" fmla="*/ 38 w 48"/>
                    <a:gd name="T43" fmla="*/ 50 h 53"/>
                    <a:gd name="T44" fmla="*/ 34 w 48"/>
                    <a:gd name="T45" fmla="*/ 44 h 53"/>
                    <a:gd name="T46" fmla="*/ 35 w 48"/>
                    <a:gd name="T47" fmla="*/ 34 h 53"/>
                    <a:gd name="T48" fmla="*/ 39 w 48"/>
                    <a:gd name="T49"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53">
                      <a:moveTo>
                        <a:pt x="39" y="29"/>
                      </a:moveTo>
                      <a:cubicBezTo>
                        <a:pt x="39" y="28"/>
                        <a:pt x="41" y="28"/>
                        <a:pt x="42" y="27"/>
                      </a:cubicBezTo>
                      <a:lnTo>
                        <a:pt x="47" y="25"/>
                      </a:lnTo>
                      <a:lnTo>
                        <a:pt x="47" y="25"/>
                      </a:lnTo>
                      <a:cubicBezTo>
                        <a:pt x="46" y="24"/>
                        <a:pt x="46" y="24"/>
                        <a:pt x="45" y="23"/>
                      </a:cubicBezTo>
                      <a:lnTo>
                        <a:pt x="43" y="19"/>
                      </a:lnTo>
                      <a:cubicBezTo>
                        <a:pt x="43" y="19"/>
                        <a:pt x="43" y="18"/>
                        <a:pt x="43" y="17"/>
                      </a:cubicBezTo>
                      <a:lnTo>
                        <a:pt x="41" y="5"/>
                      </a:lnTo>
                      <a:cubicBezTo>
                        <a:pt x="40" y="5"/>
                        <a:pt x="39" y="4"/>
                        <a:pt x="39" y="4"/>
                      </a:cubicBezTo>
                      <a:lnTo>
                        <a:pt x="34" y="0"/>
                      </a:lnTo>
                      <a:lnTo>
                        <a:pt x="15" y="6"/>
                      </a:lnTo>
                      <a:lnTo>
                        <a:pt x="12" y="8"/>
                      </a:lnTo>
                      <a:lnTo>
                        <a:pt x="8" y="16"/>
                      </a:lnTo>
                      <a:lnTo>
                        <a:pt x="2" y="31"/>
                      </a:lnTo>
                      <a:lnTo>
                        <a:pt x="0" y="42"/>
                      </a:lnTo>
                      <a:lnTo>
                        <a:pt x="1" y="42"/>
                      </a:lnTo>
                      <a:cubicBezTo>
                        <a:pt x="1" y="42"/>
                        <a:pt x="1" y="42"/>
                        <a:pt x="2" y="42"/>
                      </a:cubicBezTo>
                      <a:cubicBezTo>
                        <a:pt x="5" y="42"/>
                        <a:pt x="8" y="44"/>
                        <a:pt x="9" y="47"/>
                      </a:cubicBezTo>
                      <a:cubicBezTo>
                        <a:pt x="10" y="49"/>
                        <a:pt x="10" y="51"/>
                        <a:pt x="9" y="52"/>
                      </a:cubicBezTo>
                      <a:lnTo>
                        <a:pt x="9" y="52"/>
                      </a:lnTo>
                      <a:cubicBezTo>
                        <a:pt x="10" y="52"/>
                        <a:pt x="11" y="52"/>
                        <a:pt x="12" y="51"/>
                      </a:cubicBezTo>
                      <a:lnTo>
                        <a:pt x="38" y="50"/>
                      </a:lnTo>
                      <a:lnTo>
                        <a:pt x="34" y="44"/>
                      </a:lnTo>
                      <a:cubicBezTo>
                        <a:pt x="32" y="41"/>
                        <a:pt x="32" y="37"/>
                        <a:pt x="35" y="34"/>
                      </a:cubicBezTo>
                      <a:lnTo>
                        <a:pt x="39" y="2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2" name="Freeform 133">
                  <a:extLst>
                    <a:ext uri="{FF2B5EF4-FFF2-40B4-BE49-F238E27FC236}">
                      <a16:creationId xmlns:a16="http://schemas.microsoft.com/office/drawing/2014/main" id="{72E41D14-501B-AA1E-AB77-29F2969D900A}"/>
                    </a:ext>
                  </a:extLst>
                </p:cNvPr>
                <p:cNvSpPr>
                  <a:spLocks noChangeArrowheads="1"/>
                </p:cNvSpPr>
                <p:nvPr/>
              </p:nvSpPr>
              <p:spPr bwMode="auto">
                <a:xfrm>
                  <a:off x="6816991" y="2057205"/>
                  <a:ext cx="14921" cy="20893"/>
                </a:xfrm>
                <a:custGeom>
                  <a:avLst/>
                  <a:gdLst>
                    <a:gd name="T0" fmla="*/ 6 w 23"/>
                    <a:gd name="T1" fmla="*/ 0 h 30"/>
                    <a:gd name="T2" fmla="*/ 0 w 23"/>
                    <a:gd name="T3" fmla="*/ 9 h 30"/>
                    <a:gd name="T4" fmla="*/ 4 w 23"/>
                    <a:gd name="T5" fmla="*/ 10 h 30"/>
                    <a:gd name="T6" fmla="*/ 6 w 23"/>
                    <a:gd name="T7" fmla="*/ 11 h 30"/>
                    <a:gd name="T8" fmla="*/ 12 w 23"/>
                    <a:gd name="T9" fmla="*/ 15 h 30"/>
                    <a:gd name="T10" fmla="*/ 15 w 23"/>
                    <a:gd name="T11" fmla="*/ 17 h 30"/>
                    <a:gd name="T12" fmla="*/ 22 w 23"/>
                    <a:gd name="T13" fmla="*/ 29 h 30"/>
                    <a:gd name="T14" fmla="*/ 22 w 23"/>
                    <a:gd name="T15" fmla="*/ 28 h 30"/>
                    <a:gd name="T16" fmla="*/ 19 w 23"/>
                    <a:gd name="T17" fmla="*/ 12 h 30"/>
                    <a:gd name="T18" fmla="*/ 19 w 23"/>
                    <a:gd name="T19" fmla="*/ 7 h 30"/>
                    <a:gd name="T20" fmla="*/ 15 w 23"/>
                    <a:gd name="T21" fmla="*/ 6 h 30"/>
                    <a:gd name="T22" fmla="*/ 12 w 23"/>
                    <a:gd name="T23" fmla="*/ 5 h 30"/>
                    <a:gd name="T24" fmla="*/ 9 w 23"/>
                    <a:gd name="T25" fmla="*/ 3 h 30"/>
                    <a:gd name="T26" fmla="*/ 6 w 2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0">
                      <a:moveTo>
                        <a:pt x="6" y="0"/>
                      </a:moveTo>
                      <a:lnTo>
                        <a:pt x="0" y="9"/>
                      </a:lnTo>
                      <a:lnTo>
                        <a:pt x="4" y="10"/>
                      </a:lnTo>
                      <a:cubicBezTo>
                        <a:pt x="5" y="10"/>
                        <a:pt x="5" y="10"/>
                        <a:pt x="6" y="11"/>
                      </a:cubicBezTo>
                      <a:lnTo>
                        <a:pt x="12" y="15"/>
                      </a:lnTo>
                      <a:cubicBezTo>
                        <a:pt x="14" y="15"/>
                        <a:pt x="14" y="16"/>
                        <a:pt x="15" y="17"/>
                      </a:cubicBezTo>
                      <a:lnTo>
                        <a:pt x="22" y="29"/>
                      </a:lnTo>
                      <a:lnTo>
                        <a:pt x="22" y="28"/>
                      </a:lnTo>
                      <a:lnTo>
                        <a:pt x="19" y="12"/>
                      </a:lnTo>
                      <a:cubicBezTo>
                        <a:pt x="18" y="10"/>
                        <a:pt x="18" y="8"/>
                        <a:pt x="19" y="7"/>
                      </a:cubicBezTo>
                      <a:cubicBezTo>
                        <a:pt x="18" y="7"/>
                        <a:pt x="17" y="7"/>
                        <a:pt x="15" y="6"/>
                      </a:cubicBezTo>
                      <a:lnTo>
                        <a:pt x="12" y="5"/>
                      </a:lnTo>
                      <a:cubicBezTo>
                        <a:pt x="11" y="4"/>
                        <a:pt x="10" y="4"/>
                        <a:pt x="9" y="3"/>
                      </a:cubicBezTo>
                      <a:lnTo>
                        <a:pt x="6"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 name="Freeform 134">
                  <a:extLst>
                    <a:ext uri="{FF2B5EF4-FFF2-40B4-BE49-F238E27FC236}">
                      <a16:creationId xmlns:a16="http://schemas.microsoft.com/office/drawing/2014/main" id="{473A86E2-6A7E-6BFF-8B50-B4CF9A0B5143}"/>
                    </a:ext>
                  </a:extLst>
                </p:cNvPr>
                <p:cNvSpPr>
                  <a:spLocks noChangeArrowheads="1"/>
                </p:cNvSpPr>
                <p:nvPr/>
              </p:nvSpPr>
              <p:spPr bwMode="auto">
                <a:xfrm>
                  <a:off x="7094546" y="1639380"/>
                  <a:ext cx="20893" cy="11938"/>
                </a:xfrm>
                <a:custGeom>
                  <a:avLst/>
                  <a:gdLst>
                    <a:gd name="T0" fmla="*/ 22 w 33"/>
                    <a:gd name="T1" fmla="*/ 9 h 19"/>
                    <a:gd name="T2" fmla="*/ 21 w 33"/>
                    <a:gd name="T3" fmla="*/ 6 h 19"/>
                    <a:gd name="T4" fmla="*/ 21 w 33"/>
                    <a:gd name="T5" fmla="*/ 6 h 19"/>
                    <a:gd name="T6" fmla="*/ 18 w 33"/>
                    <a:gd name="T7" fmla="*/ 6 h 19"/>
                    <a:gd name="T8" fmla="*/ 14 w 33"/>
                    <a:gd name="T9" fmla="*/ 6 h 19"/>
                    <a:gd name="T10" fmla="*/ 10 w 33"/>
                    <a:gd name="T11" fmla="*/ 4 h 19"/>
                    <a:gd name="T12" fmla="*/ 9 w 33"/>
                    <a:gd name="T13" fmla="*/ 3 h 19"/>
                    <a:gd name="T14" fmla="*/ 4 w 33"/>
                    <a:gd name="T15" fmla="*/ 0 h 19"/>
                    <a:gd name="T16" fmla="*/ 0 w 33"/>
                    <a:gd name="T17" fmla="*/ 9 h 19"/>
                    <a:gd name="T18" fmla="*/ 0 w 33"/>
                    <a:gd name="T19" fmla="*/ 9 h 19"/>
                    <a:gd name="T20" fmla="*/ 9 w 33"/>
                    <a:gd name="T21" fmla="*/ 15 h 19"/>
                    <a:gd name="T22" fmla="*/ 32 w 33"/>
                    <a:gd name="T23" fmla="*/ 18 h 19"/>
                    <a:gd name="T24" fmla="*/ 28 w 33"/>
                    <a:gd name="T25" fmla="*/ 17 h 19"/>
                    <a:gd name="T26" fmla="*/ 24 w 33"/>
                    <a:gd name="T27" fmla="*/ 13 h 19"/>
                    <a:gd name="T28" fmla="*/ 22 w 33"/>
                    <a:gd name="T29" fmla="*/ 11 h 19"/>
                    <a:gd name="T30" fmla="*/ 22 w 33"/>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9">
                      <a:moveTo>
                        <a:pt x="22" y="9"/>
                      </a:moveTo>
                      <a:lnTo>
                        <a:pt x="21" y="6"/>
                      </a:lnTo>
                      <a:lnTo>
                        <a:pt x="21" y="6"/>
                      </a:lnTo>
                      <a:lnTo>
                        <a:pt x="18" y="6"/>
                      </a:lnTo>
                      <a:cubicBezTo>
                        <a:pt x="17" y="6"/>
                        <a:pt x="16" y="6"/>
                        <a:pt x="14" y="6"/>
                      </a:cubicBezTo>
                      <a:lnTo>
                        <a:pt x="10" y="4"/>
                      </a:lnTo>
                      <a:cubicBezTo>
                        <a:pt x="10" y="4"/>
                        <a:pt x="9" y="4"/>
                        <a:pt x="9" y="3"/>
                      </a:cubicBezTo>
                      <a:lnTo>
                        <a:pt x="4" y="0"/>
                      </a:lnTo>
                      <a:lnTo>
                        <a:pt x="0" y="9"/>
                      </a:lnTo>
                      <a:lnTo>
                        <a:pt x="0" y="9"/>
                      </a:lnTo>
                      <a:lnTo>
                        <a:pt x="9" y="15"/>
                      </a:lnTo>
                      <a:lnTo>
                        <a:pt x="32" y="18"/>
                      </a:lnTo>
                      <a:lnTo>
                        <a:pt x="28" y="17"/>
                      </a:lnTo>
                      <a:cubicBezTo>
                        <a:pt x="26" y="16"/>
                        <a:pt x="25" y="15"/>
                        <a:pt x="24" y="13"/>
                      </a:cubicBezTo>
                      <a:lnTo>
                        <a:pt x="22" y="11"/>
                      </a:lnTo>
                      <a:cubicBezTo>
                        <a:pt x="22" y="10"/>
                        <a:pt x="22" y="10"/>
                        <a:pt x="22" y="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4" name="Freeform 136">
                  <a:extLst>
                    <a:ext uri="{FF2B5EF4-FFF2-40B4-BE49-F238E27FC236}">
                      <a16:creationId xmlns:a16="http://schemas.microsoft.com/office/drawing/2014/main" id="{77C24DC5-D7AE-C2B5-EA22-D711901E83C2}"/>
                    </a:ext>
                  </a:extLst>
                </p:cNvPr>
                <p:cNvSpPr>
                  <a:spLocks noChangeArrowheads="1"/>
                </p:cNvSpPr>
                <p:nvPr/>
              </p:nvSpPr>
              <p:spPr bwMode="auto">
                <a:xfrm>
                  <a:off x="6942338" y="1758759"/>
                  <a:ext cx="26859" cy="11938"/>
                </a:xfrm>
                <a:custGeom>
                  <a:avLst/>
                  <a:gdLst>
                    <a:gd name="T0" fmla="*/ 26 w 40"/>
                    <a:gd name="T1" fmla="*/ 16 h 19"/>
                    <a:gd name="T2" fmla="*/ 30 w 40"/>
                    <a:gd name="T3" fmla="*/ 18 h 19"/>
                    <a:gd name="T4" fmla="*/ 39 w 40"/>
                    <a:gd name="T5" fmla="*/ 16 h 19"/>
                    <a:gd name="T6" fmla="*/ 37 w 40"/>
                    <a:gd name="T7" fmla="*/ 13 h 19"/>
                    <a:gd name="T8" fmla="*/ 30 w 40"/>
                    <a:gd name="T9" fmla="*/ 12 h 19"/>
                    <a:gd name="T10" fmla="*/ 27 w 40"/>
                    <a:gd name="T11" fmla="*/ 11 h 19"/>
                    <a:gd name="T12" fmla="*/ 23 w 40"/>
                    <a:gd name="T13" fmla="*/ 9 h 19"/>
                    <a:gd name="T14" fmla="*/ 20 w 40"/>
                    <a:gd name="T15" fmla="*/ 6 h 19"/>
                    <a:gd name="T16" fmla="*/ 16 w 40"/>
                    <a:gd name="T17" fmla="*/ 0 h 19"/>
                    <a:gd name="T18" fmla="*/ 16 w 40"/>
                    <a:gd name="T19" fmla="*/ 0 h 19"/>
                    <a:gd name="T20" fmla="*/ 11 w 40"/>
                    <a:gd name="T21" fmla="*/ 4 h 19"/>
                    <a:gd name="T22" fmla="*/ 8 w 40"/>
                    <a:gd name="T23" fmla="*/ 5 h 19"/>
                    <a:gd name="T24" fmla="*/ 4 w 40"/>
                    <a:gd name="T25" fmla="*/ 4 h 19"/>
                    <a:gd name="T26" fmla="*/ 2 w 40"/>
                    <a:gd name="T27" fmla="*/ 4 h 19"/>
                    <a:gd name="T28" fmla="*/ 1 w 40"/>
                    <a:gd name="T29" fmla="*/ 6 h 19"/>
                    <a:gd name="T30" fmla="*/ 0 w 40"/>
                    <a:gd name="T31" fmla="*/ 7 h 19"/>
                    <a:gd name="T32" fmla="*/ 0 w 40"/>
                    <a:gd name="T33" fmla="*/ 10 h 19"/>
                    <a:gd name="T34" fmla="*/ 1 w 40"/>
                    <a:gd name="T35" fmla="*/ 15 h 19"/>
                    <a:gd name="T36" fmla="*/ 2 w 40"/>
                    <a:gd name="T37" fmla="*/ 14 h 19"/>
                    <a:gd name="T38" fmla="*/ 4 w 40"/>
                    <a:gd name="T39" fmla="*/ 14 h 19"/>
                    <a:gd name="T40" fmla="*/ 4 w 40"/>
                    <a:gd name="T41" fmla="*/ 14 h 19"/>
                    <a:gd name="T42" fmla="*/ 23 w 40"/>
                    <a:gd name="T43" fmla="*/ 16 h 19"/>
                    <a:gd name="T44" fmla="*/ 26 w 40"/>
                    <a:gd name="T4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19">
                      <a:moveTo>
                        <a:pt x="26" y="16"/>
                      </a:moveTo>
                      <a:lnTo>
                        <a:pt x="30" y="18"/>
                      </a:lnTo>
                      <a:lnTo>
                        <a:pt x="39" y="16"/>
                      </a:lnTo>
                      <a:cubicBezTo>
                        <a:pt x="38" y="15"/>
                        <a:pt x="37" y="14"/>
                        <a:pt x="37" y="13"/>
                      </a:cubicBezTo>
                      <a:lnTo>
                        <a:pt x="30" y="12"/>
                      </a:lnTo>
                      <a:cubicBezTo>
                        <a:pt x="29" y="11"/>
                        <a:pt x="28" y="11"/>
                        <a:pt x="27" y="11"/>
                      </a:cubicBezTo>
                      <a:lnTo>
                        <a:pt x="23" y="9"/>
                      </a:lnTo>
                      <a:cubicBezTo>
                        <a:pt x="22" y="8"/>
                        <a:pt x="21" y="7"/>
                        <a:pt x="20" y="6"/>
                      </a:cubicBezTo>
                      <a:lnTo>
                        <a:pt x="16" y="0"/>
                      </a:lnTo>
                      <a:lnTo>
                        <a:pt x="16" y="0"/>
                      </a:lnTo>
                      <a:cubicBezTo>
                        <a:pt x="15" y="2"/>
                        <a:pt x="13" y="4"/>
                        <a:pt x="11" y="4"/>
                      </a:cubicBezTo>
                      <a:lnTo>
                        <a:pt x="8" y="5"/>
                      </a:lnTo>
                      <a:cubicBezTo>
                        <a:pt x="7" y="5"/>
                        <a:pt x="5" y="5"/>
                        <a:pt x="4" y="4"/>
                      </a:cubicBezTo>
                      <a:lnTo>
                        <a:pt x="2" y="4"/>
                      </a:lnTo>
                      <a:cubicBezTo>
                        <a:pt x="2" y="4"/>
                        <a:pt x="2" y="5"/>
                        <a:pt x="1" y="6"/>
                      </a:cubicBezTo>
                      <a:lnTo>
                        <a:pt x="0" y="7"/>
                      </a:lnTo>
                      <a:lnTo>
                        <a:pt x="0" y="10"/>
                      </a:lnTo>
                      <a:lnTo>
                        <a:pt x="1" y="15"/>
                      </a:lnTo>
                      <a:lnTo>
                        <a:pt x="2" y="14"/>
                      </a:lnTo>
                      <a:cubicBezTo>
                        <a:pt x="2" y="14"/>
                        <a:pt x="3" y="14"/>
                        <a:pt x="4" y="14"/>
                      </a:cubicBezTo>
                      <a:lnTo>
                        <a:pt x="4" y="14"/>
                      </a:lnTo>
                      <a:lnTo>
                        <a:pt x="23" y="16"/>
                      </a:lnTo>
                      <a:cubicBezTo>
                        <a:pt x="24" y="16"/>
                        <a:pt x="25" y="16"/>
                        <a:pt x="26" y="1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5" name="Freeform 137">
                  <a:extLst>
                    <a:ext uri="{FF2B5EF4-FFF2-40B4-BE49-F238E27FC236}">
                      <a16:creationId xmlns:a16="http://schemas.microsoft.com/office/drawing/2014/main" id="{3B508A6B-9A53-00F2-AD5E-8A3F3D7EBFE2}"/>
                    </a:ext>
                  </a:extLst>
                </p:cNvPr>
                <p:cNvSpPr>
                  <a:spLocks noChangeArrowheads="1"/>
                </p:cNvSpPr>
                <p:nvPr/>
              </p:nvSpPr>
              <p:spPr bwMode="auto">
                <a:xfrm>
                  <a:off x="6969199" y="1743838"/>
                  <a:ext cx="5968" cy="8953"/>
                </a:xfrm>
                <a:custGeom>
                  <a:avLst/>
                  <a:gdLst>
                    <a:gd name="T0" fmla="*/ 7 w 8"/>
                    <a:gd name="T1" fmla="*/ 13 h 14"/>
                    <a:gd name="T2" fmla="*/ 6 w 8"/>
                    <a:gd name="T3" fmla="*/ 8 h 14"/>
                    <a:gd name="T4" fmla="*/ 3 w 8"/>
                    <a:gd name="T5" fmla="*/ 0 h 14"/>
                    <a:gd name="T6" fmla="*/ 0 w 8"/>
                    <a:gd name="T7" fmla="*/ 6 h 14"/>
                    <a:gd name="T8" fmla="*/ 2 w 8"/>
                    <a:gd name="T9" fmla="*/ 13 h 14"/>
                    <a:gd name="T10" fmla="*/ 7 w 8"/>
                    <a:gd name="T11" fmla="*/ 13 h 14"/>
                  </a:gdLst>
                  <a:ahLst/>
                  <a:cxnLst>
                    <a:cxn ang="0">
                      <a:pos x="T0" y="T1"/>
                    </a:cxn>
                    <a:cxn ang="0">
                      <a:pos x="T2" y="T3"/>
                    </a:cxn>
                    <a:cxn ang="0">
                      <a:pos x="T4" y="T5"/>
                    </a:cxn>
                    <a:cxn ang="0">
                      <a:pos x="T6" y="T7"/>
                    </a:cxn>
                    <a:cxn ang="0">
                      <a:pos x="T8" y="T9"/>
                    </a:cxn>
                    <a:cxn ang="0">
                      <a:pos x="T10" y="T11"/>
                    </a:cxn>
                  </a:cxnLst>
                  <a:rect l="0" t="0" r="r" b="b"/>
                  <a:pathLst>
                    <a:path w="8" h="14">
                      <a:moveTo>
                        <a:pt x="7" y="13"/>
                      </a:moveTo>
                      <a:lnTo>
                        <a:pt x="6" y="8"/>
                      </a:lnTo>
                      <a:lnTo>
                        <a:pt x="3" y="0"/>
                      </a:lnTo>
                      <a:lnTo>
                        <a:pt x="0" y="6"/>
                      </a:lnTo>
                      <a:lnTo>
                        <a:pt x="2" y="13"/>
                      </a:lnTo>
                      <a:lnTo>
                        <a:pt x="7"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6" name="Freeform 138">
                  <a:extLst>
                    <a:ext uri="{FF2B5EF4-FFF2-40B4-BE49-F238E27FC236}">
                      <a16:creationId xmlns:a16="http://schemas.microsoft.com/office/drawing/2014/main" id="{3B5BB509-65B6-1949-E5E9-A2673F1DC0C6}"/>
                    </a:ext>
                  </a:extLst>
                </p:cNvPr>
                <p:cNvSpPr>
                  <a:spLocks noChangeArrowheads="1"/>
                </p:cNvSpPr>
                <p:nvPr/>
              </p:nvSpPr>
              <p:spPr bwMode="auto">
                <a:xfrm>
                  <a:off x="6912494" y="1904999"/>
                  <a:ext cx="29844" cy="20891"/>
                </a:xfrm>
                <a:custGeom>
                  <a:avLst/>
                  <a:gdLst>
                    <a:gd name="T0" fmla="*/ 34 w 43"/>
                    <a:gd name="T1" fmla="*/ 2 h 29"/>
                    <a:gd name="T2" fmla="*/ 32 w 43"/>
                    <a:gd name="T3" fmla="*/ 0 h 29"/>
                    <a:gd name="T4" fmla="*/ 6 w 43"/>
                    <a:gd name="T5" fmla="*/ 16 h 29"/>
                    <a:gd name="T6" fmla="*/ 0 w 43"/>
                    <a:gd name="T7" fmla="*/ 23 h 29"/>
                    <a:gd name="T8" fmla="*/ 4 w 43"/>
                    <a:gd name="T9" fmla="*/ 28 h 29"/>
                    <a:gd name="T10" fmla="*/ 5 w 43"/>
                    <a:gd name="T11" fmla="*/ 28 h 29"/>
                    <a:gd name="T12" fmla="*/ 16 w 43"/>
                    <a:gd name="T13" fmla="*/ 22 h 29"/>
                    <a:gd name="T14" fmla="*/ 20 w 43"/>
                    <a:gd name="T15" fmla="*/ 21 h 29"/>
                    <a:gd name="T16" fmla="*/ 40 w 43"/>
                    <a:gd name="T17" fmla="*/ 21 h 29"/>
                    <a:gd name="T18" fmla="*/ 42 w 43"/>
                    <a:gd name="T19" fmla="*/ 16 h 29"/>
                    <a:gd name="T20" fmla="*/ 42 w 43"/>
                    <a:gd name="T21" fmla="*/ 16 h 29"/>
                    <a:gd name="T22" fmla="*/ 36 w 43"/>
                    <a:gd name="T23" fmla="*/ 5 h 29"/>
                    <a:gd name="T24" fmla="*/ 34 w 43"/>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9">
                      <a:moveTo>
                        <a:pt x="34" y="2"/>
                      </a:moveTo>
                      <a:cubicBezTo>
                        <a:pt x="33" y="1"/>
                        <a:pt x="33" y="1"/>
                        <a:pt x="32" y="0"/>
                      </a:cubicBezTo>
                      <a:lnTo>
                        <a:pt x="6" y="16"/>
                      </a:lnTo>
                      <a:lnTo>
                        <a:pt x="0" y="23"/>
                      </a:lnTo>
                      <a:lnTo>
                        <a:pt x="4" y="28"/>
                      </a:lnTo>
                      <a:lnTo>
                        <a:pt x="5" y="28"/>
                      </a:lnTo>
                      <a:lnTo>
                        <a:pt x="16" y="22"/>
                      </a:lnTo>
                      <a:cubicBezTo>
                        <a:pt x="17" y="21"/>
                        <a:pt x="18" y="21"/>
                        <a:pt x="20" y="21"/>
                      </a:cubicBezTo>
                      <a:lnTo>
                        <a:pt x="40" y="21"/>
                      </a:lnTo>
                      <a:lnTo>
                        <a:pt x="42" y="16"/>
                      </a:lnTo>
                      <a:lnTo>
                        <a:pt x="42" y="16"/>
                      </a:lnTo>
                      <a:lnTo>
                        <a:pt x="36" y="5"/>
                      </a:lnTo>
                      <a:lnTo>
                        <a:pt x="34"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7" name="Freeform 139">
                  <a:extLst>
                    <a:ext uri="{FF2B5EF4-FFF2-40B4-BE49-F238E27FC236}">
                      <a16:creationId xmlns:a16="http://schemas.microsoft.com/office/drawing/2014/main" id="{D9BF792C-51D8-29FC-6842-366F5C94CC2E}"/>
                    </a:ext>
                  </a:extLst>
                </p:cNvPr>
                <p:cNvSpPr>
                  <a:spLocks noChangeArrowheads="1"/>
                </p:cNvSpPr>
                <p:nvPr/>
              </p:nvSpPr>
              <p:spPr bwMode="auto">
                <a:xfrm>
                  <a:off x="6918462" y="1788603"/>
                  <a:ext cx="68643" cy="77596"/>
                </a:xfrm>
                <a:custGeom>
                  <a:avLst/>
                  <a:gdLst>
                    <a:gd name="T0" fmla="*/ 100 w 103"/>
                    <a:gd name="T1" fmla="*/ 3 h 113"/>
                    <a:gd name="T2" fmla="*/ 102 w 103"/>
                    <a:gd name="T3" fmla="*/ 0 h 113"/>
                    <a:gd name="T4" fmla="*/ 101 w 103"/>
                    <a:gd name="T5" fmla="*/ 0 h 113"/>
                    <a:gd name="T6" fmla="*/ 99 w 103"/>
                    <a:gd name="T7" fmla="*/ 0 h 113"/>
                    <a:gd name="T8" fmla="*/ 82 w 103"/>
                    <a:gd name="T9" fmla="*/ 28 h 113"/>
                    <a:gd name="T10" fmla="*/ 73 w 103"/>
                    <a:gd name="T11" fmla="*/ 31 h 113"/>
                    <a:gd name="T12" fmla="*/ 67 w 103"/>
                    <a:gd name="T13" fmla="*/ 25 h 113"/>
                    <a:gd name="T14" fmla="*/ 66 w 103"/>
                    <a:gd name="T15" fmla="*/ 16 h 113"/>
                    <a:gd name="T16" fmla="*/ 66 w 103"/>
                    <a:gd name="T17" fmla="*/ 13 h 113"/>
                    <a:gd name="T18" fmla="*/ 68 w 103"/>
                    <a:gd name="T19" fmla="*/ 7 h 113"/>
                    <a:gd name="T20" fmla="*/ 69 w 103"/>
                    <a:gd name="T21" fmla="*/ 4 h 113"/>
                    <a:gd name="T22" fmla="*/ 70 w 103"/>
                    <a:gd name="T23" fmla="*/ 3 h 113"/>
                    <a:gd name="T24" fmla="*/ 57 w 103"/>
                    <a:gd name="T25" fmla="*/ 3 h 113"/>
                    <a:gd name="T26" fmla="*/ 62 w 103"/>
                    <a:gd name="T27" fmla="*/ 8 h 113"/>
                    <a:gd name="T28" fmla="*/ 64 w 103"/>
                    <a:gd name="T29" fmla="*/ 14 h 113"/>
                    <a:gd name="T30" fmla="*/ 61 w 103"/>
                    <a:gd name="T31" fmla="*/ 19 h 113"/>
                    <a:gd name="T32" fmla="*/ 54 w 103"/>
                    <a:gd name="T33" fmla="*/ 26 h 113"/>
                    <a:gd name="T34" fmla="*/ 49 w 103"/>
                    <a:gd name="T35" fmla="*/ 28 h 113"/>
                    <a:gd name="T36" fmla="*/ 30 w 103"/>
                    <a:gd name="T37" fmla="*/ 28 h 113"/>
                    <a:gd name="T38" fmla="*/ 15 w 103"/>
                    <a:gd name="T39" fmla="*/ 35 h 113"/>
                    <a:gd name="T40" fmla="*/ 11 w 103"/>
                    <a:gd name="T41" fmla="*/ 36 h 113"/>
                    <a:gd name="T42" fmla="*/ 7 w 103"/>
                    <a:gd name="T43" fmla="*/ 35 h 113"/>
                    <a:gd name="T44" fmla="*/ 7 w 103"/>
                    <a:gd name="T45" fmla="*/ 36 h 113"/>
                    <a:gd name="T46" fmla="*/ 10 w 103"/>
                    <a:gd name="T47" fmla="*/ 39 h 113"/>
                    <a:gd name="T48" fmla="*/ 11 w 103"/>
                    <a:gd name="T49" fmla="*/ 44 h 113"/>
                    <a:gd name="T50" fmla="*/ 11 w 103"/>
                    <a:gd name="T51" fmla="*/ 45 h 113"/>
                    <a:gd name="T52" fmla="*/ 42 w 103"/>
                    <a:gd name="T53" fmla="*/ 41 h 113"/>
                    <a:gd name="T54" fmla="*/ 50 w 103"/>
                    <a:gd name="T55" fmla="*/ 45 h 113"/>
                    <a:gd name="T56" fmla="*/ 49 w 103"/>
                    <a:gd name="T57" fmla="*/ 54 h 113"/>
                    <a:gd name="T58" fmla="*/ 45 w 103"/>
                    <a:gd name="T59" fmla="*/ 58 h 113"/>
                    <a:gd name="T60" fmla="*/ 45 w 103"/>
                    <a:gd name="T61" fmla="*/ 59 h 113"/>
                    <a:gd name="T62" fmla="*/ 46 w 103"/>
                    <a:gd name="T63" fmla="*/ 60 h 113"/>
                    <a:gd name="T64" fmla="*/ 51 w 103"/>
                    <a:gd name="T65" fmla="*/ 58 h 113"/>
                    <a:gd name="T66" fmla="*/ 57 w 103"/>
                    <a:gd name="T67" fmla="*/ 59 h 113"/>
                    <a:gd name="T68" fmla="*/ 63 w 103"/>
                    <a:gd name="T69" fmla="*/ 63 h 113"/>
                    <a:gd name="T70" fmla="*/ 67 w 103"/>
                    <a:gd name="T71" fmla="*/ 71 h 113"/>
                    <a:gd name="T72" fmla="*/ 60 w 103"/>
                    <a:gd name="T73" fmla="*/ 78 h 113"/>
                    <a:gd name="T74" fmla="*/ 19 w 103"/>
                    <a:gd name="T75" fmla="*/ 82 h 113"/>
                    <a:gd name="T76" fmla="*/ 20 w 103"/>
                    <a:gd name="T77" fmla="*/ 87 h 113"/>
                    <a:gd name="T78" fmla="*/ 20 w 103"/>
                    <a:gd name="T79" fmla="*/ 91 h 113"/>
                    <a:gd name="T80" fmla="*/ 17 w 103"/>
                    <a:gd name="T81" fmla="*/ 98 h 113"/>
                    <a:gd name="T82" fmla="*/ 0 w 103"/>
                    <a:gd name="T83" fmla="*/ 110 h 113"/>
                    <a:gd name="T84" fmla="*/ 3 w 103"/>
                    <a:gd name="T85" fmla="*/ 111 h 113"/>
                    <a:gd name="T86" fmla="*/ 5 w 103"/>
                    <a:gd name="T87" fmla="*/ 112 h 113"/>
                    <a:gd name="T88" fmla="*/ 19 w 103"/>
                    <a:gd name="T89" fmla="*/ 107 h 113"/>
                    <a:gd name="T90" fmla="*/ 21 w 103"/>
                    <a:gd name="T91" fmla="*/ 105 h 113"/>
                    <a:gd name="T92" fmla="*/ 24 w 103"/>
                    <a:gd name="T93" fmla="*/ 102 h 113"/>
                    <a:gd name="T94" fmla="*/ 40 w 103"/>
                    <a:gd name="T95" fmla="*/ 96 h 113"/>
                    <a:gd name="T96" fmla="*/ 63 w 103"/>
                    <a:gd name="T97" fmla="*/ 78 h 113"/>
                    <a:gd name="T98" fmla="*/ 66 w 103"/>
                    <a:gd name="T99" fmla="*/ 77 h 113"/>
                    <a:gd name="T100" fmla="*/ 68 w 103"/>
                    <a:gd name="T101" fmla="*/ 76 h 113"/>
                    <a:gd name="T102" fmla="*/ 73 w 103"/>
                    <a:gd name="T103" fmla="*/ 65 h 113"/>
                    <a:gd name="T104" fmla="*/ 76 w 103"/>
                    <a:gd name="T105" fmla="*/ 62 h 113"/>
                    <a:gd name="T106" fmla="*/ 82 w 103"/>
                    <a:gd name="T107" fmla="*/ 58 h 113"/>
                    <a:gd name="T108" fmla="*/ 90 w 103"/>
                    <a:gd name="T109" fmla="*/ 47 h 113"/>
                    <a:gd name="T110" fmla="*/ 102 w 103"/>
                    <a:gd name="T111" fmla="*/ 35 h 113"/>
                    <a:gd name="T112" fmla="*/ 101 w 103"/>
                    <a:gd name="T113" fmla="*/ 33 h 113"/>
                    <a:gd name="T114" fmla="*/ 97 w 103"/>
                    <a:gd name="T115" fmla="*/ 14 h 113"/>
                    <a:gd name="T116" fmla="*/ 98 w 103"/>
                    <a:gd name="T117" fmla="*/ 10 h 113"/>
                    <a:gd name="T118" fmla="*/ 100 w 103"/>
                    <a:gd name="T11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3">
                      <a:moveTo>
                        <a:pt x="100" y="3"/>
                      </a:moveTo>
                      <a:cubicBezTo>
                        <a:pt x="100" y="2"/>
                        <a:pt x="101" y="1"/>
                        <a:pt x="102" y="0"/>
                      </a:cubicBezTo>
                      <a:lnTo>
                        <a:pt x="101" y="0"/>
                      </a:lnTo>
                      <a:cubicBezTo>
                        <a:pt x="101" y="0"/>
                        <a:pt x="100" y="0"/>
                        <a:pt x="99" y="0"/>
                      </a:cubicBezTo>
                      <a:lnTo>
                        <a:pt x="82" y="28"/>
                      </a:lnTo>
                      <a:cubicBezTo>
                        <a:pt x="80" y="31"/>
                        <a:pt x="77" y="32"/>
                        <a:pt x="73" y="31"/>
                      </a:cubicBezTo>
                      <a:cubicBezTo>
                        <a:pt x="70" y="31"/>
                        <a:pt x="68" y="28"/>
                        <a:pt x="67" y="25"/>
                      </a:cubicBezTo>
                      <a:lnTo>
                        <a:pt x="66" y="16"/>
                      </a:lnTo>
                      <a:cubicBezTo>
                        <a:pt x="66" y="15"/>
                        <a:pt x="66" y="14"/>
                        <a:pt x="66" y="13"/>
                      </a:cubicBezTo>
                      <a:lnTo>
                        <a:pt x="68" y="7"/>
                      </a:lnTo>
                      <a:cubicBezTo>
                        <a:pt x="68" y="6"/>
                        <a:pt x="68" y="5"/>
                        <a:pt x="69" y="4"/>
                      </a:cubicBezTo>
                      <a:lnTo>
                        <a:pt x="70" y="3"/>
                      </a:lnTo>
                      <a:lnTo>
                        <a:pt x="57" y="3"/>
                      </a:lnTo>
                      <a:lnTo>
                        <a:pt x="62" y="8"/>
                      </a:lnTo>
                      <a:cubicBezTo>
                        <a:pt x="64" y="9"/>
                        <a:pt x="65" y="11"/>
                        <a:pt x="64" y="14"/>
                      </a:cubicBezTo>
                      <a:cubicBezTo>
                        <a:pt x="64" y="16"/>
                        <a:pt x="63" y="18"/>
                        <a:pt x="61" y="19"/>
                      </a:cubicBezTo>
                      <a:lnTo>
                        <a:pt x="54" y="26"/>
                      </a:lnTo>
                      <a:cubicBezTo>
                        <a:pt x="52" y="27"/>
                        <a:pt x="51" y="27"/>
                        <a:pt x="49" y="28"/>
                      </a:cubicBezTo>
                      <a:lnTo>
                        <a:pt x="30" y="28"/>
                      </a:lnTo>
                      <a:lnTo>
                        <a:pt x="15" y="35"/>
                      </a:lnTo>
                      <a:cubicBezTo>
                        <a:pt x="13" y="36"/>
                        <a:pt x="12" y="36"/>
                        <a:pt x="11" y="36"/>
                      </a:cubicBezTo>
                      <a:lnTo>
                        <a:pt x="7" y="35"/>
                      </a:lnTo>
                      <a:lnTo>
                        <a:pt x="7" y="36"/>
                      </a:lnTo>
                      <a:lnTo>
                        <a:pt x="10" y="39"/>
                      </a:lnTo>
                      <a:cubicBezTo>
                        <a:pt x="11" y="40"/>
                        <a:pt x="11" y="42"/>
                        <a:pt x="11" y="44"/>
                      </a:cubicBezTo>
                      <a:lnTo>
                        <a:pt x="11" y="45"/>
                      </a:lnTo>
                      <a:lnTo>
                        <a:pt x="42" y="41"/>
                      </a:lnTo>
                      <a:cubicBezTo>
                        <a:pt x="45" y="40"/>
                        <a:pt x="48" y="42"/>
                        <a:pt x="50" y="45"/>
                      </a:cubicBezTo>
                      <a:cubicBezTo>
                        <a:pt x="52" y="48"/>
                        <a:pt x="51" y="51"/>
                        <a:pt x="49" y="54"/>
                      </a:cubicBezTo>
                      <a:lnTo>
                        <a:pt x="45" y="58"/>
                      </a:lnTo>
                      <a:cubicBezTo>
                        <a:pt x="45" y="58"/>
                        <a:pt x="45" y="58"/>
                        <a:pt x="45" y="59"/>
                      </a:cubicBezTo>
                      <a:lnTo>
                        <a:pt x="46" y="60"/>
                      </a:lnTo>
                      <a:lnTo>
                        <a:pt x="51" y="58"/>
                      </a:lnTo>
                      <a:cubicBezTo>
                        <a:pt x="54" y="58"/>
                        <a:pt x="56" y="58"/>
                        <a:pt x="57" y="59"/>
                      </a:cubicBezTo>
                      <a:lnTo>
                        <a:pt x="63" y="63"/>
                      </a:lnTo>
                      <a:cubicBezTo>
                        <a:pt x="66" y="64"/>
                        <a:pt x="68" y="68"/>
                        <a:pt x="67" y="71"/>
                      </a:cubicBezTo>
                      <a:cubicBezTo>
                        <a:pt x="66" y="75"/>
                        <a:pt x="64" y="77"/>
                        <a:pt x="60" y="78"/>
                      </a:cubicBezTo>
                      <a:lnTo>
                        <a:pt x="19" y="82"/>
                      </a:lnTo>
                      <a:cubicBezTo>
                        <a:pt x="20" y="84"/>
                        <a:pt x="20" y="85"/>
                        <a:pt x="20" y="87"/>
                      </a:cubicBezTo>
                      <a:lnTo>
                        <a:pt x="20" y="91"/>
                      </a:lnTo>
                      <a:cubicBezTo>
                        <a:pt x="20" y="94"/>
                        <a:pt x="19" y="96"/>
                        <a:pt x="17" y="98"/>
                      </a:cubicBezTo>
                      <a:lnTo>
                        <a:pt x="0" y="110"/>
                      </a:lnTo>
                      <a:cubicBezTo>
                        <a:pt x="1" y="110"/>
                        <a:pt x="2" y="110"/>
                        <a:pt x="3" y="111"/>
                      </a:cubicBezTo>
                      <a:lnTo>
                        <a:pt x="5" y="112"/>
                      </a:lnTo>
                      <a:lnTo>
                        <a:pt x="19" y="107"/>
                      </a:lnTo>
                      <a:lnTo>
                        <a:pt x="21" y="105"/>
                      </a:lnTo>
                      <a:cubicBezTo>
                        <a:pt x="22" y="104"/>
                        <a:pt x="23" y="103"/>
                        <a:pt x="24" y="102"/>
                      </a:cubicBezTo>
                      <a:lnTo>
                        <a:pt x="40" y="96"/>
                      </a:lnTo>
                      <a:lnTo>
                        <a:pt x="63" y="78"/>
                      </a:lnTo>
                      <a:cubicBezTo>
                        <a:pt x="64" y="78"/>
                        <a:pt x="65" y="77"/>
                        <a:pt x="66" y="77"/>
                      </a:cubicBezTo>
                      <a:lnTo>
                        <a:pt x="68" y="76"/>
                      </a:lnTo>
                      <a:lnTo>
                        <a:pt x="73" y="65"/>
                      </a:lnTo>
                      <a:cubicBezTo>
                        <a:pt x="74" y="64"/>
                        <a:pt x="75" y="63"/>
                        <a:pt x="76" y="62"/>
                      </a:cubicBezTo>
                      <a:lnTo>
                        <a:pt x="82" y="58"/>
                      </a:lnTo>
                      <a:lnTo>
                        <a:pt x="90" y="47"/>
                      </a:lnTo>
                      <a:lnTo>
                        <a:pt x="102" y="35"/>
                      </a:lnTo>
                      <a:lnTo>
                        <a:pt x="101" y="33"/>
                      </a:lnTo>
                      <a:lnTo>
                        <a:pt x="97" y="14"/>
                      </a:lnTo>
                      <a:cubicBezTo>
                        <a:pt x="97" y="13"/>
                        <a:pt x="97" y="12"/>
                        <a:pt x="98" y="10"/>
                      </a:cubicBezTo>
                      <a:lnTo>
                        <a:pt x="100" y="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8" name="Freeform 140">
                  <a:extLst>
                    <a:ext uri="{FF2B5EF4-FFF2-40B4-BE49-F238E27FC236}">
                      <a16:creationId xmlns:a16="http://schemas.microsoft.com/office/drawing/2014/main" id="{945F1FDC-D252-8CB0-0AE8-66E773802007}"/>
                    </a:ext>
                  </a:extLst>
                </p:cNvPr>
                <p:cNvSpPr>
                  <a:spLocks noChangeArrowheads="1"/>
                </p:cNvSpPr>
                <p:nvPr/>
              </p:nvSpPr>
              <p:spPr bwMode="auto">
                <a:xfrm>
                  <a:off x="6936370" y="1788603"/>
                  <a:ext cx="14921" cy="5968"/>
                </a:xfrm>
                <a:custGeom>
                  <a:avLst/>
                  <a:gdLst>
                    <a:gd name="T0" fmla="*/ 4 w 22"/>
                    <a:gd name="T1" fmla="*/ 4 h 8"/>
                    <a:gd name="T2" fmla="*/ 0 w 22"/>
                    <a:gd name="T3" fmla="*/ 7 h 8"/>
                    <a:gd name="T4" fmla="*/ 21 w 22"/>
                    <a:gd name="T5" fmla="*/ 3 h 8"/>
                    <a:gd name="T6" fmla="*/ 16 w 22"/>
                    <a:gd name="T7" fmla="*/ 1 h 8"/>
                    <a:gd name="T8" fmla="*/ 11 w 22"/>
                    <a:gd name="T9" fmla="*/ 0 h 8"/>
                    <a:gd name="T10" fmla="*/ 4 w 22"/>
                    <a:gd name="T11" fmla="*/ 4 h 8"/>
                  </a:gdLst>
                  <a:ahLst/>
                  <a:cxnLst>
                    <a:cxn ang="0">
                      <a:pos x="T0" y="T1"/>
                    </a:cxn>
                    <a:cxn ang="0">
                      <a:pos x="T2" y="T3"/>
                    </a:cxn>
                    <a:cxn ang="0">
                      <a:pos x="T4" y="T5"/>
                    </a:cxn>
                    <a:cxn ang="0">
                      <a:pos x="T6" y="T7"/>
                    </a:cxn>
                    <a:cxn ang="0">
                      <a:pos x="T8" y="T9"/>
                    </a:cxn>
                    <a:cxn ang="0">
                      <a:pos x="T10" y="T11"/>
                    </a:cxn>
                  </a:cxnLst>
                  <a:rect l="0" t="0" r="r" b="b"/>
                  <a:pathLst>
                    <a:path w="22" h="8">
                      <a:moveTo>
                        <a:pt x="4" y="4"/>
                      </a:moveTo>
                      <a:lnTo>
                        <a:pt x="0" y="7"/>
                      </a:lnTo>
                      <a:lnTo>
                        <a:pt x="21" y="3"/>
                      </a:lnTo>
                      <a:lnTo>
                        <a:pt x="16" y="1"/>
                      </a:lnTo>
                      <a:lnTo>
                        <a:pt x="11" y="0"/>
                      </a:lnTo>
                      <a:lnTo>
                        <a:pt x="4" y="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9" name="Freeform 141">
                  <a:extLst>
                    <a:ext uri="{FF2B5EF4-FFF2-40B4-BE49-F238E27FC236}">
                      <a16:creationId xmlns:a16="http://schemas.microsoft.com/office/drawing/2014/main" id="{BD837FBA-BBB8-7BD7-2F8A-71F07637C622}"/>
                    </a:ext>
                  </a:extLst>
                </p:cNvPr>
                <p:cNvSpPr>
                  <a:spLocks noChangeArrowheads="1"/>
                </p:cNvSpPr>
                <p:nvPr/>
              </p:nvSpPr>
              <p:spPr bwMode="auto">
                <a:xfrm>
                  <a:off x="6984122" y="1711007"/>
                  <a:ext cx="23876" cy="29844"/>
                </a:xfrm>
                <a:custGeom>
                  <a:avLst/>
                  <a:gdLst>
                    <a:gd name="T0" fmla="*/ 29 w 35"/>
                    <a:gd name="T1" fmla="*/ 6 h 42"/>
                    <a:gd name="T2" fmla="*/ 27 w 35"/>
                    <a:gd name="T3" fmla="*/ 1 h 42"/>
                    <a:gd name="T4" fmla="*/ 27 w 35"/>
                    <a:gd name="T5" fmla="*/ 0 h 42"/>
                    <a:gd name="T6" fmla="*/ 20 w 35"/>
                    <a:gd name="T7" fmla="*/ 5 h 42"/>
                    <a:gd name="T8" fmla="*/ 13 w 35"/>
                    <a:gd name="T9" fmla="*/ 15 h 42"/>
                    <a:gd name="T10" fmla="*/ 11 w 35"/>
                    <a:gd name="T11" fmla="*/ 25 h 42"/>
                    <a:gd name="T12" fmla="*/ 7 w 35"/>
                    <a:gd name="T13" fmla="*/ 31 h 42"/>
                    <a:gd name="T14" fmla="*/ 0 w 35"/>
                    <a:gd name="T15" fmla="*/ 34 h 42"/>
                    <a:gd name="T16" fmla="*/ 3 w 35"/>
                    <a:gd name="T17" fmla="*/ 41 h 42"/>
                    <a:gd name="T18" fmla="*/ 6 w 35"/>
                    <a:gd name="T19" fmla="*/ 35 h 42"/>
                    <a:gd name="T20" fmla="*/ 34 w 35"/>
                    <a:gd name="T21" fmla="*/ 12 h 42"/>
                    <a:gd name="T22" fmla="*/ 32 w 35"/>
                    <a:gd name="T23" fmla="*/ 10 h 42"/>
                    <a:gd name="T24" fmla="*/ 29 w 35"/>
                    <a:gd name="T2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2">
                      <a:moveTo>
                        <a:pt x="29" y="6"/>
                      </a:moveTo>
                      <a:lnTo>
                        <a:pt x="27" y="1"/>
                      </a:lnTo>
                      <a:lnTo>
                        <a:pt x="27" y="0"/>
                      </a:lnTo>
                      <a:lnTo>
                        <a:pt x="20" y="5"/>
                      </a:lnTo>
                      <a:lnTo>
                        <a:pt x="13" y="15"/>
                      </a:lnTo>
                      <a:lnTo>
                        <a:pt x="11" y="25"/>
                      </a:lnTo>
                      <a:cubicBezTo>
                        <a:pt x="11" y="28"/>
                        <a:pt x="9" y="30"/>
                        <a:pt x="7" y="31"/>
                      </a:cubicBezTo>
                      <a:lnTo>
                        <a:pt x="0" y="34"/>
                      </a:lnTo>
                      <a:lnTo>
                        <a:pt x="3" y="41"/>
                      </a:lnTo>
                      <a:cubicBezTo>
                        <a:pt x="4" y="39"/>
                        <a:pt x="5" y="37"/>
                        <a:pt x="6" y="35"/>
                      </a:cubicBezTo>
                      <a:lnTo>
                        <a:pt x="34" y="12"/>
                      </a:lnTo>
                      <a:lnTo>
                        <a:pt x="32" y="10"/>
                      </a:lnTo>
                      <a:cubicBezTo>
                        <a:pt x="31" y="9"/>
                        <a:pt x="30" y="8"/>
                        <a:pt x="29" y="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0" name="Freeform 142">
                  <a:extLst>
                    <a:ext uri="{FF2B5EF4-FFF2-40B4-BE49-F238E27FC236}">
                      <a16:creationId xmlns:a16="http://schemas.microsoft.com/office/drawing/2014/main" id="{07FFCC5D-1D60-27C2-AE6E-4BE4EF0B6433}"/>
                    </a:ext>
                  </a:extLst>
                </p:cNvPr>
                <p:cNvSpPr>
                  <a:spLocks noChangeArrowheads="1"/>
                </p:cNvSpPr>
                <p:nvPr/>
              </p:nvSpPr>
              <p:spPr bwMode="auto">
                <a:xfrm>
                  <a:off x="6993075" y="1782635"/>
                  <a:ext cx="14923" cy="11938"/>
                </a:xfrm>
                <a:custGeom>
                  <a:avLst/>
                  <a:gdLst>
                    <a:gd name="T0" fmla="*/ 16 w 20"/>
                    <a:gd name="T1" fmla="*/ 6 h 16"/>
                    <a:gd name="T2" fmla="*/ 19 w 20"/>
                    <a:gd name="T3" fmla="*/ 0 h 16"/>
                    <a:gd name="T4" fmla="*/ 0 w 20"/>
                    <a:gd name="T5" fmla="*/ 11 h 16"/>
                    <a:gd name="T6" fmla="*/ 4 w 20"/>
                    <a:gd name="T7" fmla="*/ 14 h 16"/>
                    <a:gd name="T8" fmla="*/ 4 w 20"/>
                    <a:gd name="T9" fmla="*/ 14 h 16"/>
                    <a:gd name="T10" fmla="*/ 4 w 20"/>
                    <a:gd name="T11" fmla="*/ 14 h 16"/>
                    <a:gd name="T12" fmla="*/ 9 w 20"/>
                    <a:gd name="T13" fmla="*/ 12 h 16"/>
                    <a:gd name="T14" fmla="*/ 11 w 20"/>
                    <a:gd name="T15" fmla="*/ 13 h 16"/>
                    <a:gd name="T16" fmla="*/ 15 w 20"/>
                    <a:gd name="T17" fmla="*/ 15 h 16"/>
                    <a:gd name="T18" fmla="*/ 15 w 20"/>
                    <a:gd name="T19" fmla="*/ 14 h 16"/>
                    <a:gd name="T20" fmla="*/ 15 w 20"/>
                    <a:gd name="T21" fmla="*/ 12 h 16"/>
                    <a:gd name="T22" fmla="*/ 15 w 20"/>
                    <a:gd name="T23" fmla="*/ 9 h 16"/>
                    <a:gd name="T24" fmla="*/ 16 w 20"/>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16" y="6"/>
                      </a:moveTo>
                      <a:lnTo>
                        <a:pt x="19" y="0"/>
                      </a:lnTo>
                      <a:lnTo>
                        <a:pt x="0" y="11"/>
                      </a:lnTo>
                      <a:cubicBezTo>
                        <a:pt x="1" y="11"/>
                        <a:pt x="3" y="12"/>
                        <a:pt x="4" y="14"/>
                      </a:cubicBezTo>
                      <a:lnTo>
                        <a:pt x="4" y="14"/>
                      </a:lnTo>
                      <a:lnTo>
                        <a:pt x="4" y="14"/>
                      </a:lnTo>
                      <a:cubicBezTo>
                        <a:pt x="5" y="13"/>
                        <a:pt x="7" y="12"/>
                        <a:pt x="9" y="12"/>
                      </a:cubicBezTo>
                      <a:cubicBezTo>
                        <a:pt x="10" y="12"/>
                        <a:pt x="10" y="12"/>
                        <a:pt x="11" y="13"/>
                      </a:cubicBezTo>
                      <a:cubicBezTo>
                        <a:pt x="13" y="13"/>
                        <a:pt x="14" y="14"/>
                        <a:pt x="15" y="15"/>
                      </a:cubicBezTo>
                      <a:lnTo>
                        <a:pt x="15" y="14"/>
                      </a:lnTo>
                      <a:cubicBezTo>
                        <a:pt x="15" y="13"/>
                        <a:pt x="15" y="12"/>
                        <a:pt x="15" y="12"/>
                      </a:cubicBezTo>
                      <a:lnTo>
                        <a:pt x="15" y="9"/>
                      </a:lnTo>
                      <a:cubicBezTo>
                        <a:pt x="15" y="8"/>
                        <a:pt x="16" y="7"/>
                        <a:pt x="16" y="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1" name="Freeform 143">
                  <a:extLst>
                    <a:ext uri="{FF2B5EF4-FFF2-40B4-BE49-F238E27FC236}">
                      <a16:creationId xmlns:a16="http://schemas.microsoft.com/office/drawing/2014/main" id="{A71C3F5A-DF6D-99FC-29E3-584437D420EF}"/>
                    </a:ext>
                  </a:extLst>
                </p:cNvPr>
                <p:cNvSpPr>
                  <a:spLocks noChangeArrowheads="1"/>
                </p:cNvSpPr>
                <p:nvPr/>
              </p:nvSpPr>
              <p:spPr bwMode="auto">
                <a:xfrm>
                  <a:off x="7013966" y="1743838"/>
                  <a:ext cx="14921" cy="2983"/>
                </a:xfrm>
                <a:custGeom>
                  <a:avLst/>
                  <a:gdLst>
                    <a:gd name="T0" fmla="*/ 0 w 22"/>
                    <a:gd name="T1" fmla="*/ 4 h 6"/>
                    <a:gd name="T2" fmla="*/ 13 w 22"/>
                    <a:gd name="T3" fmla="*/ 5 h 6"/>
                    <a:gd name="T4" fmla="*/ 18 w 22"/>
                    <a:gd name="T5" fmla="*/ 5 h 6"/>
                    <a:gd name="T6" fmla="*/ 21 w 22"/>
                    <a:gd name="T7" fmla="*/ 0 h 6"/>
                    <a:gd name="T8" fmla="*/ 6 w 22"/>
                    <a:gd name="T9" fmla="*/ 0 h 6"/>
                    <a:gd name="T10" fmla="*/ 0 w 22"/>
                    <a:gd name="T11" fmla="*/ 4 h 6"/>
                  </a:gdLst>
                  <a:ahLst/>
                  <a:cxnLst>
                    <a:cxn ang="0">
                      <a:pos x="T0" y="T1"/>
                    </a:cxn>
                    <a:cxn ang="0">
                      <a:pos x="T2" y="T3"/>
                    </a:cxn>
                    <a:cxn ang="0">
                      <a:pos x="T4" y="T5"/>
                    </a:cxn>
                    <a:cxn ang="0">
                      <a:pos x="T6" y="T7"/>
                    </a:cxn>
                    <a:cxn ang="0">
                      <a:pos x="T8" y="T9"/>
                    </a:cxn>
                    <a:cxn ang="0">
                      <a:pos x="T10" y="T11"/>
                    </a:cxn>
                  </a:cxnLst>
                  <a:rect l="0" t="0" r="r" b="b"/>
                  <a:pathLst>
                    <a:path w="22" h="6">
                      <a:moveTo>
                        <a:pt x="0" y="4"/>
                      </a:moveTo>
                      <a:lnTo>
                        <a:pt x="13" y="5"/>
                      </a:lnTo>
                      <a:lnTo>
                        <a:pt x="18" y="5"/>
                      </a:lnTo>
                      <a:lnTo>
                        <a:pt x="21" y="0"/>
                      </a:lnTo>
                      <a:lnTo>
                        <a:pt x="6" y="0"/>
                      </a:lnTo>
                      <a:lnTo>
                        <a:pt x="0" y="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 name="Freeform 145">
                  <a:extLst>
                    <a:ext uri="{FF2B5EF4-FFF2-40B4-BE49-F238E27FC236}">
                      <a16:creationId xmlns:a16="http://schemas.microsoft.com/office/drawing/2014/main" id="{86E6C91F-63B3-E3B8-2EFB-CDBFC5426BE2}"/>
                    </a:ext>
                  </a:extLst>
                </p:cNvPr>
                <p:cNvSpPr>
                  <a:spLocks noChangeArrowheads="1"/>
                </p:cNvSpPr>
                <p:nvPr/>
              </p:nvSpPr>
              <p:spPr bwMode="auto">
                <a:xfrm>
                  <a:off x="7058732" y="1663256"/>
                  <a:ext cx="26861" cy="71628"/>
                </a:xfrm>
                <a:custGeom>
                  <a:avLst/>
                  <a:gdLst>
                    <a:gd name="T0" fmla="*/ 35 w 38"/>
                    <a:gd name="T1" fmla="*/ 54 h 106"/>
                    <a:gd name="T2" fmla="*/ 37 w 38"/>
                    <a:gd name="T3" fmla="*/ 45 h 106"/>
                    <a:gd name="T4" fmla="*/ 35 w 38"/>
                    <a:gd name="T5" fmla="*/ 46 h 106"/>
                    <a:gd name="T6" fmla="*/ 25 w 38"/>
                    <a:gd name="T7" fmla="*/ 40 h 106"/>
                    <a:gd name="T8" fmla="*/ 23 w 38"/>
                    <a:gd name="T9" fmla="*/ 30 h 106"/>
                    <a:gd name="T10" fmla="*/ 23 w 38"/>
                    <a:gd name="T11" fmla="*/ 24 h 106"/>
                    <a:gd name="T12" fmla="*/ 28 w 38"/>
                    <a:gd name="T13" fmla="*/ 21 h 106"/>
                    <a:gd name="T14" fmla="*/ 29 w 38"/>
                    <a:gd name="T15" fmla="*/ 18 h 106"/>
                    <a:gd name="T16" fmla="*/ 27 w 38"/>
                    <a:gd name="T17" fmla="*/ 15 h 106"/>
                    <a:gd name="T18" fmla="*/ 27 w 38"/>
                    <a:gd name="T19" fmla="*/ 13 h 106"/>
                    <a:gd name="T20" fmla="*/ 25 w 38"/>
                    <a:gd name="T21" fmla="*/ 0 h 106"/>
                    <a:gd name="T22" fmla="*/ 23 w 38"/>
                    <a:gd name="T23" fmla="*/ 0 h 106"/>
                    <a:gd name="T24" fmla="*/ 22 w 38"/>
                    <a:gd name="T25" fmla="*/ 2 h 106"/>
                    <a:gd name="T26" fmla="*/ 24 w 38"/>
                    <a:gd name="T27" fmla="*/ 15 h 106"/>
                    <a:gd name="T28" fmla="*/ 23 w 38"/>
                    <a:gd name="T29" fmla="*/ 17 h 106"/>
                    <a:gd name="T30" fmla="*/ 21 w 38"/>
                    <a:gd name="T31" fmla="*/ 27 h 106"/>
                    <a:gd name="T32" fmla="*/ 13 w 38"/>
                    <a:gd name="T33" fmla="*/ 33 h 106"/>
                    <a:gd name="T34" fmla="*/ 8 w 38"/>
                    <a:gd name="T35" fmla="*/ 33 h 106"/>
                    <a:gd name="T36" fmla="*/ 11 w 38"/>
                    <a:gd name="T37" fmla="*/ 39 h 106"/>
                    <a:gd name="T38" fmla="*/ 17 w 38"/>
                    <a:gd name="T39" fmla="*/ 50 h 106"/>
                    <a:gd name="T40" fmla="*/ 17 w 38"/>
                    <a:gd name="T41" fmla="*/ 58 h 106"/>
                    <a:gd name="T42" fmla="*/ 10 w 38"/>
                    <a:gd name="T43" fmla="*/ 62 h 106"/>
                    <a:gd name="T44" fmla="*/ 10 w 38"/>
                    <a:gd name="T45" fmla="*/ 62 h 106"/>
                    <a:gd name="T46" fmla="*/ 5 w 38"/>
                    <a:gd name="T47" fmla="*/ 72 h 106"/>
                    <a:gd name="T48" fmla="*/ 0 w 38"/>
                    <a:gd name="T49" fmla="*/ 78 h 106"/>
                    <a:gd name="T50" fmla="*/ 1 w 38"/>
                    <a:gd name="T51" fmla="*/ 78 h 106"/>
                    <a:gd name="T52" fmla="*/ 5 w 38"/>
                    <a:gd name="T53" fmla="*/ 79 h 106"/>
                    <a:gd name="T54" fmla="*/ 9 w 38"/>
                    <a:gd name="T55" fmla="*/ 81 h 106"/>
                    <a:gd name="T56" fmla="*/ 12 w 38"/>
                    <a:gd name="T57" fmla="*/ 91 h 106"/>
                    <a:gd name="T58" fmla="*/ 10 w 38"/>
                    <a:gd name="T59" fmla="*/ 96 h 106"/>
                    <a:gd name="T60" fmla="*/ 9 w 38"/>
                    <a:gd name="T61" fmla="*/ 98 h 106"/>
                    <a:gd name="T62" fmla="*/ 6 w 38"/>
                    <a:gd name="T63" fmla="*/ 101 h 106"/>
                    <a:gd name="T64" fmla="*/ 8 w 38"/>
                    <a:gd name="T65" fmla="*/ 103 h 106"/>
                    <a:gd name="T66" fmla="*/ 25 w 38"/>
                    <a:gd name="T67" fmla="*/ 105 h 106"/>
                    <a:gd name="T68" fmla="*/ 26 w 38"/>
                    <a:gd name="T69" fmla="*/ 104 h 106"/>
                    <a:gd name="T70" fmla="*/ 28 w 38"/>
                    <a:gd name="T71" fmla="*/ 99 h 106"/>
                    <a:gd name="T72" fmla="*/ 29 w 38"/>
                    <a:gd name="T73" fmla="*/ 96 h 106"/>
                    <a:gd name="T74" fmla="*/ 34 w 38"/>
                    <a:gd name="T75" fmla="*/ 90 h 106"/>
                    <a:gd name="T76" fmla="*/ 34 w 38"/>
                    <a:gd name="T77" fmla="*/ 84 h 106"/>
                    <a:gd name="T78" fmla="*/ 31 w 38"/>
                    <a:gd name="T79" fmla="*/ 65 h 106"/>
                    <a:gd name="T80" fmla="*/ 32 w 38"/>
                    <a:gd name="T81" fmla="*/ 60 h 106"/>
                    <a:gd name="T82" fmla="*/ 35 w 38"/>
                    <a:gd name="T8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106">
                      <a:moveTo>
                        <a:pt x="35" y="54"/>
                      </a:moveTo>
                      <a:lnTo>
                        <a:pt x="37" y="45"/>
                      </a:lnTo>
                      <a:lnTo>
                        <a:pt x="35" y="46"/>
                      </a:lnTo>
                      <a:cubicBezTo>
                        <a:pt x="31" y="47"/>
                        <a:pt x="27" y="44"/>
                        <a:pt x="25" y="40"/>
                      </a:cubicBezTo>
                      <a:lnTo>
                        <a:pt x="23" y="30"/>
                      </a:lnTo>
                      <a:cubicBezTo>
                        <a:pt x="22" y="28"/>
                        <a:pt x="22" y="26"/>
                        <a:pt x="23" y="24"/>
                      </a:cubicBezTo>
                      <a:cubicBezTo>
                        <a:pt x="24" y="23"/>
                        <a:pt x="26" y="21"/>
                        <a:pt x="28" y="21"/>
                      </a:cubicBezTo>
                      <a:lnTo>
                        <a:pt x="29" y="18"/>
                      </a:lnTo>
                      <a:lnTo>
                        <a:pt x="27" y="15"/>
                      </a:lnTo>
                      <a:cubicBezTo>
                        <a:pt x="27" y="14"/>
                        <a:pt x="27" y="14"/>
                        <a:pt x="27" y="13"/>
                      </a:cubicBezTo>
                      <a:lnTo>
                        <a:pt x="25" y="0"/>
                      </a:lnTo>
                      <a:lnTo>
                        <a:pt x="23" y="0"/>
                      </a:lnTo>
                      <a:lnTo>
                        <a:pt x="22" y="2"/>
                      </a:lnTo>
                      <a:lnTo>
                        <a:pt x="24" y="15"/>
                      </a:lnTo>
                      <a:cubicBezTo>
                        <a:pt x="24" y="16"/>
                        <a:pt x="24" y="17"/>
                        <a:pt x="23" y="17"/>
                      </a:cubicBezTo>
                      <a:lnTo>
                        <a:pt x="21" y="27"/>
                      </a:lnTo>
                      <a:cubicBezTo>
                        <a:pt x="20" y="31"/>
                        <a:pt x="17" y="34"/>
                        <a:pt x="13" y="33"/>
                      </a:cubicBezTo>
                      <a:lnTo>
                        <a:pt x="8" y="33"/>
                      </a:lnTo>
                      <a:lnTo>
                        <a:pt x="11" y="39"/>
                      </a:lnTo>
                      <a:lnTo>
                        <a:pt x="17" y="50"/>
                      </a:lnTo>
                      <a:cubicBezTo>
                        <a:pt x="19" y="52"/>
                        <a:pt x="19" y="55"/>
                        <a:pt x="17" y="58"/>
                      </a:cubicBezTo>
                      <a:cubicBezTo>
                        <a:pt x="16" y="60"/>
                        <a:pt x="13" y="62"/>
                        <a:pt x="10" y="62"/>
                      </a:cubicBezTo>
                      <a:lnTo>
                        <a:pt x="10" y="62"/>
                      </a:lnTo>
                      <a:lnTo>
                        <a:pt x="5" y="72"/>
                      </a:lnTo>
                      <a:lnTo>
                        <a:pt x="0" y="78"/>
                      </a:lnTo>
                      <a:lnTo>
                        <a:pt x="1" y="78"/>
                      </a:lnTo>
                      <a:cubicBezTo>
                        <a:pt x="2" y="78"/>
                        <a:pt x="3" y="78"/>
                        <a:pt x="5" y="79"/>
                      </a:cubicBezTo>
                      <a:lnTo>
                        <a:pt x="9" y="81"/>
                      </a:lnTo>
                      <a:cubicBezTo>
                        <a:pt x="12" y="83"/>
                        <a:pt x="14" y="87"/>
                        <a:pt x="12" y="91"/>
                      </a:cubicBezTo>
                      <a:lnTo>
                        <a:pt x="10" y="96"/>
                      </a:lnTo>
                      <a:cubicBezTo>
                        <a:pt x="10" y="97"/>
                        <a:pt x="10" y="97"/>
                        <a:pt x="9" y="98"/>
                      </a:cubicBezTo>
                      <a:lnTo>
                        <a:pt x="6" y="101"/>
                      </a:lnTo>
                      <a:lnTo>
                        <a:pt x="8" y="103"/>
                      </a:lnTo>
                      <a:lnTo>
                        <a:pt x="25" y="105"/>
                      </a:lnTo>
                      <a:cubicBezTo>
                        <a:pt x="26" y="105"/>
                        <a:pt x="26" y="105"/>
                        <a:pt x="26" y="104"/>
                      </a:cubicBezTo>
                      <a:lnTo>
                        <a:pt x="28" y="99"/>
                      </a:lnTo>
                      <a:cubicBezTo>
                        <a:pt x="28" y="98"/>
                        <a:pt x="29" y="97"/>
                        <a:pt x="29" y="96"/>
                      </a:cubicBezTo>
                      <a:lnTo>
                        <a:pt x="34" y="90"/>
                      </a:lnTo>
                      <a:lnTo>
                        <a:pt x="34" y="84"/>
                      </a:lnTo>
                      <a:lnTo>
                        <a:pt x="31" y="65"/>
                      </a:lnTo>
                      <a:cubicBezTo>
                        <a:pt x="30" y="63"/>
                        <a:pt x="31" y="62"/>
                        <a:pt x="32" y="60"/>
                      </a:cubicBezTo>
                      <a:lnTo>
                        <a:pt x="35" y="5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 name="Freeform 146">
                  <a:extLst>
                    <a:ext uri="{FF2B5EF4-FFF2-40B4-BE49-F238E27FC236}">
                      <a16:creationId xmlns:a16="http://schemas.microsoft.com/office/drawing/2014/main" id="{74D59E21-0835-F98F-04BA-A51CE3F7EF54}"/>
                    </a:ext>
                  </a:extLst>
                </p:cNvPr>
                <p:cNvSpPr>
                  <a:spLocks noChangeArrowheads="1"/>
                </p:cNvSpPr>
                <p:nvPr/>
              </p:nvSpPr>
              <p:spPr bwMode="auto">
                <a:xfrm>
                  <a:off x="7046794" y="1743838"/>
                  <a:ext cx="14923" cy="5968"/>
                </a:xfrm>
                <a:custGeom>
                  <a:avLst/>
                  <a:gdLst>
                    <a:gd name="T0" fmla="*/ 3 w 20"/>
                    <a:gd name="T1" fmla="*/ 3 h 7"/>
                    <a:gd name="T2" fmla="*/ 11 w 20"/>
                    <a:gd name="T3" fmla="*/ 6 h 7"/>
                    <a:gd name="T4" fmla="*/ 16 w 20"/>
                    <a:gd name="T5" fmla="*/ 6 h 7"/>
                    <a:gd name="T6" fmla="*/ 19 w 20"/>
                    <a:gd name="T7" fmla="*/ 4 h 7"/>
                    <a:gd name="T8" fmla="*/ 16 w 20"/>
                    <a:gd name="T9" fmla="*/ 3 h 7"/>
                    <a:gd name="T10" fmla="*/ 11 w 20"/>
                    <a:gd name="T11" fmla="*/ 0 h 7"/>
                    <a:gd name="T12" fmla="*/ 0 w 20"/>
                    <a:gd name="T13" fmla="*/ 0 h 7"/>
                    <a:gd name="T14" fmla="*/ 3 w 20"/>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3" y="3"/>
                      </a:moveTo>
                      <a:lnTo>
                        <a:pt x="11" y="6"/>
                      </a:lnTo>
                      <a:lnTo>
                        <a:pt x="16" y="6"/>
                      </a:lnTo>
                      <a:lnTo>
                        <a:pt x="19" y="4"/>
                      </a:lnTo>
                      <a:lnTo>
                        <a:pt x="16" y="3"/>
                      </a:lnTo>
                      <a:lnTo>
                        <a:pt x="11" y="0"/>
                      </a:lnTo>
                      <a:lnTo>
                        <a:pt x="0" y="0"/>
                      </a:lnTo>
                      <a:lnTo>
                        <a:pt x="3" y="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4" name="Freeform 147">
                  <a:extLst>
                    <a:ext uri="{FF2B5EF4-FFF2-40B4-BE49-F238E27FC236}">
                      <a16:creationId xmlns:a16="http://schemas.microsoft.com/office/drawing/2014/main" id="{55B1315B-C1ED-06B2-2992-3387A568B716}"/>
                    </a:ext>
                  </a:extLst>
                </p:cNvPr>
                <p:cNvSpPr>
                  <a:spLocks noChangeArrowheads="1"/>
                </p:cNvSpPr>
                <p:nvPr/>
              </p:nvSpPr>
              <p:spPr bwMode="auto">
                <a:xfrm>
                  <a:off x="7025903" y="1702054"/>
                  <a:ext cx="8953" cy="5968"/>
                </a:xfrm>
                <a:custGeom>
                  <a:avLst/>
                  <a:gdLst>
                    <a:gd name="T0" fmla="*/ 11 w 12"/>
                    <a:gd name="T1" fmla="*/ 10 h 11"/>
                    <a:gd name="T2" fmla="*/ 10 w 12"/>
                    <a:gd name="T3" fmla="*/ 9 h 11"/>
                    <a:gd name="T4" fmla="*/ 7 w 12"/>
                    <a:gd name="T5" fmla="*/ 5 h 11"/>
                    <a:gd name="T6" fmla="*/ 4 w 12"/>
                    <a:gd name="T7" fmla="*/ 0 h 11"/>
                    <a:gd name="T8" fmla="*/ 0 w 12"/>
                    <a:gd name="T9" fmla="*/ 7 h 11"/>
                    <a:gd name="T10" fmla="*/ 1 w 12"/>
                    <a:gd name="T11" fmla="*/ 6 h 11"/>
                    <a:gd name="T12" fmla="*/ 5 w 12"/>
                    <a:gd name="T13" fmla="*/ 7 h 11"/>
                    <a:gd name="T14" fmla="*/ 11 w 1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10"/>
                      </a:moveTo>
                      <a:lnTo>
                        <a:pt x="10" y="9"/>
                      </a:lnTo>
                      <a:lnTo>
                        <a:pt x="7" y="5"/>
                      </a:lnTo>
                      <a:cubicBezTo>
                        <a:pt x="5" y="3"/>
                        <a:pt x="4" y="2"/>
                        <a:pt x="4" y="0"/>
                      </a:cubicBezTo>
                      <a:lnTo>
                        <a:pt x="0" y="7"/>
                      </a:lnTo>
                      <a:cubicBezTo>
                        <a:pt x="0" y="6"/>
                        <a:pt x="1" y="6"/>
                        <a:pt x="1" y="6"/>
                      </a:cubicBezTo>
                      <a:cubicBezTo>
                        <a:pt x="3" y="6"/>
                        <a:pt x="4" y="7"/>
                        <a:pt x="5" y="7"/>
                      </a:cubicBezTo>
                      <a:lnTo>
                        <a:pt x="11" y="1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5" name="Freeform 148">
                  <a:extLst>
                    <a:ext uri="{FF2B5EF4-FFF2-40B4-BE49-F238E27FC236}">
                      <a16:creationId xmlns:a16="http://schemas.microsoft.com/office/drawing/2014/main" id="{FB39AB33-A073-50A9-97A1-FAA3E8647502}"/>
                    </a:ext>
                  </a:extLst>
                </p:cNvPr>
                <p:cNvSpPr>
                  <a:spLocks noChangeArrowheads="1"/>
                </p:cNvSpPr>
                <p:nvPr/>
              </p:nvSpPr>
              <p:spPr bwMode="auto">
                <a:xfrm>
                  <a:off x="7034856" y="1719962"/>
                  <a:ext cx="17906" cy="11938"/>
                </a:xfrm>
                <a:custGeom>
                  <a:avLst/>
                  <a:gdLst>
                    <a:gd name="T0" fmla="*/ 19 w 26"/>
                    <a:gd name="T1" fmla="*/ 1 h 16"/>
                    <a:gd name="T2" fmla="*/ 19 w 26"/>
                    <a:gd name="T3" fmla="*/ 1 h 16"/>
                    <a:gd name="T4" fmla="*/ 15 w 26"/>
                    <a:gd name="T5" fmla="*/ 7 h 16"/>
                    <a:gd name="T6" fmla="*/ 10 w 26"/>
                    <a:gd name="T7" fmla="*/ 10 h 16"/>
                    <a:gd name="T8" fmla="*/ 6 w 26"/>
                    <a:gd name="T9" fmla="*/ 11 h 16"/>
                    <a:gd name="T10" fmla="*/ 0 w 26"/>
                    <a:gd name="T11" fmla="*/ 11 h 16"/>
                    <a:gd name="T12" fmla="*/ 0 w 26"/>
                    <a:gd name="T13" fmla="*/ 13 h 16"/>
                    <a:gd name="T14" fmla="*/ 0 w 26"/>
                    <a:gd name="T15" fmla="*/ 14 h 16"/>
                    <a:gd name="T16" fmla="*/ 13 w 26"/>
                    <a:gd name="T17" fmla="*/ 15 h 16"/>
                    <a:gd name="T18" fmla="*/ 16 w 26"/>
                    <a:gd name="T19" fmla="*/ 10 h 16"/>
                    <a:gd name="T20" fmla="*/ 18 w 26"/>
                    <a:gd name="T21" fmla="*/ 8 h 16"/>
                    <a:gd name="T22" fmla="*/ 25 w 26"/>
                    <a:gd name="T23" fmla="*/ 0 h 16"/>
                    <a:gd name="T24" fmla="*/ 24 w 26"/>
                    <a:gd name="T25" fmla="*/ 1 h 16"/>
                    <a:gd name="T26" fmla="*/ 19 w 26"/>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6">
                      <a:moveTo>
                        <a:pt x="19" y="1"/>
                      </a:moveTo>
                      <a:lnTo>
                        <a:pt x="19" y="1"/>
                      </a:lnTo>
                      <a:cubicBezTo>
                        <a:pt x="19" y="3"/>
                        <a:pt x="17" y="6"/>
                        <a:pt x="15" y="7"/>
                      </a:cubicBezTo>
                      <a:lnTo>
                        <a:pt x="10" y="10"/>
                      </a:lnTo>
                      <a:cubicBezTo>
                        <a:pt x="8" y="11"/>
                        <a:pt x="7" y="11"/>
                        <a:pt x="6" y="11"/>
                      </a:cubicBezTo>
                      <a:lnTo>
                        <a:pt x="0" y="11"/>
                      </a:lnTo>
                      <a:lnTo>
                        <a:pt x="0" y="13"/>
                      </a:lnTo>
                      <a:lnTo>
                        <a:pt x="0" y="14"/>
                      </a:lnTo>
                      <a:lnTo>
                        <a:pt x="13" y="15"/>
                      </a:lnTo>
                      <a:lnTo>
                        <a:pt x="16" y="10"/>
                      </a:lnTo>
                      <a:cubicBezTo>
                        <a:pt x="17" y="9"/>
                        <a:pt x="17" y="8"/>
                        <a:pt x="18" y="8"/>
                      </a:cubicBezTo>
                      <a:lnTo>
                        <a:pt x="25" y="0"/>
                      </a:lnTo>
                      <a:lnTo>
                        <a:pt x="24" y="1"/>
                      </a:lnTo>
                      <a:lnTo>
                        <a:pt x="19" y="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6" name="Freeform 149">
                  <a:extLst>
                    <a:ext uri="{FF2B5EF4-FFF2-40B4-BE49-F238E27FC236}">
                      <a16:creationId xmlns:a16="http://schemas.microsoft.com/office/drawing/2014/main" id="{27C85D6A-31C0-BE0D-1365-C3791EDE7CAC}"/>
                    </a:ext>
                  </a:extLst>
                </p:cNvPr>
                <p:cNvSpPr>
                  <a:spLocks noChangeArrowheads="1"/>
                </p:cNvSpPr>
                <p:nvPr/>
              </p:nvSpPr>
              <p:spPr bwMode="auto">
                <a:xfrm>
                  <a:off x="7536247" y="1012641"/>
                  <a:ext cx="44769" cy="53720"/>
                </a:xfrm>
                <a:custGeom>
                  <a:avLst/>
                  <a:gdLst>
                    <a:gd name="T0" fmla="*/ 58 w 66"/>
                    <a:gd name="T1" fmla="*/ 3 h 79"/>
                    <a:gd name="T2" fmla="*/ 55 w 66"/>
                    <a:gd name="T3" fmla="*/ 10 h 79"/>
                    <a:gd name="T4" fmla="*/ 47 w 66"/>
                    <a:gd name="T5" fmla="*/ 20 h 79"/>
                    <a:gd name="T6" fmla="*/ 27 w 66"/>
                    <a:gd name="T7" fmla="*/ 38 h 79"/>
                    <a:gd name="T8" fmla="*/ 17 w 66"/>
                    <a:gd name="T9" fmla="*/ 44 h 79"/>
                    <a:gd name="T10" fmla="*/ 13 w 66"/>
                    <a:gd name="T11" fmla="*/ 58 h 79"/>
                    <a:gd name="T12" fmla="*/ 12 w 66"/>
                    <a:gd name="T13" fmla="*/ 60 h 79"/>
                    <a:gd name="T14" fmla="*/ 0 w 66"/>
                    <a:gd name="T15" fmla="*/ 78 h 79"/>
                    <a:gd name="T16" fmla="*/ 0 w 66"/>
                    <a:gd name="T17" fmla="*/ 78 h 79"/>
                    <a:gd name="T18" fmla="*/ 35 w 66"/>
                    <a:gd name="T19" fmla="*/ 70 h 79"/>
                    <a:gd name="T20" fmla="*/ 40 w 66"/>
                    <a:gd name="T21" fmla="*/ 66 h 79"/>
                    <a:gd name="T22" fmla="*/ 47 w 66"/>
                    <a:gd name="T23" fmla="*/ 53 h 79"/>
                    <a:gd name="T24" fmla="*/ 53 w 66"/>
                    <a:gd name="T25" fmla="*/ 35 h 79"/>
                    <a:gd name="T26" fmla="*/ 62 w 66"/>
                    <a:gd name="T27" fmla="*/ 19 h 79"/>
                    <a:gd name="T28" fmla="*/ 65 w 66"/>
                    <a:gd name="T29" fmla="*/ 10 h 79"/>
                    <a:gd name="T30" fmla="*/ 60 w 66"/>
                    <a:gd name="T31" fmla="*/ 0 h 79"/>
                    <a:gd name="T32" fmla="*/ 58 w 66"/>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9">
                      <a:moveTo>
                        <a:pt x="58" y="3"/>
                      </a:moveTo>
                      <a:lnTo>
                        <a:pt x="55" y="10"/>
                      </a:lnTo>
                      <a:lnTo>
                        <a:pt x="47" y="20"/>
                      </a:lnTo>
                      <a:lnTo>
                        <a:pt x="27" y="38"/>
                      </a:lnTo>
                      <a:lnTo>
                        <a:pt x="17" y="44"/>
                      </a:lnTo>
                      <a:lnTo>
                        <a:pt x="13" y="58"/>
                      </a:lnTo>
                      <a:cubicBezTo>
                        <a:pt x="13" y="58"/>
                        <a:pt x="12" y="59"/>
                        <a:pt x="12" y="60"/>
                      </a:cubicBezTo>
                      <a:lnTo>
                        <a:pt x="0" y="78"/>
                      </a:lnTo>
                      <a:lnTo>
                        <a:pt x="0" y="78"/>
                      </a:lnTo>
                      <a:lnTo>
                        <a:pt x="35" y="70"/>
                      </a:lnTo>
                      <a:lnTo>
                        <a:pt x="40" y="66"/>
                      </a:lnTo>
                      <a:lnTo>
                        <a:pt x="47" y="53"/>
                      </a:lnTo>
                      <a:lnTo>
                        <a:pt x="53" y="35"/>
                      </a:lnTo>
                      <a:lnTo>
                        <a:pt x="62" y="19"/>
                      </a:lnTo>
                      <a:lnTo>
                        <a:pt x="65" y="10"/>
                      </a:lnTo>
                      <a:lnTo>
                        <a:pt x="60" y="0"/>
                      </a:lnTo>
                      <a:lnTo>
                        <a:pt x="58" y="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7" name="Freeform 150">
                  <a:extLst>
                    <a:ext uri="{FF2B5EF4-FFF2-40B4-BE49-F238E27FC236}">
                      <a16:creationId xmlns:a16="http://schemas.microsoft.com/office/drawing/2014/main" id="{E1779A8F-09EB-4ECF-D8D1-5E7C52D8041F}"/>
                    </a:ext>
                  </a:extLst>
                </p:cNvPr>
                <p:cNvSpPr>
                  <a:spLocks noChangeArrowheads="1"/>
                </p:cNvSpPr>
                <p:nvPr/>
              </p:nvSpPr>
              <p:spPr bwMode="auto">
                <a:xfrm>
                  <a:off x="6757301" y="2161664"/>
                  <a:ext cx="14921" cy="2983"/>
                </a:xfrm>
                <a:custGeom>
                  <a:avLst/>
                  <a:gdLst>
                    <a:gd name="T0" fmla="*/ 15 w 21"/>
                    <a:gd name="T1" fmla="*/ 1 h 5"/>
                    <a:gd name="T2" fmla="*/ 3 w 21"/>
                    <a:gd name="T3" fmla="*/ 0 h 5"/>
                    <a:gd name="T4" fmla="*/ 0 w 21"/>
                    <a:gd name="T5" fmla="*/ 1 h 5"/>
                    <a:gd name="T6" fmla="*/ 20 w 21"/>
                    <a:gd name="T7" fmla="*/ 4 h 5"/>
                    <a:gd name="T8" fmla="*/ 15 w 21"/>
                    <a:gd name="T9" fmla="*/ 1 h 5"/>
                  </a:gdLst>
                  <a:ahLst/>
                  <a:cxnLst>
                    <a:cxn ang="0">
                      <a:pos x="T0" y="T1"/>
                    </a:cxn>
                    <a:cxn ang="0">
                      <a:pos x="T2" y="T3"/>
                    </a:cxn>
                    <a:cxn ang="0">
                      <a:pos x="T4" y="T5"/>
                    </a:cxn>
                    <a:cxn ang="0">
                      <a:pos x="T6" y="T7"/>
                    </a:cxn>
                    <a:cxn ang="0">
                      <a:pos x="T8" y="T9"/>
                    </a:cxn>
                  </a:cxnLst>
                  <a:rect l="0" t="0" r="r" b="b"/>
                  <a:pathLst>
                    <a:path w="21" h="5">
                      <a:moveTo>
                        <a:pt x="15" y="1"/>
                      </a:moveTo>
                      <a:lnTo>
                        <a:pt x="3" y="0"/>
                      </a:lnTo>
                      <a:lnTo>
                        <a:pt x="0" y="1"/>
                      </a:lnTo>
                      <a:lnTo>
                        <a:pt x="20" y="4"/>
                      </a:lnTo>
                      <a:lnTo>
                        <a:pt x="15" y="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8" name="Freeform 151">
                  <a:extLst>
                    <a:ext uri="{FF2B5EF4-FFF2-40B4-BE49-F238E27FC236}">
                      <a16:creationId xmlns:a16="http://schemas.microsoft.com/office/drawing/2014/main" id="{6A118707-405B-30B6-4F2E-70C07626705D}"/>
                    </a:ext>
                  </a:extLst>
                </p:cNvPr>
                <p:cNvSpPr>
                  <a:spLocks noChangeArrowheads="1"/>
                </p:cNvSpPr>
                <p:nvPr/>
              </p:nvSpPr>
              <p:spPr bwMode="auto">
                <a:xfrm>
                  <a:off x="7482526" y="917138"/>
                  <a:ext cx="17906" cy="41782"/>
                </a:xfrm>
                <a:custGeom>
                  <a:avLst/>
                  <a:gdLst>
                    <a:gd name="T0" fmla="*/ 12 w 27"/>
                    <a:gd name="T1" fmla="*/ 60 h 61"/>
                    <a:gd name="T2" fmla="*/ 14 w 27"/>
                    <a:gd name="T3" fmla="*/ 60 h 61"/>
                    <a:gd name="T4" fmla="*/ 21 w 27"/>
                    <a:gd name="T5" fmla="*/ 52 h 61"/>
                    <a:gd name="T6" fmla="*/ 21 w 27"/>
                    <a:gd name="T7" fmla="*/ 44 h 61"/>
                    <a:gd name="T8" fmla="*/ 22 w 27"/>
                    <a:gd name="T9" fmla="*/ 39 h 61"/>
                    <a:gd name="T10" fmla="*/ 26 w 27"/>
                    <a:gd name="T11" fmla="*/ 31 h 61"/>
                    <a:gd name="T12" fmla="*/ 26 w 27"/>
                    <a:gd name="T13" fmla="*/ 25 h 61"/>
                    <a:gd name="T14" fmla="*/ 24 w 27"/>
                    <a:gd name="T15" fmla="*/ 20 h 61"/>
                    <a:gd name="T16" fmla="*/ 22 w 27"/>
                    <a:gd name="T17" fmla="*/ 14 h 61"/>
                    <a:gd name="T18" fmla="*/ 21 w 27"/>
                    <a:gd name="T19" fmla="*/ 10 h 61"/>
                    <a:gd name="T20" fmla="*/ 22 w 27"/>
                    <a:gd name="T21" fmla="*/ 0 h 61"/>
                    <a:gd name="T22" fmla="*/ 16 w 27"/>
                    <a:gd name="T23" fmla="*/ 4 h 61"/>
                    <a:gd name="T24" fmla="*/ 15 w 27"/>
                    <a:gd name="T25" fmla="*/ 4 h 61"/>
                    <a:gd name="T26" fmla="*/ 15 w 27"/>
                    <a:gd name="T27" fmla="*/ 7 h 61"/>
                    <a:gd name="T28" fmla="*/ 15 w 27"/>
                    <a:gd name="T29" fmla="*/ 8 h 61"/>
                    <a:gd name="T30" fmla="*/ 15 w 27"/>
                    <a:gd name="T31" fmla="*/ 9 h 61"/>
                    <a:gd name="T32" fmla="*/ 17 w 27"/>
                    <a:gd name="T33" fmla="*/ 11 h 61"/>
                    <a:gd name="T34" fmla="*/ 20 w 27"/>
                    <a:gd name="T35" fmla="*/ 17 h 61"/>
                    <a:gd name="T36" fmla="*/ 19 w 27"/>
                    <a:gd name="T37" fmla="*/ 20 h 61"/>
                    <a:gd name="T38" fmla="*/ 15 w 27"/>
                    <a:gd name="T39" fmla="*/ 27 h 61"/>
                    <a:gd name="T40" fmla="*/ 12 w 27"/>
                    <a:gd name="T41" fmla="*/ 29 h 61"/>
                    <a:gd name="T42" fmla="*/ 12 w 27"/>
                    <a:gd name="T43" fmla="*/ 42 h 61"/>
                    <a:gd name="T44" fmla="*/ 5 w 27"/>
                    <a:gd name="T45" fmla="*/ 50 h 61"/>
                    <a:gd name="T46" fmla="*/ 3 w 27"/>
                    <a:gd name="T47" fmla="*/ 50 h 61"/>
                    <a:gd name="T48" fmla="*/ 0 w 27"/>
                    <a:gd name="T49" fmla="*/ 50 h 61"/>
                    <a:gd name="T50" fmla="*/ 9 w 27"/>
                    <a:gd name="T51" fmla="*/ 59 h 61"/>
                    <a:gd name="T52" fmla="*/ 12 w 27"/>
                    <a:gd name="T5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61">
                      <a:moveTo>
                        <a:pt x="12" y="60"/>
                      </a:moveTo>
                      <a:lnTo>
                        <a:pt x="14" y="60"/>
                      </a:lnTo>
                      <a:lnTo>
                        <a:pt x="21" y="52"/>
                      </a:lnTo>
                      <a:lnTo>
                        <a:pt x="21" y="44"/>
                      </a:lnTo>
                      <a:lnTo>
                        <a:pt x="22" y="39"/>
                      </a:lnTo>
                      <a:lnTo>
                        <a:pt x="26" y="31"/>
                      </a:lnTo>
                      <a:lnTo>
                        <a:pt x="26" y="25"/>
                      </a:lnTo>
                      <a:lnTo>
                        <a:pt x="24" y="20"/>
                      </a:lnTo>
                      <a:lnTo>
                        <a:pt x="22" y="14"/>
                      </a:lnTo>
                      <a:cubicBezTo>
                        <a:pt x="21" y="13"/>
                        <a:pt x="21" y="12"/>
                        <a:pt x="21" y="10"/>
                      </a:cubicBezTo>
                      <a:lnTo>
                        <a:pt x="22" y="0"/>
                      </a:lnTo>
                      <a:cubicBezTo>
                        <a:pt x="20" y="1"/>
                        <a:pt x="18" y="3"/>
                        <a:pt x="16" y="4"/>
                      </a:cubicBezTo>
                      <a:cubicBezTo>
                        <a:pt x="15" y="4"/>
                        <a:pt x="15" y="4"/>
                        <a:pt x="15" y="4"/>
                      </a:cubicBezTo>
                      <a:cubicBezTo>
                        <a:pt x="15" y="5"/>
                        <a:pt x="15" y="6"/>
                        <a:pt x="15" y="7"/>
                      </a:cubicBezTo>
                      <a:lnTo>
                        <a:pt x="15" y="8"/>
                      </a:lnTo>
                      <a:lnTo>
                        <a:pt x="15" y="9"/>
                      </a:lnTo>
                      <a:lnTo>
                        <a:pt x="17" y="11"/>
                      </a:lnTo>
                      <a:cubicBezTo>
                        <a:pt x="19" y="13"/>
                        <a:pt x="20" y="15"/>
                        <a:pt x="20" y="17"/>
                      </a:cubicBezTo>
                      <a:lnTo>
                        <a:pt x="19" y="20"/>
                      </a:lnTo>
                      <a:cubicBezTo>
                        <a:pt x="19" y="23"/>
                        <a:pt x="18" y="25"/>
                        <a:pt x="15" y="27"/>
                      </a:cubicBezTo>
                      <a:lnTo>
                        <a:pt x="12" y="29"/>
                      </a:lnTo>
                      <a:lnTo>
                        <a:pt x="12" y="42"/>
                      </a:lnTo>
                      <a:cubicBezTo>
                        <a:pt x="12" y="46"/>
                        <a:pt x="9" y="50"/>
                        <a:pt x="5" y="50"/>
                      </a:cubicBezTo>
                      <a:lnTo>
                        <a:pt x="3" y="50"/>
                      </a:lnTo>
                      <a:cubicBezTo>
                        <a:pt x="2" y="50"/>
                        <a:pt x="1" y="50"/>
                        <a:pt x="0" y="50"/>
                      </a:cubicBezTo>
                      <a:lnTo>
                        <a:pt x="9" y="59"/>
                      </a:lnTo>
                      <a:lnTo>
                        <a:pt x="12" y="6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9" name="Freeform 152">
                  <a:extLst>
                    <a:ext uri="{FF2B5EF4-FFF2-40B4-BE49-F238E27FC236}">
                      <a16:creationId xmlns:a16="http://schemas.microsoft.com/office/drawing/2014/main" id="{03B30CA4-BD31-F70A-EBFC-F3A2C89EF165}"/>
                    </a:ext>
                  </a:extLst>
                </p:cNvPr>
                <p:cNvSpPr>
                  <a:spLocks noChangeArrowheads="1"/>
                </p:cNvSpPr>
                <p:nvPr/>
              </p:nvSpPr>
              <p:spPr bwMode="auto">
                <a:xfrm>
                  <a:off x="7676518" y="1048455"/>
                  <a:ext cx="14921" cy="32831"/>
                </a:xfrm>
                <a:custGeom>
                  <a:avLst/>
                  <a:gdLst>
                    <a:gd name="T0" fmla="*/ 20 w 24"/>
                    <a:gd name="T1" fmla="*/ 0 h 49"/>
                    <a:gd name="T2" fmla="*/ 7 w 24"/>
                    <a:gd name="T3" fmla="*/ 3 h 49"/>
                    <a:gd name="T4" fmla="*/ 0 w 24"/>
                    <a:gd name="T5" fmla="*/ 32 h 49"/>
                    <a:gd name="T6" fmla="*/ 2 w 24"/>
                    <a:gd name="T7" fmla="*/ 43 h 49"/>
                    <a:gd name="T8" fmla="*/ 4 w 24"/>
                    <a:gd name="T9" fmla="*/ 46 h 49"/>
                    <a:gd name="T10" fmla="*/ 8 w 24"/>
                    <a:gd name="T11" fmla="*/ 48 h 49"/>
                    <a:gd name="T12" fmla="*/ 16 w 24"/>
                    <a:gd name="T13" fmla="*/ 44 h 49"/>
                    <a:gd name="T14" fmla="*/ 21 w 24"/>
                    <a:gd name="T15" fmla="*/ 39 h 49"/>
                    <a:gd name="T16" fmla="*/ 23 w 24"/>
                    <a:gd name="T17" fmla="*/ 32 h 49"/>
                    <a:gd name="T18" fmla="*/ 18 w 24"/>
                    <a:gd name="T19" fmla="*/ 10 h 49"/>
                    <a:gd name="T20" fmla="*/ 18 w 24"/>
                    <a:gd name="T21" fmla="*/ 8 h 49"/>
                    <a:gd name="T22" fmla="*/ 20 w 24"/>
                    <a:gd name="T23" fmla="*/ 1 h 49"/>
                    <a:gd name="T24" fmla="*/ 20 w 24"/>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20" y="0"/>
                      </a:moveTo>
                      <a:lnTo>
                        <a:pt x="7" y="3"/>
                      </a:lnTo>
                      <a:lnTo>
                        <a:pt x="0" y="32"/>
                      </a:lnTo>
                      <a:lnTo>
                        <a:pt x="2" y="43"/>
                      </a:lnTo>
                      <a:lnTo>
                        <a:pt x="4" y="46"/>
                      </a:lnTo>
                      <a:lnTo>
                        <a:pt x="8" y="48"/>
                      </a:lnTo>
                      <a:lnTo>
                        <a:pt x="16" y="44"/>
                      </a:lnTo>
                      <a:lnTo>
                        <a:pt x="21" y="39"/>
                      </a:lnTo>
                      <a:lnTo>
                        <a:pt x="23" y="32"/>
                      </a:lnTo>
                      <a:lnTo>
                        <a:pt x="18" y="10"/>
                      </a:lnTo>
                      <a:cubicBezTo>
                        <a:pt x="18" y="10"/>
                        <a:pt x="18" y="9"/>
                        <a:pt x="18" y="8"/>
                      </a:cubicBezTo>
                      <a:lnTo>
                        <a:pt x="20" y="1"/>
                      </a:lnTo>
                      <a:cubicBezTo>
                        <a:pt x="20" y="0"/>
                        <a:pt x="20" y="0"/>
                        <a:pt x="20" y="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0" name="Freeform 153">
                  <a:extLst>
                    <a:ext uri="{FF2B5EF4-FFF2-40B4-BE49-F238E27FC236}">
                      <a16:creationId xmlns:a16="http://schemas.microsoft.com/office/drawing/2014/main" id="{C5DCB987-134C-26A4-4664-583FC765AF17}"/>
                    </a:ext>
                  </a:extLst>
                </p:cNvPr>
                <p:cNvSpPr>
                  <a:spLocks noChangeArrowheads="1"/>
                </p:cNvSpPr>
                <p:nvPr/>
              </p:nvSpPr>
              <p:spPr bwMode="auto">
                <a:xfrm>
                  <a:off x="7431791" y="1060393"/>
                  <a:ext cx="41782" cy="65658"/>
                </a:xfrm>
                <a:custGeom>
                  <a:avLst/>
                  <a:gdLst>
                    <a:gd name="T0" fmla="*/ 14 w 62"/>
                    <a:gd name="T1" fmla="*/ 90 h 97"/>
                    <a:gd name="T2" fmla="*/ 15 w 62"/>
                    <a:gd name="T3" fmla="*/ 93 h 97"/>
                    <a:gd name="T4" fmla="*/ 17 w 62"/>
                    <a:gd name="T5" fmla="*/ 95 h 97"/>
                    <a:gd name="T6" fmla="*/ 17 w 62"/>
                    <a:gd name="T7" fmla="*/ 96 h 97"/>
                    <a:gd name="T8" fmla="*/ 22 w 62"/>
                    <a:gd name="T9" fmla="*/ 93 h 97"/>
                    <a:gd name="T10" fmla="*/ 24 w 62"/>
                    <a:gd name="T11" fmla="*/ 92 h 97"/>
                    <a:gd name="T12" fmla="*/ 31 w 62"/>
                    <a:gd name="T13" fmla="*/ 91 h 97"/>
                    <a:gd name="T14" fmla="*/ 35 w 62"/>
                    <a:gd name="T15" fmla="*/ 88 h 97"/>
                    <a:gd name="T16" fmla="*/ 45 w 62"/>
                    <a:gd name="T17" fmla="*/ 71 h 97"/>
                    <a:gd name="T18" fmla="*/ 48 w 62"/>
                    <a:gd name="T19" fmla="*/ 68 h 97"/>
                    <a:gd name="T20" fmla="*/ 58 w 62"/>
                    <a:gd name="T21" fmla="*/ 63 h 97"/>
                    <a:gd name="T22" fmla="*/ 61 w 62"/>
                    <a:gd name="T23" fmla="*/ 56 h 97"/>
                    <a:gd name="T24" fmla="*/ 61 w 62"/>
                    <a:gd name="T25" fmla="*/ 46 h 97"/>
                    <a:gd name="T26" fmla="*/ 59 w 62"/>
                    <a:gd name="T27" fmla="*/ 39 h 97"/>
                    <a:gd name="T28" fmla="*/ 55 w 62"/>
                    <a:gd name="T29" fmla="*/ 34 h 97"/>
                    <a:gd name="T30" fmla="*/ 50 w 62"/>
                    <a:gd name="T31" fmla="*/ 25 h 97"/>
                    <a:gd name="T32" fmla="*/ 37 w 62"/>
                    <a:gd name="T33" fmla="*/ 19 h 97"/>
                    <a:gd name="T34" fmla="*/ 32 w 62"/>
                    <a:gd name="T35" fmla="*/ 20 h 97"/>
                    <a:gd name="T36" fmla="*/ 29 w 62"/>
                    <a:gd name="T37" fmla="*/ 20 h 97"/>
                    <a:gd name="T38" fmla="*/ 25 w 62"/>
                    <a:gd name="T39" fmla="*/ 19 h 97"/>
                    <a:gd name="T40" fmla="*/ 19 w 62"/>
                    <a:gd name="T41" fmla="*/ 16 h 97"/>
                    <a:gd name="T42" fmla="*/ 18 w 62"/>
                    <a:gd name="T43" fmla="*/ 10 h 97"/>
                    <a:gd name="T44" fmla="*/ 19 w 62"/>
                    <a:gd name="T45" fmla="*/ 4 h 97"/>
                    <a:gd name="T46" fmla="*/ 14 w 62"/>
                    <a:gd name="T47" fmla="*/ 5 h 97"/>
                    <a:gd name="T48" fmla="*/ 7 w 62"/>
                    <a:gd name="T49" fmla="*/ 4 h 97"/>
                    <a:gd name="T50" fmla="*/ 1 w 62"/>
                    <a:gd name="T51" fmla="*/ 0 h 97"/>
                    <a:gd name="T52" fmla="*/ 0 w 62"/>
                    <a:gd name="T53" fmla="*/ 3 h 97"/>
                    <a:gd name="T54" fmla="*/ 2 w 62"/>
                    <a:gd name="T55" fmla="*/ 9 h 97"/>
                    <a:gd name="T56" fmla="*/ 4 w 62"/>
                    <a:gd name="T57" fmla="*/ 14 h 97"/>
                    <a:gd name="T58" fmla="*/ 20 w 62"/>
                    <a:gd name="T59" fmla="*/ 35 h 97"/>
                    <a:gd name="T60" fmla="*/ 24 w 62"/>
                    <a:gd name="T61" fmla="*/ 43 h 97"/>
                    <a:gd name="T62" fmla="*/ 24 w 62"/>
                    <a:gd name="T63" fmla="*/ 49 h 97"/>
                    <a:gd name="T64" fmla="*/ 17 w 62"/>
                    <a:gd name="T65" fmla="*/ 67 h 97"/>
                    <a:gd name="T66" fmla="*/ 14 w 62"/>
                    <a:gd name="T67"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97">
                      <a:moveTo>
                        <a:pt x="14" y="90"/>
                      </a:moveTo>
                      <a:lnTo>
                        <a:pt x="15" y="93"/>
                      </a:lnTo>
                      <a:lnTo>
                        <a:pt x="17" y="95"/>
                      </a:lnTo>
                      <a:cubicBezTo>
                        <a:pt x="17" y="95"/>
                        <a:pt x="17" y="95"/>
                        <a:pt x="17" y="96"/>
                      </a:cubicBezTo>
                      <a:lnTo>
                        <a:pt x="22" y="93"/>
                      </a:lnTo>
                      <a:cubicBezTo>
                        <a:pt x="22" y="92"/>
                        <a:pt x="23" y="92"/>
                        <a:pt x="24" y="92"/>
                      </a:cubicBezTo>
                      <a:lnTo>
                        <a:pt x="31" y="91"/>
                      </a:lnTo>
                      <a:lnTo>
                        <a:pt x="35" y="88"/>
                      </a:lnTo>
                      <a:lnTo>
                        <a:pt x="45" y="71"/>
                      </a:lnTo>
                      <a:cubicBezTo>
                        <a:pt x="45" y="69"/>
                        <a:pt x="47" y="68"/>
                        <a:pt x="48" y="68"/>
                      </a:cubicBezTo>
                      <a:lnTo>
                        <a:pt x="58" y="63"/>
                      </a:lnTo>
                      <a:lnTo>
                        <a:pt x="61" y="56"/>
                      </a:lnTo>
                      <a:lnTo>
                        <a:pt x="61" y="46"/>
                      </a:lnTo>
                      <a:lnTo>
                        <a:pt x="59" y="39"/>
                      </a:lnTo>
                      <a:lnTo>
                        <a:pt x="55" y="34"/>
                      </a:lnTo>
                      <a:lnTo>
                        <a:pt x="50" y="25"/>
                      </a:lnTo>
                      <a:lnTo>
                        <a:pt x="37" y="19"/>
                      </a:lnTo>
                      <a:lnTo>
                        <a:pt x="32" y="20"/>
                      </a:lnTo>
                      <a:cubicBezTo>
                        <a:pt x="31" y="20"/>
                        <a:pt x="30" y="20"/>
                        <a:pt x="29" y="20"/>
                      </a:cubicBezTo>
                      <a:lnTo>
                        <a:pt x="25" y="19"/>
                      </a:lnTo>
                      <a:cubicBezTo>
                        <a:pt x="22" y="19"/>
                        <a:pt x="21" y="18"/>
                        <a:pt x="19" y="16"/>
                      </a:cubicBezTo>
                      <a:cubicBezTo>
                        <a:pt x="18" y="14"/>
                        <a:pt x="17" y="12"/>
                        <a:pt x="18" y="10"/>
                      </a:cubicBezTo>
                      <a:lnTo>
                        <a:pt x="19" y="4"/>
                      </a:lnTo>
                      <a:lnTo>
                        <a:pt x="14" y="5"/>
                      </a:lnTo>
                      <a:cubicBezTo>
                        <a:pt x="11" y="6"/>
                        <a:pt x="9" y="6"/>
                        <a:pt x="7" y="4"/>
                      </a:cubicBezTo>
                      <a:lnTo>
                        <a:pt x="1" y="0"/>
                      </a:lnTo>
                      <a:lnTo>
                        <a:pt x="0" y="3"/>
                      </a:lnTo>
                      <a:lnTo>
                        <a:pt x="2" y="9"/>
                      </a:lnTo>
                      <a:lnTo>
                        <a:pt x="4" y="14"/>
                      </a:lnTo>
                      <a:lnTo>
                        <a:pt x="20" y="35"/>
                      </a:lnTo>
                      <a:lnTo>
                        <a:pt x="24" y="43"/>
                      </a:lnTo>
                      <a:cubicBezTo>
                        <a:pt x="25" y="45"/>
                        <a:pt x="25" y="47"/>
                        <a:pt x="24" y="49"/>
                      </a:cubicBezTo>
                      <a:lnTo>
                        <a:pt x="17" y="67"/>
                      </a:lnTo>
                      <a:lnTo>
                        <a:pt x="14" y="9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 name="Freeform 154">
                  <a:extLst>
                    <a:ext uri="{FF2B5EF4-FFF2-40B4-BE49-F238E27FC236}">
                      <a16:creationId xmlns:a16="http://schemas.microsoft.com/office/drawing/2014/main" id="{3C3AA356-8C1D-68CD-5BC9-32DB3E92FC4C}"/>
                    </a:ext>
                  </a:extLst>
                </p:cNvPr>
                <p:cNvSpPr>
                  <a:spLocks noChangeArrowheads="1"/>
                </p:cNvSpPr>
                <p:nvPr/>
              </p:nvSpPr>
              <p:spPr bwMode="auto">
                <a:xfrm>
                  <a:off x="7431791" y="973845"/>
                  <a:ext cx="14921" cy="23876"/>
                </a:xfrm>
                <a:custGeom>
                  <a:avLst/>
                  <a:gdLst>
                    <a:gd name="T0" fmla="*/ 4 w 20"/>
                    <a:gd name="T1" fmla="*/ 31 h 36"/>
                    <a:gd name="T2" fmla="*/ 6 w 20"/>
                    <a:gd name="T3" fmla="*/ 35 h 36"/>
                    <a:gd name="T4" fmla="*/ 8 w 20"/>
                    <a:gd name="T5" fmla="*/ 33 h 36"/>
                    <a:gd name="T6" fmla="*/ 19 w 20"/>
                    <a:gd name="T7" fmla="*/ 24 h 36"/>
                    <a:gd name="T8" fmla="*/ 13 w 20"/>
                    <a:gd name="T9" fmla="*/ 20 h 36"/>
                    <a:gd name="T10" fmla="*/ 12 w 20"/>
                    <a:gd name="T11" fmla="*/ 16 h 36"/>
                    <a:gd name="T12" fmla="*/ 11 w 20"/>
                    <a:gd name="T13" fmla="*/ 14 h 36"/>
                    <a:gd name="T14" fmla="*/ 10 w 20"/>
                    <a:gd name="T15" fmla="*/ 3 h 36"/>
                    <a:gd name="T16" fmla="*/ 9 w 20"/>
                    <a:gd name="T17" fmla="*/ 6 h 36"/>
                    <a:gd name="T18" fmla="*/ 7 w 20"/>
                    <a:gd name="T19" fmla="*/ 10 h 36"/>
                    <a:gd name="T20" fmla="*/ 2 w 20"/>
                    <a:gd name="T21" fmla="*/ 18 h 36"/>
                    <a:gd name="T22" fmla="*/ 0 w 20"/>
                    <a:gd name="T23" fmla="*/ 24 h 36"/>
                    <a:gd name="T24" fmla="*/ 0 w 20"/>
                    <a:gd name="T25" fmla="*/ 28 h 36"/>
                    <a:gd name="T26" fmla="*/ 4 w 20"/>
                    <a:gd name="T27" fmla="*/ 31 h 36"/>
                    <a:gd name="T28" fmla="*/ 10 w 20"/>
                    <a:gd name="T29" fmla="*/ 1 h 36"/>
                    <a:gd name="T30" fmla="*/ 10 w 20"/>
                    <a:gd name="T31" fmla="*/ 3 h 36"/>
                    <a:gd name="T32" fmla="*/ 10 w 20"/>
                    <a:gd name="T33" fmla="*/ 1 h 36"/>
                    <a:gd name="T34" fmla="*/ 10 w 20"/>
                    <a:gd name="T35" fmla="*/ 0 h 36"/>
                    <a:gd name="T36" fmla="*/ 10 w 20"/>
                    <a:gd name="T37" fmla="*/ 0 h 36"/>
                    <a:gd name="T38" fmla="*/ 10 w 20"/>
                    <a:gd name="T39" fmla="*/ 1 h 36"/>
                    <a:gd name="T40" fmla="*/ 10 w 20"/>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6">
                      <a:moveTo>
                        <a:pt x="4" y="31"/>
                      </a:moveTo>
                      <a:cubicBezTo>
                        <a:pt x="5" y="32"/>
                        <a:pt x="6" y="34"/>
                        <a:pt x="6" y="35"/>
                      </a:cubicBezTo>
                      <a:cubicBezTo>
                        <a:pt x="6" y="34"/>
                        <a:pt x="7" y="34"/>
                        <a:pt x="8" y="33"/>
                      </a:cubicBezTo>
                      <a:lnTo>
                        <a:pt x="19" y="24"/>
                      </a:lnTo>
                      <a:cubicBezTo>
                        <a:pt x="16" y="24"/>
                        <a:pt x="14" y="22"/>
                        <a:pt x="13" y="20"/>
                      </a:cubicBezTo>
                      <a:lnTo>
                        <a:pt x="12" y="16"/>
                      </a:lnTo>
                      <a:cubicBezTo>
                        <a:pt x="11" y="15"/>
                        <a:pt x="11" y="14"/>
                        <a:pt x="11" y="14"/>
                      </a:cubicBezTo>
                      <a:lnTo>
                        <a:pt x="10" y="3"/>
                      </a:lnTo>
                      <a:cubicBezTo>
                        <a:pt x="10" y="4"/>
                        <a:pt x="10" y="5"/>
                        <a:pt x="9" y="6"/>
                      </a:cubicBezTo>
                      <a:lnTo>
                        <a:pt x="7" y="10"/>
                      </a:lnTo>
                      <a:lnTo>
                        <a:pt x="2" y="18"/>
                      </a:lnTo>
                      <a:lnTo>
                        <a:pt x="0" y="24"/>
                      </a:lnTo>
                      <a:lnTo>
                        <a:pt x="0" y="28"/>
                      </a:lnTo>
                      <a:cubicBezTo>
                        <a:pt x="2" y="28"/>
                        <a:pt x="3" y="29"/>
                        <a:pt x="4" y="31"/>
                      </a:cubicBezTo>
                      <a:close/>
                      <a:moveTo>
                        <a:pt x="10" y="1"/>
                      </a:moveTo>
                      <a:cubicBezTo>
                        <a:pt x="10" y="2"/>
                        <a:pt x="10" y="2"/>
                        <a:pt x="10" y="3"/>
                      </a:cubicBezTo>
                      <a:lnTo>
                        <a:pt x="10" y="1"/>
                      </a:lnTo>
                      <a:close/>
                      <a:moveTo>
                        <a:pt x="10" y="0"/>
                      </a:moveTo>
                      <a:lnTo>
                        <a:pt x="10" y="0"/>
                      </a:lnTo>
                      <a:cubicBezTo>
                        <a:pt x="10" y="1"/>
                        <a:pt x="10" y="1"/>
                        <a:pt x="10" y="1"/>
                      </a:cubicBezTo>
                      <a:lnTo>
                        <a:pt x="10" y="0"/>
                      </a:lnTo>
                      <a:close/>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 name="Freeform 155">
                  <a:extLst>
                    <a:ext uri="{FF2B5EF4-FFF2-40B4-BE49-F238E27FC236}">
                      <a16:creationId xmlns:a16="http://schemas.microsoft.com/office/drawing/2014/main" id="{01562817-7BA0-7BFA-E6BA-5502E130C94A}"/>
                    </a:ext>
                  </a:extLst>
                </p:cNvPr>
                <p:cNvSpPr>
                  <a:spLocks noChangeArrowheads="1"/>
                </p:cNvSpPr>
                <p:nvPr/>
              </p:nvSpPr>
              <p:spPr bwMode="auto">
                <a:xfrm>
                  <a:off x="7440744" y="979814"/>
                  <a:ext cx="116394" cy="104455"/>
                </a:xfrm>
                <a:custGeom>
                  <a:avLst/>
                  <a:gdLst>
                    <a:gd name="T0" fmla="*/ 20 w 171"/>
                    <a:gd name="T1" fmla="*/ 42 h 154"/>
                    <a:gd name="T2" fmla="*/ 24 w 171"/>
                    <a:gd name="T3" fmla="*/ 49 h 154"/>
                    <a:gd name="T4" fmla="*/ 39 w 171"/>
                    <a:gd name="T5" fmla="*/ 56 h 154"/>
                    <a:gd name="T6" fmla="*/ 34 w 171"/>
                    <a:gd name="T7" fmla="*/ 69 h 154"/>
                    <a:gd name="T8" fmla="*/ 25 w 171"/>
                    <a:gd name="T9" fmla="*/ 80 h 154"/>
                    <a:gd name="T10" fmla="*/ 15 w 171"/>
                    <a:gd name="T11" fmla="*/ 82 h 154"/>
                    <a:gd name="T12" fmla="*/ 0 w 171"/>
                    <a:gd name="T13" fmla="*/ 78 h 154"/>
                    <a:gd name="T14" fmla="*/ 17 w 171"/>
                    <a:gd name="T15" fmla="*/ 89 h 154"/>
                    <a:gd name="T16" fmla="*/ 59 w 171"/>
                    <a:gd name="T17" fmla="*/ 128 h 154"/>
                    <a:gd name="T18" fmla="*/ 62 w 171"/>
                    <a:gd name="T19" fmla="*/ 134 h 154"/>
                    <a:gd name="T20" fmla="*/ 71 w 171"/>
                    <a:gd name="T21" fmla="*/ 153 h 154"/>
                    <a:gd name="T22" fmla="*/ 112 w 171"/>
                    <a:gd name="T23" fmla="*/ 136 h 154"/>
                    <a:gd name="T24" fmla="*/ 119 w 171"/>
                    <a:gd name="T25" fmla="*/ 119 h 154"/>
                    <a:gd name="T26" fmla="*/ 130 w 171"/>
                    <a:gd name="T27" fmla="*/ 102 h 154"/>
                    <a:gd name="T28" fmla="*/ 135 w 171"/>
                    <a:gd name="T29" fmla="*/ 92 h 154"/>
                    <a:gd name="T30" fmla="*/ 139 w 171"/>
                    <a:gd name="T31" fmla="*/ 78 h 154"/>
                    <a:gd name="T32" fmla="*/ 147 w 171"/>
                    <a:gd name="T33" fmla="*/ 62 h 154"/>
                    <a:gd name="T34" fmla="*/ 170 w 171"/>
                    <a:gd name="T35" fmla="*/ 47 h 154"/>
                    <a:gd name="T36" fmla="*/ 168 w 171"/>
                    <a:gd name="T37" fmla="*/ 46 h 154"/>
                    <a:gd name="T38" fmla="*/ 164 w 171"/>
                    <a:gd name="T39" fmla="*/ 51 h 154"/>
                    <a:gd name="T40" fmla="*/ 151 w 171"/>
                    <a:gd name="T41" fmla="*/ 48 h 154"/>
                    <a:gd name="T42" fmla="*/ 148 w 171"/>
                    <a:gd name="T43" fmla="*/ 40 h 154"/>
                    <a:gd name="T44" fmla="*/ 150 w 171"/>
                    <a:gd name="T45" fmla="*/ 22 h 154"/>
                    <a:gd name="T46" fmla="*/ 141 w 171"/>
                    <a:gd name="T47" fmla="*/ 21 h 154"/>
                    <a:gd name="T48" fmla="*/ 134 w 171"/>
                    <a:gd name="T49" fmla="*/ 35 h 154"/>
                    <a:gd name="T50" fmla="*/ 132 w 171"/>
                    <a:gd name="T51" fmla="*/ 54 h 154"/>
                    <a:gd name="T52" fmla="*/ 119 w 171"/>
                    <a:gd name="T53" fmla="*/ 54 h 154"/>
                    <a:gd name="T54" fmla="*/ 105 w 171"/>
                    <a:gd name="T55" fmla="*/ 37 h 154"/>
                    <a:gd name="T56" fmla="*/ 94 w 171"/>
                    <a:gd name="T57" fmla="*/ 23 h 154"/>
                    <a:gd name="T58" fmla="*/ 93 w 171"/>
                    <a:gd name="T59" fmla="*/ 12 h 154"/>
                    <a:gd name="T60" fmla="*/ 81 w 171"/>
                    <a:gd name="T61" fmla="*/ 3 h 154"/>
                    <a:gd name="T62" fmla="*/ 73 w 171"/>
                    <a:gd name="T63" fmla="*/ 6 h 154"/>
                    <a:gd name="T64" fmla="*/ 68 w 171"/>
                    <a:gd name="T65" fmla="*/ 9 h 154"/>
                    <a:gd name="T66" fmla="*/ 71 w 171"/>
                    <a:gd name="T67" fmla="*/ 13 h 154"/>
                    <a:gd name="T68" fmla="*/ 73 w 171"/>
                    <a:gd name="T69" fmla="*/ 30 h 154"/>
                    <a:gd name="T70" fmla="*/ 58 w 171"/>
                    <a:gd name="T71" fmla="*/ 40 h 154"/>
                    <a:gd name="T72" fmla="*/ 48 w 171"/>
                    <a:gd name="T73" fmla="*/ 34 h 154"/>
                    <a:gd name="T74" fmla="*/ 48 w 171"/>
                    <a:gd name="T75" fmla="*/ 34 h 154"/>
                    <a:gd name="T76" fmla="*/ 39 w 171"/>
                    <a:gd name="T77" fmla="*/ 35 h 154"/>
                    <a:gd name="T78" fmla="*/ 24 w 171"/>
                    <a:gd name="T79"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4">
                      <a:moveTo>
                        <a:pt x="21" y="38"/>
                      </a:moveTo>
                      <a:lnTo>
                        <a:pt x="20" y="42"/>
                      </a:lnTo>
                      <a:lnTo>
                        <a:pt x="21" y="47"/>
                      </a:lnTo>
                      <a:lnTo>
                        <a:pt x="24" y="49"/>
                      </a:lnTo>
                      <a:lnTo>
                        <a:pt x="33" y="51"/>
                      </a:lnTo>
                      <a:cubicBezTo>
                        <a:pt x="36" y="52"/>
                        <a:pt x="38" y="54"/>
                        <a:pt x="39" y="56"/>
                      </a:cubicBezTo>
                      <a:cubicBezTo>
                        <a:pt x="40" y="59"/>
                        <a:pt x="39" y="62"/>
                        <a:pt x="38" y="64"/>
                      </a:cubicBezTo>
                      <a:lnTo>
                        <a:pt x="34" y="69"/>
                      </a:lnTo>
                      <a:lnTo>
                        <a:pt x="28" y="77"/>
                      </a:lnTo>
                      <a:cubicBezTo>
                        <a:pt x="28" y="78"/>
                        <a:pt x="27" y="79"/>
                        <a:pt x="25" y="80"/>
                      </a:cubicBezTo>
                      <a:lnTo>
                        <a:pt x="22" y="82"/>
                      </a:lnTo>
                      <a:cubicBezTo>
                        <a:pt x="20" y="83"/>
                        <a:pt x="17" y="83"/>
                        <a:pt x="15" y="82"/>
                      </a:cubicBezTo>
                      <a:lnTo>
                        <a:pt x="0" y="76"/>
                      </a:lnTo>
                      <a:lnTo>
                        <a:pt x="0" y="78"/>
                      </a:lnTo>
                      <a:lnTo>
                        <a:pt x="4" y="84"/>
                      </a:lnTo>
                      <a:lnTo>
                        <a:pt x="17" y="89"/>
                      </a:lnTo>
                      <a:cubicBezTo>
                        <a:pt x="18" y="90"/>
                        <a:pt x="19" y="90"/>
                        <a:pt x="19" y="91"/>
                      </a:cubicBezTo>
                      <a:lnTo>
                        <a:pt x="59" y="128"/>
                      </a:lnTo>
                      <a:lnTo>
                        <a:pt x="60" y="129"/>
                      </a:lnTo>
                      <a:lnTo>
                        <a:pt x="62" y="134"/>
                      </a:lnTo>
                      <a:lnTo>
                        <a:pt x="69" y="151"/>
                      </a:lnTo>
                      <a:lnTo>
                        <a:pt x="71" y="153"/>
                      </a:lnTo>
                      <a:lnTo>
                        <a:pt x="106" y="141"/>
                      </a:lnTo>
                      <a:lnTo>
                        <a:pt x="112" y="136"/>
                      </a:lnTo>
                      <a:lnTo>
                        <a:pt x="118" y="127"/>
                      </a:lnTo>
                      <a:lnTo>
                        <a:pt x="119" y="119"/>
                      </a:lnTo>
                      <a:lnTo>
                        <a:pt x="122" y="112"/>
                      </a:lnTo>
                      <a:lnTo>
                        <a:pt x="130" y="102"/>
                      </a:lnTo>
                      <a:lnTo>
                        <a:pt x="134" y="94"/>
                      </a:lnTo>
                      <a:cubicBezTo>
                        <a:pt x="134" y="93"/>
                        <a:pt x="134" y="93"/>
                        <a:pt x="135" y="92"/>
                      </a:cubicBezTo>
                      <a:lnTo>
                        <a:pt x="138" y="86"/>
                      </a:lnTo>
                      <a:lnTo>
                        <a:pt x="139" y="78"/>
                      </a:lnTo>
                      <a:lnTo>
                        <a:pt x="143" y="66"/>
                      </a:lnTo>
                      <a:cubicBezTo>
                        <a:pt x="144" y="64"/>
                        <a:pt x="145" y="63"/>
                        <a:pt x="147" y="62"/>
                      </a:cubicBezTo>
                      <a:lnTo>
                        <a:pt x="166" y="52"/>
                      </a:lnTo>
                      <a:lnTo>
                        <a:pt x="170" y="47"/>
                      </a:lnTo>
                      <a:lnTo>
                        <a:pt x="170" y="40"/>
                      </a:lnTo>
                      <a:lnTo>
                        <a:pt x="168" y="46"/>
                      </a:lnTo>
                      <a:cubicBezTo>
                        <a:pt x="168" y="47"/>
                        <a:pt x="167" y="47"/>
                        <a:pt x="167" y="48"/>
                      </a:cubicBezTo>
                      <a:lnTo>
                        <a:pt x="164" y="51"/>
                      </a:lnTo>
                      <a:cubicBezTo>
                        <a:pt x="163" y="53"/>
                        <a:pt x="160" y="54"/>
                        <a:pt x="157" y="53"/>
                      </a:cubicBezTo>
                      <a:cubicBezTo>
                        <a:pt x="154" y="53"/>
                        <a:pt x="152" y="51"/>
                        <a:pt x="151" y="48"/>
                      </a:cubicBezTo>
                      <a:lnTo>
                        <a:pt x="149" y="43"/>
                      </a:lnTo>
                      <a:cubicBezTo>
                        <a:pt x="148" y="42"/>
                        <a:pt x="148" y="41"/>
                        <a:pt x="148" y="40"/>
                      </a:cubicBezTo>
                      <a:lnTo>
                        <a:pt x="148" y="33"/>
                      </a:lnTo>
                      <a:lnTo>
                        <a:pt x="150" y="22"/>
                      </a:lnTo>
                      <a:lnTo>
                        <a:pt x="149" y="17"/>
                      </a:lnTo>
                      <a:lnTo>
                        <a:pt x="141" y="21"/>
                      </a:lnTo>
                      <a:lnTo>
                        <a:pt x="137" y="26"/>
                      </a:lnTo>
                      <a:lnTo>
                        <a:pt x="134" y="35"/>
                      </a:lnTo>
                      <a:lnTo>
                        <a:pt x="135" y="47"/>
                      </a:lnTo>
                      <a:cubicBezTo>
                        <a:pt x="135" y="50"/>
                        <a:pt x="134" y="52"/>
                        <a:pt x="132" y="54"/>
                      </a:cubicBezTo>
                      <a:cubicBezTo>
                        <a:pt x="130" y="55"/>
                        <a:pt x="127" y="56"/>
                        <a:pt x="125" y="55"/>
                      </a:cubicBezTo>
                      <a:lnTo>
                        <a:pt x="119" y="54"/>
                      </a:lnTo>
                      <a:cubicBezTo>
                        <a:pt x="118" y="53"/>
                        <a:pt x="116" y="52"/>
                        <a:pt x="115" y="51"/>
                      </a:cubicBezTo>
                      <a:lnTo>
                        <a:pt x="105" y="37"/>
                      </a:lnTo>
                      <a:lnTo>
                        <a:pt x="97" y="30"/>
                      </a:lnTo>
                      <a:cubicBezTo>
                        <a:pt x="95" y="28"/>
                        <a:pt x="94" y="26"/>
                        <a:pt x="94" y="23"/>
                      </a:cubicBezTo>
                      <a:lnTo>
                        <a:pt x="95" y="11"/>
                      </a:lnTo>
                      <a:lnTo>
                        <a:pt x="93" y="12"/>
                      </a:lnTo>
                      <a:cubicBezTo>
                        <a:pt x="89" y="13"/>
                        <a:pt x="85" y="11"/>
                        <a:pt x="83" y="8"/>
                      </a:cubicBezTo>
                      <a:lnTo>
                        <a:pt x="81" y="3"/>
                      </a:lnTo>
                      <a:cubicBezTo>
                        <a:pt x="81" y="2"/>
                        <a:pt x="80" y="1"/>
                        <a:pt x="80" y="0"/>
                      </a:cubicBezTo>
                      <a:lnTo>
                        <a:pt x="73" y="6"/>
                      </a:lnTo>
                      <a:cubicBezTo>
                        <a:pt x="72" y="7"/>
                        <a:pt x="72" y="7"/>
                        <a:pt x="71" y="7"/>
                      </a:cubicBezTo>
                      <a:lnTo>
                        <a:pt x="68" y="9"/>
                      </a:lnTo>
                      <a:lnTo>
                        <a:pt x="68" y="9"/>
                      </a:lnTo>
                      <a:lnTo>
                        <a:pt x="71" y="13"/>
                      </a:lnTo>
                      <a:lnTo>
                        <a:pt x="75" y="20"/>
                      </a:lnTo>
                      <a:cubicBezTo>
                        <a:pt x="77" y="24"/>
                        <a:pt x="76" y="28"/>
                        <a:pt x="73" y="30"/>
                      </a:cubicBezTo>
                      <a:lnTo>
                        <a:pt x="64" y="38"/>
                      </a:lnTo>
                      <a:cubicBezTo>
                        <a:pt x="63" y="40"/>
                        <a:pt x="61" y="41"/>
                        <a:pt x="58" y="40"/>
                      </a:cubicBezTo>
                      <a:lnTo>
                        <a:pt x="55" y="40"/>
                      </a:lnTo>
                      <a:cubicBezTo>
                        <a:pt x="52" y="40"/>
                        <a:pt x="49" y="37"/>
                        <a:pt x="48" y="34"/>
                      </a:cubicBezTo>
                      <a:lnTo>
                        <a:pt x="48" y="34"/>
                      </a:lnTo>
                      <a:lnTo>
                        <a:pt x="48" y="34"/>
                      </a:lnTo>
                      <a:lnTo>
                        <a:pt x="45" y="35"/>
                      </a:lnTo>
                      <a:cubicBezTo>
                        <a:pt x="43" y="36"/>
                        <a:pt x="41" y="36"/>
                        <a:pt x="39" y="35"/>
                      </a:cubicBezTo>
                      <a:lnTo>
                        <a:pt x="32" y="33"/>
                      </a:lnTo>
                      <a:lnTo>
                        <a:pt x="24" y="35"/>
                      </a:lnTo>
                      <a:lnTo>
                        <a:pt x="21" y="3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3" name="Freeform 156">
                  <a:extLst>
                    <a:ext uri="{FF2B5EF4-FFF2-40B4-BE49-F238E27FC236}">
                      <a16:creationId xmlns:a16="http://schemas.microsoft.com/office/drawing/2014/main" id="{FD6ABC59-54F5-4250-30D3-0D6F30B7FFD4}"/>
                    </a:ext>
                  </a:extLst>
                </p:cNvPr>
                <p:cNvSpPr>
                  <a:spLocks noChangeArrowheads="1"/>
                </p:cNvSpPr>
                <p:nvPr/>
              </p:nvSpPr>
              <p:spPr bwMode="auto">
                <a:xfrm>
                  <a:off x="7715314" y="1051440"/>
                  <a:ext cx="8955" cy="11938"/>
                </a:xfrm>
                <a:custGeom>
                  <a:avLst/>
                  <a:gdLst>
                    <a:gd name="T0" fmla="*/ 0 w 14"/>
                    <a:gd name="T1" fmla="*/ 9 h 16"/>
                    <a:gd name="T2" fmla="*/ 3 w 14"/>
                    <a:gd name="T3" fmla="*/ 15 h 16"/>
                    <a:gd name="T4" fmla="*/ 3 w 14"/>
                    <a:gd name="T5" fmla="*/ 15 h 16"/>
                    <a:gd name="T6" fmla="*/ 6 w 14"/>
                    <a:gd name="T7" fmla="*/ 8 h 16"/>
                    <a:gd name="T8" fmla="*/ 10 w 14"/>
                    <a:gd name="T9" fmla="*/ 5 h 16"/>
                    <a:gd name="T10" fmla="*/ 13 w 14"/>
                    <a:gd name="T11" fmla="*/ 0 h 16"/>
                    <a:gd name="T12" fmla="*/ 3 w 14"/>
                    <a:gd name="T13" fmla="*/ 8 h 16"/>
                    <a:gd name="T14" fmla="*/ 0 w 14"/>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0" y="9"/>
                      </a:moveTo>
                      <a:lnTo>
                        <a:pt x="3" y="15"/>
                      </a:lnTo>
                      <a:lnTo>
                        <a:pt x="3" y="15"/>
                      </a:lnTo>
                      <a:cubicBezTo>
                        <a:pt x="3" y="12"/>
                        <a:pt x="4" y="10"/>
                        <a:pt x="6" y="8"/>
                      </a:cubicBezTo>
                      <a:lnTo>
                        <a:pt x="10" y="5"/>
                      </a:lnTo>
                      <a:lnTo>
                        <a:pt x="13" y="0"/>
                      </a:lnTo>
                      <a:lnTo>
                        <a:pt x="3" y="8"/>
                      </a:lnTo>
                      <a:cubicBezTo>
                        <a:pt x="2" y="8"/>
                        <a:pt x="1" y="9"/>
                        <a:pt x="0" y="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 name="Freeform 157">
                  <a:extLst>
                    <a:ext uri="{FF2B5EF4-FFF2-40B4-BE49-F238E27FC236}">
                      <a16:creationId xmlns:a16="http://schemas.microsoft.com/office/drawing/2014/main" id="{7E09FEA0-8CAD-7680-8114-D5A748E0E558}"/>
                    </a:ext>
                  </a:extLst>
                </p:cNvPr>
                <p:cNvSpPr>
                  <a:spLocks noChangeArrowheads="1"/>
                </p:cNvSpPr>
                <p:nvPr/>
              </p:nvSpPr>
              <p:spPr bwMode="auto">
                <a:xfrm>
                  <a:off x="7449699" y="973845"/>
                  <a:ext cx="11938" cy="11938"/>
                </a:xfrm>
                <a:custGeom>
                  <a:avLst/>
                  <a:gdLst>
                    <a:gd name="T0" fmla="*/ 13 w 18"/>
                    <a:gd name="T1" fmla="*/ 12 h 19"/>
                    <a:gd name="T2" fmla="*/ 17 w 18"/>
                    <a:gd name="T3" fmla="*/ 5 h 19"/>
                    <a:gd name="T4" fmla="*/ 17 w 18"/>
                    <a:gd name="T5" fmla="*/ 5 h 19"/>
                    <a:gd name="T6" fmla="*/ 11 w 18"/>
                    <a:gd name="T7" fmla="*/ 0 h 19"/>
                    <a:gd name="T8" fmla="*/ 2 w 18"/>
                    <a:gd name="T9" fmla="*/ 15 h 19"/>
                    <a:gd name="T10" fmla="*/ 1 w 18"/>
                    <a:gd name="T11" fmla="*/ 17 h 19"/>
                    <a:gd name="T12" fmla="*/ 0 w 18"/>
                    <a:gd name="T13" fmla="*/ 18 h 19"/>
                    <a:gd name="T14" fmla="*/ 9 w 18"/>
                    <a:gd name="T15" fmla="*/ 15 h 19"/>
                    <a:gd name="T16" fmla="*/ 13 w 18"/>
                    <a:gd name="T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12"/>
                      </a:moveTo>
                      <a:lnTo>
                        <a:pt x="17" y="5"/>
                      </a:lnTo>
                      <a:lnTo>
                        <a:pt x="17" y="5"/>
                      </a:lnTo>
                      <a:lnTo>
                        <a:pt x="11" y="0"/>
                      </a:lnTo>
                      <a:lnTo>
                        <a:pt x="2" y="15"/>
                      </a:lnTo>
                      <a:cubicBezTo>
                        <a:pt x="2" y="15"/>
                        <a:pt x="2" y="16"/>
                        <a:pt x="1" y="17"/>
                      </a:cubicBezTo>
                      <a:lnTo>
                        <a:pt x="0" y="18"/>
                      </a:lnTo>
                      <a:lnTo>
                        <a:pt x="9" y="15"/>
                      </a:lnTo>
                      <a:lnTo>
                        <a:pt x="13" y="1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5" name="Freeform 158">
                  <a:extLst>
                    <a:ext uri="{FF2B5EF4-FFF2-40B4-BE49-F238E27FC236}">
                      <a16:creationId xmlns:a16="http://schemas.microsoft.com/office/drawing/2014/main" id="{DE865C13-0601-B15D-FC47-5C8E2FA54C2A}"/>
                    </a:ext>
                  </a:extLst>
                </p:cNvPr>
                <p:cNvSpPr>
                  <a:spLocks noChangeArrowheads="1"/>
                </p:cNvSpPr>
                <p:nvPr/>
              </p:nvSpPr>
              <p:spPr bwMode="auto">
                <a:xfrm>
                  <a:off x="7924227" y="866403"/>
                  <a:ext cx="74612" cy="38797"/>
                </a:xfrm>
                <a:custGeom>
                  <a:avLst/>
                  <a:gdLst>
                    <a:gd name="T0" fmla="*/ 12 w 111"/>
                    <a:gd name="T1" fmla="*/ 26 h 57"/>
                    <a:gd name="T2" fmla="*/ 5 w 111"/>
                    <a:gd name="T3" fmla="*/ 19 h 57"/>
                    <a:gd name="T4" fmla="*/ 1 w 111"/>
                    <a:gd name="T5" fmla="*/ 12 h 57"/>
                    <a:gd name="T6" fmla="*/ 0 w 111"/>
                    <a:gd name="T7" fmla="*/ 15 h 57"/>
                    <a:gd name="T8" fmla="*/ 1 w 111"/>
                    <a:gd name="T9" fmla="*/ 17 h 57"/>
                    <a:gd name="T10" fmla="*/ 11 w 111"/>
                    <a:gd name="T11" fmla="*/ 33 h 57"/>
                    <a:gd name="T12" fmla="*/ 64 w 111"/>
                    <a:gd name="T13" fmla="*/ 52 h 57"/>
                    <a:gd name="T14" fmla="*/ 110 w 111"/>
                    <a:gd name="T15" fmla="*/ 56 h 57"/>
                    <a:gd name="T16" fmla="*/ 110 w 111"/>
                    <a:gd name="T17" fmla="*/ 56 h 57"/>
                    <a:gd name="T18" fmla="*/ 109 w 111"/>
                    <a:gd name="T19" fmla="*/ 49 h 57"/>
                    <a:gd name="T20" fmla="*/ 106 w 111"/>
                    <a:gd name="T21" fmla="*/ 45 h 57"/>
                    <a:gd name="T22" fmla="*/ 101 w 111"/>
                    <a:gd name="T23" fmla="*/ 43 h 57"/>
                    <a:gd name="T24" fmla="*/ 99 w 111"/>
                    <a:gd name="T25" fmla="*/ 42 h 57"/>
                    <a:gd name="T26" fmla="*/ 95 w 111"/>
                    <a:gd name="T27" fmla="*/ 39 h 57"/>
                    <a:gd name="T28" fmla="*/ 92 w 111"/>
                    <a:gd name="T29" fmla="*/ 30 h 57"/>
                    <a:gd name="T30" fmla="*/ 93 w 111"/>
                    <a:gd name="T31" fmla="*/ 26 h 57"/>
                    <a:gd name="T32" fmla="*/ 79 w 111"/>
                    <a:gd name="T33" fmla="*/ 23 h 57"/>
                    <a:gd name="T34" fmla="*/ 75 w 111"/>
                    <a:gd name="T35" fmla="*/ 21 h 57"/>
                    <a:gd name="T36" fmla="*/ 71 w 111"/>
                    <a:gd name="T37" fmla="*/ 16 h 57"/>
                    <a:gd name="T38" fmla="*/ 69 w 111"/>
                    <a:gd name="T39" fmla="*/ 13 h 57"/>
                    <a:gd name="T40" fmla="*/ 68 w 111"/>
                    <a:gd name="T41" fmla="*/ 14 h 57"/>
                    <a:gd name="T42" fmla="*/ 65 w 111"/>
                    <a:gd name="T43" fmla="*/ 18 h 57"/>
                    <a:gd name="T44" fmla="*/ 58 w 111"/>
                    <a:gd name="T45" fmla="*/ 22 h 57"/>
                    <a:gd name="T46" fmla="*/ 51 w 111"/>
                    <a:gd name="T47" fmla="*/ 16 h 57"/>
                    <a:gd name="T48" fmla="*/ 48 w 111"/>
                    <a:gd name="T49" fmla="*/ 7 h 57"/>
                    <a:gd name="T50" fmla="*/ 47 w 111"/>
                    <a:gd name="T51" fmla="*/ 5 h 57"/>
                    <a:gd name="T52" fmla="*/ 47 w 111"/>
                    <a:gd name="T53" fmla="*/ 1 h 57"/>
                    <a:gd name="T54" fmla="*/ 43 w 111"/>
                    <a:gd name="T55" fmla="*/ 0 h 57"/>
                    <a:gd name="T56" fmla="*/ 38 w 111"/>
                    <a:gd name="T57" fmla="*/ 4 h 57"/>
                    <a:gd name="T58" fmla="*/ 30 w 111"/>
                    <a:gd name="T59" fmla="*/ 1 h 57"/>
                    <a:gd name="T60" fmla="*/ 29 w 111"/>
                    <a:gd name="T61" fmla="*/ 3 h 57"/>
                    <a:gd name="T62" fmla="*/ 22 w 111"/>
                    <a:gd name="T63" fmla="*/ 6 h 57"/>
                    <a:gd name="T64" fmla="*/ 20 w 111"/>
                    <a:gd name="T65" fmla="*/ 5 h 57"/>
                    <a:gd name="T66" fmla="*/ 25 w 111"/>
                    <a:gd name="T67" fmla="*/ 17 h 57"/>
                    <a:gd name="T68" fmla="*/ 22 w 111"/>
                    <a:gd name="T69" fmla="*/ 27 h 57"/>
                    <a:gd name="T70" fmla="*/ 12 w 111"/>
                    <a:gd name="T7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57">
                      <a:moveTo>
                        <a:pt x="12" y="26"/>
                      </a:moveTo>
                      <a:lnTo>
                        <a:pt x="5" y="19"/>
                      </a:lnTo>
                      <a:lnTo>
                        <a:pt x="1" y="12"/>
                      </a:lnTo>
                      <a:lnTo>
                        <a:pt x="0" y="15"/>
                      </a:lnTo>
                      <a:lnTo>
                        <a:pt x="1" y="17"/>
                      </a:lnTo>
                      <a:lnTo>
                        <a:pt x="11" y="33"/>
                      </a:lnTo>
                      <a:lnTo>
                        <a:pt x="64" y="52"/>
                      </a:lnTo>
                      <a:lnTo>
                        <a:pt x="110" y="56"/>
                      </a:lnTo>
                      <a:lnTo>
                        <a:pt x="110" y="56"/>
                      </a:lnTo>
                      <a:lnTo>
                        <a:pt x="109" y="49"/>
                      </a:lnTo>
                      <a:lnTo>
                        <a:pt x="106" y="45"/>
                      </a:lnTo>
                      <a:lnTo>
                        <a:pt x="101" y="43"/>
                      </a:lnTo>
                      <a:cubicBezTo>
                        <a:pt x="100" y="42"/>
                        <a:pt x="100" y="42"/>
                        <a:pt x="99" y="42"/>
                      </a:cubicBezTo>
                      <a:lnTo>
                        <a:pt x="95" y="39"/>
                      </a:lnTo>
                      <a:cubicBezTo>
                        <a:pt x="92" y="37"/>
                        <a:pt x="91" y="34"/>
                        <a:pt x="92" y="30"/>
                      </a:cubicBezTo>
                      <a:lnTo>
                        <a:pt x="93" y="26"/>
                      </a:lnTo>
                      <a:lnTo>
                        <a:pt x="79" y="23"/>
                      </a:lnTo>
                      <a:cubicBezTo>
                        <a:pt x="78" y="23"/>
                        <a:pt x="76" y="22"/>
                        <a:pt x="75" y="21"/>
                      </a:cubicBezTo>
                      <a:lnTo>
                        <a:pt x="71" y="16"/>
                      </a:lnTo>
                      <a:cubicBezTo>
                        <a:pt x="70" y="15"/>
                        <a:pt x="69" y="14"/>
                        <a:pt x="69" y="13"/>
                      </a:cubicBezTo>
                      <a:cubicBezTo>
                        <a:pt x="69" y="13"/>
                        <a:pt x="69" y="13"/>
                        <a:pt x="68" y="14"/>
                      </a:cubicBezTo>
                      <a:lnTo>
                        <a:pt x="65" y="18"/>
                      </a:lnTo>
                      <a:cubicBezTo>
                        <a:pt x="64" y="21"/>
                        <a:pt x="61" y="22"/>
                        <a:pt x="58" y="22"/>
                      </a:cubicBezTo>
                      <a:cubicBezTo>
                        <a:pt x="55" y="21"/>
                        <a:pt x="52" y="19"/>
                        <a:pt x="51" y="16"/>
                      </a:cubicBezTo>
                      <a:lnTo>
                        <a:pt x="48" y="7"/>
                      </a:lnTo>
                      <a:cubicBezTo>
                        <a:pt x="48" y="6"/>
                        <a:pt x="47" y="6"/>
                        <a:pt x="47" y="5"/>
                      </a:cubicBezTo>
                      <a:lnTo>
                        <a:pt x="47" y="1"/>
                      </a:lnTo>
                      <a:cubicBezTo>
                        <a:pt x="46" y="1"/>
                        <a:pt x="45" y="1"/>
                        <a:pt x="43" y="0"/>
                      </a:cubicBezTo>
                      <a:cubicBezTo>
                        <a:pt x="42" y="2"/>
                        <a:pt x="40" y="4"/>
                        <a:pt x="38" y="4"/>
                      </a:cubicBezTo>
                      <a:cubicBezTo>
                        <a:pt x="35" y="5"/>
                        <a:pt x="32" y="4"/>
                        <a:pt x="30" y="1"/>
                      </a:cubicBezTo>
                      <a:lnTo>
                        <a:pt x="29" y="3"/>
                      </a:lnTo>
                      <a:cubicBezTo>
                        <a:pt x="27" y="5"/>
                        <a:pt x="25" y="6"/>
                        <a:pt x="22" y="6"/>
                      </a:cubicBezTo>
                      <a:cubicBezTo>
                        <a:pt x="22" y="6"/>
                        <a:pt x="21" y="6"/>
                        <a:pt x="20" y="5"/>
                      </a:cubicBezTo>
                      <a:lnTo>
                        <a:pt x="25" y="17"/>
                      </a:lnTo>
                      <a:cubicBezTo>
                        <a:pt x="27" y="21"/>
                        <a:pt x="25" y="25"/>
                        <a:pt x="22" y="27"/>
                      </a:cubicBezTo>
                      <a:cubicBezTo>
                        <a:pt x="19" y="29"/>
                        <a:pt x="15" y="29"/>
                        <a:pt x="12" y="2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6" name="Freeform 159">
                  <a:extLst>
                    <a:ext uri="{FF2B5EF4-FFF2-40B4-BE49-F238E27FC236}">
                      <a16:creationId xmlns:a16="http://schemas.microsoft.com/office/drawing/2014/main" id="{6E541487-E926-20DE-D2BC-E039FD8EA8DC}"/>
                    </a:ext>
                  </a:extLst>
                </p:cNvPr>
                <p:cNvSpPr>
                  <a:spLocks noChangeArrowheads="1"/>
                </p:cNvSpPr>
                <p:nvPr/>
              </p:nvSpPr>
              <p:spPr bwMode="auto">
                <a:xfrm>
                  <a:off x="7831711" y="866403"/>
                  <a:ext cx="5968" cy="29844"/>
                </a:xfrm>
                <a:custGeom>
                  <a:avLst/>
                  <a:gdLst>
                    <a:gd name="T0" fmla="*/ 0 w 9"/>
                    <a:gd name="T1" fmla="*/ 44 h 45"/>
                    <a:gd name="T2" fmla="*/ 2 w 9"/>
                    <a:gd name="T3" fmla="*/ 40 h 45"/>
                    <a:gd name="T4" fmla="*/ 7 w 9"/>
                    <a:gd name="T5" fmla="*/ 20 h 45"/>
                    <a:gd name="T6" fmla="*/ 8 w 9"/>
                    <a:gd name="T7" fmla="*/ 9 h 45"/>
                    <a:gd name="T8" fmla="*/ 7 w 9"/>
                    <a:gd name="T9" fmla="*/ 6 h 45"/>
                    <a:gd name="T10" fmla="*/ 2 w 9"/>
                    <a:gd name="T11" fmla="*/ 0 h 45"/>
                    <a:gd name="T12" fmla="*/ 2 w 9"/>
                    <a:gd name="T13" fmla="*/ 0 h 45"/>
                    <a:gd name="T14" fmla="*/ 2 w 9"/>
                    <a:gd name="T15" fmla="*/ 3 h 45"/>
                    <a:gd name="T16" fmla="*/ 2 w 9"/>
                    <a:gd name="T17" fmla="*/ 15 h 45"/>
                    <a:gd name="T18" fmla="*/ 0 w 9"/>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5">
                      <a:moveTo>
                        <a:pt x="0" y="44"/>
                      </a:moveTo>
                      <a:lnTo>
                        <a:pt x="2" y="40"/>
                      </a:lnTo>
                      <a:lnTo>
                        <a:pt x="7" y="20"/>
                      </a:lnTo>
                      <a:lnTo>
                        <a:pt x="8" y="9"/>
                      </a:lnTo>
                      <a:lnTo>
                        <a:pt x="7" y="6"/>
                      </a:lnTo>
                      <a:lnTo>
                        <a:pt x="2" y="0"/>
                      </a:lnTo>
                      <a:lnTo>
                        <a:pt x="2" y="0"/>
                      </a:lnTo>
                      <a:lnTo>
                        <a:pt x="2" y="3"/>
                      </a:lnTo>
                      <a:lnTo>
                        <a:pt x="2" y="15"/>
                      </a:lnTo>
                      <a:lnTo>
                        <a:pt x="0" y="4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7" name="Freeform 160">
                  <a:extLst>
                    <a:ext uri="{FF2B5EF4-FFF2-40B4-BE49-F238E27FC236}">
                      <a16:creationId xmlns:a16="http://schemas.microsoft.com/office/drawing/2014/main" id="{EAA2B79A-1EB3-7405-D27A-BC0D83611B76}"/>
                    </a:ext>
                  </a:extLst>
                </p:cNvPr>
                <p:cNvSpPr>
                  <a:spLocks noChangeArrowheads="1"/>
                </p:cNvSpPr>
                <p:nvPr/>
              </p:nvSpPr>
              <p:spPr bwMode="auto">
                <a:xfrm>
                  <a:off x="7992872" y="794777"/>
                  <a:ext cx="89534" cy="98487"/>
                </a:xfrm>
                <a:custGeom>
                  <a:avLst/>
                  <a:gdLst>
                    <a:gd name="T0" fmla="*/ 118 w 134"/>
                    <a:gd name="T1" fmla="*/ 6 h 147"/>
                    <a:gd name="T2" fmla="*/ 118 w 134"/>
                    <a:gd name="T3" fmla="*/ 6 h 147"/>
                    <a:gd name="T4" fmla="*/ 107 w 134"/>
                    <a:gd name="T5" fmla="*/ 5 h 147"/>
                    <a:gd name="T6" fmla="*/ 100 w 134"/>
                    <a:gd name="T7" fmla="*/ 3 h 147"/>
                    <a:gd name="T8" fmla="*/ 91 w 134"/>
                    <a:gd name="T9" fmla="*/ 14 h 147"/>
                    <a:gd name="T10" fmla="*/ 83 w 134"/>
                    <a:gd name="T11" fmla="*/ 11 h 147"/>
                    <a:gd name="T12" fmla="*/ 78 w 134"/>
                    <a:gd name="T13" fmla="*/ 35 h 147"/>
                    <a:gd name="T14" fmla="*/ 74 w 134"/>
                    <a:gd name="T15" fmla="*/ 42 h 147"/>
                    <a:gd name="T16" fmla="*/ 62 w 134"/>
                    <a:gd name="T17" fmla="*/ 45 h 147"/>
                    <a:gd name="T18" fmla="*/ 56 w 134"/>
                    <a:gd name="T19" fmla="*/ 36 h 147"/>
                    <a:gd name="T20" fmla="*/ 57 w 134"/>
                    <a:gd name="T21" fmla="*/ 23 h 147"/>
                    <a:gd name="T22" fmla="*/ 51 w 134"/>
                    <a:gd name="T23" fmla="*/ 30 h 147"/>
                    <a:gd name="T24" fmla="*/ 39 w 134"/>
                    <a:gd name="T25" fmla="*/ 33 h 147"/>
                    <a:gd name="T26" fmla="*/ 34 w 134"/>
                    <a:gd name="T27" fmla="*/ 24 h 147"/>
                    <a:gd name="T28" fmla="*/ 20 w 134"/>
                    <a:gd name="T29" fmla="*/ 41 h 147"/>
                    <a:gd name="T30" fmla="*/ 12 w 134"/>
                    <a:gd name="T31" fmla="*/ 46 h 147"/>
                    <a:gd name="T32" fmla="*/ 11 w 134"/>
                    <a:gd name="T33" fmla="*/ 50 h 147"/>
                    <a:gd name="T34" fmla="*/ 3 w 134"/>
                    <a:gd name="T35" fmla="*/ 56 h 147"/>
                    <a:gd name="T36" fmla="*/ 1 w 134"/>
                    <a:gd name="T37" fmla="*/ 57 h 147"/>
                    <a:gd name="T38" fmla="*/ 10 w 134"/>
                    <a:gd name="T39" fmla="*/ 64 h 147"/>
                    <a:gd name="T40" fmla="*/ 8 w 134"/>
                    <a:gd name="T41" fmla="*/ 83 h 147"/>
                    <a:gd name="T42" fmla="*/ 7 w 134"/>
                    <a:gd name="T43" fmla="*/ 99 h 147"/>
                    <a:gd name="T44" fmla="*/ 11 w 134"/>
                    <a:gd name="T45" fmla="*/ 99 h 147"/>
                    <a:gd name="T46" fmla="*/ 19 w 134"/>
                    <a:gd name="T47" fmla="*/ 104 h 147"/>
                    <a:gd name="T48" fmla="*/ 20 w 134"/>
                    <a:gd name="T49" fmla="*/ 102 h 147"/>
                    <a:gd name="T50" fmla="*/ 40 w 134"/>
                    <a:gd name="T51" fmla="*/ 66 h 147"/>
                    <a:gd name="T52" fmla="*/ 48 w 134"/>
                    <a:gd name="T53" fmla="*/ 82 h 147"/>
                    <a:gd name="T54" fmla="*/ 45 w 134"/>
                    <a:gd name="T55" fmla="*/ 101 h 147"/>
                    <a:gd name="T56" fmla="*/ 37 w 134"/>
                    <a:gd name="T57" fmla="*/ 127 h 147"/>
                    <a:gd name="T58" fmla="*/ 39 w 134"/>
                    <a:gd name="T59" fmla="*/ 144 h 147"/>
                    <a:gd name="T60" fmla="*/ 52 w 134"/>
                    <a:gd name="T61" fmla="*/ 143 h 147"/>
                    <a:gd name="T62" fmla="*/ 71 w 134"/>
                    <a:gd name="T63" fmla="*/ 130 h 147"/>
                    <a:gd name="T64" fmla="*/ 64 w 134"/>
                    <a:gd name="T65" fmla="*/ 117 h 147"/>
                    <a:gd name="T66" fmla="*/ 72 w 134"/>
                    <a:gd name="T67" fmla="*/ 109 h 147"/>
                    <a:gd name="T68" fmla="*/ 123 w 134"/>
                    <a:gd name="T69" fmla="*/ 68 h 147"/>
                    <a:gd name="T70" fmla="*/ 133 w 134"/>
                    <a:gd name="T71" fmla="*/ 44 h 147"/>
                    <a:gd name="T72" fmla="*/ 129 w 134"/>
                    <a:gd name="T73" fmla="*/ 25 h 147"/>
                    <a:gd name="T74" fmla="*/ 128 w 134"/>
                    <a:gd name="T75" fmla="*/ 24 h 147"/>
                    <a:gd name="T76" fmla="*/ 121 w 134"/>
                    <a:gd name="T77"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47">
                      <a:moveTo>
                        <a:pt x="118" y="8"/>
                      </a:moveTo>
                      <a:cubicBezTo>
                        <a:pt x="118" y="7"/>
                        <a:pt x="118" y="7"/>
                        <a:pt x="118" y="6"/>
                      </a:cubicBezTo>
                      <a:lnTo>
                        <a:pt x="118" y="6"/>
                      </a:lnTo>
                      <a:lnTo>
                        <a:pt x="118" y="6"/>
                      </a:lnTo>
                      <a:lnTo>
                        <a:pt x="111" y="6"/>
                      </a:lnTo>
                      <a:cubicBezTo>
                        <a:pt x="110" y="6"/>
                        <a:pt x="109" y="6"/>
                        <a:pt x="107" y="5"/>
                      </a:cubicBezTo>
                      <a:lnTo>
                        <a:pt x="99" y="0"/>
                      </a:lnTo>
                      <a:lnTo>
                        <a:pt x="100" y="3"/>
                      </a:lnTo>
                      <a:cubicBezTo>
                        <a:pt x="101" y="6"/>
                        <a:pt x="101" y="8"/>
                        <a:pt x="99" y="11"/>
                      </a:cubicBezTo>
                      <a:cubicBezTo>
                        <a:pt x="97" y="13"/>
                        <a:pt x="94" y="15"/>
                        <a:pt x="91" y="14"/>
                      </a:cubicBezTo>
                      <a:lnTo>
                        <a:pt x="87" y="13"/>
                      </a:lnTo>
                      <a:cubicBezTo>
                        <a:pt x="85" y="13"/>
                        <a:pt x="84" y="12"/>
                        <a:pt x="83" y="11"/>
                      </a:cubicBezTo>
                      <a:lnTo>
                        <a:pt x="81" y="17"/>
                      </a:lnTo>
                      <a:lnTo>
                        <a:pt x="78" y="35"/>
                      </a:lnTo>
                      <a:cubicBezTo>
                        <a:pt x="77" y="36"/>
                        <a:pt x="77" y="37"/>
                        <a:pt x="77" y="38"/>
                      </a:cubicBezTo>
                      <a:lnTo>
                        <a:pt x="74" y="42"/>
                      </a:lnTo>
                      <a:cubicBezTo>
                        <a:pt x="73" y="44"/>
                        <a:pt x="71" y="46"/>
                        <a:pt x="69" y="46"/>
                      </a:cubicBezTo>
                      <a:cubicBezTo>
                        <a:pt x="67" y="46"/>
                        <a:pt x="64" y="46"/>
                        <a:pt x="62" y="45"/>
                      </a:cubicBezTo>
                      <a:lnTo>
                        <a:pt x="59" y="42"/>
                      </a:lnTo>
                      <a:cubicBezTo>
                        <a:pt x="57" y="41"/>
                        <a:pt x="56" y="38"/>
                        <a:pt x="56" y="36"/>
                      </a:cubicBezTo>
                      <a:lnTo>
                        <a:pt x="56" y="29"/>
                      </a:lnTo>
                      <a:lnTo>
                        <a:pt x="57" y="23"/>
                      </a:lnTo>
                      <a:lnTo>
                        <a:pt x="53" y="28"/>
                      </a:lnTo>
                      <a:cubicBezTo>
                        <a:pt x="52" y="29"/>
                        <a:pt x="51" y="29"/>
                        <a:pt x="51" y="30"/>
                      </a:cubicBezTo>
                      <a:lnTo>
                        <a:pt x="46" y="32"/>
                      </a:lnTo>
                      <a:cubicBezTo>
                        <a:pt x="44" y="34"/>
                        <a:pt x="41" y="34"/>
                        <a:pt x="39" y="33"/>
                      </a:cubicBezTo>
                      <a:cubicBezTo>
                        <a:pt x="37" y="32"/>
                        <a:pt x="35" y="30"/>
                        <a:pt x="34" y="27"/>
                      </a:cubicBezTo>
                      <a:lnTo>
                        <a:pt x="34" y="24"/>
                      </a:lnTo>
                      <a:lnTo>
                        <a:pt x="22" y="32"/>
                      </a:lnTo>
                      <a:lnTo>
                        <a:pt x="20" y="41"/>
                      </a:lnTo>
                      <a:cubicBezTo>
                        <a:pt x="19" y="44"/>
                        <a:pt x="17" y="45"/>
                        <a:pt x="14" y="46"/>
                      </a:cubicBezTo>
                      <a:cubicBezTo>
                        <a:pt x="14" y="46"/>
                        <a:pt x="13" y="46"/>
                        <a:pt x="12" y="46"/>
                      </a:cubicBezTo>
                      <a:lnTo>
                        <a:pt x="12" y="47"/>
                      </a:lnTo>
                      <a:cubicBezTo>
                        <a:pt x="12" y="48"/>
                        <a:pt x="11" y="49"/>
                        <a:pt x="11" y="50"/>
                      </a:cubicBezTo>
                      <a:cubicBezTo>
                        <a:pt x="9" y="51"/>
                        <a:pt x="7" y="54"/>
                        <a:pt x="5" y="54"/>
                      </a:cubicBezTo>
                      <a:lnTo>
                        <a:pt x="3" y="56"/>
                      </a:lnTo>
                      <a:lnTo>
                        <a:pt x="2" y="57"/>
                      </a:lnTo>
                      <a:lnTo>
                        <a:pt x="1" y="57"/>
                      </a:lnTo>
                      <a:lnTo>
                        <a:pt x="2" y="59"/>
                      </a:lnTo>
                      <a:lnTo>
                        <a:pt x="10" y="64"/>
                      </a:lnTo>
                      <a:cubicBezTo>
                        <a:pt x="13" y="66"/>
                        <a:pt x="15" y="71"/>
                        <a:pt x="13" y="74"/>
                      </a:cubicBezTo>
                      <a:lnTo>
                        <a:pt x="8" y="83"/>
                      </a:lnTo>
                      <a:cubicBezTo>
                        <a:pt x="6" y="85"/>
                        <a:pt x="3" y="87"/>
                        <a:pt x="0" y="87"/>
                      </a:cubicBezTo>
                      <a:lnTo>
                        <a:pt x="7" y="99"/>
                      </a:lnTo>
                      <a:lnTo>
                        <a:pt x="8" y="99"/>
                      </a:lnTo>
                      <a:cubicBezTo>
                        <a:pt x="9" y="99"/>
                        <a:pt x="10" y="99"/>
                        <a:pt x="11" y="99"/>
                      </a:cubicBezTo>
                      <a:lnTo>
                        <a:pt x="14" y="100"/>
                      </a:lnTo>
                      <a:cubicBezTo>
                        <a:pt x="16" y="101"/>
                        <a:pt x="18" y="102"/>
                        <a:pt x="19" y="104"/>
                      </a:cubicBezTo>
                      <a:lnTo>
                        <a:pt x="19" y="104"/>
                      </a:lnTo>
                      <a:lnTo>
                        <a:pt x="20" y="102"/>
                      </a:lnTo>
                      <a:lnTo>
                        <a:pt x="31" y="72"/>
                      </a:lnTo>
                      <a:cubicBezTo>
                        <a:pt x="33" y="68"/>
                        <a:pt x="36" y="66"/>
                        <a:pt x="40" y="66"/>
                      </a:cubicBezTo>
                      <a:cubicBezTo>
                        <a:pt x="44" y="67"/>
                        <a:pt x="47" y="70"/>
                        <a:pt x="47" y="74"/>
                      </a:cubicBezTo>
                      <a:lnTo>
                        <a:pt x="48" y="82"/>
                      </a:lnTo>
                      <a:lnTo>
                        <a:pt x="47" y="92"/>
                      </a:lnTo>
                      <a:lnTo>
                        <a:pt x="45" y="101"/>
                      </a:lnTo>
                      <a:lnTo>
                        <a:pt x="42" y="109"/>
                      </a:lnTo>
                      <a:lnTo>
                        <a:pt x="37" y="127"/>
                      </a:lnTo>
                      <a:lnTo>
                        <a:pt x="37" y="139"/>
                      </a:lnTo>
                      <a:lnTo>
                        <a:pt x="39" y="144"/>
                      </a:lnTo>
                      <a:lnTo>
                        <a:pt x="43" y="146"/>
                      </a:lnTo>
                      <a:lnTo>
                        <a:pt x="52" y="143"/>
                      </a:lnTo>
                      <a:lnTo>
                        <a:pt x="73" y="130"/>
                      </a:lnTo>
                      <a:lnTo>
                        <a:pt x="71" y="130"/>
                      </a:lnTo>
                      <a:cubicBezTo>
                        <a:pt x="67" y="131"/>
                        <a:pt x="65" y="129"/>
                        <a:pt x="63" y="126"/>
                      </a:cubicBezTo>
                      <a:cubicBezTo>
                        <a:pt x="62" y="123"/>
                        <a:pt x="62" y="120"/>
                        <a:pt x="64" y="117"/>
                      </a:cubicBezTo>
                      <a:lnTo>
                        <a:pt x="69" y="111"/>
                      </a:lnTo>
                      <a:cubicBezTo>
                        <a:pt x="70" y="110"/>
                        <a:pt x="71" y="109"/>
                        <a:pt x="72" y="109"/>
                      </a:cubicBezTo>
                      <a:lnTo>
                        <a:pt x="88" y="103"/>
                      </a:lnTo>
                      <a:lnTo>
                        <a:pt x="123" y="68"/>
                      </a:lnTo>
                      <a:lnTo>
                        <a:pt x="129" y="58"/>
                      </a:lnTo>
                      <a:lnTo>
                        <a:pt x="133" y="44"/>
                      </a:lnTo>
                      <a:lnTo>
                        <a:pt x="128" y="34"/>
                      </a:lnTo>
                      <a:cubicBezTo>
                        <a:pt x="127" y="31"/>
                        <a:pt x="127" y="27"/>
                        <a:pt x="129" y="25"/>
                      </a:cubicBezTo>
                      <a:lnTo>
                        <a:pt x="130" y="25"/>
                      </a:lnTo>
                      <a:cubicBezTo>
                        <a:pt x="129" y="25"/>
                        <a:pt x="128" y="24"/>
                        <a:pt x="128" y="24"/>
                      </a:cubicBezTo>
                      <a:lnTo>
                        <a:pt x="124" y="21"/>
                      </a:lnTo>
                      <a:cubicBezTo>
                        <a:pt x="122" y="20"/>
                        <a:pt x="121" y="19"/>
                        <a:pt x="121" y="17"/>
                      </a:cubicBezTo>
                      <a:lnTo>
                        <a:pt x="118" y="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8" name="Freeform 161">
                  <a:extLst>
                    <a:ext uri="{FF2B5EF4-FFF2-40B4-BE49-F238E27FC236}">
                      <a16:creationId xmlns:a16="http://schemas.microsoft.com/office/drawing/2014/main" id="{38EA11C2-5E7D-DEAC-5770-AB7E06CC1F46}"/>
                    </a:ext>
                  </a:extLst>
                </p:cNvPr>
                <p:cNvSpPr>
                  <a:spLocks noChangeArrowheads="1"/>
                </p:cNvSpPr>
                <p:nvPr/>
              </p:nvSpPr>
              <p:spPr bwMode="auto">
                <a:xfrm>
                  <a:off x="7661595" y="920125"/>
                  <a:ext cx="47752" cy="59690"/>
                </a:xfrm>
                <a:custGeom>
                  <a:avLst/>
                  <a:gdLst>
                    <a:gd name="T0" fmla="*/ 6 w 70"/>
                    <a:gd name="T1" fmla="*/ 82 h 88"/>
                    <a:gd name="T2" fmla="*/ 7 w 70"/>
                    <a:gd name="T3" fmla="*/ 82 h 88"/>
                    <a:gd name="T4" fmla="*/ 9 w 70"/>
                    <a:gd name="T5" fmla="*/ 82 h 88"/>
                    <a:gd name="T6" fmla="*/ 11 w 70"/>
                    <a:gd name="T7" fmla="*/ 77 h 88"/>
                    <a:gd name="T8" fmla="*/ 17 w 70"/>
                    <a:gd name="T9" fmla="*/ 74 h 88"/>
                    <a:gd name="T10" fmla="*/ 17 w 70"/>
                    <a:gd name="T11" fmla="*/ 74 h 88"/>
                    <a:gd name="T12" fmla="*/ 18 w 70"/>
                    <a:gd name="T13" fmla="*/ 73 h 88"/>
                    <a:gd name="T14" fmla="*/ 19 w 70"/>
                    <a:gd name="T15" fmla="*/ 66 h 88"/>
                    <a:gd name="T16" fmla="*/ 20 w 70"/>
                    <a:gd name="T17" fmla="*/ 62 h 88"/>
                    <a:gd name="T18" fmla="*/ 23 w 70"/>
                    <a:gd name="T19" fmla="*/ 60 h 88"/>
                    <a:gd name="T20" fmla="*/ 33 w 70"/>
                    <a:gd name="T21" fmla="*/ 58 h 88"/>
                    <a:gd name="T22" fmla="*/ 36 w 70"/>
                    <a:gd name="T23" fmla="*/ 60 h 88"/>
                    <a:gd name="T24" fmla="*/ 39 w 70"/>
                    <a:gd name="T25" fmla="*/ 64 h 88"/>
                    <a:gd name="T26" fmla="*/ 41 w 70"/>
                    <a:gd name="T27" fmla="*/ 69 h 88"/>
                    <a:gd name="T28" fmla="*/ 42 w 70"/>
                    <a:gd name="T29" fmla="*/ 72 h 88"/>
                    <a:gd name="T30" fmla="*/ 42 w 70"/>
                    <a:gd name="T31" fmla="*/ 78 h 88"/>
                    <a:gd name="T32" fmla="*/ 42 w 70"/>
                    <a:gd name="T33" fmla="*/ 84 h 88"/>
                    <a:gd name="T34" fmla="*/ 44 w 70"/>
                    <a:gd name="T35" fmla="*/ 82 h 88"/>
                    <a:gd name="T36" fmla="*/ 46 w 70"/>
                    <a:gd name="T37" fmla="*/ 80 h 88"/>
                    <a:gd name="T38" fmla="*/ 51 w 70"/>
                    <a:gd name="T39" fmla="*/ 79 h 88"/>
                    <a:gd name="T40" fmla="*/ 55 w 70"/>
                    <a:gd name="T41" fmla="*/ 80 h 88"/>
                    <a:gd name="T42" fmla="*/ 58 w 70"/>
                    <a:gd name="T43" fmla="*/ 82 h 88"/>
                    <a:gd name="T44" fmla="*/ 63 w 70"/>
                    <a:gd name="T45" fmla="*/ 87 h 88"/>
                    <a:gd name="T46" fmla="*/ 63 w 70"/>
                    <a:gd name="T47" fmla="*/ 83 h 88"/>
                    <a:gd name="T48" fmla="*/ 63 w 70"/>
                    <a:gd name="T49" fmla="*/ 77 h 88"/>
                    <a:gd name="T50" fmla="*/ 63 w 70"/>
                    <a:gd name="T51" fmla="*/ 76 h 88"/>
                    <a:gd name="T52" fmla="*/ 59 w 70"/>
                    <a:gd name="T53" fmla="*/ 63 h 88"/>
                    <a:gd name="T54" fmla="*/ 59 w 70"/>
                    <a:gd name="T55" fmla="*/ 61 h 88"/>
                    <a:gd name="T56" fmla="*/ 61 w 70"/>
                    <a:gd name="T57" fmla="*/ 45 h 88"/>
                    <a:gd name="T58" fmla="*/ 69 w 70"/>
                    <a:gd name="T59" fmla="*/ 14 h 88"/>
                    <a:gd name="T60" fmla="*/ 69 w 70"/>
                    <a:gd name="T61" fmla="*/ 9 h 88"/>
                    <a:gd name="T62" fmla="*/ 68 w 70"/>
                    <a:gd name="T63" fmla="*/ 6 h 88"/>
                    <a:gd name="T64" fmla="*/ 63 w 70"/>
                    <a:gd name="T65" fmla="*/ 2 h 88"/>
                    <a:gd name="T66" fmla="*/ 58 w 70"/>
                    <a:gd name="T67" fmla="*/ 0 h 88"/>
                    <a:gd name="T68" fmla="*/ 31 w 70"/>
                    <a:gd name="T69" fmla="*/ 0 h 88"/>
                    <a:gd name="T70" fmla="*/ 31 w 70"/>
                    <a:gd name="T71" fmla="*/ 6 h 88"/>
                    <a:gd name="T72" fmla="*/ 28 w 70"/>
                    <a:gd name="T73" fmla="*/ 14 h 88"/>
                    <a:gd name="T74" fmla="*/ 24 w 70"/>
                    <a:gd name="T75" fmla="*/ 17 h 88"/>
                    <a:gd name="T76" fmla="*/ 21 w 70"/>
                    <a:gd name="T77" fmla="*/ 19 h 88"/>
                    <a:gd name="T78" fmla="*/ 11 w 70"/>
                    <a:gd name="T79" fmla="*/ 22 h 88"/>
                    <a:gd name="T80" fmla="*/ 8 w 70"/>
                    <a:gd name="T81" fmla="*/ 25 h 88"/>
                    <a:gd name="T82" fmla="*/ 4 w 70"/>
                    <a:gd name="T83" fmla="*/ 33 h 88"/>
                    <a:gd name="T84" fmla="*/ 2 w 70"/>
                    <a:gd name="T85" fmla="*/ 43 h 88"/>
                    <a:gd name="T86" fmla="*/ 0 w 70"/>
                    <a:gd name="T87" fmla="*/ 70 h 88"/>
                    <a:gd name="T88" fmla="*/ 2 w 70"/>
                    <a:gd name="T89" fmla="*/ 77 h 88"/>
                    <a:gd name="T90" fmla="*/ 6 w 70"/>
                    <a:gd name="T91"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88">
                      <a:moveTo>
                        <a:pt x="6" y="82"/>
                      </a:moveTo>
                      <a:lnTo>
                        <a:pt x="7" y="82"/>
                      </a:lnTo>
                      <a:cubicBezTo>
                        <a:pt x="8" y="82"/>
                        <a:pt x="9" y="82"/>
                        <a:pt x="9" y="82"/>
                      </a:cubicBezTo>
                      <a:cubicBezTo>
                        <a:pt x="9" y="80"/>
                        <a:pt x="10" y="78"/>
                        <a:pt x="11" y="77"/>
                      </a:cubicBezTo>
                      <a:cubicBezTo>
                        <a:pt x="13" y="75"/>
                        <a:pt x="15" y="74"/>
                        <a:pt x="17" y="74"/>
                      </a:cubicBezTo>
                      <a:lnTo>
                        <a:pt x="17" y="74"/>
                      </a:lnTo>
                      <a:cubicBezTo>
                        <a:pt x="17" y="74"/>
                        <a:pt x="17" y="73"/>
                        <a:pt x="18" y="73"/>
                      </a:cubicBezTo>
                      <a:lnTo>
                        <a:pt x="19" y="66"/>
                      </a:lnTo>
                      <a:cubicBezTo>
                        <a:pt x="19" y="65"/>
                        <a:pt x="19" y="64"/>
                        <a:pt x="20" y="62"/>
                      </a:cubicBezTo>
                      <a:lnTo>
                        <a:pt x="23" y="60"/>
                      </a:lnTo>
                      <a:cubicBezTo>
                        <a:pt x="25" y="57"/>
                        <a:pt x="30" y="56"/>
                        <a:pt x="33" y="58"/>
                      </a:cubicBezTo>
                      <a:lnTo>
                        <a:pt x="36" y="60"/>
                      </a:lnTo>
                      <a:cubicBezTo>
                        <a:pt x="38" y="61"/>
                        <a:pt x="39" y="63"/>
                        <a:pt x="39" y="64"/>
                      </a:cubicBezTo>
                      <a:lnTo>
                        <a:pt x="41" y="69"/>
                      </a:lnTo>
                      <a:cubicBezTo>
                        <a:pt x="41" y="70"/>
                        <a:pt x="42" y="71"/>
                        <a:pt x="42" y="72"/>
                      </a:cubicBezTo>
                      <a:lnTo>
                        <a:pt x="42" y="78"/>
                      </a:lnTo>
                      <a:lnTo>
                        <a:pt x="42" y="84"/>
                      </a:lnTo>
                      <a:cubicBezTo>
                        <a:pt x="42" y="83"/>
                        <a:pt x="43" y="82"/>
                        <a:pt x="44" y="82"/>
                      </a:cubicBezTo>
                      <a:lnTo>
                        <a:pt x="46" y="80"/>
                      </a:lnTo>
                      <a:cubicBezTo>
                        <a:pt x="47" y="79"/>
                        <a:pt x="49" y="79"/>
                        <a:pt x="51" y="79"/>
                      </a:cubicBezTo>
                      <a:cubicBezTo>
                        <a:pt x="52" y="79"/>
                        <a:pt x="54" y="79"/>
                        <a:pt x="55" y="80"/>
                      </a:cubicBezTo>
                      <a:lnTo>
                        <a:pt x="58" y="82"/>
                      </a:lnTo>
                      <a:lnTo>
                        <a:pt x="63" y="87"/>
                      </a:lnTo>
                      <a:lnTo>
                        <a:pt x="63" y="83"/>
                      </a:lnTo>
                      <a:lnTo>
                        <a:pt x="63" y="77"/>
                      </a:lnTo>
                      <a:lnTo>
                        <a:pt x="63" y="76"/>
                      </a:lnTo>
                      <a:lnTo>
                        <a:pt x="59" y="63"/>
                      </a:lnTo>
                      <a:cubicBezTo>
                        <a:pt x="59" y="62"/>
                        <a:pt x="59" y="61"/>
                        <a:pt x="59" y="61"/>
                      </a:cubicBezTo>
                      <a:lnTo>
                        <a:pt x="61" y="45"/>
                      </a:lnTo>
                      <a:lnTo>
                        <a:pt x="69" y="14"/>
                      </a:lnTo>
                      <a:lnTo>
                        <a:pt x="69" y="9"/>
                      </a:lnTo>
                      <a:lnTo>
                        <a:pt x="68" y="6"/>
                      </a:lnTo>
                      <a:lnTo>
                        <a:pt x="63" y="2"/>
                      </a:lnTo>
                      <a:lnTo>
                        <a:pt x="58" y="0"/>
                      </a:lnTo>
                      <a:lnTo>
                        <a:pt x="31" y="0"/>
                      </a:lnTo>
                      <a:lnTo>
                        <a:pt x="31" y="6"/>
                      </a:lnTo>
                      <a:cubicBezTo>
                        <a:pt x="30" y="9"/>
                        <a:pt x="29" y="12"/>
                        <a:pt x="28" y="14"/>
                      </a:cubicBezTo>
                      <a:lnTo>
                        <a:pt x="24" y="17"/>
                      </a:lnTo>
                      <a:cubicBezTo>
                        <a:pt x="23" y="18"/>
                        <a:pt x="22" y="18"/>
                        <a:pt x="21" y="19"/>
                      </a:cubicBezTo>
                      <a:lnTo>
                        <a:pt x="11" y="22"/>
                      </a:lnTo>
                      <a:lnTo>
                        <a:pt x="8" y="25"/>
                      </a:lnTo>
                      <a:lnTo>
                        <a:pt x="4" y="33"/>
                      </a:lnTo>
                      <a:lnTo>
                        <a:pt x="2" y="43"/>
                      </a:lnTo>
                      <a:lnTo>
                        <a:pt x="0" y="70"/>
                      </a:lnTo>
                      <a:lnTo>
                        <a:pt x="2" y="77"/>
                      </a:lnTo>
                      <a:lnTo>
                        <a:pt x="6" y="8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9" name="Freeform 162">
                  <a:extLst>
                    <a:ext uri="{FF2B5EF4-FFF2-40B4-BE49-F238E27FC236}">
                      <a16:creationId xmlns:a16="http://schemas.microsoft.com/office/drawing/2014/main" id="{F5A8AF68-742E-2967-EEDE-5142E71E427F}"/>
                    </a:ext>
                  </a:extLst>
                </p:cNvPr>
                <p:cNvSpPr>
                  <a:spLocks noChangeArrowheads="1"/>
                </p:cNvSpPr>
                <p:nvPr/>
              </p:nvSpPr>
              <p:spPr bwMode="auto">
                <a:xfrm>
                  <a:off x="7715314" y="958922"/>
                  <a:ext cx="5968" cy="17906"/>
                </a:xfrm>
                <a:custGeom>
                  <a:avLst/>
                  <a:gdLst>
                    <a:gd name="T0" fmla="*/ 4 w 9"/>
                    <a:gd name="T1" fmla="*/ 24 h 25"/>
                    <a:gd name="T2" fmla="*/ 5 w 9"/>
                    <a:gd name="T3" fmla="*/ 22 h 25"/>
                    <a:gd name="T4" fmla="*/ 8 w 9"/>
                    <a:gd name="T5" fmla="*/ 16 h 25"/>
                    <a:gd name="T6" fmla="*/ 8 w 9"/>
                    <a:gd name="T7" fmla="*/ 13 h 25"/>
                    <a:gd name="T8" fmla="*/ 1 w 9"/>
                    <a:gd name="T9" fmla="*/ 0 h 25"/>
                    <a:gd name="T10" fmla="*/ 0 w 9"/>
                    <a:gd name="T11" fmla="*/ 5 h 25"/>
                    <a:gd name="T12" fmla="*/ 3 w 9"/>
                    <a:gd name="T13" fmla="*/ 24 h 25"/>
                    <a:gd name="T14" fmla="*/ 4 w 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5">
                      <a:moveTo>
                        <a:pt x="4" y="24"/>
                      </a:moveTo>
                      <a:lnTo>
                        <a:pt x="5" y="22"/>
                      </a:lnTo>
                      <a:lnTo>
                        <a:pt x="8" y="16"/>
                      </a:lnTo>
                      <a:lnTo>
                        <a:pt x="8" y="13"/>
                      </a:lnTo>
                      <a:lnTo>
                        <a:pt x="1" y="0"/>
                      </a:lnTo>
                      <a:lnTo>
                        <a:pt x="0" y="5"/>
                      </a:lnTo>
                      <a:lnTo>
                        <a:pt x="3" y="24"/>
                      </a:lnTo>
                      <a:lnTo>
                        <a:pt x="4" y="2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0" name="Freeform 163">
                  <a:extLst>
                    <a:ext uri="{FF2B5EF4-FFF2-40B4-BE49-F238E27FC236}">
                      <a16:creationId xmlns:a16="http://schemas.microsoft.com/office/drawing/2014/main" id="{D4998154-31B8-5F8E-0738-F44B340810E7}"/>
                    </a:ext>
                  </a:extLst>
                </p:cNvPr>
                <p:cNvSpPr>
                  <a:spLocks noChangeArrowheads="1"/>
                </p:cNvSpPr>
                <p:nvPr/>
              </p:nvSpPr>
              <p:spPr bwMode="auto">
                <a:xfrm>
                  <a:off x="7709346" y="997720"/>
                  <a:ext cx="20893" cy="29844"/>
                </a:xfrm>
                <a:custGeom>
                  <a:avLst/>
                  <a:gdLst>
                    <a:gd name="T0" fmla="*/ 2 w 29"/>
                    <a:gd name="T1" fmla="*/ 30 h 45"/>
                    <a:gd name="T2" fmla="*/ 7 w 29"/>
                    <a:gd name="T3" fmla="*/ 41 h 45"/>
                    <a:gd name="T4" fmla="*/ 11 w 29"/>
                    <a:gd name="T5" fmla="*/ 44 h 45"/>
                    <a:gd name="T6" fmla="*/ 15 w 29"/>
                    <a:gd name="T7" fmla="*/ 44 h 45"/>
                    <a:gd name="T8" fmla="*/ 22 w 29"/>
                    <a:gd name="T9" fmla="*/ 41 h 45"/>
                    <a:gd name="T10" fmla="*/ 26 w 29"/>
                    <a:gd name="T11" fmla="*/ 35 h 45"/>
                    <a:gd name="T12" fmla="*/ 27 w 29"/>
                    <a:gd name="T13" fmla="*/ 26 h 45"/>
                    <a:gd name="T14" fmla="*/ 28 w 29"/>
                    <a:gd name="T15" fmla="*/ 23 h 45"/>
                    <a:gd name="T16" fmla="*/ 26 w 29"/>
                    <a:gd name="T17" fmla="*/ 21 h 45"/>
                    <a:gd name="T18" fmla="*/ 21 w 29"/>
                    <a:gd name="T19" fmla="*/ 17 h 45"/>
                    <a:gd name="T20" fmla="*/ 19 w 29"/>
                    <a:gd name="T21" fmla="*/ 15 h 45"/>
                    <a:gd name="T22" fmla="*/ 9 w 29"/>
                    <a:gd name="T23" fmla="*/ 0 h 45"/>
                    <a:gd name="T24" fmla="*/ 6 w 29"/>
                    <a:gd name="T25" fmla="*/ 0 h 45"/>
                    <a:gd name="T26" fmla="*/ 4 w 29"/>
                    <a:gd name="T27" fmla="*/ 6 h 45"/>
                    <a:gd name="T28" fmla="*/ 0 w 29"/>
                    <a:gd name="T29" fmla="*/ 18 h 45"/>
                    <a:gd name="T30" fmla="*/ 0 w 29"/>
                    <a:gd name="T31" fmla="*/ 22 h 45"/>
                    <a:gd name="T32" fmla="*/ 2 w 29"/>
                    <a:gd name="T33"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5">
                      <a:moveTo>
                        <a:pt x="2" y="30"/>
                      </a:moveTo>
                      <a:lnTo>
                        <a:pt x="7" y="41"/>
                      </a:lnTo>
                      <a:lnTo>
                        <a:pt x="11" y="44"/>
                      </a:lnTo>
                      <a:lnTo>
                        <a:pt x="15" y="44"/>
                      </a:lnTo>
                      <a:lnTo>
                        <a:pt x="22" y="41"/>
                      </a:lnTo>
                      <a:lnTo>
                        <a:pt x="26" y="35"/>
                      </a:lnTo>
                      <a:lnTo>
                        <a:pt x="27" y="26"/>
                      </a:lnTo>
                      <a:cubicBezTo>
                        <a:pt x="27" y="25"/>
                        <a:pt x="27" y="24"/>
                        <a:pt x="28" y="23"/>
                      </a:cubicBezTo>
                      <a:cubicBezTo>
                        <a:pt x="27" y="22"/>
                        <a:pt x="26" y="22"/>
                        <a:pt x="26" y="21"/>
                      </a:cubicBezTo>
                      <a:lnTo>
                        <a:pt x="21" y="17"/>
                      </a:lnTo>
                      <a:cubicBezTo>
                        <a:pt x="20" y="17"/>
                        <a:pt x="20" y="16"/>
                        <a:pt x="19" y="15"/>
                      </a:cubicBezTo>
                      <a:lnTo>
                        <a:pt x="9" y="0"/>
                      </a:lnTo>
                      <a:lnTo>
                        <a:pt x="6" y="0"/>
                      </a:lnTo>
                      <a:lnTo>
                        <a:pt x="4" y="6"/>
                      </a:lnTo>
                      <a:lnTo>
                        <a:pt x="0" y="18"/>
                      </a:lnTo>
                      <a:lnTo>
                        <a:pt x="0" y="22"/>
                      </a:lnTo>
                      <a:lnTo>
                        <a:pt x="2" y="3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1" name="Freeform 164">
                  <a:extLst>
                    <a:ext uri="{FF2B5EF4-FFF2-40B4-BE49-F238E27FC236}">
                      <a16:creationId xmlns:a16="http://schemas.microsoft.com/office/drawing/2014/main" id="{ABEF28EA-3E02-7666-1B16-C9DCFCE944E3}"/>
                    </a:ext>
                  </a:extLst>
                </p:cNvPr>
                <p:cNvSpPr>
                  <a:spLocks noChangeArrowheads="1"/>
                </p:cNvSpPr>
                <p:nvPr/>
              </p:nvSpPr>
              <p:spPr bwMode="auto">
                <a:xfrm>
                  <a:off x="7345241" y="1123068"/>
                  <a:ext cx="101471" cy="59690"/>
                </a:xfrm>
                <a:custGeom>
                  <a:avLst/>
                  <a:gdLst>
                    <a:gd name="T0" fmla="*/ 18 w 148"/>
                    <a:gd name="T1" fmla="*/ 65 h 87"/>
                    <a:gd name="T2" fmla="*/ 24 w 148"/>
                    <a:gd name="T3" fmla="*/ 71 h 87"/>
                    <a:gd name="T4" fmla="*/ 42 w 148"/>
                    <a:gd name="T5" fmla="*/ 86 h 87"/>
                    <a:gd name="T6" fmla="*/ 87 w 148"/>
                    <a:gd name="T7" fmla="*/ 70 h 87"/>
                    <a:gd name="T8" fmla="*/ 100 w 148"/>
                    <a:gd name="T9" fmla="*/ 70 h 87"/>
                    <a:gd name="T10" fmla="*/ 117 w 148"/>
                    <a:gd name="T11" fmla="*/ 60 h 87"/>
                    <a:gd name="T12" fmla="*/ 138 w 148"/>
                    <a:gd name="T13" fmla="*/ 64 h 87"/>
                    <a:gd name="T14" fmla="*/ 147 w 148"/>
                    <a:gd name="T15" fmla="*/ 52 h 87"/>
                    <a:gd name="T16" fmla="*/ 144 w 148"/>
                    <a:gd name="T17" fmla="*/ 45 h 87"/>
                    <a:gd name="T18" fmla="*/ 140 w 148"/>
                    <a:gd name="T19" fmla="*/ 42 h 87"/>
                    <a:gd name="T20" fmla="*/ 135 w 148"/>
                    <a:gd name="T21" fmla="*/ 31 h 87"/>
                    <a:gd name="T22" fmla="*/ 135 w 148"/>
                    <a:gd name="T23" fmla="*/ 23 h 87"/>
                    <a:gd name="T24" fmla="*/ 131 w 148"/>
                    <a:gd name="T25" fmla="*/ 14 h 87"/>
                    <a:gd name="T26" fmla="*/ 120 w 148"/>
                    <a:gd name="T27" fmla="*/ 5 h 87"/>
                    <a:gd name="T28" fmla="*/ 109 w 148"/>
                    <a:gd name="T29" fmla="*/ 10 h 87"/>
                    <a:gd name="T30" fmla="*/ 62 w 148"/>
                    <a:gd name="T31" fmla="*/ 4 h 87"/>
                    <a:gd name="T32" fmla="*/ 51 w 148"/>
                    <a:gd name="T33" fmla="*/ 1 h 87"/>
                    <a:gd name="T34" fmla="*/ 41 w 148"/>
                    <a:gd name="T35" fmla="*/ 0 h 87"/>
                    <a:gd name="T36" fmla="*/ 68 w 148"/>
                    <a:gd name="T37" fmla="*/ 24 h 87"/>
                    <a:gd name="T38" fmla="*/ 77 w 148"/>
                    <a:gd name="T39" fmla="*/ 36 h 87"/>
                    <a:gd name="T40" fmla="*/ 73 w 148"/>
                    <a:gd name="T41" fmla="*/ 42 h 87"/>
                    <a:gd name="T42" fmla="*/ 62 w 148"/>
                    <a:gd name="T43" fmla="*/ 52 h 87"/>
                    <a:gd name="T44" fmla="*/ 60 w 148"/>
                    <a:gd name="T45" fmla="*/ 54 h 87"/>
                    <a:gd name="T46" fmla="*/ 57 w 148"/>
                    <a:gd name="T47" fmla="*/ 62 h 87"/>
                    <a:gd name="T48" fmla="*/ 45 w 148"/>
                    <a:gd name="T49" fmla="*/ 66 h 87"/>
                    <a:gd name="T50" fmla="*/ 38 w 148"/>
                    <a:gd name="T51" fmla="*/ 59 h 87"/>
                    <a:gd name="T52" fmla="*/ 38 w 148"/>
                    <a:gd name="T53" fmla="*/ 53 h 87"/>
                    <a:gd name="T54" fmla="*/ 37 w 148"/>
                    <a:gd name="T55" fmla="*/ 48 h 87"/>
                    <a:gd name="T56" fmla="*/ 19 w 148"/>
                    <a:gd name="T57" fmla="*/ 43 h 87"/>
                    <a:gd name="T58" fmla="*/ 16 w 148"/>
                    <a:gd name="T59" fmla="*/ 46 h 87"/>
                    <a:gd name="T60" fmla="*/ 12 w 148"/>
                    <a:gd name="T61" fmla="*/ 49 h 87"/>
                    <a:gd name="T62" fmla="*/ 3 w 148"/>
                    <a:gd name="T63" fmla="*/ 52 h 87"/>
                    <a:gd name="T64" fmla="*/ 3 w 148"/>
                    <a:gd name="T65"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87">
                      <a:moveTo>
                        <a:pt x="13" y="63"/>
                      </a:moveTo>
                      <a:cubicBezTo>
                        <a:pt x="14" y="63"/>
                        <a:pt x="16" y="63"/>
                        <a:pt x="18" y="65"/>
                      </a:cubicBezTo>
                      <a:lnTo>
                        <a:pt x="22" y="68"/>
                      </a:lnTo>
                      <a:cubicBezTo>
                        <a:pt x="23" y="69"/>
                        <a:pt x="23" y="70"/>
                        <a:pt x="24" y="71"/>
                      </a:cubicBezTo>
                      <a:lnTo>
                        <a:pt x="33" y="86"/>
                      </a:lnTo>
                      <a:lnTo>
                        <a:pt x="42" y="86"/>
                      </a:lnTo>
                      <a:lnTo>
                        <a:pt x="84" y="71"/>
                      </a:lnTo>
                      <a:cubicBezTo>
                        <a:pt x="85" y="70"/>
                        <a:pt x="86" y="70"/>
                        <a:pt x="87" y="70"/>
                      </a:cubicBezTo>
                      <a:lnTo>
                        <a:pt x="100" y="70"/>
                      </a:lnTo>
                      <a:lnTo>
                        <a:pt x="100" y="70"/>
                      </a:lnTo>
                      <a:lnTo>
                        <a:pt x="110" y="61"/>
                      </a:lnTo>
                      <a:cubicBezTo>
                        <a:pt x="112" y="59"/>
                        <a:pt x="114" y="59"/>
                        <a:pt x="117" y="60"/>
                      </a:cubicBezTo>
                      <a:lnTo>
                        <a:pt x="135" y="66"/>
                      </a:lnTo>
                      <a:lnTo>
                        <a:pt x="138" y="64"/>
                      </a:lnTo>
                      <a:lnTo>
                        <a:pt x="146" y="56"/>
                      </a:lnTo>
                      <a:lnTo>
                        <a:pt x="147" y="52"/>
                      </a:lnTo>
                      <a:lnTo>
                        <a:pt x="146" y="45"/>
                      </a:lnTo>
                      <a:lnTo>
                        <a:pt x="144" y="45"/>
                      </a:lnTo>
                      <a:cubicBezTo>
                        <a:pt x="144" y="44"/>
                        <a:pt x="143" y="44"/>
                        <a:pt x="143" y="44"/>
                      </a:cubicBezTo>
                      <a:lnTo>
                        <a:pt x="140" y="42"/>
                      </a:lnTo>
                      <a:cubicBezTo>
                        <a:pt x="138" y="40"/>
                        <a:pt x="137" y="39"/>
                        <a:pt x="136" y="37"/>
                      </a:cubicBezTo>
                      <a:lnTo>
                        <a:pt x="135" y="31"/>
                      </a:lnTo>
                      <a:cubicBezTo>
                        <a:pt x="134" y="30"/>
                        <a:pt x="134" y="28"/>
                        <a:pt x="135" y="27"/>
                      </a:cubicBezTo>
                      <a:lnTo>
                        <a:pt x="135" y="23"/>
                      </a:lnTo>
                      <a:lnTo>
                        <a:pt x="138" y="14"/>
                      </a:lnTo>
                      <a:lnTo>
                        <a:pt x="131" y="14"/>
                      </a:lnTo>
                      <a:cubicBezTo>
                        <a:pt x="128" y="14"/>
                        <a:pt x="125" y="13"/>
                        <a:pt x="123" y="10"/>
                      </a:cubicBezTo>
                      <a:lnTo>
                        <a:pt x="120" y="5"/>
                      </a:lnTo>
                      <a:lnTo>
                        <a:pt x="118" y="8"/>
                      </a:lnTo>
                      <a:cubicBezTo>
                        <a:pt x="115" y="10"/>
                        <a:pt x="112" y="11"/>
                        <a:pt x="109" y="10"/>
                      </a:cubicBezTo>
                      <a:lnTo>
                        <a:pt x="84" y="2"/>
                      </a:lnTo>
                      <a:lnTo>
                        <a:pt x="62" y="4"/>
                      </a:lnTo>
                      <a:cubicBezTo>
                        <a:pt x="61" y="4"/>
                        <a:pt x="60" y="4"/>
                        <a:pt x="59" y="4"/>
                      </a:cubicBezTo>
                      <a:lnTo>
                        <a:pt x="51" y="1"/>
                      </a:lnTo>
                      <a:cubicBezTo>
                        <a:pt x="50" y="1"/>
                        <a:pt x="50" y="1"/>
                        <a:pt x="50" y="1"/>
                      </a:cubicBezTo>
                      <a:lnTo>
                        <a:pt x="41" y="0"/>
                      </a:lnTo>
                      <a:lnTo>
                        <a:pt x="55" y="28"/>
                      </a:lnTo>
                      <a:lnTo>
                        <a:pt x="68" y="24"/>
                      </a:lnTo>
                      <a:cubicBezTo>
                        <a:pt x="71" y="23"/>
                        <a:pt x="75" y="24"/>
                        <a:pt x="77" y="27"/>
                      </a:cubicBezTo>
                      <a:cubicBezTo>
                        <a:pt x="79" y="29"/>
                        <a:pt x="79" y="34"/>
                        <a:pt x="77" y="36"/>
                      </a:cubicBezTo>
                      <a:lnTo>
                        <a:pt x="75" y="40"/>
                      </a:lnTo>
                      <a:cubicBezTo>
                        <a:pt x="74" y="41"/>
                        <a:pt x="74" y="41"/>
                        <a:pt x="73" y="42"/>
                      </a:cubicBezTo>
                      <a:lnTo>
                        <a:pt x="65" y="50"/>
                      </a:lnTo>
                      <a:cubicBezTo>
                        <a:pt x="64" y="51"/>
                        <a:pt x="63" y="51"/>
                        <a:pt x="62" y="52"/>
                      </a:cubicBezTo>
                      <a:cubicBezTo>
                        <a:pt x="62" y="52"/>
                        <a:pt x="61" y="53"/>
                        <a:pt x="61" y="54"/>
                      </a:cubicBezTo>
                      <a:lnTo>
                        <a:pt x="60" y="54"/>
                      </a:lnTo>
                      <a:lnTo>
                        <a:pt x="58" y="60"/>
                      </a:lnTo>
                      <a:cubicBezTo>
                        <a:pt x="57" y="61"/>
                        <a:pt x="57" y="62"/>
                        <a:pt x="57" y="62"/>
                      </a:cubicBezTo>
                      <a:lnTo>
                        <a:pt x="55" y="64"/>
                      </a:lnTo>
                      <a:cubicBezTo>
                        <a:pt x="53" y="67"/>
                        <a:pt x="48" y="68"/>
                        <a:pt x="45" y="66"/>
                      </a:cubicBezTo>
                      <a:lnTo>
                        <a:pt x="43" y="65"/>
                      </a:lnTo>
                      <a:cubicBezTo>
                        <a:pt x="40" y="64"/>
                        <a:pt x="39" y="61"/>
                        <a:pt x="38" y="59"/>
                      </a:cubicBezTo>
                      <a:lnTo>
                        <a:pt x="38" y="56"/>
                      </a:lnTo>
                      <a:cubicBezTo>
                        <a:pt x="38" y="55"/>
                        <a:pt x="38" y="54"/>
                        <a:pt x="38" y="53"/>
                      </a:cubicBezTo>
                      <a:lnTo>
                        <a:pt x="39" y="51"/>
                      </a:lnTo>
                      <a:lnTo>
                        <a:pt x="37" y="48"/>
                      </a:lnTo>
                      <a:lnTo>
                        <a:pt x="35" y="46"/>
                      </a:lnTo>
                      <a:lnTo>
                        <a:pt x="19" y="43"/>
                      </a:lnTo>
                      <a:lnTo>
                        <a:pt x="19" y="43"/>
                      </a:lnTo>
                      <a:lnTo>
                        <a:pt x="16" y="46"/>
                      </a:lnTo>
                      <a:cubicBezTo>
                        <a:pt x="15" y="47"/>
                        <a:pt x="15" y="47"/>
                        <a:pt x="14" y="48"/>
                      </a:cubicBezTo>
                      <a:lnTo>
                        <a:pt x="12" y="49"/>
                      </a:lnTo>
                      <a:cubicBezTo>
                        <a:pt x="10" y="50"/>
                        <a:pt x="7" y="50"/>
                        <a:pt x="5" y="50"/>
                      </a:cubicBezTo>
                      <a:lnTo>
                        <a:pt x="3" y="52"/>
                      </a:lnTo>
                      <a:lnTo>
                        <a:pt x="0" y="59"/>
                      </a:lnTo>
                      <a:lnTo>
                        <a:pt x="3" y="63"/>
                      </a:lnTo>
                      <a:lnTo>
                        <a:pt x="13" y="6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2" name="Freeform 165">
                  <a:extLst>
                    <a:ext uri="{FF2B5EF4-FFF2-40B4-BE49-F238E27FC236}">
                      <a16:creationId xmlns:a16="http://schemas.microsoft.com/office/drawing/2014/main" id="{2C94B4B4-F6E1-9EA5-72FF-40423D9463B2}"/>
                    </a:ext>
                  </a:extLst>
                </p:cNvPr>
                <p:cNvSpPr>
                  <a:spLocks noChangeArrowheads="1"/>
                </p:cNvSpPr>
                <p:nvPr/>
              </p:nvSpPr>
              <p:spPr bwMode="auto">
                <a:xfrm>
                  <a:off x="7010981" y="1275276"/>
                  <a:ext cx="77596" cy="110426"/>
                </a:xfrm>
                <a:custGeom>
                  <a:avLst/>
                  <a:gdLst>
                    <a:gd name="T0" fmla="*/ 9 w 115"/>
                    <a:gd name="T1" fmla="*/ 148 h 163"/>
                    <a:gd name="T2" fmla="*/ 12 w 115"/>
                    <a:gd name="T3" fmla="*/ 150 h 163"/>
                    <a:gd name="T4" fmla="*/ 15 w 115"/>
                    <a:gd name="T5" fmla="*/ 152 h 163"/>
                    <a:gd name="T6" fmla="*/ 20 w 115"/>
                    <a:gd name="T7" fmla="*/ 160 h 163"/>
                    <a:gd name="T8" fmla="*/ 22 w 115"/>
                    <a:gd name="T9" fmla="*/ 162 h 163"/>
                    <a:gd name="T10" fmla="*/ 42 w 115"/>
                    <a:gd name="T11" fmla="*/ 154 h 163"/>
                    <a:gd name="T12" fmla="*/ 52 w 115"/>
                    <a:gd name="T13" fmla="*/ 145 h 163"/>
                    <a:gd name="T14" fmla="*/ 53 w 115"/>
                    <a:gd name="T15" fmla="*/ 144 h 163"/>
                    <a:gd name="T16" fmla="*/ 59 w 115"/>
                    <a:gd name="T17" fmla="*/ 140 h 163"/>
                    <a:gd name="T18" fmla="*/ 61 w 115"/>
                    <a:gd name="T19" fmla="*/ 128 h 163"/>
                    <a:gd name="T20" fmla="*/ 64 w 115"/>
                    <a:gd name="T21" fmla="*/ 123 h 163"/>
                    <a:gd name="T22" fmla="*/ 67 w 115"/>
                    <a:gd name="T23" fmla="*/ 121 h 163"/>
                    <a:gd name="T24" fmla="*/ 69 w 115"/>
                    <a:gd name="T25" fmla="*/ 119 h 163"/>
                    <a:gd name="T26" fmla="*/ 75 w 115"/>
                    <a:gd name="T27" fmla="*/ 104 h 163"/>
                    <a:gd name="T28" fmla="*/ 77 w 115"/>
                    <a:gd name="T29" fmla="*/ 102 h 163"/>
                    <a:gd name="T30" fmla="*/ 81 w 115"/>
                    <a:gd name="T31" fmla="*/ 98 h 163"/>
                    <a:gd name="T32" fmla="*/ 89 w 115"/>
                    <a:gd name="T33" fmla="*/ 87 h 163"/>
                    <a:gd name="T34" fmla="*/ 91 w 115"/>
                    <a:gd name="T35" fmla="*/ 84 h 163"/>
                    <a:gd name="T36" fmla="*/ 99 w 115"/>
                    <a:gd name="T37" fmla="*/ 79 h 163"/>
                    <a:gd name="T38" fmla="*/ 100 w 115"/>
                    <a:gd name="T39" fmla="*/ 76 h 163"/>
                    <a:gd name="T40" fmla="*/ 103 w 115"/>
                    <a:gd name="T41" fmla="*/ 68 h 163"/>
                    <a:gd name="T42" fmla="*/ 104 w 115"/>
                    <a:gd name="T43" fmla="*/ 47 h 163"/>
                    <a:gd name="T44" fmla="*/ 107 w 115"/>
                    <a:gd name="T45" fmla="*/ 34 h 163"/>
                    <a:gd name="T46" fmla="*/ 111 w 115"/>
                    <a:gd name="T47" fmla="*/ 24 h 163"/>
                    <a:gd name="T48" fmla="*/ 114 w 115"/>
                    <a:gd name="T49" fmla="*/ 14 h 163"/>
                    <a:gd name="T50" fmla="*/ 114 w 115"/>
                    <a:gd name="T51" fmla="*/ 5 h 163"/>
                    <a:gd name="T52" fmla="*/ 112 w 115"/>
                    <a:gd name="T53" fmla="*/ 0 h 163"/>
                    <a:gd name="T54" fmla="*/ 94 w 115"/>
                    <a:gd name="T55" fmla="*/ 12 h 163"/>
                    <a:gd name="T56" fmla="*/ 86 w 115"/>
                    <a:gd name="T57" fmla="*/ 23 h 163"/>
                    <a:gd name="T58" fmla="*/ 84 w 115"/>
                    <a:gd name="T59" fmla="*/ 26 h 163"/>
                    <a:gd name="T60" fmla="*/ 81 w 115"/>
                    <a:gd name="T61" fmla="*/ 28 h 163"/>
                    <a:gd name="T62" fmla="*/ 79 w 115"/>
                    <a:gd name="T63" fmla="*/ 29 h 163"/>
                    <a:gd name="T64" fmla="*/ 75 w 115"/>
                    <a:gd name="T65" fmla="*/ 31 h 163"/>
                    <a:gd name="T66" fmla="*/ 75 w 115"/>
                    <a:gd name="T67" fmla="*/ 37 h 163"/>
                    <a:gd name="T68" fmla="*/ 73 w 115"/>
                    <a:gd name="T69" fmla="*/ 44 h 163"/>
                    <a:gd name="T70" fmla="*/ 69 w 115"/>
                    <a:gd name="T71" fmla="*/ 47 h 163"/>
                    <a:gd name="T72" fmla="*/ 60 w 115"/>
                    <a:gd name="T73" fmla="*/ 78 h 163"/>
                    <a:gd name="T74" fmla="*/ 58 w 115"/>
                    <a:gd name="T75" fmla="*/ 80 h 163"/>
                    <a:gd name="T76" fmla="*/ 52 w 115"/>
                    <a:gd name="T77" fmla="*/ 88 h 163"/>
                    <a:gd name="T78" fmla="*/ 47 w 115"/>
                    <a:gd name="T79" fmla="*/ 91 h 163"/>
                    <a:gd name="T80" fmla="*/ 30 w 115"/>
                    <a:gd name="T81" fmla="*/ 95 h 163"/>
                    <a:gd name="T82" fmla="*/ 22 w 115"/>
                    <a:gd name="T83" fmla="*/ 100 h 163"/>
                    <a:gd name="T84" fmla="*/ 15 w 115"/>
                    <a:gd name="T85" fmla="*/ 110 h 163"/>
                    <a:gd name="T86" fmla="*/ 6 w 115"/>
                    <a:gd name="T87" fmla="*/ 136 h 163"/>
                    <a:gd name="T88" fmla="*/ 0 w 115"/>
                    <a:gd name="T89" fmla="*/ 148 h 163"/>
                    <a:gd name="T90" fmla="*/ 9 w 115"/>
                    <a:gd name="T91"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163">
                      <a:moveTo>
                        <a:pt x="9" y="148"/>
                      </a:moveTo>
                      <a:lnTo>
                        <a:pt x="12" y="150"/>
                      </a:lnTo>
                      <a:cubicBezTo>
                        <a:pt x="13" y="150"/>
                        <a:pt x="14" y="151"/>
                        <a:pt x="15" y="152"/>
                      </a:cubicBezTo>
                      <a:lnTo>
                        <a:pt x="20" y="160"/>
                      </a:lnTo>
                      <a:lnTo>
                        <a:pt x="22" y="162"/>
                      </a:lnTo>
                      <a:lnTo>
                        <a:pt x="42" y="154"/>
                      </a:lnTo>
                      <a:lnTo>
                        <a:pt x="52" y="145"/>
                      </a:lnTo>
                      <a:cubicBezTo>
                        <a:pt x="52" y="144"/>
                        <a:pt x="53" y="144"/>
                        <a:pt x="53" y="144"/>
                      </a:cubicBezTo>
                      <a:lnTo>
                        <a:pt x="59" y="140"/>
                      </a:lnTo>
                      <a:lnTo>
                        <a:pt x="61" y="128"/>
                      </a:lnTo>
                      <a:cubicBezTo>
                        <a:pt x="61" y="126"/>
                        <a:pt x="63" y="124"/>
                        <a:pt x="64" y="123"/>
                      </a:cubicBezTo>
                      <a:lnTo>
                        <a:pt x="67" y="121"/>
                      </a:lnTo>
                      <a:lnTo>
                        <a:pt x="69" y="119"/>
                      </a:lnTo>
                      <a:lnTo>
                        <a:pt x="75" y="104"/>
                      </a:lnTo>
                      <a:cubicBezTo>
                        <a:pt x="76" y="104"/>
                        <a:pt x="76" y="103"/>
                        <a:pt x="77" y="102"/>
                      </a:cubicBezTo>
                      <a:lnTo>
                        <a:pt x="81" y="98"/>
                      </a:lnTo>
                      <a:lnTo>
                        <a:pt x="89" y="87"/>
                      </a:lnTo>
                      <a:cubicBezTo>
                        <a:pt x="89" y="86"/>
                        <a:pt x="90" y="85"/>
                        <a:pt x="91" y="84"/>
                      </a:cubicBezTo>
                      <a:lnTo>
                        <a:pt x="99" y="79"/>
                      </a:lnTo>
                      <a:lnTo>
                        <a:pt x="100" y="76"/>
                      </a:lnTo>
                      <a:lnTo>
                        <a:pt x="103" y="68"/>
                      </a:lnTo>
                      <a:lnTo>
                        <a:pt x="104" y="47"/>
                      </a:lnTo>
                      <a:lnTo>
                        <a:pt x="107" y="34"/>
                      </a:lnTo>
                      <a:lnTo>
                        <a:pt x="111" y="24"/>
                      </a:lnTo>
                      <a:lnTo>
                        <a:pt x="114" y="14"/>
                      </a:lnTo>
                      <a:lnTo>
                        <a:pt x="114" y="5"/>
                      </a:lnTo>
                      <a:lnTo>
                        <a:pt x="112" y="0"/>
                      </a:lnTo>
                      <a:lnTo>
                        <a:pt x="94" y="12"/>
                      </a:lnTo>
                      <a:lnTo>
                        <a:pt x="86" y="23"/>
                      </a:lnTo>
                      <a:cubicBezTo>
                        <a:pt x="86" y="24"/>
                        <a:pt x="85" y="25"/>
                        <a:pt x="84" y="26"/>
                      </a:cubicBezTo>
                      <a:lnTo>
                        <a:pt x="81" y="28"/>
                      </a:lnTo>
                      <a:cubicBezTo>
                        <a:pt x="81" y="28"/>
                        <a:pt x="80" y="29"/>
                        <a:pt x="79" y="29"/>
                      </a:cubicBezTo>
                      <a:lnTo>
                        <a:pt x="75" y="31"/>
                      </a:lnTo>
                      <a:lnTo>
                        <a:pt x="75" y="37"/>
                      </a:lnTo>
                      <a:cubicBezTo>
                        <a:pt x="76" y="39"/>
                        <a:pt x="75" y="42"/>
                        <a:pt x="73" y="44"/>
                      </a:cubicBezTo>
                      <a:lnTo>
                        <a:pt x="69" y="47"/>
                      </a:lnTo>
                      <a:lnTo>
                        <a:pt x="60" y="78"/>
                      </a:lnTo>
                      <a:cubicBezTo>
                        <a:pt x="59" y="79"/>
                        <a:pt x="59" y="79"/>
                        <a:pt x="58" y="80"/>
                      </a:cubicBezTo>
                      <a:lnTo>
                        <a:pt x="52" y="88"/>
                      </a:lnTo>
                      <a:cubicBezTo>
                        <a:pt x="51" y="89"/>
                        <a:pt x="49" y="90"/>
                        <a:pt x="47" y="91"/>
                      </a:cubicBezTo>
                      <a:lnTo>
                        <a:pt x="30" y="95"/>
                      </a:lnTo>
                      <a:lnTo>
                        <a:pt x="22" y="100"/>
                      </a:lnTo>
                      <a:lnTo>
                        <a:pt x="15" y="110"/>
                      </a:lnTo>
                      <a:lnTo>
                        <a:pt x="6" y="136"/>
                      </a:lnTo>
                      <a:lnTo>
                        <a:pt x="0" y="148"/>
                      </a:lnTo>
                      <a:cubicBezTo>
                        <a:pt x="3" y="146"/>
                        <a:pt x="6" y="146"/>
                        <a:pt x="9" y="14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 name="Freeform 167">
                  <a:extLst>
                    <a:ext uri="{FF2B5EF4-FFF2-40B4-BE49-F238E27FC236}">
                      <a16:creationId xmlns:a16="http://schemas.microsoft.com/office/drawing/2014/main" id="{5102BD60-D9DD-D012-DD45-D285CA9F87A8}"/>
                    </a:ext>
                  </a:extLst>
                </p:cNvPr>
                <p:cNvSpPr>
                  <a:spLocks noChangeArrowheads="1"/>
                </p:cNvSpPr>
                <p:nvPr/>
              </p:nvSpPr>
              <p:spPr bwMode="auto">
                <a:xfrm>
                  <a:off x="7387024" y="1087254"/>
                  <a:ext cx="32831" cy="26859"/>
                </a:xfrm>
                <a:custGeom>
                  <a:avLst/>
                  <a:gdLst>
                    <a:gd name="T0" fmla="*/ 3 w 49"/>
                    <a:gd name="T1" fmla="*/ 22 h 39"/>
                    <a:gd name="T2" fmla="*/ 4 w 49"/>
                    <a:gd name="T3" fmla="*/ 30 h 39"/>
                    <a:gd name="T4" fmla="*/ 7 w 49"/>
                    <a:gd name="T5" fmla="*/ 32 h 39"/>
                    <a:gd name="T6" fmla="*/ 45 w 49"/>
                    <a:gd name="T7" fmla="*/ 37 h 39"/>
                    <a:gd name="T8" fmla="*/ 48 w 49"/>
                    <a:gd name="T9" fmla="*/ 38 h 39"/>
                    <a:gd name="T10" fmla="*/ 48 w 49"/>
                    <a:gd name="T11" fmla="*/ 38 h 39"/>
                    <a:gd name="T12" fmla="*/ 45 w 49"/>
                    <a:gd name="T13" fmla="*/ 21 h 39"/>
                    <a:gd name="T14" fmla="*/ 45 w 49"/>
                    <a:gd name="T15" fmla="*/ 19 h 39"/>
                    <a:gd name="T16" fmla="*/ 47 w 49"/>
                    <a:gd name="T17" fmla="*/ 0 h 39"/>
                    <a:gd name="T18" fmla="*/ 45 w 49"/>
                    <a:gd name="T19" fmla="*/ 0 h 39"/>
                    <a:gd name="T20" fmla="*/ 43 w 49"/>
                    <a:gd name="T21" fmla="*/ 2 h 39"/>
                    <a:gd name="T22" fmla="*/ 40 w 49"/>
                    <a:gd name="T23" fmla="*/ 8 h 39"/>
                    <a:gd name="T24" fmla="*/ 36 w 49"/>
                    <a:gd name="T25" fmla="*/ 23 h 39"/>
                    <a:gd name="T26" fmla="*/ 34 w 49"/>
                    <a:gd name="T27" fmla="*/ 26 h 39"/>
                    <a:gd name="T28" fmla="*/ 32 w 49"/>
                    <a:gd name="T29" fmla="*/ 28 h 39"/>
                    <a:gd name="T30" fmla="*/ 25 w 49"/>
                    <a:gd name="T31" fmla="*/ 31 h 39"/>
                    <a:gd name="T32" fmla="*/ 21 w 49"/>
                    <a:gd name="T33" fmla="*/ 30 h 39"/>
                    <a:gd name="T34" fmla="*/ 14 w 49"/>
                    <a:gd name="T35" fmla="*/ 23 h 39"/>
                    <a:gd name="T36" fmla="*/ 14 w 49"/>
                    <a:gd name="T37" fmla="*/ 18 h 39"/>
                    <a:gd name="T38" fmla="*/ 15 w 49"/>
                    <a:gd name="T39" fmla="*/ 16 h 39"/>
                    <a:gd name="T40" fmla="*/ 9 w 49"/>
                    <a:gd name="T41" fmla="*/ 14 h 39"/>
                    <a:gd name="T42" fmla="*/ 5 w 49"/>
                    <a:gd name="T43" fmla="*/ 12 h 39"/>
                    <a:gd name="T44" fmla="*/ 3 w 49"/>
                    <a:gd name="T45" fmla="*/ 9 h 39"/>
                    <a:gd name="T46" fmla="*/ 2 w 49"/>
                    <a:gd name="T47" fmla="*/ 7 h 39"/>
                    <a:gd name="T48" fmla="*/ 1 w 49"/>
                    <a:gd name="T49" fmla="*/ 8 h 39"/>
                    <a:gd name="T50" fmla="*/ 0 w 49"/>
                    <a:gd name="T51" fmla="*/ 13 h 39"/>
                    <a:gd name="T52" fmla="*/ 3 w 49"/>
                    <a:gd name="T53" fmla="*/ 20 h 39"/>
                    <a:gd name="T54" fmla="*/ 3 w 49"/>
                    <a:gd name="T5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39">
                      <a:moveTo>
                        <a:pt x="3" y="22"/>
                      </a:moveTo>
                      <a:lnTo>
                        <a:pt x="4" y="30"/>
                      </a:lnTo>
                      <a:lnTo>
                        <a:pt x="7" y="32"/>
                      </a:lnTo>
                      <a:lnTo>
                        <a:pt x="45" y="37"/>
                      </a:lnTo>
                      <a:cubicBezTo>
                        <a:pt x="46" y="37"/>
                        <a:pt x="47" y="37"/>
                        <a:pt x="48" y="38"/>
                      </a:cubicBezTo>
                      <a:lnTo>
                        <a:pt x="48" y="38"/>
                      </a:lnTo>
                      <a:lnTo>
                        <a:pt x="45" y="21"/>
                      </a:lnTo>
                      <a:cubicBezTo>
                        <a:pt x="45" y="20"/>
                        <a:pt x="45" y="19"/>
                        <a:pt x="45" y="19"/>
                      </a:cubicBezTo>
                      <a:lnTo>
                        <a:pt x="47" y="0"/>
                      </a:lnTo>
                      <a:lnTo>
                        <a:pt x="45" y="0"/>
                      </a:lnTo>
                      <a:lnTo>
                        <a:pt x="43" y="2"/>
                      </a:lnTo>
                      <a:lnTo>
                        <a:pt x="40" y="8"/>
                      </a:lnTo>
                      <a:lnTo>
                        <a:pt x="36" y="23"/>
                      </a:lnTo>
                      <a:cubicBezTo>
                        <a:pt x="36" y="24"/>
                        <a:pt x="35" y="25"/>
                        <a:pt x="34" y="26"/>
                      </a:cubicBezTo>
                      <a:lnTo>
                        <a:pt x="32" y="28"/>
                      </a:lnTo>
                      <a:cubicBezTo>
                        <a:pt x="30" y="30"/>
                        <a:pt x="28" y="31"/>
                        <a:pt x="25" y="31"/>
                      </a:cubicBezTo>
                      <a:lnTo>
                        <a:pt x="21" y="30"/>
                      </a:lnTo>
                      <a:cubicBezTo>
                        <a:pt x="17" y="29"/>
                        <a:pt x="15" y="26"/>
                        <a:pt x="14" y="23"/>
                      </a:cubicBezTo>
                      <a:lnTo>
                        <a:pt x="14" y="18"/>
                      </a:lnTo>
                      <a:lnTo>
                        <a:pt x="15" y="16"/>
                      </a:lnTo>
                      <a:cubicBezTo>
                        <a:pt x="12" y="16"/>
                        <a:pt x="10" y="16"/>
                        <a:pt x="9" y="14"/>
                      </a:cubicBezTo>
                      <a:lnTo>
                        <a:pt x="5" y="12"/>
                      </a:lnTo>
                      <a:cubicBezTo>
                        <a:pt x="4" y="11"/>
                        <a:pt x="4" y="10"/>
                        <a:pt x="3" y="9"/>
                      </a:cubicBezTo>
                      <a:lnTo>
                        <a:pt x="2" y="7"/>
                      </a:lnTo>
                      <a:lnTo>
                        <a:pt x="1" y="8"/>
                      </a:lnTo>
                      <a:lnTo>
                        <a:pt x="0" y="13"/>
                      </a:lnTo>
                      <a:lnTo>
                        <a:pt x="3" y="20"/>
                      </a:lnTo>
                      <a:cubicBezTo>
                        <a:pt x="3" y="20"/>
                        <a:pt x="3" y="21"/>
                        <a:pt x="3" y="2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 name="Freeform 168">
                  <a:extLst>
                    <a:ext uri="{FF2B5EF4-FFF2-40B4-BE49-F238E27FC236}">
                      <a16:creationId xmlns:a16="http://schemas.microsoft.com/office/drawing/2014/main" id="{815C7943-9408-189C-BB0A-D4AD83C14CC5}"/>
                    </a:ext>
                  </a:extLst>
                </p:cNvPr>
                <p:cNvSpPr>
                  <a:spLocks noChangeArrowheads="1"/>
                </p:cNvSpPr>
                <p:nvPr/>
              </p:nvSpPr>
              <p:spPr bwMode="auto">
                <a:xfrm>
                  <a:off x="6909509" y="1597598"/>
                  <a:ext cx="5968" cy="14923"/>
                </a:xfrm>
                <a:custGeom>
                  <a:avLst/>
                  <a:gdLst>
                    <a:gd name="T0" fmla="*/ 7 w 8"/>
                    <a:gd name="T1" fmla="*/ 11 h 21"/>
                    <a:gd name="T2" fmla="*/ 6 w 8"/>
                    <a:gd name="T3" fmla="*/ 3 h 21"/>
                    <a:gd name="T4" fmla="*/ 4 w 8"/>
                    <a:gd name="T5" fmla="*/ 2 h 21"/>
                    <a:gd name="T6" fmla="*/ 1 w 8"/>
                    <a:gd name="T7" fmla="*/ 0 h 21"/>
                    <a:gd name="T8" fmla="*/ 0 w 8"/>
                    <a:gd name="T9" fmla="*/ 3 h 21"/>
                    <a:gd name="T10" fmla="*/ 0 w 8"/>
                    <a:gd name="T11" fmla="*/ 15 h 21"/>
                    <a:gd name="T12" fmla="*/ 0 w 8"/>
                    <a:gd name="T13" fmla="*/ 20 h 21"/>
                    <a:gd name="T14" fmla="*/ 7 w 8"/>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7" y="11"/>
                      </a:moveTo>
                      <a:lnTo>
                        <a:pt x="6" y="3"/>
                      </a:lnTo>
                      <a:lnTo>
                        <a:pt x="4" y="2"/>
                      </a:lnTo>
                      <a:lnTo>
                        <a:pt x="1" y="0"/>
                      </a:lnTo>
                      <a:lnTo>
                        <a:pt x="0" y="3"/>
                      </a:lnTo>
                      <a:lnTo>
                        <a:pt x="0" y="15"/>
                      </a:lnTo>
                      <a:lnTo>
                        <a:pt x="0" y="20"/>
                      </a:lnTo>
                      <a:lnTo>
                        <a:pt x="7" y="1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5" name="Freeform 169">
                  <a:extLst>
                    <a:ext uri="{FF2B5EF4-FFF2-40B4-BE49-F238E27FC236}">
                      <a16:creationId xmlns:a16="http://schemas.microsoft.com/office/drawing/2014/main" id="{7FAAB157-905C-76BD-2A66-73647CC03739}"/>
                    </a:ext>
                  </a:extLst>
                </p:cNvPr>
                <p:cNvSpPr>
                  <a:spLocks noChangeArrowheads="1"/>
                </p:cNvSpPr>
                <p:nvPr/>
              </p:nvSpPr>
              <p:spPr bwMode="auto">
                <a:xfrm>
                  <a:off x="6921447" y="1645350"/>
                  <a:ext cx="8955" cy="14923"/>
                </a:xfrm>
                <a:custGeom>
                  <a:avLst/>
                  <a:gdLst>
                    <a:gd name="T0" fmla="*/ 0 w 15"/>
                    <a:gd name="T1" fmla="*/ 20 h 24"/>
                    <a:gd name="T2" fmla="*/ 1 w 15"/>
                    <a:gd name="T3" fmla="*/ 22 h 24"/>
                    <a:gd name="T4" fmla="*/ 2 w 15"/>
                    <a:gd name="T5" fmla="*/ 23 h 24"/>
                    <a:gd name="T6" fmla="*/ 4 w 15"/>
                    <a:gd name="T7" fmla="*/ 19 h 24"/>
                    <a:gd name="T8" fmla="*/ 14 w 15"/>
                    <a:gd name="T9" fmla="*/ 3 h 24"/>
                    <a:gd name="T10" fmla="*/ 13 w 15"/>
                    <a:gd name="T11" fmla="*/ 0 h 24"/>
                    <a:gd name="T12" fmla="*/ 3 w 15"/>
                    <a:gd name="T13" fmla="*/ 13 h 24"/>
                    <a:gd name="T14" fmla="*/ 0 w 15"/>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4">
                      <a:moveTo>
                        <a:pt x="0" y="20"/>
                      </a:moveTo>
                      <a:lnTo>
                        <a:pt x="1" y="22"/>
                      </a:lnTo>
                      <a:lnTo>
                        <a:pt x="2" y="23"/>
                      </a:lnTo>
                      <a:lnTo>
                        <a:pt x="4" y="19"/>
                      </a:lnTo>
                      <a:lnTo>
                        <a:pt x="14" y="3"/>
                      </a:lnTo>
                      <a:lnTo>
                        <a:pt x="13" y="0"/>
                      </a:lnTo>
                      <a:lnTo>
                        <a:pt x="3" y="13"/>
                      </a:lnTo>
                      <a:lnTo>
                        <a:pt x="0" y="2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6" name="Freeform 170">
                  <a:extLst>
                    <a:ext uri="{FF2B5EF4-FFF2-40B4-BE49-F238E27FC236}">
                      <a16:creationId xmlns:a16="http://schemas.microsoft.com/office/drawing/2014/main" id="{B1803202-E907-8B6C-B030-550A8BE71595}"/>
                    </a:ext>
                  </a:extLst>
                </p:cNvPr>
                <p:cNvSpPr>
                  <a:spLocks noChangeArrowheads="1"/>
                </p:cNvSpPr>
                <p:nvPr/>
              </p:nvSpPr>
              <p:spPr bwMode="auto">
                <a:xfrm>
                  <a:off x="6912494" y="1588645"/>
                  <a:ext cx="44767" cy="56705"/>
                </a:xfrm>
                <a:custGeom>
                  <a:avLst/>
                  <a:gdLst>
                    <a:gd name="T0" fmla="*/ 0 w 67"/>
                    <a:gd name="T1" fmla="*/ 82 h 83"/>
                    <a:gd name="T2" fmla="*/ 27 w 67"/>
                    <a:gd name="T3" fmla="*/ 53 h 83"/>
                    <a:gd name="T4" fmla="*/ 29 w 67"/>
                    <a:gd name="T5" fmla="*/ 52 h 83"/>
                    <a:gd name="T6" fmla="*/ 29 w 67"/>
                    <a:gd name="T7" fmla="*/ 52 h 83"/>
                    <a:gd name="T8" fmla="*/ 27 w 67"/>
                    <a:gd name="T9" fmla="*/ 46 h 83"/>
                    <a:gd name="T10" fmla="*/ 30 w 67"/>
                    <a:gd name="T11" fmla="*/ 39 h 83"/>
                    <a:gd name="T12" fmla="*/ 38 w 67"/>
                    <a:gd name="T13" fmla="*/ 34 h 83"/>
                    <a:gd name="T14" fmla="*/ 38 w 67"/>
                    <a:gd name="T15" fmla="*/ 31 h 83"/>
                    <a:gd name="T16" fmla="*/ 43 w 67"/>
                    <a:gd name="T17" fmla="*/ 25 h 83"/>
                    <a:gd name="T18" fmla="*/ 45 w 67"/>
                    <a:gd name="T19" fmla="*/ 24 h 83"/>
                    <a:gd name="T20" fmla="*/ 52 w 67"/>
                    <a:gd name="T21" fmla="*/ 24 h 83"/>
                    <a:gd name="T22" fmla="*/ 66 w 67"/>
                    <a:gd name="T23" fmla="*/ 0 h 83"/>
                    <a:gd name="T24" fmla="*/ 62 w 67"/>
                    <a:gd name="T25" fmla="*/ 1 h 83"/>
                    <a:gd name="T26" fmla="*/ 53 w 67"/>
                    <a:gd name="T27" fmla="*/ 11 h 83"/>
                    <a:gd name="T28" fmla="*/ 45 w 67"/>
                    <a:gd name="T29" fmla="*/ 13 h 83"/>
                    <a:gd name="T30" fmla="*/ 31 w 67"/>
                    <a:gd name="T31" fmla="*/ 9 h 83"/>
                    <a:gd name="T32" fmla="*/ 31 w 67"/>
                    <a:gd name="T33" fmla="*/ 11 h 83"/>
                    <a:gd name="T34" fmla="*/ 30 w 67"/>
                    <a:gd name="T35" fmla="*/ 28 h 83"/>
                    <a:gd name="T36" fmla="*/ 29 w 67"/>
                    <a:gd name="T37" fmla="*/ 32 h 83"/>
                    <a:gd name="T38" fmla="*/ 27 w 67"/>
                    <a:gd name="T39" fmla="*/ 35 h 83"/>
                    <a:gd name="T40" fmla="*/ 23 w 67"/>
                    <a:gd name="T41" fmla="*/ 39 h 83"/>
                    <a:gd name="T42" fmla="*/ 19 w 67"/>
                    <a:gd name="T43" fmla="*/ 41 h 83"/>
                    <a:gd name="T44" fmla="*/ 9 w 67"/>
                    <a:gd name="T45" fmla="*/ 50 h 83"/>
                    <a:gd name="T46" fmla="*/ 5 w 67"/>
                    <a:gd name="T47" fmla="*/ 52 h 83"/>
                    <a:gd name="T48" fmla="*/ 2 w 67"/>
                    <a:gd name="T49" fmla="*/ 53 h 83"/>
                    <a:gd name="T50" fmla="*/ 2 w 67"/>
                    <a:gd name="T51" fmla="*/ 54 h 83"/>
                    <a:gd name="T52" fmla="*/ 3 w 67"/>
                    <a:gd name="T53" fmla="*/ 56 h 83"/>
                    <a:gd name="T54" fmla="*/ 8 w 67"/>
                    <a:gd name="T55" fmla="*/ 60 h 83"/>
                    <a:gd name="T56" fmla="*/ 8 w 67"/>
                    <a:gd name="T57" fmla="*/ 68 h 83"/>
                    <a:gd name="T58" fmla="*/ 0 w 67"/>
                    <a:gd name="T5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83">
                      <a:moveTo>
                        <a:pt x="0" y="82"/>
                      </a:moveTo>
                      <a:lnTo>
                        <a:pt x="27" y="53"/>
                      </a:lnTo>
                      <a:cubicBezTo>
                        <a:pt x="27" y="53"/>
                        <a:pt x="28" y="52"/>
                        <a:pt x="29" y="52"/>
                      </a:cubicBezTo>
                      <a:lnTo>
                        <a:pt x="29" y="52"/>
                      </a:lnTo>
                      <a:cubicBezTo>
                        <a:pt x="27" y="50"/>
                        <a:pt x="26" y="48"/>
                        <a:pt x="27" y="46"/>
                      </a:cubicBezTo>
                      <a:cubicBezTo>
                        <a:pt x="27" y="43"/>
                        <a:pt x="28" y="41"/>
                        <a:pt x="30" y="39"/>
                      </a:cubicBezTo>
                      <a:lnTo>
                        <a:pt x="38" y="34"/>
                      </a:lnTo>
                      <a:lnTo>
                        <a:pt x="38" y="31"/>
                      </a:lnTo>
                      <a:cubicBezTo>
                        <a:pt x="39" y="28"/>
                        <a:pt x="40" y="26"/>
                        <a:pt x="43" y="25"/>
                      </a:cubicBezTo>
                      <a:lnTo>
                        <a:pt x="45" y="24"/>
                      </a:lnTo>
                      <a:cubicBezTo>
                        <a:pt x="47" y="23"/>
                        <a:pt x="50" y="23"/>
                        <a:pt x="52" y="24"/>
                      </a:cubicBezTo>
                      <a:lnTo>
                        <a:pt x="66" y="0"/>
                      </a:lnTo>
                      <a:lnTo>
                        <a:pt x="62" y="1"/>
                      </a:lnTo>
                      <a:lnTo>
                        <a:pt x="53" y="11"/>
                      </a:lnTo>
                      <a:cubicBezTo>
                        <a:pt x="51" y="13"/>
                        <a:pt x="48" y="14"/>
                        <a:pt x="45" y="13"/>
                      </a:cubicBezTo>
                      <a:lnTo>
                        <a:pt x="31" y="9"/>
                      </a:lnTo>
                      <a:lnTo>
                        <a:pt x="31" y="11"/>
                      </a:lnTo>
                      <a:lnTo>
                        <a:pt x="30" y="28"/>
                      </a:lnTo>
                      <a:cubicBezTo>
                        <a:pt x="30" y="29"/>
                        <a:pt x="29" y="31"/>
                        <a:pt x="29" y="32"/>
                      </a:cubicBezTo>
                      <a:lnTo>
                        <a:pt x="27" y="35"/>
                      </a:lnTo>
                      <a:cubicBezTo>
                        <a:pt x="26" y="37"/>
                        <a:pt x="25" y="38"/>
                        <a:pt x="23" y="39"/>
                      </a:cubicBezTo>
                      <a:lnTo>
                        <a:pt x="19" y="41"/>
                      </a:lnTo>
                      <a:lnTo>
                        <a:pt x="9" y="50"/>
                      </a:lnTo>
                      <a:cubicBezTo>
                        <a:pt x="8" y="51"/>
                        <a:pt x="6" y="52"/>
                        <a:pt x="5" y="52"/>
                      </a:cubicBezTo>
                      <a:lnTo>
                        <a:pt x="2" y="53"/>
                      </a:lnTo>
                      <a:lnTo>
                        <a:pt x="2" y="54"/>
                      </a:lnTo>
                      <a:lnTo>
                        <a:pt x="3" y="56"/>
                      </a:lnTo>
                      <a:cubicBezTo>
                        <a:pt x="5" y="57"/>
                        <a:pt x="7" y="58"/>
                        <a:pt x="8" y="60"/>
                      </a:cubicBezTo>
                      <a:cubicBezTo>
                        <a:pt x="10" y="62"/>
                        <a:pt x="10" y="65"/>
                        <a:pt x="8" y="68"/>
                      </a:cubicBezTo>
                      <a:lnTo>
                        <a:pt x="0" y="8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7" name="Freeform 171">
                  <a:extLst>
                    <a:ext uri="{FF2B5EF4-FFF2-40B4-BE49-F238E27FC236}">
                      <a16:creationId xmlns:a16="http://schemas.microsoft.com/office/drawing/2014/main" id="{075BCB81-2A39-0693-5443-59BE350427DA}"/>
                    </a:ext>
                  </a:extLst>
                </p:cNvPr>
                <p:cNvSpPr>
                  <a:spLocks noChangeArrowheads="1"/>
                </p:cNvSpPr>
                <p:nvPr/>
              </p:nvSpPr>
              <p:spPr bwMode="auto">
                <a:xfrm>
                  <a:off x="7234816" y="1421516"/>
                  <a:ext cx="23876" cy="35814"/>
                </a:xfrm>
                <a:custGeom>
                  <a:avLst/>
                  <a:gdLst>
                    <a:gd name="T0" fmla="*/ 16 w 36"/>
                    <a:gd name="T1" fmla="*/ 33 h 54"/>
                    <a:gd name="T2" fmla="*/ 11 w 36"/>
                    <a:gd name="T3" fmla="*/ 35 h 54"/>
                    <a:gd name="T4" fmla="*/ 4 w 36"/>
                    <a:gd name="T5" fmla="*/ 34 h 54"/>
                    <a:gd name="T6" fmla="*/ 0 w 36"/>
                    <a:gd name="T7" fmla="*/ 32 h 54"/>
                    <a:gd name="T8" fmla="*/ 1 w 36"/>
                    <a:gd name="T9" fmla="*/ 47 h 54"/>
                    <a:gd name="T10" fmla="*/ 3 w 36"/>
                    <a:gd name="T11" fmla="*/ 50 h 54"/>
                    <a:gd name="T12" fmla="*/ 5 w 36"/>
                    <a:gd name="T13" fmla="*/ 53 h 54"/>
                    <a:gd name="T14" fmla="*/ 7 w 36"/>
                    <a:gd name="T15" fmla="*/ 53 h 54"/>
                    <a:gd name="T16" fmla="*/ 11 w 36"/>
                    <a:gd name="T17" fmla="*/ 50 h 54"/>
                    <a:gd name="T18" fmla="*/ 20 w 36"/>
                    <a:gd name="T19" fmla="*/ 34 h 54"/>
                    <a:gd name="T20" fmla="*/ 21 w 36"/>
                    <a:gd name="T21" fmla="*/ 32 h 54"/>
                    <a:gd name="T22" fmla="*/ 35 w 36"/>
                    <a:gd name="T23" fmla="*/ 20 h 54"/>
                    <a:gd name="T24" fmla="*/ 31 w 36"/>
                    <a:gd name="T25" fmla="*/ 12 h 54"/>
                    <a:gd name="T26" fmla="*/ 24 w 36"/>
                    <a:gd name="T27" fmla="*/ 4 h 54"/>
                    <a:gd name="T28" fmla="*/ 18 w 36"/>
                    <a:gd name="T29" fmla="*/ 1 h 54"/>
                    <a:gd name="T30" fmla="*/ 7 w 36"/>
                    <a:gd name="T31" fmla="*/ 0 h 54"/>
                    <a:gd name="T32" fmla="*/ 7 w 36"/>
                    <a:gd name="T33" fmla="*/ 5 h 54"/>
                    <a:gd name="T34" fmla="*/ 8 w 36"/>
                    <a:gd name="T35" fmla="*/ 8 h 54"/>
                    <a:gd name="T36" fmla="*/ 15 w 36"/>
                    <a:gd name="T37" fmla="*/ 14 h 54"/>
                    <a:gd name="T38" fmla="*/ 17 w 36"/>
                    <a:gd name="T39" fmla="*/ 16 h 54"/>
                    <a:gd name="T40" fmla="*/ 20 w 36"/>
                    <a:gd name="T41" fmla="*/ 21 h 54"/>
                    <a:gd name="T42" fmla="*/ 21 w 36"/>
                    <a:gd name="T43" fmla="*/ 28 h 54"/>
                    <a:gd name="T44" fmla="*/ 16 w 36"/>
                    <a:gd name="T45"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54">
                      <a:moveTo>
                        <a:pt x="16" y="33"/>
                      </a:moveTo>
                      <a:lnTo>
                        <a:pt x="11" y="35"/>
                      </a:lnTo>
                      <a:cubicBezTo>
                        <a:pt x="9" y="36"/>
                        <a:pt x="6" y="35"/>
                        <a:pt x="4" y="34"/>
                      </a:cubicBezTo>
                      <a:lnTo>
                        <a:pt x="0" y="32"/>
                      </a:lnTo>
                      <a:lnTo>
                        <a:pt x="1" y="47"/>
                      </a:lnTo>
                      <a:lnTo>
                        <a:pt x="3" y="50"/>
                      </a:lnTo>
                      <a:lnTo>
                        <a:pt x="5" y="53"/>
                      </a:lnTo>
                      <a:lnTo>
                        <a:pt x="7" y="53"/>
                      </a:lnTo>
                      <a:lnTo>
                        <a:pt x="11" y="50"/>
                      </a:lnTo>
                      <a:lnTo>
                        <a:pt x="20" y="34"/>
                      </a:lnTo>
                      <a:cubicBezTo>
                        <a:pt x="20" y="34"/>
                        <a:pt x="21" y="33"/>
                        <a:pt x="21" y="32"/>
                      </a:cubicBezTo>
                      <a:lnTo>
                        <a:pt x="35" y="20"/>
                      </a:lnTo>
                      <a:lnTo>
                        <a:pt x="31" y="12"/>
                      </a:lnTo>
                      <a:lnTo>
                        <a:pt x="24" y="4"/>
                      </a:lnTo>
                      <a:lnTo>
                        <a:pt x="18" y="1"/>
                      </a:lnTo>
                      <a:lnTo>
                        <a:pt x="7" y="0"/>
                      </a:lnTo>
                      <a:lnTo>
                        <a:pt x="7" y="5"/>
                      </a:lnTo>
                      <a:lnTo>
                        <a:pt x="8" y="8"/>
                      </a:lnTo>
                      <a:lnTo>
                        <a:pt x="15" y="14"/>
                      </a:lnTo>
                      <a:cubicBezTo>
                        <a:pt x="16" y="15"/>
                        <a:pt x="17" y="15"/>
                        <a:pt x="17" y="16"/>
                      </a:cubicBezTo>
                      <a:lnTo>
                        <a:pt x="20" y="21"/>
                      </a:lnTo>
                      <a:cubicBezTo>
                        <a:pt x="22" y="24"/>
                        <a:pt x="22" y="26"/>
                        <a:pt x="21" y="28"/>
                      </a:cubicBezTo>
                      <a:cubicBezTo>
                        <a:pt x="20" y="31"/>
                        <a:pt x="18" y="32"/>
                        <a:pt x="16" y="33"/>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8" name="Freeform 172">
                  <a:extLst>
                    <a:ext uri="{FF2B5EF4-FFF2-40B4-BE49-F238E27FC236}">
                      <a16:creationId xmlns:a16="http://schemas.microsoft.com/office/drawing/2014/main" id="{D358664D-49C6-3D17-4F5B-54F2A837B06D}"/>
                    </a:ext>
                  </a:extLst>
                </p:cNvPr>
                <p:cNvSpPr>
                  <a:spLocks noChangeArrowheads="1"/>
                </p:cNvSpPr>
                <p:nvPr/>
              </p:nvSpPr>
              <p:spPr bwMode="auto">
                <a:xfrm>
                  <a:off x="7002028" y="1385702"/>
                  <a:ext cx="8953" cy="35814"/>
                </a:xfrm>
                <a:custGeom>
                  <a:avLst/>
                  <a:gdLst>
                    <a:gd name="T0" fmla="*/ 2 w 15"/>
                    <a:gd name="T1" fmla="*/ 44 h 54"/>
                    <a:gd name="T2" fmla="*/ 0 w 15"/>
                    <a:gd name="T3" fmla="*/ 48 h 54"/>
                    <a:gd name="T4" fmla="*/ 1 w 15"/>
                    <a:gd name="T5" fmla="*/ 53 h 54"/>
                    <a:gd name="T6" fmla="*/ 2 w 15"/>
                    <a:gd name="T7" fmla="*/ 52 h 54"/>
                    <a:gd name="T8" fmla="*/ 7 w 15"/>
                    <a:gd name="T9" fmla="*/ 44 h 54"/>
                    <a:gd name="T10" fmla="*/ 14 w 15"/>
                    <a:gd name="T11" fmla="*/ 20 h 54"/>
                    <a:gd name="T12" fmla="*/ 13 w 15"/>
                    <a:gd name="T13" fmla="*/ 13 h 54"/>
                    <a:gd name="T14" fmla="*/ 10 w 15"/>
                    <a:gd name="T15" fmla="*/ 4 h 54"/>
                    <a:gd name="T16" fmla="*/ 7 w 15"/>
                    <a:gd name="T17" fmla="*/ 0 h 54"/>
                    <a:gd name="T18" fmla="*/ 7 w 15"/>
                    <a:gd name="T19" fmla="*/ 1 h 54"/>
                    <a:gd name="T20" fmla="*/ 2 w 15"/>
                    <a:gd name="T21" fmla="*/ 16 h 54"/>
                    <a:gd name="T22" fmla="*/ 1 w 15"/>
                    <a:gd name="T23" fmla="*/ 22 h 54"/>
                    <a:gd name="T24" fmla="*/ 2 w 15"/>
                    <a:gd name="T25" fmla="*/ 35 h 54"/>
                    <a:gd name="T26" fmla="*/ 2 w 15"/>
                    <a:gd name="T27" fmla="*/ 42 h 54"/>
                    <a:gd name="T28" fmla="*/ 2 w 15"/>
                    <a:gd name="T2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54">
                      <a:moveTo>
                        <a:pt x="2" y="44"/>
                      </a:moveTo>
                      <a:lnTo>
                        <a:pt x="0" y="48"/>
                      </a:lnTo>
                      <a:lnTo>
                        <a:pt x="1" y="53"/>
                      </a:lnTo>
                      <a:lnTo>
                        <a:pt x="2" y="52"/>
                      </a:lnTo>
                      <a:lnTo>
                        <a:pt x="7" y="44"/>
                      </a:lnTo>
                      <a:lnTo>
                        <a:pt x="14" y="20"/>
                      </a:lnTo>
                      <a:lnTo>
                        <a:pt x="13" y="13"/>
                      </a:lnTo>
                      <a:lnTo>
                        <a:pt x="10" y="4"/>
                      </a:lnTo>
                      <a:lnTo>
                        <a:pt x="7" y="0"/>
                      </a:lnTo>
                      <a:lnTo>
                        <a:pt x="7" y="1"/>
                      </a:lnTo>
                      <a:lnTo>
                        <a:pt x="2" y="16"/>
                      </a:lnTo>
                      <a:lnTo>
                        <a:pt x="1" y="22"/>
                      </a:lnTo>
                      <a:lnTo>
                        <a:pt x="2" y="35"/>
                      </a:lnTo>
                      <a:lnTo>
                        <a:pt x="2" y="42"/>
                      </a:lnTo>
                      <a:cubicBezTo>
                        <a:pt x="2" y="43"/>
                        <a:pt x="2" y="43"/>
                        <a:pt x="2" y="4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 name="Freeform 173">
                  <a:extLst>
                    <a:ext uri="{FF2B5EF4-FFF2-40B4-BE49-F238E27FC236}">
                      <a16:creationId xmlns:a16="http://schemas.microsoft.com/office/drawing/2014/main" id="{CECDC7FF-285C-6395-A996-CB48C7F67343}"/>
                    </a:ext>
                  </a:extLst>
                </p:cNvPr>
                <p:cNvSpPr>
                  <a:spLocks noChangeArrowheads="1"/>
                </p:cNvSpPr>
                <p:nvPr/>
              </p:nvSpPr>
              <p:spPr bwMode="auto">
                <a:xfrm>
                  <a:off x="7273613" y="1170819"/>
                  <a:ext cx="5968" cy="11938"/>
                </a:xfrm>
                <a:custGeom>
                  <a:avLst/>
                  <a:gdLst>
                    <a:gd name="T0" fmla="*/ 4 w 8"/>
                    <a:gd name="T1" fmla="*/ 14 h 17"/>
                    <a:gd name="T2" fmla="*/ 7 w 8"/>
                    <a:gd name="T3" fmla="*/ 16 h 17"/>
                    <a:gd name="T4" fmla="*/ 1 w 8"/>
                    <a:gd name="T5" fmla="*/ 0 h 17"/>
                    <a:gd name="T6" fmla="*/ 0 w 8"/>
                    <a:gd name="T7" fmla="*/ 2 h 17"/>
                    <a:gd name="T8" fmla="*/ 2 w 8"/>
                    <a:gd name="T9" fmla="*/ 10 h 17"/>
                    <a:gd name="T10" fmla="*/ 4 w 8"/>
                    <a:gd name="T11" fmla="*/ 14 h 17"/>
                  </a:gdLst>
                  <a:ahLst/>
                  <a:cxnLst>
                    <a:cxn ang="0">
                      <a:pos x="T0" y="T1"/>
                    </a:cxn>
                    <a:cxn ang="0">
                      <a:pos x="T2" y="T3"/>
                    </a:cxn>
                    <a:cxn ang="0">
                      <a:pos x="T4" y="T5"/>
                    </a:cxn>
                    <a:cxn ang="0">
                      <a:pos x="T6" y="T7"/>
                    </a:cxn>
                    <a:cxn ang="0">
                      <a:pos x="T8" y="T9"/>
                    </a:cxn>
                    <a:cxn ang="0">
                      <a:pos x="T10" y="T11"/>
                    </a:cxn>
                  </a:cxnLst>
                  <a:rect l="0" t="0" r="r" b="b"/>
                  <a:pathLst>
                    <a:path w="8" h="17">
                      <a:moveTo>
                        <a:pt x="4" y="14"/>
                      </a:moveTo>
                      <a:lnTo>
                        <a:pt x="7" y="16"/>
                      </a:lnTo>
                      <a:lnTo>
                        <a:pt x="1" y="0"/>
                      </a:lnTo>
                      <a:lnTo>
                        <a:pt x="0" y="2"/>
                      </a:lnTo>
                      <a:lnTo>
                        <a:pt x="2" y="10"/>
                      </a:lnTo>
                      <a:lnTo>
                        <a:pt x="4" y="1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0" name="Freeform 175">
                  <a:extLst>
                    <a:ext uri="{FF2B5EF4-FFF2-40B4-BE49-F238E27FC236}">
                      <a16:creationId xmlns:a16="http://schemas.microsoft.com/office/drawing/2014/main" id="{EF07BBC3-49B5-A851-B342-9063B779E45F}"/>
                    </a:ext>
                  </a:extLst>
                </p:cNvPr>
                <p:cNvSpPr>
                  <a:spLocks noChangeArrowheads="1"/>
                </p:cNvSpPr>
                <p:nvPr/>
              </p:nvSpPr>
              <p:spPr bwMode="auto">
                <a:xfrm>
                  <a:off x="6948308" y="1400623"/>
                  <a:ext cx="196975" cy="244727"/>
                </a:xfrm>
                <a:custGeom>
                  <a:avLst/>
                  <a:gdLst>
                    <a:gd name="T0" fmla="*/ 38 w 291"/>
                    <a:gd name="T1" fmla="*/ 227 h 363"/>
                    <a:gd name="T2" fmla="*/ 65 w 291"/>
                    <a:gd name="T3" fmla="*/ 253 h 363"/>
                    <a:gd name="T4" fmla="*/ 42 w 291"/>
                    <a:gd name="T5" fmla="*/ 280 h 363"/>
                    <a:gd name="T6" fmla="*/ 8 w 291"/>
                    <a:gd name="T7" fmla="*/ 341 h 363"/>
                    <a:gd name="T8" fmla="*/ 3 w 291"/>
                    <a:gd name="T9" fmla="*/ 361 h 363"/>
                    <a:gd name="T10" fmla="*/ 22 w 291"/>
                    <a:gd name="T11" fmla="*/ 328 h 363"/>
                    <a:gd name="T12" fmla="*/ 50 w 291"/>
                    <a:gd name="T13" fmla="*/ 294 h 363"/>
                    <a:gd name="T14" fmla="*/ 72 w 291"/>
                    <a:gd name="T15" fmla="*/ 282 h 363"/>
                    <a:gd name="T16" fmla="*/ 103 w 291"/>
                    <a:gd name="T17" fmla="*/ 232 h 363"/>
                    <a:gd name="T18" fmla="*/ 117 w 291"/>
                    <a:gd name="T19" fmla="*/ 253 h 363"/>
                    <a:gd name="T20" fmla="*/ 88 w 291"/>
                    <a:gd name="T21" fmla="*/ 302 h 363"/>
                    <a:gd name="T22" fmla="*/ 93 w 291"/>
                    <a:gd name="T23" fmla="*/ 323 h 363"/>
                    <a:gd name="T24" fmla="*/ 119 w 291"/>
                    <a:gd name="T25" fmla="*/ 326 h 363"/>
                    <a:gd name="T26" fmla="*/ 121 w 291"/>
                    <a:gd name="T27" fmla="*/ 306 h 363"/>
                    <a:gd name="T28" fmla="*/ 130 w 291"/>
                    <a:gd name="T29" fmla="*/ 283 h 363"/>
                    <a:gd name="T30" fmla="*/ 152 w 291"/>
                    <a:gd name="T31" fmla="*/ 273 h 363"/>
                    <a:gd name="T32" fmla="*/ 164 w 291"/>
                    <a:gd name="T33" fmla="*/ 240 h 363"/>
                    <a:gd name="T34" fmla="*/ 173 w 291"/>
                    <a:gd name="T35" fmla="*/ 298 h 363"/>
                    <a:gd name="T36" fmla="*/ 202 w 291"/>
                    <a:gd name="T37" fmla="*/ 219 h 363"/>
                    <a:gd name="T38" fmla="*/ 228 w 291"/>
                    <a:gd name="T39" fmla="*/ 212 h 363"/>
                    <a:gd name="T40" fmla="*/ 278 w 291"/>
                    <a:gd name="T41" fmla="*/ 209 h 363"/>
                    <a:gd name="T42" fmla="*/ 276 w 291"/>
                    <a:gd name="T43" fmla="*/ 184 h 363"/>
                    <a:gd name="T44" fmla="*/ 286 w 291"/>
                    <a:gd name="T45" fmla="*/ 154 h 363"/>
                    <a:gd name="T46" fmla="*/ 282 w 291"/>
                    <a:gd name="T47" fmla="*/ 111 h 363"/>
                    <a:gd name="T48" fmla="*/ 285 w 291"/>
                    <a:gd name="T49" fmla="*/ 97 h 363"/>
                    <a:gd name="T50" fmla="*/ 265 w 291"/>
                    <a:gd name="T51" fmla="*/ 69 h 363"/>
                    <a:gd name="T52" fmla="*/ 252 w 291"/>
                    <a:gd name="T53" fmla="*/ 62 h 363"/>
                    <a:gd name="T54" fmla="*/ 227 w 291"/>
                    <a:gd name="T55" fmla="*/ 61 h 363"/>
                    <a:gd name="T56" fmla="*/ 228 w 291"/>
                    <a:gd name="T57" fmla="*/ 94 h 363"/>
                    <a:gd name="T58" fmla="*/ 209 w 291"/>
                    <a:gd name="T59" fmla="*/ 124 h 363"/>
                    <a:gd name="T60" fmla="*/ 210 w 291"/>
                    <a:gd name="T61" fmla="*/ 149 h 363"/>
                    <a:gd name="T62" fmla="*/ 198 w 291"/>
                    <a:gd name="T63" fmla="*/ 183 h 363"/>
                    <a:gd name="T64" fmla="*/ 159 w 291"/>
                    <a:gd name="T65" fmla="*/ 187 h 363"/>
                    <a:gd name="T66" fmla="*/ 155 w 291"/>
                    <a:gd name="T67" fmla="*/ 222 h 363"/>
                    <a:gd name="T68" fmla="*/ 131 w 291"/>
                    <a:gd name="T69" fmla="*/ 218 h 363"/>
                    <a:gd name="T70" fmla="*/ 135 w 291"/>
                    <a:gd name="T71" fmla="*/ 172 h 363"/>
                    <a:gd name="T72" fmla="*/ 163 w 291"/>
                    <a:gd name="T73" fmla="*/ 144 h 363"/>
                    <a:gd name="T74" fmla="*/ 177 w 291"/>
                    <a:gd name="T75" fmla="*/ 103 h 363"/>
                    <a:gd name="T76" fmla="*/ 151 w 291"/>
                    <a:gd name="T77" fmla="*/ 125 h 363"/>
                    <a:gd name="T78" fmla="*/ 155 w 291"/>
                    <a:gd name="T79" fmla="*/ 73 h 363"/>
                    <a:gd name="T80" fmla="*/ 161 w 291"/>
                    <a:gd name="T81" fmla="*/ 2 h 363"/>
                    <a:gd name="T82" fmla="*/ 122 w 291"/>
                    <a:gd name="T83" fmla="*/ 9 h 363"/>
                    <a:gd name="T84" fmla="*/ 108 w 291"/>
                    <a:gd name="T85" fmla="*/ 47 h 363"/>
                    <a:gd name="T86" fmla="*/ 117 w 291"/>
                    <a:gd name="T87" fmla="*/ 61 h 363"/>
                    <a:gd name="T88" fmla="*/ 100 w 291"/>
                    <a:gd name="T89" fmla="*/ 78 h 363"/>
                    <a:gd name="T90" fmla="*/ 90 w 291"/>
                    <a:gd name="T91" fmla="*/ 106 h 363"/>
                    <a:gd name="T92" fmla="*/ 129 w 291"/>
                    <a:gd name="T93" fmla="*/ 116 h 363"/>
                    <a:gd name="T94" fmla="*/ 113 w 291"/>
                    <a:gd name="T95" fmla="*/ 132 h 363"/>
                    <a:gd name="T96" fmla="*/ 86 w 291"/>
                    <a:gd name="T97" fmla="*/ 130 h 363"/>
                    <a:gd name="T98" fmla="*/ 102 w 291"/>
                    <a:gd name="T99" fmla="*/ 164 h 363"/>
                    <a:gd name="T100" fmla="*/ 121 w 291"/>
                    <a:gd name="T101" fmla="*/ 190 h 363"/>
                    <a:gd name="T102" fmla="*/ 102 w 291"/>
                    <a:gd name="T103" fmla="*/ 194 h 363"/>
                    <a:gd name="T104" fmla="*/ 86 w 291"/>
                    <a:gd name="T105" fmla="*/ 198 h 363"/>
                    <a:gd name="T106" fmla="*/ 72 w 291"/>
                    <a:gd name="T107" fmla="*/ 21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363">
                      <a:moveTo>
                        <a:pt x="60" y="217"/>
                      </a:moveTo>
                      <a:lnTo>
                        <a:pt x="58" y="220"/>
                      </a:lnTo>
                      <a:cubicBezTo>
                        <a:pt x="56" y="222"/>
                        <a:pt x="52" y="222"/>
                        <a:pt x="50" y="221"/>
                      </a:cubicBezTo>
                      <a:lnTo>
                        <a:pt x="42" y="219"/>
                      </a:lnTo>
                      <a:lnTo>
                        <a:pt x="41" y="220"/>
                      </a:lnTo>
                      <a:lnTo>
                        <a:pt x="38" y="227"/>
                      </a:lnTo>
                      <a:lnTo>
                        <a:pt x="47" y="229"/>
                      </a:lnTo>
                      <a:cubicBezTo>
                        <a:pt x="50" y="229"/>
                        <a:pt x="51" y="231"/>
                        <a:pt x="52" y="233"/>
                      </a:cubicBezTo>
                      <a:cubicBezTo>
                        <a:pt x="52" y="235"/>
                        <a:pt x="53" y="237"/>
                        <a:pt x="53" y="239"/>
                      </a:cubicBezTo>
                      <a:lnTo>
                        <a:pt x="53" y="241"/>
                      </a:lnTo>
                      <a:lnTo>
                        <a:pt x="60" y="244"/>
                      </a:lnTo>
                      <a:cubicBezTo>
                        <a:pt x="64" y="245"/>
                        <a:pt x="66" y="249"/>
                        <a:pt x="65" y="253"/>
                      </a:cubicBezTo>
                      <a:cubicBezTo>
                        <a:pt x="65" y="255"/>
                        <a:pt x="63" y="257"/>
                        <a:pt x="62" y="258"/>
                      </a:cubicBezTo>
                      <a:lnTo>
                        <a:pt x="64" y="258"/>
                      </a:lnTo>
                      <a:cubicBezTo>
                        <a:pt x="67" y="260"/>
                        <a:pt x="70" y="263"/>
                        <a:pt x="69" y="267"/>
                      </a:cubicBezTo>
                      <a:cubicBezTo>
                        <a:pt x="68" y="271"/>
                        <a:pt x="65" y="274"/>
                        <a:pt x="61" y="274"/>
                      </a:cubicBezTo>
                      <a:lnTo>
                        <a:pt x="47" y="274"/>
                      </a:lnTo>
                      <a:lnTo>
                        <a:pt x="42" y="280"/>
                      </a:lnTo>
                      <a:lnTo>
                        <a:pt x="36" y="285"/>
                      </a:lnTo>
                      <a:lnTo>
                        <a:pt x="23" y="306"/>
                      </a:lnTo>
                      <a:lnTo>
                        <a:pt x="20" y="314"/>
                      </a:lnTo>
                      <a:lnTo>
                        <a:pt x="13" y="333"/>
                      </a:lnTo>
                      <a:lnTo>
                        <a:pt x="10" y="339"/>
                      </a:lnTo>
                      <a:cubicBezTo>
                        <a:pt x="9" y="340"/>
                        <a:pt x="9" y="341"/>
                        <a:pt x="8" y="341"/>
                      </a:cubicBezTo>
                      <a:lnTo>
                        <a:pt x="5" y="343"/>
                      </a:lnTo>
                      <a:lnTo>
                        <a:pt x="1" y="348"/>
                      </a:lnTo>
                      <a:lnTo>
                        <a:pt x="0" y="352"/>
                      </a:lnTo>
                      <a:lnTo>
                        <a:pt x="1" y="358"/>
                      </a:lnTo>
                      <a:cubicBezTo>
                        <a:pt x="2" y="359"/>
                        <a:pt x="2" y="361"/>
                        <a:pt x="1" y="362"/>
                      </a:cubicBezTo>
                      <a:lnTo>
                        <a:pt x="3" y="361"/>
                      </a:lnTo>
                      <a:lnTo>
                        <a:pt x="8" y="354"/>
                      </a:lnTo>
                      <a:lnTo>
                        <a:pt x="11" y="344"/>
                      </a:lnTo>
                      <a:cubicBezTo>
                        <a:pt x="11" y="343"/>
                        <a:pt x="12" y="343"/>
                        <a:pt x="12" y="342"/>
                      </a:cubicBezTo>
                      <a:lnTo>
                        <a:pt x="15" y="339"/>
                      </a:lnTo>
                      <a:lnTo>
                        <a:pt x="24" y="331"/>
                      </a:lnTo>
                      <a:cubicBezTo>
                        <a:pt x="23" y="330"/>
                        <a:pt x="22" y="329"/>
                        <a:pt x="22" y="328"/>
                      </a:cubicBezTo>
                      <a:cubicBezTo>
                        <a:pt x="20" y="325"/>
                        <a:pt x="20" y="322"/>
                        <a:pt x="22" y="320"/>
                      </a:cubicBezTo>
                      <a:lnTo>
                        <a:pt x="27" y="312"/>
                      </a:lnTo>
                      <a:cubicBezTo>
                        <a:pt x="28" y="310"/>
                        <a:pt x="30" y="309"/>
                        <a:pt x="32" y="309"/>
                      </a:cubicBezTo>
                      <a:lnTo>
                        <a:pt x="42" y="306"/>
                      </a:lnTo>
                      <a:lnTo>
                        <a:pt x="47" y="296"/>
                      </a:lnTo>
                      <a:cubicBezTo>
                        <a:pt x="48" y="295"/>
                        <a:pt x="49" y="294"/>
                        <a:pt x="50" y="294"/>
                      </a:cubicBezTo>
                      <a:lnTo>
                        <a:pt x="56" y="289"/>
                      </a:lnTo>
                      <a:lnTo>
                        <a:pt x="58" y="286"/>
                      </a:lnTo>
                      <a:cubicBezTo>
                        <a:pt x="58" y="285"/>
                        <a:pt x="59" y="284"/>
                        <a:pt x="59" y="284"/>
                      </a:cubicBezTo>
                      <a:lnTo>
                        <a:pt x="61" y="282"/>
                      </a:lnTo>
                      <a:cubicBezTo>
                        <a:pt x="63" y="279"/>
                        <a:pt x="68" y="279"/>
                        <a:pt x="71" y="281"/>
                      </a:cubicBezTo>
                      <a:lnTo>
                        <a:pt x="72" y="282"/>
                      </a:lnTo>
                      <a:lnTo>
                        <a:pt x="92" y="257"/>
                      </a:lnTo>
                      <a:lnTo>
                        <a:pt x="92" y="252"/>
                      </a:lnTo>
                      <a:lnTo>
                        <a:pt x="90" y="241"/>
                      </a:lnTo>
                      <a:cubicBezTo>
                        <a:pt x="89" y="237"/>
                        <a:pt x="91" y="234"/>
                        <a:pt x="95" y="232"/>
                      </a:cubicBezTo>
                      <a:lnTo>
                        <a:pt x="97" y="231"/>
                      </a:lnTo>
                      <a:cubicBezTo>
                        <a:pt x="99" y="231"/>
                        <a:pt x="101" y="231"/>
                        <a:pt x="103" y="232"/>
                      </a:cubicBezTo>
                      <a:lnTo>
                        <a:pt x="106" y="233"/>
                      </a:lnTo>
                      <a:cubicBezTo>
                        <a:pt x="107" y="234"/>
                        <a:pt x="108" y="235"/>
                        <a:pt x="109" y="237"/>
                      </a:cubicBezTo>
                      <a:lnTo>
                        <a:pt x="111" y="240"/>
                      </a:lnTo>
                      <a:cubicBezTo>
                        <a:pt x="111" y="241"/>
                        <a:pt x="111" y="242"/>
                        <a:pt x="111" y="243"/>
                      </a:cubicBezTo>
                      <a:lnTo>
                        <a:pt x="112" y="247"/>
                      </a:lnTo>
                      <a:lnTo>
                        <a:pt x="117" y="253"/>
                      </a:lnTo>
                      <a:cubicBezTo>
                        <a:pt x="119" y="255"/>
                        <a:pt x="119" y="257"/>
                        <a:pt x="119" y="259"/>
                      </a:cubicBezTo>
                      <a:cubicBezTo>
                        <a:pt x="119" y="261"/>
                        <a:pt x="118" y="263"/>
                        <a:pt x="116" y="265"/>
                      </a:cubicBezTo>
                      <a:lnTo>
                        <a:pt x="109" y="270"/>
                      </a:lnTo>
                      <a:lnTo>
                        <a:pt x="98" y="290"/>
                      </a:lnTo>
                      <a:lnTo>
                        <a:pt x="90" y="300"/>
                      </a:lnTo>
                      <a:cubicBezTo>
                        <a:pt x="90" y="301"/>
                        <a:pt x="89" y="301"/>
                        <a:pt x="88" y="302"/>
                      </a:cubicBezTo>
                      <a:lnTo>
                        <a:pt x="76" y="309"/>
                      </a:lnTo>
                      <a:lnTo>
                        <a:pt x="74" y="312"/>
                      </a:lnTo>
                      <a:lnTo>
                        <a:pt x="69" y="325"/>
                      </a:lnTo>
                      <a:cubicBezTo>
                        <a:pt x="69" y="326"/>
                        <a:pt x="68" y="327"/>
                        <a:pt x="68" y="327"/>
                      </a:cubicBezTo>
                      <a:lnTo>
                        <a:pt x="67" y="328"/>
                      </a:lnTo>
                      <a:lnTo>
                        <a:pt x="93" y="323"/>
                      </a:lnTo>
                      <a:cubicBezTo>
                        <a:pt x="95" y="323"/>
                        <a:pt x="97" y="323"/>
                        <a:pt x="99" y="324"/>
                      </a:cubicBezTo>
                      <a:lnTo>
                        <a:pt x="102" y="326"/>
                      </a:lnTo>
                      <a:cubicBezTo>
                        <a:pt x="103" y="327"/>
                        <a:pt x="104" y="327"/>
                        <a:pt x="104" y="328"/>
                      </a:cubicBezTo>
                      <a:lnTo>
                        <a:pt x="110" y="334"/>
                      </a:lnTo>
                      <a:cubicBezTo>
                        <a:pt x="111" y="334"/>
                        <a:pt x="111" y="334"/>
                        <a:pt x="112" y="335"/>
                      </a:cubicBezTo>
                      <a:lnTo>
                        <a:pt x="119" y="326"/>
                      </a:lnTo>
                      <a:lnTo>
                        <a:pt x="119" y="326"/>
                      </a:lnTo>
                      <a:lnTo>
                        <a:pt x="115" y="323"/>
                      </a:lnTo>
                      <a:cubicBezTo>
                        <a:pt x="113" y="321"/>
                        <a:pt x="112" y="319"/>
                        <a:pt x="112" y="317"/>
                      </a:cubicBezTo>
                      <a:cubicBezTo>
                        <a:pt x="112" y="315"/>
                        <a:pt x="113" y="313"/>
                        <a:pt x="114" y="311"/>
                      </a:cubicBezTo>
                      <a:lnTo>
                        <a:pt x="117" y="308"/>
                      </a:lnTo>
                      <a:cubicBezTo>
                        <a:pt x="118" y="307"/>
                        <a:pt x="120" y="306"/>
                        <a:pt x="121" y="306"/>
                      </a:cubicBezTo>
                      <a:lnTo>
                        <a:pt x="124" y="305"/>
                      </a:lnTo>
                      <a:cubicBezTo>
                        <a:pt x="124" y="305"/>
                        <a:pt x="124" y="305"/>
                        <a:pt x="125" y="305"/>
                      </a:cubicBezTo>
                      <a:lnTo>
                        <a:pt x="124" y="303"/>
                      </a:lnTo>
                      <a:cubicBezTo>
                        <a:pt x="124" y="301"/>
                        <a:pt x="124" y="299"/>
                        <a:pt x="125" y="298"/>
                      </a:cubicBezTo>
                      <a:lnTo>
                        <a:pt x="127" y="295"/>
                      </a:lnTo>
                      <a:lnTo>
                        <a:pt x="130" y="283"/>
                      </a:lnTo>
                      <a:cubicBezTo>
                        <a:pt x="130" y="281"/>
                        <a:pt x="132" y="279"/>
                        <a:pt x="134" y="278"/>
                      </a:cubicBezTo>
                      <a:cubicBezTo>
                        <a:pt x="134" y="277"/>
                        <a:pt x="135" y="277"/>
                        <a:pt x="136" y="277"/>
                      </a:cubicBezTo>
                      <a:lnTo>
                        <a:pt x="137" y="275"/>
                      </a:lnTo>
                      <a:cubicBezTo>
                        <a:pt x="137" y="273"/>
                        <a:pt x="140" y="271"/>
                        <a:pt x="142" y="270"/>
                      </a:cubicBezTo>
                      <a:cubicBezTo>
                        <a:pt x="145" y="269"/>
                        <a:pt x="147" y="270"/>
                        <a:pt x="149" y="272"/>
                      </a:cubicBezTo>
                      <a:lnTo>
                        <a:pt x="152" y="273"/>
                      </a:lnTo>
                      <a:lnTo>
                        <a:pt x="152" y="273"/>
                      </a:lnTo>
                      <a:lnTo>
                        <a:pt x="153" y="268"/>
                      </a:lnTo>
                      <a:lnTo>
                        <a:pt x="151" y="253"/>
                      </a:lnTo>
                      <a:cubicBezTo>
                        <a:pt x="151" y="251"/>
                        <a:pt x="152" y="250"/>
                        <a:pt x="152" y="249"/>
                      </a:cubicBezTo>
                      <a:lnTo>
                        <a:pt x="155" y="244"/>
                      </a:lnTo>
                      <a:cubicBezTo>
                        <a:pt x="156" y="240"/>
                        <a:pt x="160" y="239"/>
                        <a:pt x="164" y="240"/>
                      </a:cubicBezTo>
                      <a:cubicBezTo>
                        <a:pt x="167" y="240"/>
                        <a:pt x="170" y="244"/>
                        <a:pt x="170" y="247"/>
                      </a:cubicBezTo>
                      <a:lnTo>
                        <a:pt x="170" y="256"/>
                      </a:lnTo>
                      <a:lnTo>
                        <a:pt x="172" y="274"/>
                      </a:lnTo>
                      <a:lnTo>
                        <a:pt x="170" y="297"/>
                      </a:lnTo>
                      <a:lnTo>
                        <a:pt x="171" y="302"/>
                      </a:lnTo>
                      <a:lnTo>
                        <a:pt x="173" y="298"/>
                      </a:lnTo>
                      <a:lnTo>
                        <a:pt x="182" y="270"/>
                      </a:lnTo>
                      <a:cubicBezTo>
                        <a:pt x="182" y="270"/>
                        <a:pt x="183" y="269"/>
                        <a:pt x="183" y="268"/>
                      </a:cubicBezTo>
                      <a:lnTo>
                        <a:pt x="190" y="260"/>
                      </a:lnTo>
                      <a:lnTo>
                        <a:pt x="198" y="225"/>
                      </a:lnTo>
                      <a:cubicBezTo>
                        <a:pt x="198" y="224"/>
                        <a:pt x="198" y="223"/>
                        <a:pt x="199" y="222"/>
                      </a:cubicBezTo>
                      <a:lnTo>
                        <a:pt x="202" y="219"/>
                      </a:lnTo>
                      <a:cubicBezTo>
                        <a:pt x="203" y="217"/>
                        <a:pt x="205" y="216"/>
                        <a:pt x="208" y="216"/>
                      </a:cubicBezTo>
                      <a:cubicBezTo>
                        <a:pt x="209" y="216"/>
                        <a:pt x="212" y="217"/>
                        <a:pt x="213" y="219"/>
                      </a:cubicBezTo>
                      <a:lnTo>
                        <a:pt x="216" y="221"/>
                      </a:lnTo>
                      <a:cubicBezTo>
                        <a:pt x="216" y="221"/>
                        <a:pt x="216" y="221"/>
                        <a:pt x="216" y="222"/>
                      </a:cubicBezTo>
                      <a:lnTo>
                        <a:pt x="225" y="214"/>
                      </a:lnTo>
                      <a:cubicBezTo>
                        <a:pt x="226" y="213"/>
                        <a:pt x="227" y="212"/>
                        <a:pt x="228" y="212"/>
                      </a:cubicBezTo>
                      <a:lnTo>
                        <a:pt x="253" y="205"/>
                      </a:lnTo>
                      <a:cubicBezTo>
                        <a:pt x="254" y="205"/>
                        <a:pt x="254" y="205"/>
                        <a:pt x="255" y="205"/>
                      </a:cubicBezTo>
                      <a:lnTo>
                        <a:pt x="270" y="206"/>
                      </a:lnTo>
                      <a:cubicBezTo>
                        <a:pt x="271" y="206"/>
                        <a:pt x="272" y="207"/>
                        <a:pt x="273" y="207"/>
                      </a:cubicBezTo>
                      <a:lnTo>
                        <a:pt x="277" y="210"/>
                      </a:lnTo>
                      <a:lnTo>
                        <a:pt x="278" y="209"/>
                      </a:lnTo>
                      <a:lnTo>
                        <a:pt x="277" y="206"/>
                      </a:lnTo>
                      <a:cubicBezTo>
                        <a:pt x="276" y="205"/>
                        <a:pt x="275" y="203"/>
                        <a:pt x="275" y="202"/>
                      </a:cubicBezTo>
                      <a:lnTo>
                        <a:pt x="274" y="195"/>
                      </a:lnTo>
                      <a:cubicBezTo>
                        <a:pt x="274" y="195"/>
                        <a:pt x="274" y="194"/>
                        <a:pt x="274" y="193"/>
                      </a:cubicBezTo>
                      <a:lnTo>
                        <a:pt x="275" y="187"/>
                      </a:lnTo>
                      <a:cubicBezTo>
                        <a:pt x="275" y="186"/>
                        <a:pt x="276" y="185"/>
                        <a:pt x="276" y="184"/>
                      </a:cubicBezTo>
                      <a:lnTo>
                        <a:pt x="278" y="181"/>
                      </a:lnTo>
                      <a:cubicBezTo>
                        <a:pt x="278" y="180"/>
                        <a:pt x="279" y="180"/>
                        <a:pt x="279" y="179"/>
                      </a:cubicBezTo>
                      <a:lnTo>
                        <a:pt x="283" y="175"/>
                      </a:lnTo>
                      <a:lnTo>
                        <a:pt x="288" y="160"/>
                      </a:lnTo>
                      <a:lnTo>
                        <a:pt x="289" y="156"/>
                      </a:lnTo>
                      <a:lnTo>
                        <a:pt x="286" y="154"/>
                      </a:lnTo>
                      <a:cubicBezTo>
                        <a:pt x="283" y="151"/>
                        <a:pt x="283" y="147"/>
                        <a:pt x="285" y="144"/>
                      </a:cubicBezTo>
                      <a:lnTo>
                        <a:pt x="290" y="136"/>
                      </a:lnTo>
                      <a:lnTo>
                        <a:pt x="285" y="132"/>
                      </a:lnTo>
                      <a:cubicBezTo>
                        <a:pt x="283" y="130"/>
                        <a:pt x="282" y="128"/>
                        <a:pt x="282" y="125"/>
                      </a:cubicBezTo>
                      <a:lnTo>
                        <a:pt x="283" y="116"/>
                      </a:lnTo>
                      <a:lnTo>
                        <a:pt x="282" y="111"/>
                      </a:lnTo>
                      <a:cubicBezTo>
                        <a:pt x="282" y="111"/>
                        <a:pt x="282" y="110"/>
                        <a:pt x="282" y="109"/>
                      </a:cubicBezTo>
                      <a:lnTo>
                        <a:pt x="282" y="105"/>
                      </a:lnTo>
                      <a:cubicBezTo>
                        <a:pt x="282" y="103"/>
                        <a:pt x="283" y="100"/>
                        <a:pt x="285" y="99"/>
                      </a:cubicBezTo>
                      <a:lnTo>
                        <a:pt x="287" y="97"/>
                      </a:lnTo>
                      <a:lnTo>
                        <a:pt x="286" y="97"/>
                      </a:lnTo>
                      <a:lnTo>
                        <a:pt x="285" y="97"/>
                      </a:lnTo>
                      <a:cubicBezTo>
                        <a:pt x="282" y="97"/>
                        <a:pt x="280" y="96"/>
                        <a:pt x="278" y="94"/>
                      </a:cubicBezTo>
                      <a:cubicBezTo>
                        <a:pt x="277" y="92"/>
                        <a:pt x="275" y="89"/>
                        <a:pt x="276" y="87"/>
                      </a:cubicBezTo>
                      <a:lnTo>
                        <a:pt x="277" y="84"/>
                      </a:lnTo>
                      <a:cubicBezTo>
                        <a:pt x="274" y="84"/>
                        <a:pt x="270" y="82"/>
                        <a:pt x="269" y="79"/>
                      </a:cubicBezTo>
                      <a:lnTo>
                        <a:pt x="266" y="72"/>
                      </a:lnTo>
                      <a:cubicBezTo>
                        <a:pt x="265" y="71"/>
                        <a:pt x="265" y="70"/>
                        <a:pt x="265" y="69"/>
                      </a:cubicBezTo>
                      <a:lnTo>
                        <a:pt x="265" y="63"/>
                      </a:lnTo>
                      <a:lnTo>
                        <a:pt x="262" y="62"/>
                      </a:lnTo>
                      <a:cubicBezTo>
                        <a:pt x="261" y="62"/>
                        <a:pt x="260" y="62"/>
                        <a:pt x="260" y="61"/>
                      </a:cubicBezTo>
                      <a:lnTo>
                        <a:pt x="253" y="57"/>
                      </a:lnTo>
                      <a:lnTo>
                        <a:pt x="253" y="59"/>
                      </a:lnTo>
                      <a:cubicBezTo>
                        <a:pt x="252" y="60"/>
                        <a:pt x="252" y="61"/>
                        <a:pt x="252" y="62"/>
                      </a:cubicBezTo>
                      <a:lnTo>
                        <a:pt x="250" y="66"/>
                      </a:lnTo>
                      <a:cubicBezTo>
                        <a:pt x="249" y="68"/>
                        <a:pt x="247" y="69"/>
                        <a:pt x="245" y="70"/>
                      </a:cubicBezTo>
                      <a:lnTo>
                        <a:pt x="242" y="71"/>
                      </a:lnTo>
                      <a:cubicBezTo>
                        <a:pt x="239" y="71"/>
                        <a:pt x="236" y="71"/>
                        <a:pt x="234" y="69"/>
                      </a:cubicBezTo>
                      <a:lnTo>
                        <a:pt x="231" y="67"/>
                      </a:lnTo>
                      <a:lnTo>
                        <a:pt x="227" y="61"/>
                      </a:lnTo>
                      <a:lnTo>
                        <a:pt x="214" y="70"/>
                      </a:lnTo>
                      <a:lnTo>
                        <a:pt x="213" y="76"/>
                      </a:lnTo>
                      <a:lnTo>
                        <a:pt x="213" y="81"/>
                      </a:lnTo>
                      <a:lnTo>
                        <a:pt x="217" y="86"/>
                      </a:lnTo>
                      <a:lnTo>
                        <a:pt x="226" y="92"/>
                      </a:lnTo>
                      <a:cubicBezTo>
                        <a:pt x="227" y="93"/>
                        <a:pt x="228" y="94"/>
                        <a:pt x="228" y="94"/>
                      </a:cubicBezTo>
                      <a:lnTo>
                        <a:pt x="233" y="100"/>
                      </a:lnTo>
                      <a:cubicBezTo>
                        <a:pt x="233" y="101"/>
                        <a:pt x="234" y="102"/>
                        <a:pt x="234" y="104"/>
                      </a:cubicBezTo>
                      <a:lnTo>
                        <a:pt x="237" y="117"/>
                      </a:lnTo>
                      <a:cubicBezTo>
                        <a:pt x="237" y="120"/>
                        <a:pt x="236" y="122"/>
                        <a:pt x="235" y="124"/>
                      </a:cubicBezTo>
                      <a:cubicBezTo>
                        <a:pt x="233" y="126"/>
                        <a:pt x="230" y="127"/>
                        <a:pt x="228" y="126"/>
                      </a:cubicBezTo>
                      <a:lnTo>
                        <a:pt x="209" y="124"/>
                      </a:lnTo>
                      <a:lnTo>
                        <a:pt x="207" y="125"/>
                      </a:lnTo>
                      <a:lnTo>
                        <a:pt x="203" y="133"/>
                      </a:lnTo>
                      <a:lnTo>
                        <a:pt x="203" y="134"/>
                      </a:lnTo>
                      <a:lnTo>
                        <a:pt x="204" y="136"/>
                      </a:lnTo>
                      <a:cubicBezTo>
                        <a:pt x="204" y="137"/>
                        <a:pt x="205" y="137"/>
                        <a:pt x="205" y="138"/>
                      </a:cubicBezTo>
                      <a:lnTo>
                        <a:pt x="210" y="149"/>
                      </a:lnTo>
                      <a:lnTo>
                        <a:pt x="213" y="160"/>
                      </a:lnTo>
                      <a:cubicBezTo>
                        <a:pt x="213" y="160"/>
                        <a:pt x="213" y="161"/>
                        <a:pt x="213" y="162"/>
                      </a:cubicBezTo>
                      <a:lnTo>
                        <a:pt x="211" y="172"/>
                      </a:lnTo>
                      <a:cubicBezTo>
                        <a:pt x="211" y="173"/>
                        <a:pt x="210" y="175"/>
                        <a:pt x="209" y="176"/>
                      </a:cubicBezTo>
                      <a:lnTo>
                        <a:pt x="205" y="181"/>
                      </a:lnTo>
                      <a:cubicBezTo>
                        <a:pt x="203" y="182"/>
                        <a:pt x="200" y="183"/>
                        <a:pt x="198" y="183"/>
                      </a:cubicBezTo>
                      <a:cubicBezTo>
                        <a:pt x="195" y="183"/>
                        <a:pt x="193" y="181"/>
                        <a:pt x="192" y="178"/>
                      </a:cubicBezTo>
                      <a:lnTo>
                        <a:pt x="189" y="172"/>
                      </a:lnTo>
                      <a:lnTo>
                        <a:pt x="186" y="161"/>
                      </a:lnTo>
                      <a:lnTo>
                        <a:pt x="180" y="168"/>
                      </a:lnTo>
                      <a:lnTo>
                        <a:pt x="162" y="182"/>
                      </a:lnTo>
                      <a:lnTo>
                        <a:pt x="159" y="187"/>
                      </a:lnTo>
                      <a:lnTo>
                        <a:pt x="159" y="193"/>
                      </a:lnTo>
                      <a:lnTo>
                        <a:pt x="160" y="199"/>
                      </a:lnTo>
                      <a:lnTo>
                        <a:pt x="159" y="211"/>
                      </a:lnTo>
                      <a:cubicBezTo>
                        <a:pt x="159" y="212"/>
                        <a:pt x="159" y="212"/>
                        <a:pt x="159" y="213"/>
                      </a:cubicBezTo>
                      <a:lnTo>
                        <a:pt x="156" y="220"/>
                      </a:lnTo>
                      <a:cubicBezTo>
                        <a:pt x="156" y="221"/>
                        <a:pt x="155" y="222"/>
                        <a:pt x="155" y="222"/>
                      </a:cubicBezTo>
                      <a:lnTo>
                        <a:pt x="150" y="228"/>
                      </a:lnTo>
                      <a:cubicBezTo>
                        <a:pt x="150" y="228"/>
                        <a:pt x="150" y="229"/>
                        <a:pt x="149" y="229"/>
                      </a:cubicBezTo>
                      <a:lnTo>
                        <a:pt x="141" y="235"/>
                      </a:lnTo>
                      <a:cubicBezTo>
                        <a:pt x="138" y="237"/>
                        <a:pt x="135" y="237"/>
                        <a:pt x="132" y="235"/>
                      </a:cubicBezTo>
                      <a:cubicBezTo>
                        <a:pt x="129" y="233"/>
                        <a:pt x="128" y="230"/>
                        <a:pt x="129" y="226"/>
                      </a:cubicBezTo>
                      <a:lnTo>
                        <a:pt x="131" y="218"/>
                      </a:lnTo>
                      <a:cubicBezTo>
                        <a:pt x="131" y="217"/>
                        <a:pt x="131" y="217"/>
                        <a:pt x="132" y="216"/>
                      </a:cubicBezTo>
                      <a:lnTo>
                        <a:pt x="136" y="209"/>
                      </a:lnTo>
                      <a:lnTo>
                        <a:pt x="136" y="202"/>
                      </a:lnTo>
                      <a:lnTo>
                        <a:pt x="133" y="184"/>
                      </a:lnTo>
                      <a:cubicBezTo>
                        <a:pt x="133" y="183"/>
                        <a:pt x="133" y="182"/>
                        <a:pt x="133" y="181"/>
                      </a:cubicBezTo>
                      <a:lnTo>
                        <a:pt x="135" y="172"/>
                      </a:lnTo>
                      <a:cubicBezTo>
                        <a:pt x="135" y="171"/>
                        <a:pt x="136" y="170"/>
                        <a:pt x="136" y="169"/>
                      </a:cubicBezTo>
                      <a:lnTo>
                        <a:pt x="140" y="164"/>
                      </a:lnTo>
                      <a:cubicBezTo>
                        <a:pt x="141" y="162"/>
                        <a:pt x="143" y="161"/>
                        <a:pt x="145" y="161"/>
                      </a:cubicBezTo>
                      <a:lnTo>
                        <a:pt x="156" y="156"/>
                      </a:lnTo>
                      <a:lnTo>
                        <a:pt x="162" y="146"/>
                      </a:lnTo>
                      <a:cubicBezTo>
                        <a:pt x="162" y="145"/>
                        <a:pt x="162" y="144"/>
                        <a:pt x="163" y="144"/>
                      </a:cubicBezTo>
                      <a:lnTo>
                        <a:pt x="165" y="142"/>
                      </a:lnTo>
                      <a:cubicBezTo>
                        <a:pt x="166" y="141"/>
                        <a:pt x="167" y="141"/>
                        <a:pt x="168" y="140"/>
                      </a:cubicBezTo>
                      <a:lnTo>
                        <a:pt x="169" y="139"/>
                      </a:lnTo>
                      <a:lnTo>
                        <a:pt x="176" y="111"/>
                      </a:lnTo>
                      <a:lnTo>
                        <a:pt x="177" y="104"/>
                      </a:lnTo>
                      <a:lnTo>
                        <a:pt x="177" y="103"/>
                      </a:lnTo>
                      <a:lnTo>
                        <a:pt x="174" y="107"/>
                      </a:lnTo>
                      <a:cubicBezTo>
                        <a:pt x="174" y="108"/>
                        <a:pt x="173" y="109"/>
                        <a:pt x="173" y="109"/>
                      </a:cubicBezTo>
                      <a:lnTo>
                        <a:pt x="164" y="118"/>
                      </a:lnTo>
                      <a:cubicBezTo>
                        <a:pt x="163" y="118"/>
                        <a:pt x="163" y="119"/>
                        <a:pt x="162" y="119"/>
                      </a:cubicBezTo>
                      <a:lnTo>
                        <a:pt x="153" y="124"/>
                      </a:lnTo>
                      <a:cubicBezTo>
                        <a:pt x="152" y="124"/>
                        <a:pt x="151" y="125"/>
                        <a:pt x="151" y="125"/>
                      </a:cubicBezTo>
                      <a:lnTo>
                        <a:pt x="142" y="126"/>
                      </a:lnTo>
                      <a:cubicBezTo>
                        <a:pt x="138" y="127"/>
                        <a:pt x="135" y="125"/>
                        <a:pt x="133" y="122"/>
                      </a:cubicBezTo>
                      <a:cubicBezTo>
                        <a:pt x="132" y="119"/>
                        <a:pt x="132" y="115"/>
                        <a:pt x="135" y="113"/>
                      </a:cubicBezTo>
                      <a:lnTo>
                        <a:pt x="146" y="102"/>
                      </a:lnTo>
                      <a:lnTo>
                        <a:pt x="155" y="84"/>
                      </a:lnTo>
                      <a:lnTo>
                        <a:pt x="155" y="73"/>
                      </a:lnTo>
                      <a:lnTo>
                        <a:pt x="164" y="37"/>
                      </a:lnTo>
                      <a:lnTo>
                        <a:pt x="161" y="31"/>
                      </a:lnTo>
                      <a:cubicBezTo>
                        <a:pt x="161" y="31"/>
                        <a:pt x="161" y="30"/>
                        <a:pt x="161" y="29"/>
                      </a:cubicBezTo>
                      <a:lnTo>
                        <a:pt x="159" y="22"/>
                      </a:lnTo>
                      <a:cubicBezTo>
                        <a:pt x="159" y="21"/>
                        <a:pt x="159" y="20"/>
                        <a:pt x="159" y="19"/>
                      </a:cubicBezTo>
                      <a:lnTo>
                        <a:pt x="161" y="2"/>
                      </a:lnTo>
                      <a:lnTo>
                        <a:pt x="160" y="0"/>
                      </a:lnTo>
                      <a:lnTo>
                        <a:pt x="148" y="7"/>
                      </a:lnTo>
                      <a:cubicBezTo>
                        <a:pt x="146" y="8"/>
                        <a:pt x="144" y="8"/>
                        <a:pt x="142" y="8"/>
                      </a:cubicBezTo>
                      <a:lnTo>
                        <a:pt x="126" y="4"/>
                      </a:lnTo>
                      <a:lnTo>
                        <a:pt x="124" y="5"/>
                      </a:lnTo>
                      <a:lnTo>
                        <a:pt x="122" y="9"/>
                      </a:lnTo>
                      <a:lnTo>
                        <a:pt x="118" y="24"/>
                      </a:lnTo>
                      <a:lnTo>
                        <a:pt x="118" y="25"/>
                      </a:lnTo>
                      <a:cubicBezTo>
                        <a:pt x="119" y="25"/>
                        <a:pt x="119" y="26"/>
                        <a:pt x="119" y="27"/>
                      </a:cubicBezTo>
                      <a:lnTo>
                        <a:pt x="121" y="36"/>
                      </a:lnTo>
                      <a:cubicBezTo>
                        <a:pt x="122" y="40"/>
                        <a:pt x="119" y="44"/>
                        <a:pt x="115" y="45"/>
                      </a:cubicBezTo>
                      <a:lnTo>
                        <a:pt x="108" y="47"/>
                      </a:lnTo>
                      <a:lnTo>
                        <a:pt x="107" y="48"/>
                      </a:lnTo>
                      <a:lnTo>
                        <a:pt x="107" y="54"/>
                      </a:lnTo>
                      <a:lnTo>
                        <a:pt x="108" y="57"/>
                      </a:lnTo>
                      <a:lnTo>
                        <a:pt x="111" y="59"/>
                      </a:lnTo>
                      <a:lnTo>
                        <a:pt x="115" y="60"/>
                      </a:lnTo>
                      <a:cubicBezTo>
                        <a:pt x="116" y="60"/>
                        <a:pt x="116" y="61"/>
                        <a:pt x="117" y="61"/>
                      </a:cubicBezTo>
                      <a:lnTo>
                        <a:pt x="121" y="64"/>
                      </a:lnTo>
                      <a:cubicBezTo>
                        <a:pt x="123" y="65"/>
                        <a:pt x="124" y="67"/>
                        <a:pt x="124" y="70"/>
                      </a:cubicBezTo>
                      <a:cubicBezTo>
                        <a:pt x="124" y="73"/>
                        <a:pt x="123" y="75"/>
                        <a:pt x="121" y="77"/>
                      </a:cubicBezTo>
                      <a:lnTo>
                        <a:pt x="116" y="80"/>
                      </a:lnTo>
                      <a:cubicBezTo>
                        <a:pt x="114" y="82"/>
                        <a:pt x="111" y="83"/>
                        <a:pt x="108" y="82"/>
                      </a:cubicBezTo>
                      <a:lnTo>
                        <a:pt x="100" y="78"/>
                      </a:lnTo>
                      <a:lnTo>
                        <a:pt x="98" y="83"/>
                      </a:lnTo>
                      <a:cubicBezTo>
                        <a:pt x="98" y="85"/>
                        <a:pt x="97" y="86"/>
                        <a:pt x="95" y="87"/>
                      </a:cubicBezTo>
                      <a:lnTo>
                        <a:pt x="93" y="88"/>
                      </a:lnTo>
                      <a:cubicBezTo>
                        <a:pt x="92" y="89"/>
                        <a:pt x="91" y="90"/>
                        <a:pt x="89" y="90"/>
                      </a:cubicBezTo>
                      <a:lnTo>
                        <a:pt x="89" y="101"/>
                      </a:lnTo>
                      <a:lnTo>
                        <a:pt x="90" y="106"/>
                      </a:lnTo>
                      <a:lnTo>
                        <a:pt x="91" y="107"/>
                      </a:lnTo>
                      <a:lnTo>
                        <a:pt x="117" y="106"/>
                      </a:lnTo>
                      <a:lnTo>
                        <a:pt x="117" y="106"/>
                      </a:lnTo>
                      <a:cubicBezTo>
                        <a:pt x="118" y="106"/>
                        <a:pt x="120" y="107"/>
                        <a:pt x="122" y="108"/>
                      </a:cubicBezTo>
                      <a:lnTo>
                        <a:pt x="127" y="112"/>
                      </a:lnTo>
                      <a:cubicBezTo>
                        <a:pt x="128" y="113"/>
                        <a:pt x="129" y="115"/>
                        <a:pt x="129" y="116"/>
                      </a:cubicBezTo>
                      <a:cubicBezTo>
                        <a:pt x="130" y="117"/>
                        <a:pt x="130" y="119"/>
                        <a:pt x="130" y="119"/>
                      </a:cubicBezTo>
                      <a:lnTo>
                        <a:pt x="132" y="127"/>
                      </a:lnTo>
                      <a:lnTo>
                        <a:pt x="137" y="131"/>
                      </a:lnTo>
                      <a:cubicBezTo>
                        <a:pt x="140" y="134"/>
                        <a:pt x="140" y="139"/>
                        <a:pt x="137" y="143"/>
                      </a:cubicBezTo>
                      <a:cubicBezTo>
                        <a:pt x="134" y="146"/>
                        <a:pt x="129" y="146"/>
                        <a:pt x="126" y="143"/>
                      </a:cubicBezTo>
                      <a:lnTo>
                        <a:pt x="113" y="132"/>
                      </a:lnTo>
                      <a:cubicBezTo>
                        <a:pt x="113" y="132"/>
                        <a:pt x="112" y="131"/>
                        <a:pt x="111" y="131"/>
                      </a:cubicBezTo>
                      <a:lnTo>
                        <a:pt x="109" y="128"/>
                      </a:lnTo>
                      <a:lnTo>
                        <a:pt x="108" y="128"/>
                      </a:lnTo>
                      <a:lnTo>
                        <a:pt x="106" y="129"/>
                      </a:lnTo>
                      <a:cubicBezTo>
                        <a:pt x="105" y="130"/>
                        <a:pt x="104" y="130"/>
                        <a:pt x="103" y="130"/>
                      </a:cubicBezTo>
                      <a:lnTo>
                        <a:pt x="86" y="130"/>
                      </a:lnTo>
                      <a:lnTo>
                        <a:pt x="85" y="134"/>
                      </a:lnTo>
                      <a:lnTo>
                        <a:pt x="86" y="146"/>
                      </a:lnTo>
                      <a:lnTo>
                        <a:pt x="89" y="153"/>
                      </a:lnTo>
                      <a:lnTo>
                        <a:pt x="92" y="157"/>
                      </a:lnTo>
                      <a:lnTo>
                        <a:pt x="96" y="164"/>
                      </a:lnTo>
                      <a:lnTo>
                        <a:pt x="102" y="164"/>
                      </a:lnTo>
                      <a:cubicBezTo>
                        <a:pt x="103" y="164"/>
                        <a:pt x="104" y="165"/>
                        <a:pt x="104" y="165"/>
                      </a:cubicBezTo>
                      <a:lnTo>
                        <a:pt x="108" y="166"/>
                      </a:lnTo>
                      <a:cubicBezTo>
                        <a:pt x="110" y="167"/>
                        <a:pt x="111" y="168"/>
                        <a:pt x="112" y="169"/>
                      </a:cubicBezTo>
                      <a:lnTo>
                        <a:pt x="117" y="177"/>
                      </a:lnTo>
                      <a:cubicBezTo>
                        <a:pt x="119" y="178"/>
                        <a:pt x="121" y="180"/>
                        <a:pt x="122" y="182"/>
                      </a:cubicBezTo>
                      <a:cubicBezTo>
                        <a:pt x="123" y="185"/>
                        <a:pt x="123" y="188"/>
                        <a:pt x="121" y="190"/>
                      </a:cubicBezTo>
                      <a:lnTo>
                        <a:pt x="118" y="193"/>
                      </a:lnTo>
                      <a:cubicBezTo>
                        <a:pt x="117" y="194"/>
                        <a:pt x="116" y="195"/>
                        <a:pt x="115" y="195"/>
                      </a:cubicBezTo>
                      <a:lnTo>
                        <a:pt x="112" y="196"/>
                      </a:lnTo>
                      <a:cubicBezTo>
                        <a:pt x="111" y="197"/>
                        <a:pt x="109" y="197"/>
                        <a:pt x="107" y="196"/>
                      </a:cubicBezTo>
                      <a:lnTo>
                        <a:pt x="105" y="196"/>
                      </a:lnTo>
                      <a:cubicBezTo>
                        <a:pt x="104" y="195"/>
                        <a:pt x="103" y="195"/>
                        <a:pt x="102" y="194"/>
                      </a:cubicBezTo>
                      <a:lnTo>
                        <a:pt x="99" y="192"/>
                      </a:lnTo>
                      <a:cubicBezTo>
                        <a:pt x="98" y="192"/>
                        <a:pt x="98" y="191"/>
                        <a:pt x="97" y="190"/>
                      </a:cubicBezTo>
                      <a:lnTo>
                        <a:pt x="95" y="186"/>
                      </a:lnTo>
                      <a:lnTo>
                        <a:pt x="87" y="187"/>
                      </a:lnTo>
                      <a:lnTo>
                        <a:pt x="88" y="190"/>
                      </a:lnTo>
                      <a:cubicBezTo>
                        <a:pt x="88" y="193"/>
                        <a:pt x="88" y="196"/>
                        <a:pt x="86" y="198"/>
                      </a:cubicBezTo>
                      <a:cubicBezTo>
                        <a:pt x="85" y="198"/>
                        <a:pt x="84" y="199"/>
                        <a:pt x="83" y="200"/>
                      </a:cubicBezTo>
                      <a:lnTo>
                        <a:pt x="84" y="202"/>
                      </a:lnTo>
                      <a:lnTo>
                        <a:pt x="88" y="212"/>
                      </a:lnTo>
                      <a:cubicBezTo>
                        <a:pt x="89" y="215"/>
                        <a:pt x="87" y="219"/>
                        <a:pt x="85" y="221"/>
                      </a:cubicBezTo>
                      <a:cubicBezTo>
                        <a:pt x="82" y="223"/>
                        <a:pt x="78" y="223"/>
                        <a:pt x="76" y="221"/>
                      </a:cubicBezTo>
                      <a:lnTo>
                        <a:pt x="72" y="218"/>
                      </a:lnTo>
                      <a:cubicBezTo>
                        <a:pt x="71" y="218"/>
                        <a:pt x="70" y="217"/>
                        <a:pt x="69" y="216"/>
                      </a:cubicBezTo>
                      <a:lnTo>
                        <a:pt x="65" y="208"/>
                      </a:lnTo>
                      <a:lnTo>
                        <a:pt x="62" y="209"/>
                      </a:lnTo>
                      <a:cubicBezTo>
                        <a:pt x="63" y="212"/>
                        <a:pt x="62" y="215"/>
                        <a:pt x="60" y="21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1" name="Freeform 176">
                  <a:extLst>
                    <a:ext uri="{FF2B5EF4-FFF2-40B4-BE49-F238E27FC236}">
                      <a16:creationId xmlns:a16="http://schemas.microsoft.com/office/drawing/2014/main" id="{B08C8405-4F18-2633-D6BC-FC469DC8100B}"/>
                    </a:ext>
                  </a:extLst>
                </p:cNvPr>
                <p:cNvSpPr>
                  <a:spLocks noChangeArrowheads="1"/>
                </p:cNvSpPr>
                <p:nvPr/>
              </p:nvSpPr>
              <p:spPr bwMode="auto">
                <a:xfrm>
                  <a:off x="7216910" y="1370777"/>
                  <a:ext cx="8953" cy="5968"/>
                </a:xfrm>
                <a:custGeom>
                  <a:avLst/>
                  <a:gdLst>
                    <a:gd name="T0" fmla="*/ 13 w 14"/>
                    <a:gd name="T1" fmla="*/ 2 h 9"/>
                    <a:gd name="T2" fmla="*/ 12 w 14"/>
                    <a:gd name="T3" fmla="*/ 2 h 9"/>
                    <a:gd name="T4" fmla="*/ 10 w 14"/>
                    <a:gd name="T5" fmla="*/ 0 h 9"/>
                    <a:gd name="T6" fmla="*/ 3 w 14"/>
                    <a:gd name="T7" fmla="*/ 5 h 9"/>
                    <a:gd name="T8" fmla="*/ 0 w 14"/>
                    <a:gd name="T9" fmla="*/ 6 h 9"/>
                    <a:gd name="T10" fmla="*/ 0 w 14"/>
                    <a:gd name="T11" fmla="*/ 8 h 9"/>
                    <a:gd name="T12" fmla="*/ 0 w 14"/>
                    <a:gd name="T13" fmla="*/ 8 h 9"/>
                    <a:gd name="T14" fmla="*/ 6 w 14"/>
                    <a:gd name="T15" fmla="*/ 7 h 9"/>
                    <a:gd name="T16" fmla="*/ 13 w 14"/>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3" y="2"/>
                      </a:moveTo>
                      <a:cubicBezTo>
                        <a:pt x="12" y="2"/>
                        <a:pt x="12" y="2"/>
                        <a:pt x="12" y="2"/>
                      </a:cubicBezTo>
                      <a:lnTo>
                        <a:pt x="10" y="0"/>
                      </a:lnTo>
                      <a:cubicBezTo>
                        <a:pt x="9" y="2"/>
                        <a:pt x="6" y="4"/>
                        <a:pt x="3" y="5"/>
                      </a:cubicBezTo>
                      <a:lnTo>
                        <a:pt x="0" y="6"/>
                      </a:lnTo>
                      <a:lnTo>
                        <a:pt x="0" y="8"/>
                      </a:lnTo>
                      <a:lnTo>
                        <a:pt x="0" y="8"/>
                      </a:lnTo>
                      <a:lnTo>
                        <a:pt x="6" y="7"/>
                      </a:lnTo>
                      <a:lnTo>
                        <a:pt x="13"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2" name="Freeform 177">
                  <a:extLst>
                    <a:ext uri="{FF2B5EF4-FFF2-40B4-BE49-F238E27FC236}">
                      <a16:creationId xmlns:a16="http://schemas.microsoft.com/office/drawing/2014/main" id="{0ACF9712-B570-0C52-F8CE-B0A37DF8D441}"/>
                    </a:ext>
                  </a:extLst>
                </p:cNvPr>
                <p:cNvSpPr>
                  <a:spLocks noChangeArrowheads="1"/>
                </p:cNvSpPr>
                <p:nvPr/>
              </p:nvSpPr>
              <p:spPr bwMode="auto">
                <a:xfrm>
                  <a:off x="7181096" y="1173803"/>
                  <a:ext cx="164144" cy="185037"/>
                </a:xfrm>
                <a:custGeom>
                  <a:avLst/>
                  <a:gdLst>
                    <a:gd name="T0" fmla="*/ 56 w 244"/>
                    <a:gd name="T1" fmla="*/ 260 h 275"/>
                    <a:gd name="T2" fmla="*/ 67 w 244"/>
                    <a:gd name="T3" fmla="*/ 263 h 275"/>
                    <a:gd name="T4" fmla="*/ 111 w 244"/>
                    <a:gd name="T5" fmla="*/ 211 h 275"/>
                    <a:gd name="T6" fmla="*/ 127 w 244"/>
                    <a:gd name="T7" fmla="*/ 196 h 275"/>
                    <a:gd name="T8" fmla="*/ 141 w 244"/>
                    <a:gd name="T9" fmla="*/ 196 h 275"/>
                    <a:gd name="T10" fmla="*/ 142 w 244"/>
                    <a:gd name="T11" fmla="*/ 220 h 275"/>
                    <a:gd name="T12" fmla="*/ 175 w 244"/>
                    <a:gd name="T13" fmla="*/ 211 h 275"/>
                    <a:gd name="T14" fmla="*/ 214 w 244"/>
                    <a:gd name="T15" fmla="*/ 203 h 275"/>
                    <a:gd name="T16" fmla="*/ 204 w 244"/>
                    <a:gd name="T17" fmla="*/ 187 h 275"/>
                    <a:gd name="T18" fmla="*/ 203 w 244"/>
                    <a:gd name="T19" fmla="*/ 171 h 275"/>
                    <a:gd name="T20" fmla="*/ 213 w 244"/>
                    <a:gd name="T21" fmla="*/ 166 h 275"/>
                    <a:gd name="T22" fmla="*/ 209 w 244"/>
                    <a:gd name="T23" fmla="*/ 154 h 275"/>
                    <a:gd name="T24" fmla="*/ 206 w 244"/>
                    <a:gd name="T25" fmla="*/ 136 h 275"/>
                    <a:gd name="T26" fmla="*/ 218 w 244"/>
                    <a:gd name="T27" fmla="*/ 119 h 275"/>
                    <a:gd name="T28" fmla="*/ 236 w 244"/>
                    <a:gd name="T29" fmla="*/ 112 h 275"/>
                    <a:gd name="T30" fmla="*/ 242 w 244"/>
                    <a:gd name="T31" fmla="*/ 107 h 275"/>
                    <a:gd name="T32" fmla="*/ 240 w 244"/>
                    <a:gd name="T33" fmla="*/ 92 h 275"/>
                    <a:gd name="T34" fmla="*/ 225 w 244"/>
                    <a:gd name="T35" fmla="*/ 94 h 275"/>
                    <a:gd name="T36" fmla="*/ 214 w 244"/>
                    <a:gd name="T37" fmla="*/ 73 h 275"/>
                    <a:gd name="T38" fmla="*/ 221 w 244"/>
                    <a:gd name="T39" fmla="*/ 50 h 275"/>
                    <a:gd name="T40" fmla="*/ 229 w 244"/>
                    <a:gd name="T41" fmla="*/ 40 h 275"/>
                    <a:gd name="T42" fmla="*/ 221 w 244"/>
                    <a:gd name="T43" fmla="*/ 41 h 275"/>
                    <a:gd name="T44" fmla="*/ 215 w 244"/>
                    <a:gd name="T45" fmla="*/ 55 h 275"/>
                    <a:gd name="T46" fmla="*/ 208 w 244"/>
                    <a:gd name="T47" fmla="*/ 73 h 275"/>
                    <a:gd name="T48" fmla="*/ 191 w 244"/>
                    <a:gd name="T49" fmla="*/ 69 h 275"/>
                    <a:gd name="T50" fmla="*/ 190 w 244"/>
                    <a:gd name="T51" fmla="*/ 56 h 275"/>
                    <a:gd name="T52" fmla="*/ 203 w 244"/>
                    <a:gd name="T53" fmla="*/ 17 h 275"/>
                    <a:gd name="T54" fmla="*/ 193 w 244"/>
                    <a:gd name="T55" fmla="*/ 17 h 275"/>
                    <a:gd name="T56" fmla="*/ 179 w 244"/>
                    <a:gd name="T57" fmla="*/ 22 h 275"/>
                    <a:gd name="T58" fmla="*/ 177 w 244"/>
                    <a:gd name="T59" fmla="*/ 35 h 275"/>
                    <a:gd name="T60" fmla="*/ 162 w 244"/>
                    <a:gd name="T61" fmla="*/ 40 h 275"/>
                    <a:gd name="T62" fmla="*/ 167 w 244"/>
                    <a:gd name="T63" fmla="*/ 49 h 275"/>
                    <a:gd name="T64" fmla="*/ 168 w 244"/>
                    <a:gd name="T65" fmla="*/ 65 h 275"/>
                    <a:gd name="T66" fmla="*/ 149 w 244"/>
                    <a:gd name="T67" fmla="*/ 65 h 275"/>
                    <a:gd name="T68" fmla="*/ 133 w 244"/>
                    <a:gd name="T69" fmla="*/ 49 h 275"/>
                    <a:gd name="T70" fmla="*/ 124 w 244"/>
                    <a:gd name="T71" fmla="*/ 44 h 275"/>
                    <a:gd name="T72" fmla="*/ 117 w 244"/>
                    <a:gd name="T73" fmla="*/ 35 h 275"/>
                    <a:gd name="T74" fmla="*/ 112 w 244"/>
                    <a:gd name="T75" fmla="*/ 32 h 275"/>
                    <a:gd name="T76" fmla="*/ 121 w 244"/>
                    <a:gd name="T77" fmla="*/ 48 h 275"/>
                    <a:gd name="T78" fmla="*/ 107 w 244"/>
                    <a:gd name="T79" fmla="*/ 59 h 275"/>
                    <a:gd name="T80" fmla="*/ 135 w 244"/>
                    <a:gd name="T81" fmla="*/ 70 h 275"/>
                    <a:gd name="T82" fmla="*/ 129 w 244"/>
                    <a:gd name="T83" fmla="*/ 92 h 275"/>
                    <a:gd name="T84" fmla="*/ 114 w 244"/>
                    <a:gd name="T85" fmla="*/ 95 h 275"/>
                    <a:gd name="T86" fmla="*/ 122 w 244"/>
                    <a:gd name="T87" fmla="*/ 110 h 275"/>
                    <a:gd name="T88" fmla="*/ 108 w 244"/>
                    <a:gd name="T89" fmla="*/ 120 h 275"/>
                    <a:gd name="T90" fmla="*/ 65 w 244"/>
                    <a:gd name="T91" fmla="*/ 102 h 275"/>
                    <a:gd name="T92" fmla="*/ 58 w 244"/>
                    <a:gd name="T93" fmla="*/ 109 h 275"/>
                    <a:gd name="T94" fmla="*/ 64 w 244"/>
                    <a:gd name="T95" fmla="*/ 125 h 275"/>
                    <a:gd name="T96" fmla="*/ 68 w 244"/>
                    <a:gd name="T97" fmla="*/ 137 h 275"/>
                    <a:gd name="T98" fmla="*/ 61 w 244"/>
                    <a:gd name="T99" fmla="*/ 151 h 275"/>
                    <a:gd name="T100" fmla="*/ 66 w 244"/>
                    <a:gd name="T101" fmla="*/ 165 h 275"/>
                    <a:gd name="T102" fmla="*/ 60 w 244"/>
                    <a:gd name="T103" fmla="*/ 193 h 275"/>
                    <a:gd name="T104" fmla="*/ 28 w 244"/>
                    <a:gd name="T105" fmla="*/ 198 h 275"/>
                    <a:gd name="T106" fmla="*/ 35 w 244"/>
                    <a:gd name="T107" fmla="*/ 200 h 275"/>
                    <a:gd name="T108" fmla="*/ 66 w 244"/>
                    <a:gd name="T109" fmla="*/ 197 h 275"/>
                    <a:gd name="T110" fmla="*/ 71 w 244"/>
                    <a:gd name="T111" fmla="*/ 217 h 275"/>
                    <a:gd name="T112" fmla="*/ 58 w 244"/>
                    <a:gd name="T113" fmla="*/ 236 h 275"/>
                    <a:gd name="T114" fmla="*/ 44 w 244"/>
                    <a:gd name="T115" fmla="*/ 250 h 275"/>
                    <a:gd name="T116" fmla="*/ 24 w 244"/>
                    <a:gd name="T117" fmla="*/ 250 h 275"/>
                    <a:gd name="T118" fmla="*/ 16 w 244"/>
                    <a:gd name="T119" fmla="*/ 265 h 275"/>
                    <a:gd name="T120" fmla="*/ 2 w 244"/>
                    <a:gd name="T121" fmla="*/ 260 h 275"/>
                    <a:gd name="T122" fmla="*/ 3 w 244"/>
                    <a:gd name="T123" fmla="*/ 27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75">
                      <a:moveTo>
                        <a:pt x="3" y="271"/>
                      </a:moveTo>
                      <a:cubicBezTo>
                        <a:pt x="4" y="272"/>
                        <a:pt x="5" y="273"/>
                        <a:pt x="6" y="274"/>
                      </a:cubicBezTo>
                      <a:lnTo>
                        <a:pt x="56" y="260"/>
                      </a:lnTo>
                      <a:cubicBezTo>
                        <a:pt x="59" y="259"/>
                        <a:pt x="62" y="260"/>
                        <a:pt x="64" y="262"/>
                      </a:cubicBezTo>
                      <a:lnTo>
                        <a:pt x="66" y="265"/>
                      </a:lnTo>
                      <a:cubicBezTo>
                        <a:pt x="66" y="264"/>
                        <a:pt x="66" y="264"/>
                        <a:pt x="67" y="263"/>
                      </a:cubicBezTo>
                      <a:lnTo>
                        <a:pt x="76" y="251"/>
                      </a:lnTo>
                      <a:lnTo>
                        <a:pt x="104" y="224"/>
                      </a:lnTo>
                      <a:lnTo>
                        <a:pt x="111" y="211"/>
                      </a:lnTo>
                      <a:lnTo>
                        <a:pt x="117" y="203"/>
                      </a:lnTo>
                      <a:lnTo>
                        <a:pt x="124" y="198"/>
                      </a:lnTo>
                      <a:cubicBezTo>
                        <a:pt x="124" y="197"/>
                        <a:pt x="125" y="197"/>
                        <a:pt x="127" y="196"/>
                      </a:cubicBezTo>
                      <a:lnTo>
                        <a:pt x="132" y="195"/>
                      </a:lnTo>
                      <a:cubicBezTo>
                        <a:pt x="133" y="195"/>
                        <a:pt x="134" y="194"/>
                        <a:pt x="135" y="195"/>
                      </a:cubicBezTo>
                      <a:lnTo>
                        <a:pt x="141" y="196"/>
                      </a:lnTo>
                      <a:cubicBezTo>
                        <a:pt x="144" y="196"/>
                        <a:pt x="146" y="197"/>
                        <a:pt x="147" y="200"/>
                      </a:cubicBezTo>
                      <a:cubicBezTo>
                        <a:pt x="148" y="202"/>
                        <a:pt x="148" y="204"/>
                        <a:pt x="147" y="207"/>
                      </a:cubicBezTo>
                      <a:lnTo>
                        <a:pt x="142" y="220"/>
                      </a:lnTo>
                      <a:lnTo>
                        <a:pt x="154" y="221"/>
                      </a:lnTo>
                      <a:lnTo>
                        <a:pt x="171" y="212"/>
                      </a:lnTo>
                      <a:cubicBezTo>
                        <a:pt x="172" y="211"/>
                        <a:pt x="174" y="211"/>
                        <a:pt x="175" y="211"/>
                      </a:cubicBezTo>
                      <a:lnTo>
                        <a:pt x="196" y="213"/>
                      </a:lnTo>
                      <a:lnTo>
                        <a:pt x="218" y="208"/>
                      </a:lnTo>
                      <a:cubicBezTo>
                        <a:pt x="216" y="207"/>
                        <a:pt x="215" y="205"/>
                        <a:pt x="214" y="203"/>
                      </a:cubicBezTo>
                      <a:lnTo>
                        <a:pt x="212" y="193"/>
                      </a:lnTo>
                      <a:lnTo>
                        <a:pt x="209" y="191"/>
                      </a:lnTo>
                      <a:lnTo>
                        <a:pt x="204" y="187"/>
                      </a:lnTo>
                      <a:cubicBezTo>
                        <a:pt x="202" y="186"/>
                        <a:pt x="200" y="183"/>
                        <a:pt x="200" y="181"/>
                      </a:cubicBezTo>
                      <a:lnTo>
                        <a:pt x="200" y="177"/>
                      </a:lnTo>
                      <a:cubicBezTo>
                        <a:pt x="200" y="175"/>
                        <a:pt x="201" y="172"/>
                        <a:pt x="203" y="171"/>
                      </a:cubicBezTo>
                      <a:cubicBezTo>
                        <a:pt x="205" y="169"/>
                        <a:pt x="207" y="169"/>
                        <a:pt x="209" y="169"/>
                      </a:cubicBezTo>
                      <a:lnTo>
                        <a:pt x="216" y="170"/>
                      </a:lnTo>
                      <a:lnTo>
                        <a:pt x="213" y="166"/>
                      </a:lnTo>
                      <a:lnTo>
                        <a:pt x="211" y="162"/>
                      </a:lnTo>
                      <a:cubicBezTo>
                        <a:pt x="210" y="161"/>
                        <a:pt x="210" y="160"/>
                        <a:pt x="210" y="159"/>
                      </a:cubicBezTo>
                      <a:lnTo>
                        <a:pt x="209" y="154"/>
                      </a:lnTo>
                      <a:lnTo>
                        <a:pt x="208" y="145"/>
                      </a:lnTo>
                      <a:lnTo>
                        <a:pt x="207" y="144"/>
                      </a:lnTo>
                      <a:cubicBezTo>
                        <a:pt x="205" y="141"/>
                        <a:pt x="205" y="138"/>
                        <a:pt x="206" y="136"/>
                      </a:cubicBezTo>
                      <a:lnTo>
                        <a:pt x="210" y="128"/>
                      </a:lnTo>
                      <a:cubicBezTo>
                        <a:pt x="210" y="127"/>
                        <a:pt x="211" y="126"/>
                        <a:pt x="212" y="125"/>
                      </a:cubicBezTo>
                      <a:lnTo>
                        <a:pt x="218" y="119"/>
                      </a:lnTo>
                      <a:cubicBezTo>
                        <a:pt x="219" y="119"/>
                        <a:pt x="219" y="118"/>
                        <a:pt x="220" y="118"/>
                      </a:cubicBezTo>
                      <a:lnTo>
                        <a:pt x="232" y="113"/>
                      </a:lnTo>
                      <a:cubicBezTo>
                        <a:pt x="233" y="112"/>
                        <a:pt x="235" y="112"/>
                        <a:pt x="236" y="112"/>
                      </a:cubicBezTo>
                      <a:lnTo>
                        <a:pt x="242" y="113"/>
                      </a:lnTo>
                      <a:lnTo>
                        <a:pt x="243" y="110"/>
                      </a:lnTo>
                      <a:cubicBezTo>
                        <a:pt x="242" y="109"/>
                        <a:pt x="242" y="108"/>
                        <a:pt x="242" y="107"/>
                      </a:cubicBezTo>
                      <a:lnTo>
                        <a:pt x="240" y="103"/>
                      </a:lnTo>
                      <a:cubicBezTo>
                        <a:pt x="240" y="102"/>
                        <a:pt x="240" y="101"/>
                        <a:pt x="240" y="101"/>
                      </a:cubicBezTo>
                      <a:lnTo>
                        <a:pt x="240" y="92"/>
                      </a:lnTo>
                      <a:cubicBezTo>
                        <a:pt x="239" y="93"/>
                        <a:pt x="237" y="95"/>
                        <a:pt x="235" y="96"/>
                      </a:cubicBezTo>
                      <a:cubicBezTo>
                        <a:pt x="233" y="96"/>
                        <a:pt x="231" y="96"/>
                        <a:pt x="229" y="95"/>
                      </a:cubicBezTo>
                      <a:lnTo>
                        <a:pt x="225" y="94"/>
                      </a:lnTo>
                      <a:cubicBezTo>
                        <a:pt x="224" y="93"/>
                        <a:pt x="223" y="93"/>
                        <a:pt x="223" y="92"/>
                      </a:cubicBezTo>
                      <a:lnTo>
                        <a:pt x="215" y="83"/>
                      </a:lnTo>
                      <a:cubicBezTo>
                        <a:pt x="212" y="81"/>
                        <a:pt x="212" y="76"/>
                        <a:pt x="214" y="73"/>
                      </a:cubicBezTo>
                      <a:lnTo>
                        <a:pt x="221" y="63"/>
                      </a:lnTo>
                      <a:lnTo>
                        <a:pt x="222" y="59"/>
                      </a:lnTo>
                      <a:lnTo>
                        <a:pt x="221" y="50"/>
                      </a:lnTo>
                      <a:cubicBezTo>
                        <a:pt x="220" y="47"/>
                        <a:pt x="221" y="44"/>
                        <a:pt x="222" y="43"/>
                      </a:cubicBezTo>
                      <a:cubicBezTo>
                        <a:pt x="224" y="41"/>
                        <a:pt x="227" y="40"/>
                        <a:pt x="229" y="40"/>
                      </a:cubicBezTo>
                      <a:lnTo>
                        <a:pt x="229" y="40"/>
                      </a:lnTo>
                      <a:lnTo>
                        <a:pt x="224" y="35"/>
                      </a:lnTo>
                      <a:lnTo>
                        <a:pt x="223" y="38"/>
                      </a:lnTo>
                      <a:cubicBezTo>
                        <a:pt x="223" y="39"/>
                        <a:pt x="222" y="40"/>
                        <a:pt x="221" y="41"/>
                      </a:cubicBezTo>
                      <a:lnTo>
                        <a:pt x="217" y="43"/>
                      </a:lnTo>
                      <a:lnTo>
                        <a:pt x="217" y="46"/>
                      </a:lnTo>
                      <a:lnTo>
                        <a:pt x="215" y="55"/>
                      </a:lnTo>
                      <a:lnTo>
                        <a:pt x="212" y="67"/>
                      </a:lnTo>
                      <a:cubicBezTo>
                        <a:pt x="211" y="67"/>
                        <a:pt x="211" y="68"/>
                        <a:pt x="211" y="69"/>
                      </a:cubicBezTo>
                      <a:lnTo>
                        <a:pt x="208" y="73"/>
                      </a:lnTo>
                      <a:cubicBezTo>
                        <a:pt x="206" y="76"/>
                        <a:pt x="201" y="78"/>
                        <a:pt x="198" y="75"/>
                      </a:cubicBezTo>
                      <a:lnTo>
                        <a:pt x="195" y="74"/>
                      </a:lnTo>
                      <a:cubicBezTo>
                        <a:pt x="193" y="73"/>
                        <a:pt x="192" y="71"/>
                        <a:pt x="191" y="69"/>
                      </a:cubicBezTo>
                      <a:lnTo>
                        <a:pt x="189" y="64"/>
                      </a:lnTo>
                      <a:cubicBezTo>
                        <a:pt x="189" y="63"/>
                        <a:pt x="189" y="62"/>
                        <a:pt x="189" y="61"/>
                      </a:cubicBezTo>
                      <a:lnTo>
                        <a:pt x="190" y="56"/>
                      </a:lnTo>
                      <a:lnTo>
                        <a:pt x="195" y="30"/>
                      </a:lnTo>
                      <a:lnTo>
                        <a:pt x="198" y="25"/>
                      </a:lnTo>
                      <a:lnTo>
                        <a:pt x="203" y="17"/>
                      </a:lnTo>
                      <a:lnTo>
                        <a:pt x="200" y="0"/>
                      </a:lnTo>
                      <a:lnTo>
                        <a:pt x="195" y="14"/>
                      </a:lnTo>
                      <a:cubicBezTo>
                        <a:pt x="194" y="15"/>
                        <a:pt x="194" y="16"/>
                        <a:pt x="193" y="17"/>
                      </a:cubicBezTo>
                      <a:lnTo>
                        <a:pt x="189" y="21"/>
                      </a:lnTo>
                      <a:cubicBezTo>
                        <a:pt x="188" y="23"/>
                        <a:pt x="185" y="24"/>
                        <a:pt x="183" y="23"/>
                      </a:cubicBezTo>
                      <a:cubicBezTo>
                        <a:pt x="181" y="23"/>
                        <a:pt x="180" y="23"/>
                        <a:pt x="179" y="22"/>
                      </a:cubicBezTo>
                      <a:lnTo>
                        <a:pt x="180" y="25"/>
                      </a:lnTo>
                      <a:cubicBezTo>
                        <a:pt x="180" y="27"/>
                        <a:pt x="180" y="28"/>
                        <a:pt x="180" y="29"/>
                      </a:cubicBezTo>
                      <a:lnTo>
                        <a:pt x="177" y="35"/>
                      </a:lnTo>
                      <a:cubicBezTo>
                        <a:pt x="176" y="38"/>
                        <a:pt x="174" y="41"/>
                        <a:pt x="170" y="41"/>
                      </a:cubicBezTo>
                      <a:lnTo>
                        <a:pt x="166" y="41"/>
                      </a:lnTo>
                      <a:cubicBezTo>
                        <a:pt x="164" y="41"/>
                        <a:pt x="163" y="41"/>
                        <a:pt x="162" y="40"/>
                      </a:cubicBezTo>
                      <a:lnTo>
                        <a:pt x="159" y="39"/>
                      </a:lnTo>
                      <a:lnTo>
                        <a:pt x="162" y="45"/>
                      </a:lnTo>
                      <a:lnTo>
                        <a:pt x="167" y="49"/>
                      </a:lnTo>
                      <a:cubicBezTo>
                        <a:pt x="169" y="51"/>
                        <a:pt x="170" y="53"/>
                        <a:pt x="170" y="55"/>
                      </a:cubicBezTo>
                      <a:lnTo>
                        <a:pt x="170" y="59"/>
                      </a:lnTo>
                      <a:cubicBezTo>
                        <a:pt x="170" y="62"/>
                        <a:pt x="170" y="64"/>
                        <a:pt x="168" y="65"/>
                      </a:cubicBezTo>
                      <a:cubicBezTo>
                        <a:pt x="166" y="67"/>
                        <a:pt x="164" y="68"/>
                        <a:pt x="162" y="67"/>
                      </a:cubicBezTo>
                      <a:lnTo>
                        <a:pt x="153" y="66"/>
                      </a:lnTo>
                      <a:cubicBezTo>
                        <a:pt x="152" y="66"/>
                        <a:pt x="150" y="66"/>
                        <a:pt x="149" y="65"/>
                      </a:cubicBezTo>
                      <a:lnTo>
                        <a:pt x="146" y="63"/>
                      </a:lnTo>
                      <a:cubicBezTo>
                        <a:pt x="145" y="62"/>
                        <a:pt x="145" y="62"/>
                        <a:pt x="144" y="61"/>
                      </a:cubicBezTo>
                      <a:lnTo>
                        <a:pt x="133" y="49"/>
                      </a:lnTo>
                      <a:lnTo>
                        <a:pt x="130" y="48"/>
                      </a:lnTo>
                      <a:cubicBezTo>
                        <a:pt x="129" y="48"/>
                        <a:pt x="127" y="47"/>
                        <a:pt x="126" y="46"/>
                      </a:cubicBezTo>
                      <a:lnTo>
                        <a:pt x="124" y="44"/>
                      </a:lnTo>
                      <a:cubicBezTo>
                        <a:pt x="123" y="44"/>
                        <a:pt x="123" y="43"/>
                        <a:pt x="122" y="41"/>
                      </a:cubicBezTo>
                      <a:lnTo>
                        <a:pt x="120" y="36"/>
                      </a:lnTo>
                      <a:lnTo>
                        <a:pt x="117" y="35"/>
                      </a:lnTo>
                      <a:cubicBezTo>
                        <a:pt x="116" y="35"/>
                        <a:pt x="115" y="34"/>
                        <a:pt x="115" y="34"/>
                      </a:cubicBezTo>
                      <a:lnTo>
                        <a:pt x="112" y="32"/>
                      </a:lnTo>
                      <a:lnTo>
                        <a:pt x="112" y="32"/>
                      </a:lnTo>
                      <a:lnTo>
                        <a:pt x="115" y="38"/>
                      </a:lnTo>
                      <a:lnTo>
                        <a:pt x="119" y="42"/>
                      </a:lnTo>
                      <a:cubicBezTo>
                        <a:pt x="120" y="44"/>
                        <a:pt x="121" y="45"/>
                        <a:pt x="121" y="48"/>
                      </a:cubicBezTo>
                      <a:cubicBezTo>
                        <a:pt x="121" y="50"/>
                        <a:pt x="120" y="53"/>
                        <a:pt x="118" y="54"/>
                      </a:cubicBezTo>
                      <a:lnTo>
                        <a:pt x="114" y="57"/>
                      </a:lnTo>
                      <a:cubicBezTo>
                        <a:pt x="112" y="59"/>
                        <a:pt x="110" y="59"/>
                        <a:pt x="107" y="59"/>
                      </a:cubicBezTo>
                      <a:lnTo>
                        <a:pt x="106" y="59"/>
                      </a:lnTo>
                      <a:cubicBezTo>
                        <a:pt x="106" y="61"/>
                        <a:pt x="106" y="63"/>
                        <a:pt x="104" y="64"/>
                      </a:cubicBezTo>
                      <a:lnTo>
                        <a:pt x="135" y="70"/>
                      </a:lnTo>
                      <a:cubicBezTo>
                        <a:pt x="138" y="71"/>
                        <a:pt x="140" y="73"/>
                        <a:pt x="141" y="76"/>
                      </a:cubicBezTo>
                      <a:cubicBezTo>
                        <a:pt x="142" y="79"/>
                        <a:pt x="141" y="82"/>
                        <a:pt x="138" y="84"/>
                      </a:cubicBezTo>
                      <a:lnTo>
                        <a:pt x="129" y="92"/>
                      </a:lnTo>
                      <a:cubicBezTo>
                        <a:pt x="127" y="93"/>
                        <a:pt x="125" y="94"/>
                        <a:pt x="124" y="94"/>
                      </a:cubicBezTo>
                      <a:lnTo>
                        <a:pt x="112" y="94"/>
                      </a:lnTo>
                      <a:cubicBezTo>
                        <a:pt x="113" y="94"/>
                        <a:pt x="114" y="95"/>
                        <a:pt x="114" y="95"/>
                      </a:cubicBezTo>
                      <a:lnTo>
                        <a:pt x="118" y="99"/>
                      </a:lnTo>
                      <a:cubicBezTo>
                        <a:pt x="119" y="100"/>
                        <a:pt x="120" y="101"/>
                        <a:pt x="120" y="103"/>
                      </a:cubicBezTo>
                      <a:lnTo>
                        <a:pt x="122" y="110"/>
                      </a:lnTo>
                      <a:cubicBezTo>
                        <a:pt x="123" y="113"/>
                        <a:pt x="122" y="116"/>
                        <a:pt x="120" y="118"/>
                      </a:cubicBezTo>
                      <a:cubicBezTo>
                        <a:pt x="119" y="119"/>
                        <a:pt x="116" y="120"/>
                        <a:pt x="114" y="120"/>
                      </a:cubicBezTo>
                      <a:lnTo>
                        <a:pt x="108" y="120"/>
                      </a:lnTo>
                      <a:cubicBezTo>
                        <a:pt x="106" y="120"/>
                        <a:pt x="104" y="119"/>
                        <a:pt x="103" y="118"/>
                      </a:cubicBezTo>
                      <a:lnTo>
                        <a:pt x="87" y="105"/>
                      </a:lnTo>
                      <a:lnTo>
                        <a:pt x="65" y="102"/>
                      </a:lnTo>
                      <a:lnTo>
                        <a:pt x="60" y="106"/>
                      </a:lnTo>
                      <a:cubicBezTo>
                        <a:pt x="60" y="107"/>
                        <a:pt x="58" y="108"/>
                        <a:pt x="57" y="108"/>
                      </a:cubicBezTo>
                      <a:cubicBezTo>
                        <a:pt x="58" y="109"/>
                        <a:pt x="58" y="109"/>
                        <a:pt x="58" y="109"/>
                      </a:cubicBezTo>
                      <a:lnTo>
                        <a:pt x="64" y="114"/>
                      </a:lnTo>
                      <a:cubicBezTo>
                        <a:pt x="66" y="117"/>
                        <a:pt x="67" y="120"/>
                        <a:pt x="65" y="123"/>
                      </a:cubicBezTo>
                      <a:cubicBezTo>
                        <a:pt x="65" y="124"/>
                        <a:pt x="65" y="125"/>
                        <a:pt x="64" y="125"/>
                      </a:cubicBezTo>
                      <a:cubicBezTo>
                        <a:pt x="65" y="126"/>
                        <a:pt x="66" y="127"/>
                        <a:pt x="66" y="128"/>
                      </a:cubicBezTo>
                      <a:cubicBezTo>
                        <a:pt x="68" y="130"/>
                        <a:pt x="68" y="133"/>
                        <a:pt x="66" y="136"/>
                      </a:cubicBezTo>
                      <a:lnTo>
                        <a:pt x="68" y="137"/>
                      </a:lnTo>
                      <a:cubicBezTo>
                        <a:pt x="70" y="140"/>
                        <a:pt x="71" y="143"/>
                        <a:pt x="69" y="146"/>
                      </a:cubicBezTo>
                      <a:cubicBezTo>
                        <a:pt x="68" y="149"/>
                        <a:pt x="65" y="151"/>
                        <a:pt x="61" y="151"/>
                      </a:cubicBezTo>
                      <a:lnTo>
                        <a:pt x="61" y="151"/>
                      </a:lnTo>
                      <a:cubicBezTo>
                        <a:pt x="61" y="151"/>
                        <a:pt x="61" y="151"/>
                        <a:pt x="61" y="152"/>
                      </a:cubicBezTo>
                      <a:lnTo>
                        <a:pt x="63" y="156"/>
                      </a:lnTo>
                      <a:lnTo>
                        <a:pt x="66" y="165"/>
                      </a:lnTo>
                      <a:cubicBezTo>
                        <a:pt x="67" y="165"/>
                        <a:pt x="69" y="166"/>
                        <a:pt x="70" y="168"/>
                      </a:cubicBezTo>
                      <a:cubicBezTo>
                        <a:pt x="73" y="170"/>
                        <a:pt x="74" y="175"/>
                        <a:pt x="71" y="178"/>
                      </a:cubicBezTo>
                      <a:lnTo>
                        <a:pt x="60" y="193"/>
                      </a:lnTo>
                      <a:cubicBezTo>
                        <a:pt x="58" y="196"/>
                        <a:pt x="55" y="197"/>
                        <a:pt x="52" y="196"/>
                      </a:cubicBezTo>
                      <a:lnTo>
                        <a:pt x="28" y="193"/>
                      </a:lnTo>
                      <a:cubicBezTo>
                        <a:pt x="29" y="194"/>
                        <a:pt x="29" y="196"/>
                        <a:pt x="28" y="198"/>
                      </a:cubicBezTo>
                      <a:lnTo>
                        <a:pt x="28" y="199"/>
                      </a:lnTo>
                      <a:lnTo>
                        <a:pt x="31" y="199"/>
                      </a:lnTo>
                      <a:cubicBezTo>
                        <a:pt x="33" y="199"/>
                        <a:pt x="34" y="199"/>
                        <a:pt x="35" y="200"/>
                      </a:cubicBezTo>
                      <a:lnTo>
                        <a:pt x="48" y="207"/>
                      </a:lnTo>
                      <a:lnTo>
                        <a:pt x="50" y="207"/>
                      </a:lnTo>
                      <a:lnTo>
                        <a:pt x="66" y="197"/>
                      </a:lnTo>
                      <a:cubicBezTo>
                        <a:pt x="69" y="195"/>
                        <a:pt x="73" y="195"/>
                        <a:pt x="76" y="198"/>
                      </a:cubicBezTo>
                      <a:cubicBezTo>
                        <a:pt x="78" y="201"/>
                        <a:pt x="79" y="205"/>
                        <a:pt x="77" y="208"/>
                      </a:cubicBezTo>
                      <a:lnTo>
                        <a:pt x="71" y="217"/>
                      </a:lnTo>
                      <a:cubicBezTo>
                        <a:pt x="71" y="218"/>
                        <a:pt x="70" y="219"/>
                        <a:pt x="69" y="219"/>
                      </a:cubicBezTo>
                      <a:lnTo>
                        <a:pt x="57" y="229"/>
                      </a:lnTo>
                      <a:cubicBezTo>
                        <a:pt x="58" y="231"/>
                        <a:pt x="58" y="234"/>
                        <a:pt x="58" y="236"/>
                      </a:cubicBezTo>
                      <a:lnTo>
                        <a:pt x="55" y="244"/>
                      </a:lnTo>
                      <a:cubicBezTo>
                        <a:pt x="54" y="247"/>
                        <a:pt x="51" y="249"/>
                        <a:pt x="48" y="249"/>
                      </a:cubicBezTo>
                      <a:lnTo>
                        <a:pt x="44" y="250"/>
                      </a:lnTo>
                      <a:cubicBezTo>
                        <a:pt x="42" y="250"/>
                        <a:pt x="41" y="249"/>
                        <a:pt x="39" y="249"/>
                      </a:cubicBezTo>
                      <a:lnTo>
                        <a:pt x="34" y="246"/>
                      </a:lnTo>
                      <a:lnTo>
                        <a:pt x="24" y="250"/>
                      </a:lnTo>
                      <a:lnTo>
                        <a:pt x="24" y="256"/>
                      </a:lnTo>
                      <a:cubicBezTo>
                        <a:pt x="24" y="259"/>
                        <a:pt x="23" y="261"/>
                        <a:pt x="22" y="262"/>
                      </a:cubicBezTo>
                      <a:cubicBezTo>
                        <a:pt x="20" y="264"/>
                        <a:pt x="18" y="265"/>
                        <a:pt x="16" y="265"/>
                      </a:cubicBezTo>
                      <a:lnTo>
                        <a:pt x="11" y="265"/>
                      </a:lnTo>
                      <a:cubicBezTo>
                        <a:pt x="10" y="265"/>
                        <a:pt x="8" y="264"/>
                        <a:pt x="7" y="263"/>
                      </a:cubicBezTo>
                      <a:lnTo>
                        <a:pt x="2" y="260"/>
                      </a:lnTo>
                      <a:lnTo>
                        <a:pt x="0" y="266"/>
                      </a:lnTo>
                      <a:lnTo>
                        <a:pt x="1" y="270"/>
                      </a:lnTo>
                      <a:lnTo>
                        <a:pt x="3" y="27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3" name="Freeform 178">
                  <a:extLst>
                    <a:ext uri="{FF2B5EF4-FFF2-40B4-BE49-F238E27FC236}">
                      <a16:creationId xmlns:a16="http://schemas.microsoft.com/office/drawing/2014/main" id="{E3294879-A72F-70E3-DF12-2FD7ACB5B3F2}"/>
                    </a:ext>
                  </a:extLst>
                </p:cNvPr>
                <p:cNvSpPr>
                  <a:spLocks noChangeArrowheads="1"/>
                </p:cNvSpPr>
                <p:nvPr/>
              </p:nvSpPr>
              <p:spPr bwMode="auto">
                <a:xfrm>
                  <a:off x="7258692" y="1358839"/>
                  <a:ext cx="14921" cy="23876"/>
                </a:xfrm>
                <a:custGeom>
                  <a:avLst/>
                  <a:gdLst>
                    <a:gd name="T0" fmla="*/ 22 w 23"/>
                    <a:gd name="T1" fmla="*/ 3 h 36"/>
                    <a:gd name="T2" fmla="*/ 22 w 23"/>
                    <a:gd name="T3" fmla="*/ 0 h 36"/>
                    <a:gd name="T4" fmla="*/ 22 w 23"/>
                    <a:gd name="T5" fmla="*/ 0 h 36"/>
                    <a:gd name="T6" fmla="*/ 11 w 23"/>
                    <a:gd name="T7" fmla="*/ 4 h 36"/>
                    <a:gd name="T8" fmla="*/ 5 w 23"/>
                    <a:gd name="T9" fmla="*/ 11 h 36"/>
                    <a:gd name="T10" fmla="*/ 0 w 23"/>
                    <a:gd name="T11" fmla="*/ 24 h 36"/>
                    <a:gd name="T12" fmla="*/ 0 w 23"/>
                    <a:gd name="T13" fmla="*/ 29 h 36"/>
                    <a:gd name="T14" fmla="*/ 0 w 23"/>
                    <a:gd name="T15" fmla="*/ 31 h 36"/>
                    <a:gd name="T16" fmla="*/ 0 w 23"/>
                    <a:gd name="T17" fmla="*/ 35 h 36"/>
                    <a:gd name="T18" fmla="*/ 6 w 23"/>
                    <a:gd name="T19" fmla="*/ 22 h 36"/>
                    <a:gd name="T20" fmla="*/ 7 w 23"/>
                    <a:gd name="T21" fmla="*/ 20 h 36"/>
                    <a:gd name="T22" fmla="*/ 11 w 23"/>
                    <a:gd name="T23" fmla="*/ 16 h 36"/>
                    <a:gd name="T24" fmla="*/ 13 w 23"/>
                    <a:gd name="T25" fmla="*/ 15 h 36"/>
                    <a:gd name="T26" fmla="*/ 17 w 23"/>
                    <a:gd name="T27" fmla="*/ 13 h 36"/>
                    <a:gd name="T28" fmla="*/ 22 w 23"/>
                    <a:gd name="T29" fmla="*/ 5 h 36"/>
                    <a:gd name="T30" fmla="*/ 22 w 23"/>
                    <a:gd name="T31"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6">
                      <a:moveTo>
                        <a:pt x="22" y="3"/>
                      </a:moveTo>
                      <a:lnTo>
                        <a:pt x="22" y="0"/>
                      </a:lnTo>
                      <a:lnTo>
                        <a:pt x="22" y="0"/>
                      </a:lnTo>
                      <a:lnTo>
                        <a:pt x="11" y="4"/>
                      </a:lnTo>
                      <a:lnTo>
                        <a:pt x="5" y="11"/>
                      </a:lnTo>
                      <a:lnTo>
                        <a:pt x="0" y="24"/>
                      </a:lnTo>
                      <a:lnTo>
                        <a:pt x="0" y="29"/>
                      </a:lnTo>
                      <a:lnTo>
                        <a:pt x="0" y="31"/>
                      </a:lnTo>
                      <a:lnTo>
                        <a:pt x="0" y="35"/>
                      </a:lnTo>
                      <a:lnTo>
                        <a:pt x="6" y="22"/>
                      </a:lnTo>
                      <a:cubicBezTo>
                        <a:pt x="6" y="21"/>
                        <a:pt x="7" y="21"/>
                        <a:pt x="7" y="20"/>
                      </a:cubicBezTo>
                      <a:lnTo>
                        <a:pt x="11" y="16"/>
                      </a:lnTo>
                      <a:cubicBezTo>
                        <a:pt x="12" y="16"/>
                        <a:pt x="12" y="15"/>
                        <a:pt x="13" y="15"/>
                      </a:cubicBezTo>
                      <a:lnTo>
                        <a:pt x="17" y="13"/>
                      </a:lnTo>
                      <a:lnTo>
                        <a:pt x="22" y="5"/>
                      </a:lnTo>
                      <a:lnTo>
                        <a:pt x="22" y="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 name="Freeform 191">
                  <a:extLst>
                    <a:ext uri="{FF2B5EF4-FFF2-40B4-BE49-F238E27FC236}">
                      <a16:creationId xmlns:a16="http://schemas.microsoft.com/office/drawing/2014/main" id="{2D699E2C-D65A-89CC-E141-EA509FEAB04A}"/>
                    </a:ext>
                  </a:extLst>
                </p:cNvPr>
                <p:cNvSpPr>
                  <a:spLocks noChangeArrowheads="1"/>
                </p:cNvSpPr>
                <p:nvPr/>
              </p:nvSpPr>
              <p:spPr bwMode="auto">
                <a:xfrm>
                  <a:off x="5617235" y="578003"/>
                  <a:ext cx="3443638" cy="4102552"/>
                </a:xfrm>
                <a:custGeom>
                  <a:avLst/>
                  <a:gdLst>
                    <a:gd name="T0" fmla="*/ 35 w 5093"/>
                    <a:gd name="T1" fmla="*/ 4775 h 6069"/>
                    <a:gd name="T2" fmla="*/ 295 w 5093"/>
                    <a:gd name="T3" fmla="*/ 4806 h 6069"/>
                    <a:gd name="T4" fmla="*/ 484 w 5093"/>
                    <a:gd name="T5" fmla="*/ 4858 h 6069"/>
                    <a:gd name="T6" fmla="*/ 148 w 5093"/>
                    <a:gd name="T7" fmla="*/ 4901 h 6069"/>
                    <a:gd name="T8" fmla="*/ 95 w 5093"/>
                    <a:gd name="T9" fmla="*/ 5071 h 6069"/>
                    <a:gd name="T10" fmla="*/ 137 w 5093"/>
                    <a:gd name="T11" fmla="*/ 5202 h 6069"/>
                    <a:gd name="T12" fmla="*/ 417 w 5093"/>
                    <a:gd name="T13" fmla="*/ 5139 h 6069"/>
                    <a:gd name="T14" fmla="*/ 179 w 5093"/>
                    <a:gd name="T15" fmla="*/ 5382 h 6069"/>
                    <a:gd name="T16" fmla="*/ 51 w 5093"/>
                    <a:gd name="T17" fmla="*/ 5516 h 6069"/>
                    <a:gd name="T18" fmla="*/ 263 w 5093"/>
                    <a:gd name="T19" fmla="*/ 5576 h 6069"/>
                    <a:gd name="T20" fmla="*/ 123 w 5093"/>
                    <a:gd name="T21" fmla="*/ 5845 h 6069"/>
                    <a:gd name="T22" fmla="*/ 533 w 5093"/>
                    <a:gd name="T23" fmla="*/ 6052 h 6069"/>
                    <a:gd name="T24" fmla="*/ 852 w 5093"/>
                    <a:gd name="T25" fmla="*/ 5781 h 6069"/>
                    <a:gd name="T26" fmla="*/ 1065 w 5093"/>
                    <a:gd name="T27" fmla="*/ 5585 h 6069"/>
                    <a:gd name="T28" fmla="*/ 1116 w 5093"/>
                    <a:gd name="T29" fmla="*/ 5491 h 6069"/>
                    <a:gd name="T30" fmla="*/ 1346 w 5093"/>
                    <a:gd name="T31" fmla="*/ 5412 h 6069"/>
                    <a:gd name="T32" fmla="*/ 1616 w 5093"/>
                    <a:gd name="T33" fmla="*/ 3609 h 6069"/>
                    <a:gd name="T34" fmla="*/ 2995 w 5093"/>
                    <a:gd name="T35" fmla="*/ 1324 h 6069"/>
                    <a:gd name="T36" fmla="*/ 4051 w 5093"/>
                    <a:gd name="T37" fmla="*/ 1222 h 6069"/>
                    <a:gd name="T38" fmla="*/ 4437 w 5093"/>
                    <a:gd name="T39" fmla="*/ 594 h 6069"/>
                    <a:gd name="T40" fmla="*/ 5038 w 5093"/>
                    <a:gd name="T41" fmla="*/ 778 h 6069"/>
                    <a:gd name="T42" fmla="*/ 4834 w 5093"/>
                    <a:gd name="T43" fmla="*/ 720 h 6069"/>
                    <a:gd name="T44" fmla="*/ 5071 w 5093"/>
                    <a:gd name="T45" fmla="*/ 389 h 6069"/>
                    <a:gd name="T46" fmla="*/ 4643 w 5093"/>
                    <a:gd name="T47" fmla="*/ 161 h 6069"/>
                    <a:gd name="T48" fmla="*/ 4470 w 5093"/>
                    <a:gd name="T49" fmla="*/ 394 h 6069"/>
                    <a:gd name="T50" fmla="*/ 4533 w 5093"/>
                    <a:gd name="T51" fmla="*/ 64 h 6069"/>
                    <a:gd name="T52" fmla="*/ 4373 w 5093"/>
                    <a:gd name="T53" fmla="*/ 216 h 6069"/>
                    <a:gd name="T54" fmla="*/ 4229 w 5093"/>
                    <a:gd name="T55" fmla="*/ 224 h 6069"/>
                    <a:gd name="T56" fmla="*/ 3927 w 5093"/>
                    <a:gd name="T57" fmla="*/ 444 h 6069"/>
                    <a:gd name="T58" fmla="*/ 3880 w 5093"/>
                    <a:gd name="T59" fmla="*/ 118 h 6069"/>
                    <a:gd name="T60" fmla="*/ 3796 w 5093"/>
                    <a:gd name="T61" fmla="*/ 373 h 6069"/>
                    <a:gd name="T62" fmla="*/ 3531 w 5093"/>
                    <a:gd name="T63" fmla="*/ 631 h 6069"/>
                    <a:gd name="T64" fmla="*/ 3309 w 5093"/>
                    <a:gd name="T65" fmla="*/ 531 h 6069"/>
                    <a:gd name="T66" fmla="*/ 3321 w 5093"/>
                    <a:gd name="T67" fmla="*/ 701 h 6069"/>
                    <a:gd name="T68" fmla="*/ 3096 w 5093"/>
                    <a:gd name="T69" fmla="*/ 757 h 6069"/>
                    <a:gd name="T70" fmla="*/ 2985 w 5093"/>
                    <a:gd name="T71" fmla="*/ 708 h 6069"/>
                    <a:gd name="T72" fmla="*/ 2790 w 5093"/>
                    <a:gd name="T73" fmla="*/ 878 h 6069"/>
                    <a:gd name="T74" fmla="*/ 2643 w 5093"/>
                    <a:gd name="T75" fmla="*/ 941 h 6069"/>
                    <a:gd name="T76" fmla="*/ 2541 w 5093"/>
                    <a:gd name="T77" fmla="*/ 1125 h 6069"/>
                    <a:gd name="T78" fmla="*/ 2389 w 5093"/>
                    <a:gd name="T79" fmla="*/ 1382 h 6069"/>
                    <a:gd name="T80" fmla="*/ 2408 w 5093"/>
                    <a:gd name="T81" fmla="*/ 1526 h 6069"/>
                    <a:gd name="T82" fmla="*/ 2295 w 5093"/>
                    <a:gd name="T83" fmla="*/ 1701 h 6069"/>
                    <a:gd name="T84" fmla="*/ 2082 w 5093"/>
                    <a:gd name="T85" fmla="*/ 1833 h 6069"/>
                    <a:gd name="T86" fmla="*/ 2097 w 5093"/>
                    <a:gd name="T87" fmla="*/ 2078 h 6069"/>
                    <a:gd name="T88" fmla="*/ 2012 w 5093"/>
                    <a:gd name="T89" fmla="*/ 2111 h 6069"/>
                    <a:gd name="T90" fmla="*/ 1894 w 5093"/>
                    <a:gd name="T91" fmla="*/ 2170 h 6069"/>
                    <a:gd name="T92" fmla="*/ 1727 w 5093"/>
                    <a:gd name="T93" fmla="*/ 2393 h 6069"/>
                    <a:gd name="T94" fmla="*/ 1710 w 5093"/>
                    <a:gd name="T95" fmla="*/ 2584 h 6069"/>
                    <a:gd name="T96" fmla="*/ 1563 w 5093"/>
                    <a:gd name="T97" fmla="*/ 2738 h 6069"/>
                    <a:gd name="T98" fmla="*/ 1462 w 5093"/>
                    <a:gd name="T99" fmla="*/ 2926 h 6069"/>
                    <a:gd name="T100" fmla="*/ 1412 w 5093"/>
                    <a:gd name="T101" fmla="*/ 3214 h 6069"/>
                    <a:gd name="T102" fmla="*/ 1216 w 5093"/>
                    <a:gd name="T103" fmla="*/ 3466 h 6069"/>
                    <a:gd name="T104" fmla="*/ 1021 w 5093"/>
                    <a:gd name="T105" fmla="*/ 3620 h 6069"/>
                    <a:gd name="T106" fmla="*/ 1012 w 5093"/>
                    <a:gd name="T107" fmla="*/ 3854 h 6069"/>
                    <a:gd name="T108" fmla="*/ 1265 w 5093"/>
                    <a:gd name="T109" fmla="*/ 3719 h 6069"/>
                    <a:gd name="T110" fmla="*/ 1042 w 5093"/>
                    <a:gd name="T111" fmla="*/ 3979 h 6069"/>
                    <a:gd name="T112" fmla="*/ 785 w 5093"/>
                    <a:gd name="T113" fmla="*/ 3922 h 6069"/>
                    <a:gd name="T114" fmla="*/ 640 w 5093"/>
                    <a:gd name="T115" fmla="*/ 4107 h 6069"/>
                    <a:gd name="T116" fmla="*/ 393 w 5093"/>
                    <a:gd name="T117" fmla="*/ 4134 h 6069"/>
                    <a:gd name="T118" fmla="*/ 421 w 5093"/>
                    <a:gd name="T119" fmla="*/ 4302 h 6069"/>
                    <a:gd name="T120" fmla="*/ 427 w 5093"/>
                    <a:gd name="T121" fmla="*/ 4482 h 6069"/>
                    <a:gd name="T122" fmla="*/ 177 w 5093"/>
                    <a:gd name="T123" fmla="*/ 4447 h 6069"/>
                    <a:gd name="T124" fmla="*/ 368 w 5093"/>
                    <a:gd name="T125" fmla="*/ 4572 h 6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3" h="6069">
                      <a:moveTo>
                        <a:pt x="11" y="4631"/>
                      </a:moveTo>
                      <a:cubicBezTo>
                        <a:pt x="11" y="4630"/>
                        <a:pt x="11" y="4629"/>
                        <a:pt x="11" y="4629"/>
                      </a:cubicBezTo>
                      <a:lnTo>
                        <a:pt x="10" y="4629"/>
                      </a:lnTo>
                      <a:lnTo>
                        <a:pt x="9" y="4629"/>
                      </a:lnTo>
                      <a:cubicBezTo>
                        <a:pt x="9" y="4631"/>
                        <a:pt x="9" y="4633"/>
                        <a:pt x="8" y="4635"/>
                      </a:cubicBezTo>
                      <a:cubicBezTo>
                        <a:pt x="7" y="4636"/>
                        <a:pt x="6" y="4638"/>
                        <a:pt x="4" y="4639"/>
                      </a:cubicBezTo>
                      <a:lnTo>
                        <a:pt x="5" y="4640"/>
                      </a:lnTo>
                      <a:cubicBezTo>
                        <a:pt x="6" y="4643"/>
                        <a:pt x="5" y="4647"/>
                        <a:pt x="2" y="4650"/>
                      </a:cubicBezTo>
                      <a:lnTo>
                        <a:pt x="0" y="4651"/>
                      </a:lnTo>
                      <a:lnTo>
                        <a:pt x="1" y="4654"/>
                      </a:lnTo>
                      <a:lnTo>
                        <a:pt x="4" y="4663"/>
                      </a:lnTo>
                      <a:lnTo>
                        <a:pt x="47" y="4663"/>
                      </a:lnTo>
                      <a:lnTo>
                        <a:pt x="48" y="4663"/>
                      </a:lnTo>
                      <a:lnTo>
                        <a:pt x="55" y="4659"/>
                      </a:lnTo>
                      <a:cubicBezTo>
                        <a:pt x="56" y="4658"/>
                        <a:pt x="57" y="4658"/>
                        <a:pt x="59" y="4658"/>
                      </a:cubicBezTo>
                      <a:lnTo>
                        <a:pt x="70" y="4657"/>
                      </a:lnTo>
                      <a:cubicBezTo>
                        <a:pt x="73" y="4657"/>
                        <a:pt x="76" y="4659"/>
                        <a:pt x="77" y="4661"/>
                      </a:cubicBezTo>
                      <a:cubicBezTo>
                        <a:pt x="79" y="4664"/>
                        <a:pt x="79" y="4667"/>
                        <a:pt x="77" y="4670"/>
                      </a:cubicBezTo>
                      <a:lnTo>
                        <a:pt x="75" y="4673"/>
                      </a:lnTo>
                      <a:lnTo>
                        <a:pt x="91" y="4680"/>
                      </a:lnTo>
                      <a:cubicBezTo>
                        <a:pt x="93" y="4682"/>
                        <a:pt x="95" y="4684"/>
                        <a:pt x="95" y="4687"/>
                      </a:cubicBezTo>
                      <a:cubicBezTo>
                        <a:pt x="95" y="4690"/>
                        <a:pt x="94" y="4692"/>
                        <a:pt x="92" y="4694"/>
                      </a:cubicBezTo>
                      <a:lnTo>
                        <a:pt x="87" y="4698"/>
                      </a:lnTo>
                      <a:cubicBezTo>
                        <a:pt x="86" y="4699"/>
                        <a:pt x="84" y="4699"/>
                        <a:pt x="82" y="4699"/>
                      </a:cubicBezTo>
                      <a:lnTo>
                        <a:pt x="82" y="4699"/>
                      </a:lnTo>
                      <a:lnTo>
                        <a:pt x="82" y="4702"/>
                      </a:lnTo>
                      <a:cubicBezTo>
                        <a:pt x="82" y="4706"/>
                        <a:pt x="78" y="4710"/>
                        <a:pt x="74" y="4710"/>
                      </a:cubicBezTo>
                      <a:lnTo>
                        <a:pt x="53" y="4710"/>
                      </a:lnTo>
                      <a:lnTo>
                        <a:pt x="49" y="4712"/>
                      </a:lnTo>
                      <a:cubicBezTo>
                        <a:pt x="48" y="4712"/>
                        <a:pt x="47" y="4712"/>
                        <a:pt x="47" y="4712"/>
                      </a:cubicBezTo>
                      <a:lnTo>
                        <a:pt x="44" y="4713"/>
                      </a:lnTo>
                      <a:cubicBezTo>
                        <a:pt x="43" y="4713"/>
                        <a:pt x="43" y="4713"/>
                        <a:pt x="42" y="4713"/>
                      </a:cubicBezTo>
                      <a:lnTo>
                        <a:pt x="42" y="4713"/>
                      </a:lnTo>
                      <a:lnTo>
                        <a:pt x="56" y="4719"/>
                      </a:lnTo>
                      <a:cubicBezTo>
                        <a:pt x="57" y="4719"/>
                        <a:pt x="58" y="4719"/>
                        <a:pt x="58" y="4720"/>
                      </a:cubicBezTo>
                      <a:lnTo>
                        <a:pt x="63" y="4724"/>
                      </a:lnTo>
                      <a:lnTo>
                        <a:pt x="80" y="4722"/>
                      </a:lnTo>
                      <a:cubicBezTo>
                        <a:pt x="82" y="4721"/>
                        <a:pt x="83" y="4722"/>
                        <a:pt x="84" y="4722"/>
                      </a:cubicBezTo>
                      <a:lnTo>
                        <a:pt x="93" y="4725"/>
                      </a:lnTo>
                      <a:cubicBezTo>
                        <a:pt x="96" y="4726"/>
                        <a:pt x="98" y="4730"/>
                        <a:pt x="98" y="4733"/>
                      </a:cubicBezTo>
                      <a:lnTo>
                        <a:pt x="98" y="4735"/>
                      </a:lnTo>
                      <a:lnTo>
                        <a:pt x="101" y="4732"/>
                      </a:lnTo>
                      <a:cubicBezTo>
                        <a:pt x="103" y="4731"/>
                        <a:pt x="104" y="4731"/>
                        <a:pt x="106" y="4731"/>
                      </a:cubicBezTo>
                      <a:lnTo>
                        <a:pt x="113" y="4730"/>
                      </a:lnTo>
                      <a:lnTo>
                        <a:pt x="117" y="4725"/>
                      </a:lnTo>
                      <a:cubicBezTo>
                        <a:pt x="117" y="4725"/>
                        <a:pt x="118" y="4724"/>
                        <a:pt x="119" y="4724"/>
                      </a:cubicBezTo>
                      <a:lnTo>
                        <a:pt x="124" y="4720"/>
                      </a:lnTo>
                      <a:cubicBezTo>
                        <a:pt x="124" y="4719"/>
                        <a:pt x="125" y="4719"/>
                        <a:pt x="126" y="4719"/>
                      </a:cubicBezTo>
                      <a:lnTo>
                        <a:pt x="131" y="4717"/>
                      </a:lnTo>
                      <a:cubicBezTo>
                        <a:pt x="132" y="4717"/>
                        <a:pt x="133" y="4717"/>
                        <a:pt x="133" y="4717"/>
                      </a:cubicBezTo>
                      <a:lnTo>
                        <a:pt x="145" y="4716"/>
                      </a:lnTo>
                      <a:cubicBezTo>
                        <a:pt x="146" y="4716"/>
                        <a:pt x="147" y="4717"/>
                        <a:pt x="149" y="4717"/>
                      </a:cubicBezTo>
                      <a:lnTo>
                        <a:pt x="153" y="4720"/>
                      </a:lnTo>
                      <a:cubicBezTo>
                        <a:pt x="155" y="4720"/>
                        <a:pt x="156" y="4721"/>
                        <a:pt x="156" y="4723"/>
                      </a:cubicBezTo>
                      <a:lnTo>
                        <a:pt x="162" y="4732"/>
                      </a:lnTo>
                      <a:lnTo>
                        <a:pt x="165" y="4735"/>
                      </a:lnTo>
                      <a:cubicBezTo>
                        <a:pt x="168" y="4736"/>
                        <a:pt x="169" y="4739"/>
                        <a:pt x="169" y="4741"/>
                      </a:cubicBezTo>
                      <a:lnTo>
                        <a:pt x="169" y="4744"/>
                      </a:lnTo>
                      <a:cubicBezTo>
                        <a:pt x="169" y="4748"/>
                        <a:pt x="166" y="4752"/>
                        <a:pt x="161" y="4752"/>
                      </a:cubicBezTo>
                      <a:lnTo>
                        <a:pt x="157" y="4752"/>
                      </a:lnTo>
                      <a:cubicBezTo>
                        <a:pt x="155" y="4752"/>
                        <a:pt x="153" y="4752"/>
                        <a:pt x="152" y="4750"/>
                      </a:cubicBezTo>
                      <a:lnTo>
                        <a:pt x="149" y="4749"/>
                      </a:lnTo>
                      <a:cubicBezTo>
                        <a:pt x="148" y="4748"/>
                        <a:pt x="147" y="4747"/>
                        <a:pt x="147" y="4745"/>
                      </a:cubicBezTo>
                      <a:lnTo>
                        <a:pt x="142" y="4737"/>
                      </a:lnTo>
                      <a:lnTo>
                        <a:pt x="136" y="4738"/>
                      </a:lnTo>
                      <a:lnTo>
                        <a:pt x="131" y="4746"/>
                      </a:lnTo>
                      <a:cubicBezTo>
                        <a:pt x="131" y="4747"/>
                        <a:pt x="130" y="4748"/>
                        <a:pt x="129" y="4748"/>
                      </a:cubicBezTo>
                      <a:lnTo>
                        <a:pt x="125" y="4750"/>
                      </a:lnTo>
                      <a:cubicBezTo>
                        <a:pt x="124" y="4751"/>
                        <a:pt x="123" y="4751"/>
                        <a:pt x="122" y="4751"/>
                      </a:cubicBezTo>
                      <a:lnTo>
                        <a:pt x="118" y="4752"/>
                      </a:lnTo>
                      <a:cubicBezTo>
                        <a:pt x="117" y="4754"/>
                        <a:pt x="116" y="4756"/>
                        <a:pt x="114" y="4757"/>
                      </a:cubicBezTo>
                      <a:lnTo>
                        <a:pt x="109" y="4760"/>
                      </a:lnTo>
                      <a:cubicBezTo>
                        <a:pt x="108" y="4760"/>
                        <a:pt x="106" y="4761"/>
                        <a:pt x="104" y="4761"/>
                      </a:cubicBezTo>
                      <a:lnTo>
                        <a:pt x="97" y="4760"/>
                      </a:lnTo>
                      <a:cubicBezTo>
                        <a:pt x="97" y="4760"/>
                        <a:pt x="96" y="4760"/>
                        <a:pt x="95" y="4759"/>
                      </a:cubicBezTo>
                      <a:lnTo>
                        <a:pt x="72" y="4748"/>
                      </a:lnTo>
                      <a:lnTo>
                        <a:pt x="71" y="4750"/>
                      </a:lnTo>
                      <a:cubicBezTo>
                        <a:pt x="69" y="4752"/>
                        <a:pt x="65" y="4753"/>
                        <a:pt x="62" y="4752"/>
                      </a:cubicBezTo>
                      <a:lnTo>
                        <a:pt x="54" y="4750"/>
                      </a:lnTo>
                      <a:lnTo>
                        <a:pt x="45" y="4746"/>
                      </a:lnTo>
                      <a:lnTo>
                        <a:pt x="42" y="4749"/>
                      </a:lnTo>
                      <a:cubicBezTo>
                        <a:pt x="40" y="4751"/>
                        <a:pt x="39" y="4752"/>
                        <a:pt x="37" y="4752"/>
                      </a:cubicBezTo>
                      <a:lnTo>
                        <a:pt x="34" y="4752"/>
                      </a:lnTo>
                      <a:cubicBezTo>
                        <a:pt x="34" y="4753"/>
                        <a:pt x="34" y="4754"/>
                        <a:pt x="34" y="4754"/>
                      </a:cubicBezTo>
                      <a:cubicBezTo>
                        <a:pt x="35" y="4758"/>
                        <a:pt x="32" y="4765"/>
                        <a:pt x="28" y="4766"/>
                      </a:cubicBezTo>
                      <a:lnTo>
                        <a:pt x="27" y="4766"/>
                      </a:lnTo>
                      <a:lnTo>
                        <a:pt x="27" y="4769"/>
                      </a:lnTo>
                      <a:lnTo>
                        <a:pt x="27" y="4773"/>
                      </a:lnTo>
                      <a:cubicBezTo>
                        <a:pt x="27" y="4775"/>
                        <a:pt x="26" y="4776"/>
                        <a:pt x="25" y="4777"/>
                      </a:cubicBezTo>
                      <a:lnTo>
                        <a:pt x="22" y="4781"/>
                      </a:lnTo>
                      <a:cubicBezTo>
                        <a:pt x="20" y="4783"/>
                        <a:pt x="17" y="4784"/>
                        <a:pt x="14" y="4783"/>
                      </a:cubicBezTo>
                      <a:lnTo>
                        <a:pt x="13" y="4783"/>
                      </a:lnTo>
                      <a:lnTo>
                        <a:pt x="14" y="4784"/>
                      </a:lnTo>
                      <a:cubicBezTo>
                        <a:pt x="15" y="4784"/>
                        <a:pt x="15" y="4785"/>
                        <a:pt x="16" y="4786"/>
                      </a:cubicBezTo>
                      <a:lnTo>
                        <a:pt x="16" y="4787"/>
                      </a:lnTo>
                      <a:lnTo>
                        <a:pt x="18" y="4787"/>
                      </a:lnTo>
                      <a:lnTo>
                        <a:pt x="24" y="4783"/>
                      </a:lnTo>
                      <a:lnTo>
                        <a:pt x="27" y="4779"/>
                      </a:lnTo>
                      <a:lnTo>
                        <a:pt x="31" y="4776"/>
                      </a:lnTo>
                      <a:cubicBezTo>
                        <a:pt x="32" y="4776"/>
                        <a:pt x="33" y="4775"/>
                        <a:pt x="35" y="4775"/>
                      </a:cubicBezTo>
                      <a:lnTo>
                        <a:pt x="111" y="4766"/>
                      </a:lnTo>
                      <a:lnTo>
                        <a:pt x="122" y="4767"/>
                      </a:lnTo>
                      <a:cubicBezTo>
                        <a:pt x="123" y="4767"/>
                        <a:pt x="125" y="4768"/>
                        <a:pt x="126" y="4769"/>
                      </a:cubicBezTo>
                      <a:lnTo>
                        <a:pt x="133" y="4775"/>
                      </a:lnTo>
                      <a:cubicBezTo>
                        <a:pt x="135" y="4777"/>
                        <a:pt x="136" y="4780"/>
                        <a:pt x="135" y="4784"/>
                      </a:cubicBezTo>
                      <a:cubicBezTo>
                        <a:pt x="133" y="4787"/>
                        <a:pt x="130" y="4789"/>
                        <a:pt x="127" y="4789"/>
                      </a:cubicBezTo>
                      <a:lnTo>
                        <a:pt x="90" y="4786"/>
                      </a:lnTo>
                      <a:lnTo>
                        <a:pt x="71" y="4791"/>
                      </a:lnTo>
                      <a:lnTo>
                        <a:pt x="73" y="4794"/>
                      </a:lnTo>
                      <a:cubicBezTo>
                        <a:pt x="73" y="4795"/>
                        <a:pt x="74" y="4796"/>
                        <a:pt x="74" y="4796"/>
                      </a:cubicBezTo>
                      <a:lnTo>
                        <a:pt x="77" y="4809"/>
                      </a:lnTo>
                      <a:lnTo>
                        <a:pt x="77" y="4818"/>
                      </a:lnTo>
                      <a:lnTo>
                        <a:pt x="77" y="4824"/>
                      </a:lnTo>
                      <a:cubicBezTo>
                        <a:pt x="77" y="4827"/>
                        <a:pt x="75" y="4829"/>
                        <a:pt x="73" y="4831"/>
                      </a:cubicBezTo>
                      <a:lnTo>
                        <a:pt x="70" y="4832"/>
                      </a:lnTo>
                      <a:cubicBezTo>
                        <a:pt x="68" y="4833"/>
                        <a:pt x="66" y="4833"/>
                        <a:pt x="63" y="4833"/>
                      </a:cubicBezTo>
                      <a:cubicBezTo>
                        <a:pt x="61" y="4832"/>
                        <a:pt x="59" y="4830"/>
                        <a:pt x="59" y="4828"/>
                      </a:cubicBezTo>
                      <a:lnTo>
                        <a:pt x="57" y="4822"/>
                      </a:lnTo>
                      <a:lnTo>
                        <a:pt x="53" y="4803"/>
                      </a:lnTo>
                      <a:lnTo>
                        <a:pt x="50" y="4799"/>
                      </a:lnTo>
                      <a:lnTo>
                        <a:pt x="44" y="4797"/>
                      </a:lnTo>
                      <a:lnTo>
                        <a:pt x="42" y="4804"/>
                      </a:lnTo>
                      <a:cubicBezTo>
                        <a:pt x="42" y="4806"/>
                        <a:pt x="40" y="4807"/>
                        <a:pt x="38" y="4808"/>
                      </a:cubicBezTo>
                      <a:lnTo>
                        <a:pt x="34" y="4810"/>
                      </a:lnTo>
                      <a:cubicBezTo>
                        <a:pt x="33" y="4811"/>
                        <a:pt x="32" y="4811"/>
                        <a:pt x="30" y="4811"/>
                      </a:cubicBezTo>
                      <a:lnTo>
                        <a:pt x="26" y="4811"/>
                      </a:lnTo>
                      <a:lnTo>
                        <a:pt x="24" y="4813"/>
                      </a:lnTo>
                      <a:cubicBezTo>
                        <a:pt x="23" y="4813"/>
                        <a:pt x="22" y="4814"/>
                        <a:pt x="21" y="4815"/>
                      </a:cubicBezTo>
                      <a:lnTo>
                        <a:pt x="19" y="4816"/>
                      </a:lnTo>
                      <a:cubicBezTo>
                        <a:pt x="19" y="4816"/>
                        <a:pt x="18" y="4816"/>
                        <a:pt x="17" y="4816"/>
                      </a:cubicBezTo>
                      <a:lnTo>
                        <a:pt x="10" y="4818"/>
                      </a:lnTo>
                      <a:lnTo>
                        <a:pt x="8" y="4820"/>
                      </a:lnTo>
                      <a:lnTo>
                        <a:pt x="9" y="4822"/>
                      </a:lnTo>
                      <a:lnTo>
                        <a:pt x="13" y="4821"/>
                      </a:lnTo>
                      <a:cubicBezTo>
                        <a:pt x="16" y="4819"/>
                        <a:pt x="19" y="4820"/>
                        <a:pt x="22" y="4822"/>
                      </a:cubicBezTo>
                      <a:cubicBezTo>
                        <a:pt x="24" y="4824"/>
                        <a:pt x="24" y="4827"/>
                        <a:pt x="24" y="4829"/>
                      </a:cubicBezTo>
                      <a:lnTo>
                        <a:pt x="30" y="4828"/>
                      </a:lnTo>
                      <a:cubicBezTo>
                        <a:pt x="31" y="4828"/>
                        <a:pt x="32" y="4828"/>
                        <a:pt x="33" y="4829"/>
                      </a:cubicBezTo>
                      <a:lnTo>
                        <a:pt x="38" y="4830"/>
                      </a:lnTo>
                      <a:cubicBezTo>
                        <a:pt x="39" y="4831"/>
                        <a:pt x="40" y="4831"/>
                        <a:pt x="41" y="4831"/>
                      </a:cubicBezTo>
                      <a:lnTo>
                        <a:pt x="47" y="4835"/>
                      </a:lnTo>
                      <a:lnTo>
                        <a:pt x="58" y="4848"/>
                      </a:lnTo>
                      <a:cubicBezTo>
                        <a:pt x="60" y="4850"/>
                        <a:pt x="61" y="4853"/>
                        <a:pt x="60" y="4856"/>
                      </a:cubicBezTo>
                      <a:cubicBezTo>
                        <a:pt x="59" y="4858"/>
                        <a:pt x="57" y="4860"/>
                        <a:pt x="55" y="4861"/>
                      </a:cubicBezTo>
                      <a:cubicBezTo>
                        <a:pt x="54" y="4862"/>
                        <a:pt x="54" y="4863"/>
                        <a:pt x="54" y="4864"/>
                      </a:cubicBezTo>
                      <a:cubicBezTo>
                        <a:pt x="55" y="4865"/>
                        <a:pt x="56" y="4867"/>
                        <a:pt x="56" y="4869"/>
                      </a:cubicBezTo>
                      <a:cubicBezTo>
                        <a:pt x="58" y="4868"/>
                        <a:pt x="59" y="4867"/>
                        <a:pt x="62" y="4867"/>
                      </a:cubicBezTo>
                      <a:cubicBezTo>
                        <a:pt x="65" y="4867"/>
                        <a:pt x="67" y="4869"/>
                        <a:pt x="69" y="4871"/>
                      </a:cubicBezTo>
                      <a:lnTo>
                        <a:pt x="75" y="4883"/>
                      </a:lnTo>
                      <a:lnTo>
                        <a:pt x="80" y="4887"/>
                      </a:lnTo>
                      <a:lnTo>
                        <a:pt x="84" y="4887"/>
                      </a:lnTo>
                      <a:lnTo>
                        <a:pt x="91" y="4883"/>
                      </a:lnTo>
                      <a:lnTo>
                        <a:pt x="102" y="4869"/>
                      </a:lnTo>
                      <a:cubicBezTo>
                        <a:pt x="103" y="4868"/>
                        <a:pt x="104" y="4868"/>
                        <a:pt x="105" y="4867"/>
                      </a:cubicBezTo>
                      <a:lnTo>
                        <a:pt x="109" y="4865"/>
                      </a:lnTo>
                      <a:cubicBezTo>
                        <a:pt x="110" y="4865"/>
                        <a:pt x="111" y="4864"/>
                        <a:pt x="112" y="4864"/>
                      </a:cubicBezTo>
                      <a:lnTo>
                        <a:pt x="133" y="4862"/>
                      </a:lnTo>
                      <a:cubicBezTo>
                        <a:pt x="134" y="4859"/>
                        <a:pt x="137" y="4857"/>
                        <a:pt x="140" y="4856"/>
                      </a:cubicBezTo>
                      <a:lnTo>
                        <a:pt x="143" y="4856"/>
                      </a:lnTo>
                      <a:lnTo>
                        <a:pt x="144" y="4856"/>
                      </a:lnTo>
                      <a:lnTo>
                        <a:pt x="145" y="4853"/>
                      </a:lnTo>
                      <a:lnTo>
                        <a:pt x="147" y="4847"/>
                      </a:lnTo>
                      <a:cubicBezTo>
                        <a:pt x="147" y="4846"/>
                        <a:pt x="148" y="4845"/>
                        <a:pt x="149" y="4844"/>
                      </a:cubicBezTo>
                      <a:lnTo>
                        <a:pt x="151" y="4842"/>
                      </a:lnTo>
                      <a:cubicBezTo>
                        <a:pt x="154" y="4840"/>
                        <a:pt x="157" y="4839"/>
                        <a:pt x="160" y="4841"/>
                      </a:cubicBezTo>
                      <a:cubicBezTo>
                        <a:pt x="163" y="4842"/>
                        <a:pt x="165" y="4845"/>
                        <a:pt x="165" y="4848"/>
                      </a:cubicBezTo>
                      <a:lnTo>
                        <a:pt x="164" y="4854"/>
                      </a:lnTo>
                      <a:lnTo>
                        <a:pt x="165" y="4856"/>
                      </a:lnTo>
                      <a:lnTo>
                        <a:pt x="173" y="4855"/>
                      </a:lnTo>
                      <a:lnTo>
                        <a:pt x="184" y="4851"/>
                      </a:lnTo>
                      <a:lnTo>
                        <a:pt x="202" y="4838"/>
                      </a:lnTo>
                      <a:cubicBezTo>
                        <a:pt x="204" y="4836"/>
                        <a:pt x="208" y="4836"/>
                        <a:pt x="211" y="4838"/>
                      </a:cubicBezTo>
                      <a:cubicBezTo>
                        <a:pt x="214" y="4840"/>
                        <a:pt x="215" y="4844"/>
                        <a:pt x="214" y="4847"/>
                      </a:cubicBezTo>
                      <a:lnTo>
                        <a:pt x="212" y="4853"/>
                      </a:lnTo>
                      <a:cubicBezTo>
                        <a:pt x="212" y="4855"/>
                        <a:pt x="211" y="4856"/>
                        <a:pt x="210" y="4857"/>
                      </a:cubicBezTo>
                      <a:lnTo>
                        <a:pt x="208" y="4859"/>
                      </a:lnTo>
                      <a:lnTo>
                        <a:pt x="212" y="4859"/>
                      </a:lnTo>
                      <a:lnTo>
                        <a:pt x="220" y="4856"/>
                      </a:lnTo>
                      <a:lnTo>
                        <a:pt x="227" y="4848"/>
                      </a:lnTo>
                      <a:cubicBezTo>
                        <a:pt x="229" y="4846"/>
                        <a:pt x="232" y="4845"/>
                        <a:pt x="234" y="4845"/>
                      </a:cubicBezTo>
                      <a:cubicBezTo>
                        <a:pt x="237" y="4846"/>
                        <a:pt x="239" y="4848"/>
                        <a:pt x="240" y="4850"/>
                      </a:cubicBezTo>
                      <a:lnTo>
                        <a:pt x="245" y="4862"/>
                      </a:lnTo>
                      <a:lnTo>
                        <a:pt x="257" y="4869"/>
                      </a:lnTo>
                      <a:lnTo>
                        <a:pt x="273" y="4873"/>
                      </a:lnTo>
                      <a:lnTo>
                        <a:pt x="281" y="4873"/>
                      </a:lnTo>
                      <a:lnTo>
                        <a:pt x="289" y="4868"/>
                      </a:lnTo>
                      <a:lnTo>
                        <a:pt x="290" y="4864"/>
                      </a:lnTo>
                      <a:lnTo>
                        <a:pt x="289" y="4853"/>
                      </a:lnTo>
                      <a:lnTo>
                        <a:pt x="288" y="4853"/>
                      </a:lnTo>
                      <a:cubicBezTo>
                        <a:pt x="287" y="4852"/>
                        <a:pt x="286" y="4852"/>
                        <a:pt x="286" y="4851"/>
                      </a:cubicBezTo>
                      <a:lnTo>
                        <a:pt x="284" y="4849"/>
                      </a:lnTo>
                      <a:cubicBezTo>
                        <a:pt x="281" y="4846"/>
                        <a:pt x="281" y="4842"/>
                        <a:pt x="284" y="4839"/>
                      </a:cubicBezTo>
                      <a:cubicBezTo>
                        <a:pt x="286" y="4836"/>
                        <a:pt x="290" y="4833"/>
                        <a:pt x="293" y="4834"/>
                      </a:cubicBezTo>
                      <a:lnTo>
                        <a:pt x="293" y="4834"/>
                      </a:lnTo>
                      <a:lnTo>
                        <a:pt x="289" y="4824"/>
                      </a:lnTo>
                      <a:cubicBezTo>
                        <a:pt x="289" y="4823"/>
                        <a:pt x="289" y="4821"/>
                        <a:pt x="289" y="4820"/>
                      </a:cubicBezTo>
                      <a:lnTo>
                        <a:pt x="289" y="4818"/>
                      </a:lnTo>
                      <a:cubicBezTo>
                        <a:pt x="289" y="4817"/>
                        <a:pt x="289" y="4816"/>
                        <a:pt x="290" y="4815"/>
                      </a:cubicBezTo>
                      <a:lnTo>
                        <a:pt x="294" y="4808"/>
                      </a:lnTo>
                      <a:cubicBezTo>
                        <a:pt x="294" y="4807"/>
                        <a:pt x="295" y="4807"/>
                        <a:pt x="295" y="4806"/>
                      </a:cubicBezTo>
                      <a:lnTo>
                        <a:pt x="297" y="4805"/>
                      </a:lnTo>
                      <a:cubicBezTo>
                        <a:pt x="300" y="4803"/>
                        <a:pt x="304" y="4802"/>
                        <a:pt x="307" y="4804"/>
                      </a:cubicBezTo>
                      <a:lnTo>
                        <a:pt x="309" y="4806"/>
                      </a:lnTo>
                      <a:cubicBezTo>
                        <a:pt x="310" y="4806"/>
                        <a:pt x="311" y="4807"/>
                        <a:pt x="311" y="4809"/>
                      </a:cubicBezTo>
                      <a:lnTo>
                        <a:pt x="316" y="4798"/>
                      </a:lnTo>
                      <a:lnTo>
                        <a:pt x="328" y="4763"/>
                      </a:lnTo>
                      <a:cubicBezTo>
                        <a:pt x="328" y="4762"/>
                        <a:pt x="328" y="4762"/>
                        <a:pt x="329" y="4761"/>
                      </a:cubicBezTo>
                      <a:cubicBezTo>
                        <a:pt x="331" y="4758"/>
                        <a:pt x="336" y="4755"/>
                        <a:pt x="339" y="4757"/>
                      </a:cubicBezTo>
                      <a:lnTo>
                        <a:pt x="342" y="4758"/>
                      </a:lnTo>
                      <a:cubicBezTo>
                        <a:pt x="345" y="4759"/>
                        <a:pt x="347" y="4762"/>
                        <a:pt x="347" y="4765"/>
                      </a:cubicBezTo>
                      <a:lnTo>
                        <a:pt x="347" y="4769"/>
                      </a:lnTo>
                      <a:cubicBezTo>
                        <a:pt x="347" y="4769"/>
                        <a:pt x="347" y="4770"/>
                        <a:pt x="347" y="4771"/>
                      </a:cubicBezTo>
                      <a:lnTo>
                        <a:pt x="343" y="4788"/>
                      </a:lnTo>
                      <a:cubicBezTo>
                        <a:pt x="343" y="4789"/>
                        <a:pt x="343" y="4791"/>
                        <a:pt x="342" y="4792"/>
                      </a:cubicBezTo>
                      <a:cubicBezTo>
                        <a:pt x="342" y="4792"/>
                        <a:pt x="341" y="4794"/>
                        <a:pt x="340" y="4794"/>
                      </a:cubicBezTo>
                      <a:lnTo>
                        <a:pt x="335" y="4802"/>
                      </a:lnTo>
                      <a:lnTo>
                        <a:pt x="328" y="4821"/>
                      </a:lnTo>
                      <a:lnTo>
                        <a:pt x="324" y="4828"/>
                      </a:lnTo>
                      <a:lnTo>
                        <a:pt x="319" y="4833"/>
                      </a:lnTo>
                      <a:lnTo>
                        <a:pt x="332" y="4841"/>
                      </a:lnTo>
                      <a:lnTo>
                        <a:pt x="359" y="4846"/>
                      </a:lnTo>
                      <a:lnTo>
                        <a:pt x="378" y="4854"/>
                      </a:lnTo>
                      <a:lnTo>
                        <a:pt x="382" y="4852"/>
                      </a:lnTo>
                      <a:lnTo>
                        <a:pt x="391" y="4846"/>
                      </a:lnTo>
                      <a:cubicBezTo>
                        <a:pt x="394" y="4844"/>
                        <a:pt x="398" y="4845"/>
                        <a:pt x="401" y="4848"/>
                      </a:cubicBezTo>
                      <a:cubicBezTo>
                        <a:pt x="404" y="4850"/>
                        <a:pt x="404" y="4855"/>
                        <a:pt x="402" y="4858"/>
                      </a:cubicBezTo>
                      <a:lnTo>
                        <a:pt x="397" y="4864"/>
                      </a:lnTo>
                      <a:cubicBezTo>
                        <a:pt x="397" y="4865"/>
                        <a:pt x="396" y="4866"/>
                        <a:pt x="396" y="4866"/>
                      </a:cubicBezTo>
                      <a:lnTo>
                        <a:pt x="394" y="4868"/>
                      </a:lnTo>
                      <a:lnTo>
                        <a:pt x="394" y="4868"/>
                      </a:lnTo>
                      <a:lnTo>
                        <a:pt x="417" y="4860"/>
                      </a:lnTo>
                      <a:lnTo>
                        <a:pt x="418" y="4859"/>
                      </a:lnTo>
                      <a:cubicBezTo>
                        <a:pt x="418" y="4858"/>
                        <a:pt x="418" y="4856"/>
                        <a:pt x="419" y="4856"/>
                      </a:cubicBezTo>
                      <a:cubicBezTo>
                        <a:pt x="419" y="4855"/>
                        <a:pt x="420" y="4854"/>
                        <a:pt x="421" y="4853"/>
                      </a:cubicBezTo>
                      <a:lnTo>
                        <a:pt x="424" y="4850"/>
                      </a:lnTo>
                      <a:cubicBezTo>
                        <a:pt x="424" y="4850"/>
                        <a:pt x="425" y="4849"/>
                        <a:pt x="426" y="4849"/>
                      </a:cubicBezTo>
                      <a:lnTo>
                        <a:pt x="433" y="4846"/>
                      </a:lnTo>
                      <a:cubicBezTo>
                        <a:pt x="434" y="4845"/>
                        <a:pt x="435" y="4845"/>
                        <a:pt x="436" y="4845"/>
                      </a:cubicBezTo>
                      <a:lnTo>
                        <a:pt x="439" y="4845"/>
                      </a:lnTo>
                      <a:cubicBezTo>
                        <a:pt x="441" y="4845"/>
                        <a:pt x="443" y="4846"/>
                        <a:pt x="444" y="4847"/>
                      </a:cubicBezTo>
                      <a:cubicBezTo>
                        <a:pt x="445" y="4847"/>
                        <a:pt x="446" y="4848"/>
                        <a:pt x="447" y="4849"/>
                      </a:cubicBezTo>
                      <a:lnTo>
                        <a:pt x="452" y="4853"/>
                      </a:lnTo>
                      <a:lnTo>
                        <a:pt x="454" y="4851"/>
                      </a:lnTo>
                      <a:lnTo>
                        <a:pt x="452" y="4850"/>
                      </a:lnTo>
                      <a:cubicBezTo>
                        <a:pt x="451" y="4849"/>
                        <a:pt x="451" y="4849"/>
                        <a:pt x="450" y="4848"/>
                      </a:cubicBezTo>
                      <a:lnTo>
                        <a:pt x="448" y="4843"/>
                      </a:lnTo>
                      <a:cubicBezTo>
                        <a:pt x="448" y="4842"/>
                        <a:pt x="447" y="4841"/>
                        <a:pt x="447" y="4840"/>
                      </a:cubicBezTo>
                      <a:lnTo>
                        <a:pt x="445" y="4825"/>
                      </a:lnTo>
                      <a:lnTo>
                        <a:pt x="443" y="4822"/>
                      </a:lnTo>
                      <a:lnTo>
                        <a:pt x="440" y="4819"/>
                      </a:lnTo>
                      <a:lnTo>
                        <a:pt x="435" y="4812"/>
                      </a:lnTo>
                      <a:cubicBezTo>
                        <a:pt x="434" y="4810"/>
                        <a:pt x="433" y="4807"/>
                        <a:pt x="434" y="4805"/>
                      </a:cubicBezTo>
                      <a:lnTo>
                        <a:pt x="435" y="4801"/>
                      </a:lnTo>
                      <a:cubicBezTo>
                        <a:pt x="435" y="4800"/>
                        <a:pt x="435" y="4799"/>
                        <a:pt x="436" y="4798"/>
                      </a:cubicBezTo>
                      <a:lnTo>
                        <a:pt x="447" y="4783"/>
                      </a:lnTo>
                      <a:lnTo>
                        <a:pt x="447" y="4781"/>
                      </a:lnTo>
                      <a:lnTo>
                        <a:pt x="446" y="4780"/>
                      </a:lnTo>
                      <a:lnTo>
                        <a:pt x="440" y="4771"/>
                      </a:lnTo>
                      <a:cubicBezTo>
                        <a:pt x="438" y="4769"/>
                        <a:pt x="438" y="4765"/>
                        <a:pt x="439" y="4763"/>
                      </a:cubicBezTo>
                      <a:cubicBezTo>
                        <a:pt x="441" y="4760"/>
                        <a:pt x="444" y="4758"/>
                        <a:pt x="447" y="4759"/>
                      </a:cubicBezTo>
                      <a:lnTo>
                        <a:pt x="451" y="4760"/>
                      </a:lnTo>
                      <a:cubicBezTo>
                        <a:pt x="452" y="4760"/>
                        <a:pt x="453" y="4760"/>
                        <a:pt x="454" y="4760"/>
                      </a:cubicBezTo>
                      <a:lnTo>
                        <a:pt x="458" y="4762"/>
                      </a:lnTo>
                      <a:lnTo>
                        <a:pt x="484" y="4735"/>
                      </a:lnTo>
                      <a:lnTo>
                        <a:pt x="502" y="4723"/>
                      </a:lnTo>
                      <a:cubicBezTo>
                        <a:pt x="505" y="4722"/>
                        <a:pt x="509" y="4722"/>
                        <a:pt x="512" y="4724"/>
                      </a:cubicBezTo>
                      <a:cubicBezTo>
                        <a:pt x="514" y="4727"/>
                        <a:pt x="515" y="4730"/>
                        <a:pt x="514" y="4734"/>
                      </a:cubicBezTo>
                      <a:lnTo>
                        <a:pt x="511" y="4740"/>
                      </a:lnTo>
                      <a:lnTo>
                        <a:pt x="506" y="4747"/>
                      </a:lnTo>
                      <a:cubicBezTo>
                        <a:pt x="505" y="4748"/>
                        <a:pt x="505" y="4748"/>
                        <a:pt x="504" y="4749"/>
                      </a:cubicBezTo>
                      <a:lnTo>
                        <a:pt x="499" y="4752"/>
                      </a:lnTo>
                      <a:cubicBezTo>
                        <a:pt x="498" y="4753"/>
                        <a:pt x="498" y="4753"/>
                        <a:pt x="497" y="4753"/>
                      </a:cubicBezTo>
                      <a:lnTo>
                        <a:pt x="492" y="4755"/>
                      </a:lnTo>
                      <a:lnTo>
                        <a:pt x="484" y="4771"/>
                      </a:lnTo>
                      <a:cubicBezTo>
                        <a:pt x="483" y="4772"/>
                        <a:pt x="483" y="4772"/>
                        <a:pt x="482" y="4773"/>
                      </a:cubicBezTo>
                      <a:lnTo>
                        <a:pt x="475" y="4781"/>
                      </a:lnTo>
                      <a:lnTo>
                        <a:pt x="474" y="4788"/>
                      </a:lnTo>
                      <a:lnTo>
                        <a:pt x="472" y="4797"/>
                      </a:lnTo>
                      <a:cubicBezTo>
                        <a:pt x="471" y="4799"/>
                        <a:pt x="471" y="4800"/>
                        <a:pt x="469" y="4801"/>
                      </a:cubicBezTo>
                      <a:lnTo>
                        <a:pt x="464" y="4806"/>
                      </a:lnTo>
                      <a:lnTo>
                        <a:pt x="464" y="4808"/>
                      </a:lnTo>
                      <a:cubicBezTo>
                        <a:pt x="464" y="4809"/>
                        <a:pt x="464" y="4809"/>
                        <a:pt x="465" y="4809"/>
                      </a:cubicBezTo>
                      <a:lnTo>
                        <a:pt x="466" y="4811"/>
                      </a:lnTo>
                      <a:cubicBezTo>
                        <a:pt x="467" y="4812"/>
                        <a:pt x="468" y="4814"/>
                        <a:pt x="468" y="4815"/>
                      </a:cubicBezTo>
                      <a:lnTo>
                        <a:pt x="471" y="4839"/>
                      </a:lnTo>
                      <a:lnTo>
                        <a:pt x="473" y="4839"/>
                      </a:lnTo>
                      <a:lnTo>
                        <a:pt x="483" y="4840"/>
                      </a:lnTo>
                      <a:lnTo>
                        <a:pt x="508" y="4834"/>
                      </a:lnTo>
                      <a:lnTo>
                        <a:pt x="514" y="4830"/>
                      </a:lnTo>
                      <a:lnTo>
                        <a:pt x="515" y="4829"/>
                      </a:lnTo>
                      <a:lnTo>
                        <a:pt x="521" y="4827"/>
                      </a:lnTo>
                      <a:cubicBezTo>
                        <a:pt x="521" y="4827"/>
                        <a:pt x="522" y="4827"/>
                        <a:pt x="523" y="4826"/>
                      </a:cubicBezTo>
                      <a:lnTo>
                        <a:pt x="529" y="4826"/>
                      </a:lnTo>
                      <a:cubicBezTo>
                        <a:pt x="533" y="4825"/>
                        <a:pt x="536" y="4827"/>
                        <a:pt x="537" y="4829"/>
                      </a:cubicBezTo>
                      <a:cubicBezTo>
                        <a:pt x="539" y="4832"/>
                        <a:pt x="539" y="4836"/>
                        <a:pt x="537" y="4838"/>
                      </a:cubicBezTo>
                      <a:lnTo>
                        <a:pt x="529" y="4849"/>
                      </a:lnTo>
                      <a:cubicBezTo>
                        <a:pt x="528" y="4850"/>
                        <a:pt x="527" y="4851"/>
                        <a:pt x="525" y="4851"/>
                      </a:cubicBezTo>
                      <a:lnTo>
                        <a:pt x="516" y="4855"/>
                      </a:lnTo>
                      <a:cubicBezTo>
                        <a:pt x="515" y="4855"/>
                        <a:pt x="514" y="4855"/>
                        <a:pt x="514" y="4855"/>
                      </a:cubicBezTo>
                      <a:lnTo>
                        <a:pt x="484" y="4858"/>
                      </a:lnTo>
                      <a:lnTo>
                        <a:pt x="480" y="4864"/>
                      </a:lnTo>
                      <a:cubicBezTo>
                        <a:pt x="480" y="4865"/>
                        <a:pt x="479" y="4866"/>
                        <a:pt x="478" y="4866"/>
                      </a:cubicBezTo>
                      <a:lnTo>
                        <a:pt x="473" y="4870"/>
                      </a:lnTo>
                      <a:lnTo>
                        <a:pt x="478" y="4875"/>
                      </a:lnTo>
                      <a:lnTo>
                        <a:pt x="480" y="4876"/>
                      </a:lnTo>
                      <a:cubicBezTo>
                        <a:pt x="484" y="4876"/>
                        <a:pt x="488" y="4879"/>
                        <a:pt x="488" y="4883"/>
                      </a:cubicBezTo>
                      <a:lnTo>
                        <a:pt x="488" y="4886"/>
                      </a:lnTo>
                      <a:cubicBezTo>
                        <a:pt x="488" y="4889"/>
                        <a:pt x="487" y="4891"/>
                        <a:pt x="485" y="4892"/>
                      </a:cubicBezTo>
                      <a:cubicBezTo>
                        <a:pt x="483" y="4894"/>
                        <a:pt x="481" y="4895"/>
                        <a:pt x="479" y="4894"/>
                      </a:cubicBezTo>
                      <a:lnTo>
                        <a:pt x="466" y="4893"/>
                      </a:lnTo>
                      <a:cubicBezTo>
                        <a:pt x="465" y="4893"/>
                        <a:pt x="464" y="4893"/>
                        <a:pt x="463" y="4892"/>
                      </a:cubicBezTo>
                      <a:lnTo>
                        <a:pt x="457" y="4889"/>
                      </a:lnTo>
                      <a:cubicBezTo>
                        <a:pt x="456" y="4889"/>
                        <a:pt x="455" y="4888"/>
                        <a:pt x="454" y="4887"/>
                      </a:cubicBezTo>
                      <a:lnTo>
                        <a:pt x="450" y="4882"/>
                      </a:lnTo>
                      <a:lnTo>
                        <a:pt x="440" y="4879"/>
                      </a:lnTo>
                      <a:lnTo>
                        <a:pt x="433" y="4888"/>
                      </a:lnTo>
                      <a:cubicBezTo>
                        <a:pt x="432" y="4889"/>
                        <a:pt x="430" y="4891"/>
                        <a:pt x="427" y="4891"/>
                      </a:cubicBezTo>
                      <a:lnTo>
                        <a:pt x="403" y="4893"/>
                      </a:lnTo>
                      <a:lnTo>
                        <a:pt x="406" y="4906"/>
                      </a:lnTo>
                      <a:lnTo>
                        <a:pt x="410" y="4913"/>
                      </a:lnTo>
                      <a:lnTo>
                        <a:pt x="419" y="4936"/>
                      </a:lnTo>
                      <a:lnTo>
                        <a:pt x="426" y="4938"/>
                      </a:lnTo>
                      <a:cubicBezTo>
                        <a:pt x="427" y="4938"/>
                        <a:pt x="428" y="4939"/>
                        <a:pt x="429" y="4939"/>
                      </a:cubicBezTo>
                      <a:cubicBezTo>
                        <a:pt x="430" y="4940"/>
                        <a:pt x="434" y="4943"/>
                        <a:pt x="434" y="4946"/>
                      </a:cubicBezTo>
                      <a:lnTo>
                        <a:pt x="436" y="4956"/>
                      </a:lnTo>
                      <a:cubicBezTo>
                        <a:pt x="436" y="4958"/>
                        <a:pt x="436" y="4959"/>
                        <a:pt x="436" y="4960"/>
                      </a:cubicBezTo>
                      <a:lnTo>
                        <a:pt x="433" y="4971"/>
                      </a:lnTo>
                      <a:cubicBezTo>
                        <a:pt x="433" y="4971"/>
                        <a:pt x="433" y="4972"/>
                        <a:pt x="432" y="4972"/>
                      </a:cubicBezTo>
                      <a:lnTo>
                        <a:pt x="427" y="4981"/>
                      </a:lnTo>
                      <a:lnTo>
                        <a:pt x="421" y="4988"/>
                      </a:lnTo>
                      <a:cubicBezTo>
                        <a:pt x="419" y="4991"/>
                        <a:pt x="414" y="4992"/>
                        <a:pt x="411" y="4990"/>
                      </a:cubicBezTo>
                      <a:cubicBezTo>
                        <a:pt x="407" y="4988"/>
                        <a:pt x="407" y="4985"/>
                        <a:pt x="407" y="4981"/>
                      </a:cubicBezTo>
                      <a:lnTo>
                        <a:pt x="412" y="4962"/>
                      </a:lnTo>
                      <a:lnTo>
                        <a:pt x="412" y="4959"/>
                      </a:lnTo>
                      <a:lnTo>
                        <a:pt x="411" y="4957"/>
                      </a:lnTo>
                      <a:lnTo>
                        <a:pt x="401" y="4949"/>
                      </a:lnTo>
                      <a:lnTo>
                        <a:pt x="396" y="4947"/>
                      </a:lnTo>
                      <a:lnTo>
                        <a:pt x="391" y="4949"/>
                      </a:lnTo>
                      <a:lnTo>
                        <a:pt x="374" y="4959"/>
                      </a:lnTo>
                      <a:cubicBezTo>
                        <a:pt x="371" y="4961"/>
                        <a:pt x="366" y="4961"/>
                        <a:pt x="364" y="4958"/>
                      </a:cubicBezTo>
                      <a:cubicBezTo>
                        <a:pt x="361" y="4955"/>
                        <a:pt x="361" y="4950"/>
                        <a:pt x="364" y="4947"/>
                      </a:cubicBezTo>
                      <a:lnTo>
                        <a:pt x="377" y="4933"/>
                      </a:lnTo>
                      <a:cubicBezTo>
                        <a:pt x="377" y="4932"/>
                        <a:pt x="378" y="4931"/>
                        <a:pt x="379" y="4931"/>
                      </a:cubicBezTo>
                      <a:lnTo>
                        <a:pt x="384" y="4928"/>
                      </a:lnTo>
                      <a:lnTo>
                        <a:pt x="388" y="4923"/>
                      </a:lnTo>
                      <a:lnTo>
                        <a:pt x="387" y="4918"/>
                      </a:lnTo>
                      <a:lnTo>
                        <a:pt x="384" y="4912"/>
                      </a:lnTo>
                      <a:lnTo>
                        <a:pt x="380" y="4899"/>
                      </a:lnTo>
                      <a:lnTo>
                        <a:pt x="372" y="4900"/>
                      </a:lnTo>
                      <a:cubicBezTo>
                        <a:pt x="371" y="4900"/>
                        <a:pt x="370" y="4900"/>
                        <a:pt x="368" y="4899"/>
                      </a:cubicBezTo>
                      <a:lnTo>
                        <a:pt x="366" y="4898"/>
                      </a:lnTo>
                      <a:cubicBezTo>
                        <a:pt x="364" y="4898"/>
                        <a:pt x="362" y="4896"/>
                        <a:pt x="362" y="4894"/>
                      </a:cubicBezTo>
                      <a:lnTo>
                        <a:pt x="360" y="4892"/>
                      </a:lnTo>
                      <a:cubicBezTo>
                        <a:pt x="360" y="4891"/>
                        <a:pt x="360" y="4890"/>
                        <a:pt x="360" y="4889"/>
                      </a:cubicBezTo>
                      <a:lnTo>
                        <a:pt x="358" y="4878"/>
                      </a:lnTo>
                      <a:lnTo>
                        <a:pt x="351" y="4874"/>
                      </a:lnTo>
                      <a:lnTo>
                        <a:pt x="325" y="4872"/>
                      </a:lnTo>
                      <a:cubicBezTo>
                        <a:pt x="324" y="4871"/>
                        <a:pt x="323" y="4871"/>
                        <a:pt x="321" y="4870"/>
                      </a:cubicBezTo>
                      <a:lnTo>
                        <a:pt x="321" y="4871"/>
                      </a:lnTo>
                      <a:lnTo>
                        <a:pt x="317" y="4882"/>
                      </a:lnTo>
                      <a:lnTo>
                        <a:pt x="312" y="4890"/>
                      </a:lnTo>
                      <a:cubicBezTo>
                        <a:pt x="312" y="4891"/>
                        <a:pt x="311" y="4891"/>
                        <a:pt x="310" y="4892"/>
                      </a:cubicBezTo>
                      <a:lnTo>
                        <a:pt x="305" y="4895"/>
                      </a:lnTo>
                      <a:cubicBezTo>
                        <a:pt x="305" y="4896"/>
                        <a:pt x="304" y="4896"/>
                        <a:pt x="303" y="4896"/>
                      </a:cubicBezTo>
                      <a:lnTo>
                        <a:pt x="293" y="4898"/>
                      </a:lnTo>
                      <a:lnTo>
                        <a:pt x="289" y="4901"/>
                      </a:lnTo>
                      <a:lnTo>
                        <a:pt x="286" y="4905"/>
                      </a:lnTo>
                      <a:lnTo>
                        <a:pt x="279" y="4917"/>
                      </a:lnTo>
                      <a:lnTo>
                        <a:pt x="280" y="4921"/>
                      </a:lnTo>
                      <a:cubicBezTo>
                        <a:pt x="280" y="4926"/>
                        <a:pt x="277" y="4929"/>
                        <a:pt x="273" y="4930"/>
                      </a:cubicBezTo>
                      <a:lnTo>
                        <a:pt x="270" y="4931"/>
                      </a:lnTo>
                      <a:cubicBezTo>
                        <a:pt x="269" y="4931"/>
                        <a:pt x="268" y="4931"/>
                        <a:pt x="267" y="4931"/>
                      </a:cubicBezTo>
                      <a:lnTo>
                        <a:pt x="264" y="4930"/>
                      </a:lnTo>
                      <a:cubicBezTo>
                        <a:pt x="262" y="4930"/>
                        <a:pt x="260" y="4928"/>
                        <a:pt x="259" y="4927"/>
                      </a:cubicBezTo>
                      <a:cubicBezTo>
                        <a:pt x="257" y="4925"/>
                        <a:pt x="257" y="4922"/>
                        <a:pt x="257" y="4920"/>
                      </a:cubicBezTo>
                      <a:lnTo>
                        <a:pt x="259" y="4913"/>
                      </a:lnTo>
                      <a:lnTo>
                        <a:pt x="258" y="4914"/>
                      </a:lnTo>
                      <a:cubicBezTo>
                        <a:pt x="257" y="4915"/>
                        <a:pt x="255" y="4916"/>
                        <a:pt x="253" y="4916"/>
                      </a:cubicBezTo>
                      <a:lnTo>
                        <a:pt x="247" y="4916"/>
                      </a:lnTo>
                      <a:cubicBezTo>
                        <a:pt x="244" y="4917"/>
                        <a:pt x="241" y="4915"/>
                        <a:pt x="239" y="4912"/>
                      </a:cubicBezTo>
                      <a:cubicBezTo>
                        <a:pt x="238" y="4909"/>
                        <a:pt x="238" y="4905"/>
                        <a:pt x="241" y="4903"/>
                      </a:cubicBezTo>
                      <a:lnTo>
                        <a:pt x="243" y="4900"/>
                      </a:lnTo>
                      <a:lnTo>
                        <a:pt x="244" y="4897"/>
                      </a:lnTo>
                      <a:lnTo>
                        <a:pt x="243" y="4895"/>
                      </a:lnTo>
                      <a:lnTo>
                        <a:pt x="241" y="4894"/>
                      </a:lnTo>
                      <a:lnTo>
                        <a:pt x="236" y="4893"/>
                      </a:lnTo>
                      <a:lnTo>
                        <a:pt x="219" y="4886"/>
                      </a:lnTo>
                      <a:lnTo>
                        <a:pt x="207" y="4889"/>
                      </a:lnTo>
                      <a:cubicBezTo>
                        <a:pt x="206" y="4889"/>
                        <a:pt x="206" y="4889"/>
                        <a:pt x="205" y="4889"/>
                      </a:cubicBezTo>
                      <a:lnTo>
                        <a:pt x="201" y="4889"/>
                      </a:lnTo>
                      <a:cubicBezTo>
                        <a:pt x="200" y="4889"/>
                        <a:pt x="199" y="4889"/>
                        <a:pt x="199" y="4888"/>
                      </a:cubicBezTo>
                      <a:lnTo>
                        <a:pt x="193" y="4886"/>
                      </a:lnTo>
                      <a:lnTo>
                        <a:pt x="179" y="4886"/>
                      </a:lnTo>
                      <a:lnTo>
                        <a:pt x="176" y="4887"/>
                      </a:lnTo>
                      <a:cubicBezTo>
                        <a:pt x="177" y="4889"/>
                        <a:pt x="177" y="4891"/>
                        <a:pt x="176" y="4892"/>
                      </a:cubicBezTo>
                      <a:cubicBezTo>
                        <a:pt x="175" y="4895"/>
                        <a:pt x="173" y="4896"/>
                        <a:pt x="171" y="4897"/>
                      </a:cubicBezTo>
                      <a:lnTo>
                        <a:pt x="168" y="4898"/>
                      </a:lnTo>
                      <a:lnTo>
                        <a:pt x="162" y="4907"/>
                      </a:lnTo>
                      <a:cubicBezTo>
                        <a:pt x="160" y="4909"/>
                        <a:pt x="156" y="4910"/>
                        <a:pt x="153" y="4909"/>
                      </a:cubicBezTo>
                      <a:cubicBezTo>
                        <a:pt x="150" y="4907"/>
                        <a:pt x="148" y="4904"/>
                        <a:pt x="148" y="4901"/>
                      </a:cubicBezTo>
                      <a:lnTo>
                        <a:pt x="149" y="4891"/>
                      </a:lnTo>
                      <a:lnTo>
                        <a:pt x="145" y="4894"/>
                      </a:lnTo>
                      <a:lnTo>
                        <a:pt x="141" y="4897"/>
                      </a:lnTo>
                      <a:cubicBezTo>
                        <a:pt x="140" y="4899"/>
                        <a:pt x="138" y="4899"/>
                        <a:pt x="137" y="4900"/>
                      </a:cubicBezTo>
                      <a:lnTo>
                        <a:pt x="137" y="4900"/>
                      </a:lnTo>
                      <a:lnTo>
                        <a:pt x="137" y="4903"/>
                      </a:lnTo>
                      <a:cubicBezTo>
                        <a:pt x="137" y="4905"/>
                        <a:pt x="136" y="4908"/>
                        <a:pt x="134" y="4909"/>
                      </a:cubicBezTo>
                      <a:cubicBezTo>
                        <a:pt x="132" y="4911"/>
                        <a:pt x="130" y="4911"/>
                        <a:pt x="127" y="4911"/>
                      </a:cubicBezTo>
                      <a:lnTo>
                        <a:pt x="121" y="4910"/>
                      </a:lnTo>
                      <a:lnTo>
                        <a:pt x="109" y="4905"/>
                      </a:lnTo>
                      <a:lnTo>
                        <a:pt x="104" y="4909"/>
                      </a:lnTo>
                      <a:cubicBezTo>
                        <a:pt x="104" y="4910"/>
                        <a:pt x="103" y="4910"/>
                        <a:pt x="102" y="4911"/>
                      </a:cubicBezTo>
                      <a:lnTo>
                        <a:pt x="101" y="4911"/>
                      </a:lnTo>
                      <a:lnTo>
                        <a:pt x="100" y="4913"/>
                      </a:lnTo>
                      <a:lnTo>
                        <a:pt x="103" y="4923"/>
                      </a:lnTo>
                      <a:cubicBezTo>
                        <a:pt x="103" y="4924"/>
                        <a:pt x="103" y="4925"/>
                        <a:pt x="102" y="4927"/>
                      </a:cubicBezTo>
                      <a:lnTo>
                        <a:pt x="101" y="4930"/>
                      </a:lnTo>
                      <a:cubicBezTo>
                        <a:pt x="101" y="4932"/>
                        <a:pt x="100" y="4933"/>
                        <a:pt x="98" y="4934"/>
                      </a:cubicBezTo>
                      <a:lnTo>
                        <a:pt x="95" y="4936"/>
                      </a:lnTo>
                      <a:cubicBezTo>
                        <a:pt x="93" y="4937"/>
                        <a:pt x="91" y="4937"/>
                        <a:pt x="88" y="4937"/>
                      </a:cubicBezTo>
                      <a:cubicBezTo>
                        <a:pt x="86" y="4936"/>
                        <a:pt x="84" y="4934"/>
                        <a:pt x="83" y="4931"/>
                      </a:cubicBezTo>
                      <a:lnTo>
                        <a:pt x="82" y="4924"/>
                      </a:lnTo>
                      <a:lnTo>
                        <a:pt x="78" y="4924"/>
                      </a:lnTo>
                      <a:cubicBezTo>
                        <a:pt x="77" y="4925"/>
                        <a:pt x="76" y="4924"/>
                        <a:pt x="75" y="4924"/>
                      </a:cubicBezTo>
                      <a:lnTo>
                        <a:pt x="63" y="4922"/>
                      </a:lnTo>
                      <a:lnTo>
                        <a:pt x="55" y="4919"/>
                      </a:lnTo>
                      <a:lnTo>
                        <a:pt x="38" y="4908"/>
                      </a:lnTo>
                      <a:lnTo>
                        <a:pt x="29" y="4904"/>
                      </a:lnTo>
                      <a:lnTo>
                        <a:pt x="21" y="4905"/>
                      </a:lnTo>
                      <a:lnTo>
                        <a:pt x="14" y="4913"/>
                      </a:lnTo>
                      <a:lnTo>
                        <a:pt x="13" y="4916"/>
                      </a:lnTo>
                      <a:lnTo>
                        <a:pt x="12" y="4922"/>
                      </a:lnTo>
                      <a:lnTo>
                        <a:pt x="13" y="4929"/>
                      </a:lnTo>
                      <a:lnTo>
                        <a:pt x="18" y="4930"/>
                      </a:lnTo>
                      <a:lnTo>
                        <a:pt x="22" y="4927"/>
                      </a:lnTo>
                      <a:cubicBezTo>
                        <a:pt x="23" y="4927"/>
                        <a:pt x="23" y="4927"/>
                        <a:pt x="24" y="4927"/>
                      </a:cubicBezTo>
                      <a:cubicBezTo>
                        <a:pt x="24" y="4926"/>
                        <a:pt x="24" y="4926"/>
                        <a:pt x="24" y="4926"/>
                      </a:cubicBezTo>
                      <a:cubicBezTo>
                        <a:pt x="26" y="4924"/>
                        <a:pt x="30" y="4923"/>
                        <a:pt x="33" y="4924"/>
                      </a:cubicBezTo>
                      <a:cubicBezTo>
                        <a:pt x="36" y="4925"/>
                        <a:pt x="39" y="4927"/>
                        <a:pt x="39" y="4930"/>
                      </a:cubicBezTo>
                      <a:lnTo>
                        <a:pt x="39" y="4938"/>
                      </a:lnTo>
                      <a:cubicBezTo>
                        <a:pt x="40" y="4940"/>
                        <a:pt x="39" y="4942"/>
                        <a:pt x="38" y="4944"/>
                      </a:cubicBezTo>
                      <a:lnTo>
                        <a:pt x="35" y="4946"/>
                      </a:lnTo>
                      <a:cubicBezTo>
                        <a:pt x="34" y="4947"/>
                        <a:pt x="33" y="4948"/>
                        <a:pt x="32" y="4948"/>
                      </a:cubicBezTo>
                      <a:lnTo>
                        <a:pt x="31" y="4950"/>
                      </a:lnTo>
                      <a:lnTo>
                        <a:pt x="30" y="4953"/>
                      </a:lnTo>
                      <a:lnTo>
                        <a:pt x="32" y="4970"/>
                      </a:lnTo>
                      <a:lnTo>
                        <a:pt x="31" y="4977"/>
                      </a:lnTo>
                      <a:cubicBezTo>
                        <a:pt x="31" y="4981"/>
                        <a:pt x="27" y="4984"/>
                        <a:pt x="23" y="4984"/>
                      </a:cubicBezTo>
                      <a:cubicBezTo>
                        <a:pt x="22" y="4984"/>
                        <a:pt x="21" y="4984"/>
                        <a:pt x="19" y="4984"/>
                      </a:cubicBezTo>
                      <a:lnTo>
                        <a:pt x="20" y="4985"/>
                      </a:lnTo>
                      <a:lnTo>
                        <a:pt x="25" y="4985"/>
                      </a:lnTo>
                      <a:cubicBezTo>
                        <a:pt x="26" y="4984"/>
                        <a:pt x="27" y="4984"/>
                        <a:pt x="28" y="4985"/>
                      </a:cubicBezTo>
                      <a:lnTo>
                        <a:pt x="28" y="4985"/>
                      </a:lnTo>
                      <a:cubicBezTo>
                        <a:pt x="29" y="4981"/>
                        <a:pt x="31" y="4978"/>
                        <a:pt x="35" y="4978"/>
                      </a:cubicBezTo>
                      <a:cubicBezTo>
                        <a:pt x="39" y="4977"/>
                        <a:pt x="43" y="4979"/>
                        <a:pt x="44" y="4983"/>
                      </a:cubicBezTo>
                      <a:lnTo>
                        <a:pt x="47" y="4991"/>
                      </a:lnTo>
                      <a:lnTo>
                        <a:pt x="51" y="4992"/>
                      </a:lnTo>
                      <a:lnTo>
                        <a:pt x="56" y="4991"/>
                      </a:lnTo>
                      <a:lnTo>
                        <a:pt x="58" y="4987"/>
                      </a:lnTo>
                      <a:lnTo>
                        <a:pt x="60" y="4979"/>
                      </a:lnTo>
                      <a:cubicBezTo>
                        <a:pt x="60" y="4977"/>
                        <a:pt x="61" y="4976"/>
                        <a:pt x="62" y="4974"/>
                      </a:cubicBezTo>
                      <a:lnTo>
                        <a:pt x="66" y="4971"/>
                      </a:lnTo>
                      <a:cubicBezTo>
                        <a:pt x="67" y="4970"/>
                        <a:pt x="69" y="4969"/>
                        <a:pt x="70" y="4969"/>
                      </a:cubicBezTo>
                      <a:lnTo>
                        <a:pt x="79" y="4967"/>
                      </a:lnTo>
                      <a:lnTo>
                        <a:pt x="91" y="4958"/>
                      </a:lnTo>
                      <a:cubicBezTo>
                        <a:pt x="92" y="4957"/>
                        <a:pt x="93" y="4957"/>
                        <a:pt x="94" y="4957"/>
                      </a:cubicBezTo>
                      <a:lnTo>
                        <a:pt x="99" y="4956"/>
                      </a:lnTo>
                      <a:cubicBezTo>
                        <a:pt x="102" y="4955"/>
                        <a:pt x="106" y="4957"/>
                        <a:pt x="107" y="4960"/>
                      </a:cubicBezTo>
                      <a:cubicBezTo>
                        <a:pt x="109" y="4962"/>
                        <a:pt x="109" y="4966"/>
                        <a:pt x="107" y="4969"/>
                      </a:cubicBezTo>
                      <a:lnTo>
                        <a:pt x="106" y="4969"/>
                      </a:lnTo>
                      <a:lnTo>
                        <a:pt x="109" y="4969"/>
                      </a:lnTo>
                      <a:cubicBezTo>
                        <a:pt x="113" y="4970"/>
                        <a:pt x="115" y="4972"/>
                        <a:pt x="116" y="4975"/>
                      </a:cubicBezTo>
                      <a:cubicBezTo>
                        <a:pt x="117" y="4978"/>
                        <a:pt x="116" y="4982"/>
                        <a:pt x="113" y="4984"/>
                      </a:cubicBezTo>
                      <a:lnTo>
                        <a:pt x="104" y="4990"/>
                      </a:lnTo>
                      <a:cubicBezTo>
                        <a:pt x="104" y="4990"/>
                        <a:pt x="103" y="4990"/>
                        <a:pt x="102" y="4990"/>
                      </a:cubicBezTo>
                      <a:lnTo>
                        <a:pt x="99" y="4991"/>
                      </a:lnTo>
                      <a:cubicBezTo>
                        <a:pt x="98" y="4991"/>
                        <a:pt x="97" y="4991"/>
                        <a:pt x="96" y="4991"/>
                      </a:cubicBezTo>
                      <a:lnTo>
                        <a:pt x="89" y="4988"/>
                      </a:lnTo>
                      <a:lnTo>
                        <a:pt x="78" y="4993"/>
                      </a:lnTo>
                      <a:lnTo>
                        <a:pt x="80" y="5001"/>
                      </a:lnTo>
                      <a:cubicBezTo>
                        <a:pt x="81" y="5004"/>
                        <a:pt x="80" y="5007"/>
                        <a:pt x="77" y="5009"/>
                      </a:cubicBezTo>
                      <a:lnTo>
                        <a:pt x="72" y="5012"/>
                      </a:lnTo>
                      <a:cubicBezTo>
                        <a:pt x="72" y="5012"/>
                        <a:pt x="71" y="5013"/>
                        <a:pt x="70" y="5013"/>
                      </a:cubicBezTo>
                      <a:lnTo>
                        <a:pt x="59" y="5018"/>
                      </a:lnTo>
                      <a:lnTo>
                        <a:pt x="63" y="5021"/>
                      </a:lnTo>
                      <a:lnTo>
                        <a:pt x="66" y="5022"/>
                      </a:lnTo>
                      <a:lnTo>
                        <a:pt x="73" y="5022"/>
                      </a:lnTo>
                      <a:lnTo>
                        <a:pt x="73" y="5022"/>
                      </a:lnTo>
                      <a:cubicBezTo>
                        <a:pt x="75" y="5022"/>
                        <a:pt x="77" y="5023"/>
                        <a:pt x="78" y="5024"/>
                      </a:cubicBezTo>
                      <a:cubicBezTo>
                        <a:pt x="80" y="5025"/>
                        <a:pt x="82" y="5028"/>
                        <a:pt x="82" y="5030"/>
                      </a:cubicBezTo>
                      <a:lnTo>
                        <a:pt x="83" y="5036"/>
                      </a:lnTo>
                      <a:lnTo>
                        <a:pt x="88" y="5039"/>
                      </a:lnTo>
                      <a:cubicBezTo>
                        <a:pt x="91" y="5041"/>
                        <a:pt x="93" y="5044"/>
                        <a:pt x="92" y="5047"/>
                      </a:cubicBezTo>
                      <a:lnTo>
                        <a:pt x="92" y="5051"/>
                      </a:lnTo>
                      <a:lnTo>
                        <a:pt x="94" y="5053"/>
                      </a:lnTo>
                      <a:cubicBezTo>
                        <a:pt x="95" y="5054"/>
                        <a:pt x="96" y="5056"/>
                        <a:pt x="96" y="5057"/>
                      </a:cubicBezTo>
                      <a:lnTo>
                        <a:pt x="96" y="5062"/>
                      </a:lnTo>
                      <a:cubicBezTo>
                        <a:pt x="97" y="5064"/>
                        <a:pt x="96" y="5066"/>
                        <a:pt x="94" y="5068"/>
                      </a:cubicBezTo>
                      <a:cubicBezTo>
                        <a:pt x="94" y="5068"/>
                        <a:pt x="94" y="5068"/>
                        <a:pt x="93" y="5069"/>
                      </a:cubicBezTo>
                      <a:lnTo>
                        <a:pt x="95" y="5071"/>
                      </a:lnTo>
                      <a:lnTo>
                        <a:pt x="100" y="5069"/>
                      </a:lnTo>
                      <a:lnTo>
                        <a:pt x="98" y="5054"/>
                      </a:lnTo>
                      <a:cubicBezTo>
                        <a:pt x="98" y="5053"/>
                        <a:pt x="98" y="5051"/>
                        <a:pt x="99" y="5050"/>
                      </a:cubicBezTo>
                      <a:lnTo>
                        <a:pt x="101" y="5045"/>
                      </a:lnTo>
                      <a:cubicBezTo>
                        <a:pt x="102" y="5042"/>
                        <a:pt x="105" y="5040"/>
                        <a:pt x="109" y="5041"/>
                      </a:cubicBezTo>
                      <a:lnTo>
                        <a:pt x="115" y="5041"/>
                      </a:lnTo>
                      <a:lnTo>
                        <a:pt x="118" y="5037"/>
                      </a:lnTo>
                      <a:cubicBezTo>
                        <a:pt x="119" y="5036"/>
                        <a:pt x="120" y="5035"/>
                        <a:pt x="121" y="5035"/>
                      </a:cubicBezTo>
                      <a:lnTo>
                        <a:pt x="123" y="5033"/>
                      </a:lnTo>
                      <a:lnTo>
                        <a:pt x="129" y="5021"/>
                      </a:lnTo>
                      <a:cubicBezTo>
                        <a:pt x="130" y="5019"/>
                        <a:pt x="131" y="5018"/>
                        <a:pt x="133" y="5017"/>
                      </a:cubicBezTo>
                      <a:cubicBezTo>
                        <a:pt x="136" y="5016"/>
                        <a:pt x="138" y="5017"/>
                        <a:pt x="140" y="5018"/>
                      </a:cubicBezTo>
                      <a:lnTo>
                        <a:pt x="143" y="5020"/>
                      </a:lnTo>
                      <a:cubicBezTo>
                        <a:pt x="147" y="5022"/>
                        <a:pt x="149" y="5027"/>
                        <a:pt x="146" y="5031"/>
                      </a:cubicBezTo>
                      <a:lnTo>
                        <a:pt x="144" y="5035"/>
                      </a:lnTo>
                      <a:lnTo>
                        <a:pt x="144" y="5035"/>
                      </a:lnTo>
                      <a:cubicBezTo>
                        <a:pt x="147" y="5032"/>
                        <a:pt x="151" y="5032"/>
                        <a:pt x="154" y="5034"/>
                      </a:cubicBezTo>
                      <a:cubicBezTo>
                        <a:pt x="158" y="5036"/>
                        <a:pt x="159" y="5040"/>
                        <a:pt x="158" y="5044"/>
                      </a:cubicBezTo>
                      <a:lnTo>
                        <a:pt x="153" y="5058"/>
                      </a:lnTo>
                      <a:lnTo>
                        <a:pt x="155" y="5060"/>
                      </a:lnTo>
                      <a:cubicBezTo>
                        <a:pt x="157" y="5062"/>
                        <a:pt x="157" y="5066"/>
                        <a:pt x="156" y="5069"/>
                      </a:cubicBezTo>
                      <a:lnTo>
                        <a:pt x="152" y="5075"/>
                      </a:lnTo>
                      <a:lnTo>
                        <a:pt x="150" y="5088"/>
                      </a:lnTo>
                      <a:lnTo>
                        <a:pt x="150" y="5103"/>
                      </a:lnTo>
                      <a:lnTo>
                        <a:pt x="151" y="5134"/>
                      </a:lnTo>
                      <a:lnTo>
                        <a:pt x="150" y="5141"/>
                      </a:lnTo>
                      <a:cubicBezTo>
                        <a:pt x="149" y="5142"/>
                        <a:pt x="149" y="5143"/>
                        <a:pt x="148" y="5144"/>
                      </a:cubicBezTo>
                      <a:lnTo>
                        <a:pt x="144" y="5148"/>
                      </a:lnTo>
                      <a:cubicBezTo>
                        <a:pt x="144" y="5149"/>
                        <a:pt x="143" y="5149"/>
                        <a:pt x="142" y="5150"/>
                      </a:cubicBezTo>
                      <a:lnTo>
                        <a:pt x="139" y="5151"/>
                      </a:lnTo>
                      <a:lnTo>
                        <a:pt x="139" y="5154"/>
                      </a:lnTo>
                      <a:cubicBezTo>
                        <a:pt x="140" y="5157"/>
                        <a:pt x="138" y="5159"/>
                        <a:pt x="136" y="5161"/>
                      </a:cubicBezTo>
                      <a:lnTo>
                        <a:pt x="129" y="5167"/>
                      </a:lnTo>
                      <a:cubicBezTo>
                        <a:pt x="128" y="5167"/>
                        <a:pt x="127" y="5168"/>
                        <a:pt x="125" y="5168"/>
                      </a:cubicBezTo>
                      <a:lnTo>
                        <a:pt x="116" y="5169"/>
                      </a:lnTo>
                      <a:cubicBezTo>
                        <a:pt x="115" y="5169"/>
                        <a:pt x="115" y="5169"/>
                        <a:pt x="114" y="5169"/>
                      </a:cubicBezTo>
                      <a:lnTo>
                        <a:pt x="105" y="5167"/>
                      </a:lnTo>
                      <a:cubicBezTo>
                        <a:pt x="104" y="5166"/>
                        <a:pt x="103" y="5166"/>
                        <a:pt x="103" y="5166"/>
                      </a:cubicBezTo>
                      <a:lnTo>
                        <a:pt x="93" y="5160"/>
                      </a:lnTo>
                      <a:lnTo>
                        <a:pt x="86" y="5155"/>
                      </a:lnTo>
                      <a:cubicBezTo>
                        <a:pt x="86" y="5154"/>
                        <a:pt x="85" y="5154"/>
                        <a:pt x="85" y="5153"/>
                      </a:cubicBezTo>
                      <a:lnTo>
                        <a:pt x="74" y="5140"/>
                      </a:lnTo>
                      <a:lnTo>
                        <a:pt x="69" y="5135"/>
                      </a:lnTo>
                      <a:lnTo>
                        <a:pt x="63" y="5126"/>
                      </a:lnTo>
                      <a:lnTo>
                        <a:pt x="58" y="5136"/>
                      </a:lnTo>
                      <a:lnTo>
                        <a:pt x="62" y="5143"/>
                      </a:lnTo>
                      <a:cubicBezTo>
                        <a:pt x="63" y="5145"/>
                        <a:pt x="63" y="5148"/>
                        <a:pt x="62" y="5151"/>
                      </a:cubicBezTo>
                      <a:lnTo>
                        <a:pt x="61" y="5154"/>
                      </a:lnTo>
                      <a:lnTo>
                        <a:pt x="66" y="5162"/>
                      </a:lnTo>
                      <a:cubicBezTo>
                        <a:pt x="69" y="5164"/>
                        <a:pt x="70" y="5166"/>
                        <a:pt x="70" y="5169"/>
                      </a:cubicBezTo>
                      <a:cubicBezTo>
                        <a:pt x="70" y="5172"/>
                        <a:pt x="68" y="5174"/>
                        <a:pt x="66" y="5175"/>
                      </a:cubicBezTo>
                      <a:lnTo>
                        <a:pt x="59" y="5179"/>
                      </a:lnTo>
                      <a:cubicBezTo>
                        <a:pt x="58" y="5180"/>
                        <a:pt x="57" y="5180"/>
                        <a:pt x="55" y="5180"/>
                      </a:cubicBezTo>
                      <a:lnTo>
                        <a:pt x="42" y="5180"/>
                      </a:lnTo>
                      <a:lnTo>
                        <a:pt x="40" y="5183"/>
                      </a:lnTo>
                      <a:lnTo>
                        <a:pt x="44" y="5183"/>
                      </a:lnTo>
                      <a:cubicBezTo>
                        <a:pt x="45" y="5184"/>
                        <a:pt x="46" y="5184"/>
                        <a:pt x="48" y="5185"/>
                      </a:cubicBezTo>
                      <a:lnTo>
                        <a:pt x="50" y="5187"/>
                      </a:lnTo>
                      <a:cubicBezTo>
                        <a:pt x="51" y="5188"/>
                        <a:pt x="51" y="5188"/>
                        <a:pt x="52" y="5189"/>
                      </a:cubicBezTo>
                      <a:lnTo>
                        <a:pt x="55" y="5194"/>
                      </a:lnTo>
                      <a:cubicBezTo>
                        <a:pt x="57" y="5196"/>
                        <a:pt x="57" y="5200"/>
                        <a:pt x="55" y="5202"/>
                      </a:cubicBezTo>
                      <a:cubicBezTo>
                        <a:pt x="53" y="5205"/>
                        <a:pt x="51" y="5207"/>
                        <a:pt x="47" y="5206"/>
                      </a:cubicBezTo>
                      <a:lnTo>
                        <a:pt x="44" y="5206"/>
                      </a:lnTo>
                      <a:lnTo>
                        <a:pt x="43" y="5208"/>
                      </a:lnTo>
                      <a:lnTo>
                        <a:pt x="59" y="5212"/>
                      </a:lnTo>
                      <a:lnTo>
                        <a:pt x="64" y="5212"/>
                      </a:lnTo>
                      <a:cubicBezTo>
                        <a:pt x="66" y="5212"/>
                        <a:pt x="69" y="5213"/>
                        <a:pt x="71" y="5215"/>
                      </a:cubicBezTo>
                      <a:cubicBezTo>
                        <a:pt x="72" y="5217"/>
                        <a:pt x="73" y="5220"/>
                        <a:pt x="72" y="5223"/>
                      </a:cubicBezTo>
                      <a:lnTo>
                        <a:pt x="69" y="5229"/>
                      </a:lnTo>
                      <a:lnTo>
                        <a:pt x="69" y="5230"/>
                      </a:lnTo>
                      <a:lnTo>
                        <a:pt x="75" y="5231"/>
                      </a:lnTo>
                      <a:cubicBezTo>
                        <a:pt x="78" y="5232"/>
                        <a:pt x="80" y="5235"/>
                        <a:pt x="80" y="5239"/>
                      </a:cubicBezTo>
                      <a:lnTo>
                        <a:pt x="80" y="5241"/>
                      </a:lnTo>
                      <a:cubicBezTo>
                        <a:pt x="80" y="5244"/>
                        <a:pt x="79" y="5247"/>
                        <a:pt x="76" y="5249"/>
                      </a:cubicBezTo>
                      <a:lnTo>
                        <a:pt x="80" y="5250"/>
                      </a:lnTo>
                      <a:cubicBezTo>
                        <a:pt x="81" y="5251"/>
                        <a:pt x="82" y="5251"/>
                        <a:pt x="83" y="5252"/>
                      </a:cubicBezTo>
                      <a:lnTo>
                        <a:pt x="84" y="5251"/>
                      </a:lnTo>
                      <a:lnTo>
                        <a:pt x="91" y="5245"/>
                      </a:lnTo>
                      <a:lnTo>
                        <a:pt x="99" y="5233"/>
                      </a:lnTo>
                      <a:lnTo>
                        <a:pt x="109" y="5208"/>
                      </a:lnTo>
                      <a:lnTo>
                        <a:pt x="110" y="5201"/>
                      </a:lnTo>
                      <a:lnTo>
                        <a:pt x="113" y="5191"/>
                      </a:lnTo>
                      <a:lnTo>
                        <a:pt x="120" y="5176"/>
                      </a:lnTo>
                      <a:cubicBezTo>
                        <a:pt x="122" y="5173"/>
                        <a:pt x="126" y="5171"/>
                        <a:pt x="129" y="5172"/>
                      </a:cubicBezTo>
                      <a:cubicBezTo>
                        <a:pt x="129" y="5172"/>
                        <a:pt x="129" y="5172"/>
                        <a:pt x="130" y="5172"/>
                      </a:cubicBezTo>
                      <a:cubicBezTo>
                        <a:pt x="130" y="5171"/>
                        <a:pt x="132" y="5170"/>
                        <a:pt x="133" y="5170"/>
                      </a:cubicBezTo>
                      <a:lnTo>
                        <a:pt x="133" y="5170"/>
                      </a:lnTo>
                      <a:cubicBezTo>
                        <a:pt x="134" y="5169"/>
                        <a:pt x="134" y="5169"/>
                        <a:pt x="135" y="5168"/>
                      </a:cubicBezTo>
                      <a:lnTo>
                        <a:pt x="139" y="5165"/>
                      </a:lnTo>
                      <a:cubicBezTo>
                        <a:pt x="140" y="5164"/>
                        <a:pt x="141" y="5164"/>
                        <a:pt x="142" y="5163"/>
                      </a:cubicBezTo>
                      <a:lnTo>
                        <a:pt x="145" y="5162"/>
                      </a:lnTo>
                      <a:cubicBezTo>
                        <a:pt x="148" y="5162"/>
                        <a:pt x="151" y="5162"/>
                        <a:pt x="153" y="5164"/>
                      </a:cubicBezTo>
                      <a:cubicBezTo>
                        <a:pt x="155" y="5166"/>
                        <a:pt x="156" y="5169"/>
                        <a:pt x="156" y="5171"/>
                      </a:cubicBezTo>
                      <a:lnTo>
                        <a:pt x="155" y="5177"/>
                      </a:lnTo>
                      <a:cubicBezTo>
                        <a:pt x="155" y="5178"/>
                        <a:pt x="154" y="5179"/>
                        <a:pt x="153" y="5180"/>
                      </a:cubicBezTo>
                      <a:lnTo>
                        <a:pt x="151" y="5184"/>
                      </a:lnTo>
                      <a:cubicBezTo>
                        <a:pt x="150" y="5185"/>
                        <a:pt x="149" y="5185"/>
                        <a:pt x="148" y="5186"/>
                      </a:cubicBezTo>
                      <a:lnTo>
                        <a:pt x="140" y="5191"/>
                      </a:lnTo>
                      <a:lnTo>
                        <a:pt x="138" y="5199"/>
                      </a:lnTo>
                      <a:cubicBezTo>
                        <a:pt x="138" y="5200"/>
                        <a:pt x="137" y="5201"/>
                        <a:pt x="137" y="5202"/>
                      </a:cubicBezTo>
                      <a:lnTo>
                        <a:pt x="133" y="5211"/>
                      </a:lnTo>
                      <a:cubicBezTo>
                        <a:pt x="134" y="5212"/>
                        <a:pt x="135" y="5213"/>
                        <a:pt x="135" y="5215"/>
                      </a:cubicBezTo>
                      <a:lnTo>
                        <a:pt x="136" y="5218"/>
                      </a:lnTo>
                      <a:cubicBezTo>
                        <a:pt x="137" y="5220"/>
                        <a:pt x="137" y="5221"/>
                        <a:pt x="136" y="5223"/>
                      </a:cubicBezTo>
                      <a:lnTo>
                        <a:pt x="142" y="5223"/>
                      </a:lnTo>
                      <a:cubicBezTo>
                        <a:pt x="144" y="5223"/>
                        <a:pt x="146" y="5223"/>
                        <a:pt x="148" y="5225"/>
                      </a:cubicBezTo>
                      <a:cubicBezTo>
                        <a:pt x="149" y="5226"/>
                        <a:pt x="150" y="5229"/>
                        <a:pt x="150" y="5231"/>
                      </a:cubicBezTo>
                      <a:lnTo>
                        <a:pt x="150" y="5233"/>
                      </a:lnTo>
                      <a:lnTo>
                        <a:pt x="150" y="5234"/>
                      </a:lnTo>
                      <a:cubicBezTo>
                        <a:pt x="151" y="5234"/>
                        <a:pt x="151" y="5234"/>
                        <a:pt x="151" y="5234"/>
                      </a:cubicBezTo>
                      <a:lnTo>
                        <a:pt x="158" y="5233"/>
                      </a:lnTo>
                      <a:cubicBezTo>
                        <a:pt x="160" y="5233"/>
                        <a:pt x="162" y="5234"/>
                        <a:pt x="164" y="5236"/>
                      </a:cubicBezTo>
                      <a:cubicBezTo>
                        <a:pt x="165" y="5237"/>
                        <a:pt x="166" y="5239"/>
                        <a:pt x="166" y="5241"/>
                      </a:cubicBezTo>
                      <a:lnTo>
                        <a:pt x="166" y="5244"/>
                      </a:lnTo>
                      <a:cubicBezTo>
                        <a:pt x="166" y="5247"/>
                        <a:pt x="165" y="5250"/>
                        <a:pt x="162" y="5251"/>
                      </a:cubicBezTo>
                      <a:lnTo>
                        <a:pt x="150" y="5258"/>
                      </a:lnTo>
                      <a:lnTo>
                        <a:pt x="150" y="5260"/>
                      </a:lnTo>
                      <a:lnTo>
                        <a:pt x="154" y="5269"/>
                      </a:lnTo>
                      <a:cubicBezTo>
                        <a:pt x="154" y="5271"/>
                        <a:pt x="154" y="5272"/>
                        <a:pt x="154" y="5273"/>
                      </a:cubicBezTo>
                      <a:lnTo>
                        <a:pt x="154" y="5279"/>
                      </a:lnTo>
                      <a:cubicBezTo>
                        <a:pt x="154" y="5279"/>
                        <a:pt x="154" y="5279"/>
                        <a:pt x="153" y="5279"/>
                      </a:cubicBezTo>
                      <a:lnTo>
                        <a:pt x="160" y="5279"/>
                      </a:lnTo>
                      <a:cubicBezTo>
                        <a:pt x="161" y="5279"/>
                        <a:pt x="163" y="5280"/>
                        <a:pt x="165" y="5281"/>
                      </a:cubicBezTo>
                      <a:lnTo>
                        <a:pt x="162" y="5266"/>
                      </a:lnTo>
                      <a:cubicBezTo>
                        <a:pt x="162" y="5265"/>
                        <a:pt x="162" y="5264"/>
                        <a:pt x="163" y="5263"/>
                      </a:cubicBezTo>
                      <a:lnTo>
                        <a:pt x="164" y="5258"/>
                      </a:lnTo>
                      <a:cubicBezTo>
                        <a:pt x="165" y="5255"/>
                        <a:pt x="168" y="5252"/>
                        <a:pt x="172" y="5252"/>
                      </a:cubicBezTo>
                      <a:lnTo>
                        <a:pt x="174" y="5252"/>
                      </a:lnTo>
                      <a:cubicBezTo>
                        <a:pt x="175" y="5252"/>
                        <a:pt x="176" y="5252"/>
                        <a:pt x="176" y="5252"/>
                      </a:cubicBezTo>
                      <a:lnTo>
                        <a:pt x="179" y="5246"/>
                      </a:lnTo>
                      <a:lnTo>
                        <a:pt x="186" y="5236"/>
                      </a:lnTo>
                      <a:lnTo>
                        <a:pt x="191" y="5217"/>
                      </a:lnTo>
                      <a:cubicBezTo>
                        <a:pt x="192" y="5216"/>
                        <a:pt x="193" y="5215"/>
                        <a:pt x="194" y="5214"/>
                      </a:cubicBezTo>
                      <a:lnTo>
                        <a:pt x="198" y="5211"/>
                      </a:lnTo>
                      <a:cubicBezTo>
                        <a:pt x="200" y="5209"/>
                        <a:pt x="202" y="5209"/>
                        <a:pt x="205" y="5210"/>
                      </a:cubicBezTo>
                      <a:lnTo>
                        <a:pt x="209" y="5211"/>
                      </a:lnTo>
                      <a:cubicBezTo>
                        <a:pt x="210" y="5211"/>
                        <a:pt x="211" y="5212"/>
                        <a:pt x="212" y="5212"/>
                      </a:cubicBezTo>
                      <a:lnTo>
                        <a:pt x="220" y="5219"/>
                      </a:lnTo>
                      <a:lnTo>
                        <a:pt x="222" y="5214"/>
                      </a:lnTo>
                      <a:lnTo>
                        <a:pt x="219" y="5207"/>
                      </a:lnTo>
                      <a:cubicBezTo>
                        <a:pt x="219" y="5205"/>
                        <a:pt x="219" y="5203"/>
                        <a:pt x="219" y="5201"/>
                      </a:cubicBezTo>
                      <a:lnTo>
                        <a:pt x="221" y="5196"/>
                      </a:lnTo>
                      <a:cubicBezTo>
                        <a:pt x="222" y="5195"/>
                        <a:pt x="222" y="5194"/>
                        <a:pt x="222" y="5193"/>
                      </a:cubicBezTo>
                      <a:lnTo>
                        <a:pt x="225" y="5190"/>
                      </a:lnTo>
                      <a:lnTo>
                        <a:pt x="224" y="5190"/>
                      </a:lnTo>
                      <a:cubicBezTo>
                        <a:pt x="222" y="5190"/>
                        <a:pt x="221" y="5189"/>
                        <a:pt x="221" y="5188"/>
                      </a:cubicBezTo>
                      <a:lnTo>
                        <a:pt x="218" y="5186"/>
                      </a:lnTo>
                      <a:cubicBezTo>
                        <a:pt x="216" y="5184"/>
                        <a:pt x="215" y="5181"/>
                        <a:pt x="215" y="5179"/>
                      </a:cubicBezTo>
                      <a:cubicBezTo>
                        <a:pt x="215" y="5176"/>
                        <a:pt x="216" y="5175"/>
                        <a:pt x="218" y="5173"/>
                      </a:cubicBezTo>
                      <a:lnTo>
                        <a:pt x="221" y="5171"/>
                      </a:lnTo>
                      <a:cubicBezTo>
                        <a:pt x="222" y="5170"/>
                        <a:pt x="224" y="5170"/>
                        <a:pt x="225" y="5170"/>
                      </a:cubicBezTo>
                      <a:lnTo>
                        <a:pt x="229" y="5170"/>
                      </a:lnTo>
                      <a:lnTo>
                        <a:pt x="232" y="5167"/>
                      </a:lnTo>
                      <a:lnTo>
                        <a:pt x="233" y="5167"/>
                      </a:lnTo>
                      <a:lnTo>
                        <a:pt x="227" y="5150"/>
                      </a:lnTo>
                      <a:lnTo>
                        <a:pt x="226" y="5144"/>
                      </a:lnTo>
                      <a:lnTo>
                        <a:pt x="226" y="5138"/>
                      </a:lnTo>
                      <a:cubicBezTo>
                        <a:pt x="227" y="5134"/>
                        <a:pt x="230" y="5131"/>
                        <a:pt x="234" y="5131"/>
                      </a:cubicBezTo>
                      <a:lnTo>
                        <a:pt x="236" y="5131"/>
                      </a:lnTo>
                      <a:cubicBezTo>
                        <a:pt x="240" y="5131"/>
                        <a:pt x="242" y="5133"/>
                        <a:pt x="243" y="5135"/>
                      </a:cubicBezTo>
                      <a:lnTo>
                        <a:pt x="245" y="5138"/>
                      </a:lnTo>
                      <a:cubicBezTo>
                        <a:pt x="245" y="5139"/>
                        <a:pt x="245" y="5139"/>
                        <a:pt x="245" y="5140"/>
                      </a:cubicBezTo>
                      <a:lnTo>
                        <a:pt x="248" y="5153"/>
                      </a:lnTo>
                      <a:lnTo>
                        <a:pt x="253" y="5162"/>
                      </a:lnTo>
                      <a:lnTo>
                        <a:pt x="255" y="5163"/>
                      </a:lnTo>
                      <a:lnTo>
                        <a:pt x="257" y="5162"/>
                      </a:lnTo>
                      <a:lnTo>
                        <a:pt x="266" y="5152"/>
                      </a:lnTo>
                      <a:cubicBezTo>
                        <a:pt x="267" y="5151"/>
                        <a:pt x="268" y="5151"/>
                        <a:pt x="268" y="5150"/>
                      </a:cubicBezTo>
                      <a:lnTo>
                        <a:pt x="274" y="5148"/>
                      </a:lnTo>
                      <a:lnTo>
                        <a:pt x="280" y="5146"/>
                      </a:lnTo>
                      <a:lnTo>
                        <a:pt x="290" y="5141"/>
                      </a:lnTo>
                      <a:cubicBezTo>
                        <a:pt x="291" y="5141"/>
                        <a:pt x="292" y="5141"/>
                        <a:pt x="292" y="5140"/>
                      </a:cubicBezTo>
                      <a:lnTo>
                        <a:pt x="297" y="5139"/>
                      </a:lnTo>
                      <a:lnTo>
                        <a:pt x="304" y="5136"/>
                      </a:lnTo>
                      <a:lnTo>
                        <a:pt x="320" y="5117"/>
                      </a:lnTo>
                      <a:cubicBezTo>
                        <a:pt x="321" y="5116"/>
                        <a:pt x="322" y="5115"/>
                        <a:pt x="324" y="5115"/>
                      </a:cubicBezTo>
                      <a:lnTo>
                        <a:pt x="333" y="5112"/>
                      </a:lnTo>
                      <a:cubicBezTo>
                        <a:pt x="337" y="5111"/>
                        <a:pt x="340" y="5113"/>
                        <a:pt x="342" y="5115"/>
                      </a:cubicBezTo>
                      <a:cubicBezTo>
                        <a:pt x="344" y="5118"/>
                        <a:pt x="344" y="5121"/>
                        <a:pt x="342" y="5124"/>
                      </a:cubicBezTo>
                      <a:lnTo>
                        <a:pt x="338" y="5131"/>
                      </a:lnTo>
                      <a:cubicBezTo>
                        <a:pt x="338" y="5132"/>
                        <a:pt x="337" y="5132"/>
                        <a:pt x="337" y="5133"/>
                      </a:cubicBezTo>
                      <a:lnTo>
                        <a:pt x="324" y="5147"/>
                      </a:lnTo>
                      <a:lnTo>
                        <a:pt x="327" y="5146"/>
                      </a:lnTo>
                      <a:lnTo>
                        <a:pt x="337" y="5134"/>
                      </a:lnTo>
                      <a:lnTo>
                        <a:pt x="345" y="5127"/>
                      </a:lnTo>
                      <a:cubicBezTo>
                        <a:pt x="346" y="5127"/>
                        <a:pt x="347" y="5126"/>
                        <a:pt x="348" y="5126"/>
                      </a:cubicBezTo>
                      <a:lnTo>
                        <a:pt x="360" y="5121"/>
                      </a:lnTo>
                      <a:lnTo>
                        <a:pt x="371" y="5102"/>
                      </a:lnTo>
                      <a:lnTo>
                        <a:pt x="379" y="5093"/>
                      </a:lnTo>
                      <a:lnTo>
                        <a:pt x="388" y="5086"/>
                      </a:lnTo>
                      <a:cubicBezTo>
                        <a:pt x="389" y="5084"/>
                        <a:pt x="391" y="5084"/>
                        <a:pt x="394" y="5084"/>
                      </a:cubicBezTo>
                      <a:lnTo>
                        <a:pt x="399" y="5085"/>
                      </a:lnTo>
                      <a:cubicBezTo>
                        <a:pt x="402" y="5085"/>
                        <a:pt x="403" y="5087"/>
                        <a:pt x="405" y="5089"/>
                      </a:cubicBezTo>
                      <a:cubicBezTo>
                        <a:pt x="406" y="5091"/>
                        <a:pt x="407" y="5094"/>
                        <a:pt x="405" y="5097"/>
                      </a:cubicBezTo>
                      <a:lnTo>
                        <a:pt x="395" y="5116"/>
                      </a:lnTo>
                      <a:cubicBezTo>
                        <a:pt x="394" y="5116"/>
                        <a:pt x="394" y="5117"/>
                        <a:pt x="394" y="5117"/>
                      </a:cubicBezTo>
                      <a:lnTo>
                        <a:pt x="416" y="5117"/>
                      </a:lnTo>
                      <a:cubicBezTo>
                        <a:pt x="418" y="5117"/>
                        <a:pt x="421" y="5119"/>
                        <a:pt x="422" y="5121"/>
                      </a:cubicBezTo>
                      <a:cubicBezTo>
                        <a:pt x="424" y="5123"/>
                        <a:pt x="424" y="5126"/>
                        <a:pt x="423" y="5129"/>
                      </a:cubicBezTo>
                      <a:lnTo>
                        <a:pt x="417" y="5139"/>
                      </a:lnTo>
                      <a:cubicBezTo>
                        <a:pt x="416" y="5142"/>
                        <a:pt x="414" y="5143"/>
                        <a:pt x="411" y="5144"/>
                      </a:cubicBezTo>
                      <a:lnTo>
                        <a:pt x="402" y="5144"/>
                      </a:lnTo>
                      <a:cubicBezTo>
                        <a:pt x="401" y="5144"/>
                        <a:pt x="400" y="5144"/>
                        <a:pt x="399" y="5144"/>
                      </a:cubicBezTo>
                      <a:lnTo>
                        <a:pt x="384" y="5139"/>
                      </a:lnTo>
                      <a:lnTo>
                        <a:pt x="357" y="5147"/>
                      </a:lnTo>
                      <a:lnTo>
                        <a:pt x="352" y="5153"/>
                      </a:lnTo>
                      <a:lnTo>
                        <a:pt x="347" y="5166"/>
                      </a:lnTo>
                      <a:lnTo>
                        <a:pt x="343" y="5172"/>
                      </a:lnTo>
                      <a:cubicBezTo>
                        <a:pt x="343" y="5173"/>
                        <a:pt x="342" y="5174"/>
                        <a:pt x="341" y="5174"/>
                      </a:cubicBezTo>
                      <a:lnTo>
                        <a:pt x="334" y="5178"/>
                      </a:lnTo>
                      <a:lnTo>
                        <a:pt x="330" y="5187"/>
                      </a:lnTo>
                      <a:lnTo>
                        <a:pt x="324" y="5211"/>
                      </a:lnTo>
                      <a:lnTo>
                        <a:pt x="320" y="5219"/>
                      </a:lnTo>
                      <a:lnTo>
                        <a:pt x="321" y="5231"/>
                      </a:lnTo>
                      <a:lnTo>
                        <a:pt x="321" y="5237"/>
                      </a:lnTo>
                      <a:lnTo>
                        <a:pt x="311" y="5262"/>
                      </a:lnTo>
                      <a:lnTo>
                        <a:pt x="310" y="5272"/>
                      </a:lnTo>
                      <a:lnTo>
                        <a:pt x="310" y="5293"/>
                      </a:lnTo>
                      <a:cubicBezTo>
                        <a:pt x="310" y="5297"/>
                        <a:pt x="306" y="5301"/>
                        <a:pt x="302" y="5301"/>
                      </a:cubicBezTo>
                      <a:cubicBezTo>
                        <a:pt x="298" y="5301"/>
                        <a:pt x="293" y="5298"/>
                        <a:pt x="293" y="5293"/>
                      </a:cubicBezTo>
                      <a:lnTo>
                        <a:pt x="291" y="5282"/>
                      </a:lnTo>
                      <a:lnTo>
                        <a:pt x="291" y="5271"/>
                      </a:lnTo>
                      <a:lnTo>
                        <a:pt x="295" y="5221"/>
                      </a:lnTo>
                      <a:cubicBezTo>
                        <a:pt x="295" y="5220"/>
                        <a:pt x="295" y="5220"/>
                        <a:pt x="296" y="5219"/>
                      </a:cubicBezTo>
                      <a:lnTo>
                        <a:pt x="297" y="5215"/>
                      </a:lnTo>
                      <a:cubicBezTo>
                        <a:pt x="297" y="5214"/>
                        <a:pt x="298" y="5213"/>
                        <a:pt x="298" y="5213"/>
                      </a:cubicBezTo>
                      <a:lnTo>
                        <a:pt x="304" y="5203"/>
                      </a:lnTo>
                      <a:lnTo>
                        <a:pt x="303" y="5195"/>
                      </a:lnTo>
                      <a:cubicBezTo>
                        <a:pt x="303" y="5194"/>
                        <a:pt x="303" y="5193"/>
                        <a:pt x="304" y="5192"/>
                      </a:cubicBezTo>
                      <a:lnTo>
                        <a:pt x="308" y="5179"/>
                      </a:lnTo>
                      <a:lnTo>
                        <a:pt x="314" y="5164"/>
                      </a:lnTo>
                      <a:lnTo>
                        <a:pt x="310" y="5162"/>
                      </a:lnTo>
                      <a:lnTo>
                        <a:pt x="305" y="5162"/>
                      </a:lnTo>
                      <a:lnTo>
                        <a:pt x="302" y="5162"/>
                      </a:lnTo>
                      <a:lnTo>
                        <a:pt x="299" y="5164"/>
                      </a:lnTo>
                      <a:lnTo>
                        <a:pt x="293" y="5175"/>
                      </a:lnTo>
                      <a:cubicBezTo>
                        <a:pt x="292" y="5177"/>
                        <a:pt x="291" y="5178"/>
                        <a:pt x="290" y="5178"/>
                      </a:cubicBezTo>
                      <a:lnTo>
                        <a:pt x="285" y="5181"/>
                      </a:lnTo>
                      <a:lnTo>
                        <a:pt x="274" y="5186"/>
                      </a:lnTo>
                      <a:lnTo>
                        <a:pt x="273" y="5187"/>
                      </a:lnTo>
                      <a:lnTo>
                        <a:pt x="273" y="5188"/>
                      </a:lnTo>
                      <a:cubicBezTo>
                        <a:pt x="273" y="5189"/>
                        <a:pt x="273" y="5191"/>
                        <a:pt x="273" y="5191"/>
                      </a:cubicBezTo>
                      <a:cubicBezTo>
                        <a:pt x="272" y="5194"/>
                        <a:pt x="269" y="5197"/>
                        <a:pt x="266" y="5197"/>
                      </a:cubicBezTo>
                      <a:lnTo>
                        <a:pt x="266" y="5198"/>
                      </a:lnTo>
                      <a:lnTo>
                        <a:pt x="260" y="5206"/>
                      </a:lnTo>
                      <a:cubicBezTo>
                        <a:pt x="259" y="5207"/>
                        <a:pt x="259" y="5207"/>
                        <a:pt x="258" y="5208"/>
                      </a:cubicBezTo>
                      <a:lnTo>
                        <a:pt x="254" y="5210"/>
                      </a:lnTo>
                      <a:lnTo>
                        <a:pt x="249" y="5212"/>
                      </a:lnTo>
                      <a:lnTo>
                        <a:pt x="249" y="5213"/>
                      </a:lnTo>
                      <a:lnTo>
                        <a:pt x="248" y="5217"/>
                      </a:lnTo>
                      <a:cubicBezTo>
                        <a:pt x="248" y="5218"/>
                        <a:pt x="247" y="5219"/>
                        <a:pt x="247" y="5220"/>
                      </a:cubicBezTo>
                      <a:lnTo>
                        <a:pt x="241" y="5227"/>
                      </a:lnTo>
                      <a:lnTo>
                        <a:pt x="238" y="5238"/>
                      </a:lnTo>
                      <a:lnTo>
                        <a:pt x="234" y="5244"/>
                      </a:lnTo>
                      <a:cubicBezTo>
                        <a:pt x="233" y="5245"/>
                        <a:pt x="232" y="5246"/>
                        <a:pt x="231" y="5247"/>
                      </a:cubicBezTo>
                      <a:lnTo>
                        <a:pt x="223" y="5251"/>
                      </a:lnTo>
                      <a:lnTo>
                        <a:pt x="224" y="5257"/>
                      </a:lnTo>
                      <a:lnTo>
                        <a:pt x="228" y="5269"/>
                      </a:lnTo>
                      <a:cubicBezTo>
                        <a:pt x="228" y="5270"/>
                        <a:pt x="229" y="5271"/>
                        <a:pt x="229" y="5272"/>
                      </a:cubicBezTo>
                      <a:lnTo>
                        <a:pt x="233" y="5269"/>
                      </a:lnTo>
                      <a:lnTo>
                        <a:pt x="235" y="5264"/>
                      </a:lnTo>
                      <a:cubicBezTo>
                        <a:pt x="235" y="5263"/>
                        <a:pt x="236" y="5263"/>
                        <a:pt x="236" y="5262"/>
                      </a:cubicBezTo>
                      <a:lnTo>
                        <a:pt x="242" y="5255"/>
                      </a:lnTo>
                      <a:cubicBezTo>
                        <a:pt x="243" y="5254"/>
                        <a:pt x="244" y="5254"/>
                        <a:pt x="246" y="5253"/>
                      </a:cubicBezTo>
                      <a:cubicBezTo>
                        <a:pt x="248" y="5253"/>
                        <a:pt x="251" y="5253"/>
                        <a:pt x="253" y="5254"/>
                      </a:cubicBezTo>
                      <a:cubicBezTo>
                        <a:pt x="255" y="5255"/>
                        <a:pt x="257" y="5256"/>
                        <a:pt x="257" y="5258"/>
                      </a:cubicBezTo>
                      <a:lnTo>
                        <a:pt x="259" y="5262"/>
                      </a:lnTo>
                      <a:cubicBezTo>
                        <a:pt x="259" y="5263"/>
                        <a:pt x="259" y="5264"/>
                        <a:pt x="259" y="5265"/>
                      </a:cubicBezTo>
                      <a:lnTo>
                        <a:pt x="259" y="5266"/>
                      </a:lnTo>
                      <a:cubicBezTo>
                        <a:pt x="260" y="5266"/>
                        <a:pt x="261" y="5267"/>
                        <a:pt x="262" y="5268"/>
                      </a:cubicBezTo>
                      <a:cubicBezTo>
                        <a:pt x="263" y="5269"/>
                        <a:pt x="264" y="5271"/>
                        <a:pt x="264" y="5274"/>
                      </a:cubicBezTo>
                      <a:lnTo>
                        <a:pt x="264" y="5277"/>
                      </a:lnTo>
                      <a:cubicBezTo>
                        <a:pt x="264" y="5280"/>
                        <a:pt x="262" y="5283"/>
                        <a:pt x="259" y="5284"/>
                      </a:cubicBezTo>
                      <a:lnTo>
                        <a:pt x="223" y="5295"/>
                      </a:lnTo>
                      <a:lnTo>
                        <a:pt x="208" y="5307"/>
                      </a:lnTo>
                      <a:lnTo>
                        <a:pt x="199" y="5323"/>
                      </a:lnTo>
                      <a:lnTo>
                        <a:pt x="200" y="5324"/>
                      </a:lnTo>
                      <a:cubicBezTo>
                        <a:pt x="201" y="5324"/>
                        <a:pt x="202" y="5325"/>
                        <a:pt x="202" y="5326"/>
                      </a:cubicBezTo>
                      <a:cubicBezTo>
                        <a:pt x="203" y="5327"/>
                        <a:pt x="204" y="5331"/>
                        <a:pt x="204" y="5332"/>
                      </a:cubicBezTo>
                      <a:lnTo>
                        <a:pt x="203" y="5339"/>
                      </a:lnTo>
                      <a:lnTo>
                        <a:pt x="201" y="5343"/>
                      </a:lnTo>
                      <a:cubicBezTo>
                        <a:pt x="201" y="5344"/>
                        <a:pt x="200" y="5345"/>
                        <a:pt x="199" y="5346"/>
                      </a:cubicBezTo>
                      <a:cubicBezTo>
                        <a:pt x="198" y="5347"/>
                        <a:pt x="195" y="5349"/>
                        <a:pt x="194" y="5349"/>
                      </a:cubicBezTo>
                      <a:lnTo>
                        <a:pt x="173" y="5351"/>
                      </a:lnTo>
                      <a:lnTo>
                        <a:pt x="166" y="5353"/>
                      </a:lnTo>
                      <a:lnTo>
                        <a:pt x="160" y="5357"/>
                      </a:lnTo>
                      <a:lnTo>
                        <a:pt x="157" y="5361"/>
                      </a:lnTo>
                      <a:lnTo>
                        <a:pt x="157" y="5369"/>
                      </a:lnTo>
                      <a:cubicBezTo>
                        <a:pt x="157" y="5372"/>
                        <a:pt x="156" y="5374"/>
                        <a:pt x="154" y="5376"/>
                      </a:cubicBezTo>
                      <a:lnTo>
                        <a:pt x="153" y="5377"/>
                      </a:lnTo>
                      <a:cubicBezTo>
                        <a:pt x="153" y="5378"/>
                        <a:pt x="153" y="5379"/>
                        <a:pt x="152" y="5380"/>
                      </a:cubicBezTo>
                      <a:lnTo>
                        <a:pt x="151" y="5383"/>
                      </a:lnTo>
                      <a:cubicBezTo>
                        <a:pt x="152" y="5384"/>
                        <a:pt x="153" y="5384"/>
                        <a:pt x="153" y="5385"/>
                      </a:cubicBezTo>
                      <a:lnTo>
                        <a:pt x="158" y="5389"/>
                      </a:lnTo>
                      <a:cubicBezTo>
                        <a:pt x="158" y="5390"/>
                        <a:pt x="159" y="5391"/>
                        <a:pt x="159" y="5391"/>
                      </a:cubicBezTo>
                      <a:lnTo>
                        <a:pt x="168" y="5404"/>
                      </a:lnTo>
                      <a:lnTo>
                        <a:pt x="169" y="5404"/>
                      </a:lnTo>
                      <a:lnTo>
                        <a:pt x="177" y="5398"/>
                      </a:lnTo>
                      <a:lnTo>
                        <a:pt x="178" y="5384"/>
                      </a:lnTo>
                      <a:cubicBezTo>
                        <a:pt x="179" y="5384"/>
                        <a:pt x="179" y="5383"/>
                        <a:pt x="179" y="5382"/>
                      </a:cubicBezTo>
                      <a:lnTo>
                        <a:pt x="181" y="5377"/>
                      </a:lnTo>
                      <a:cubicBezTo>
                        <a:pt x="182" y="5375"/>
                        <a:pt x="184" y="5374"/>
                        <a:pt x="185" y="5373"/>
                      </a:cubicBezTo>
                      <a:lnTo>
                        <a:pt x="190" y="5371"/>
                      </a:lnTo>
                      <a:cubicBezTo>
                        <a:pt x="193" y="5369"/>
                        <a:pt x="196" y="5370"/>
                        <a:pt x="199" y="5372"/>
                      </a:cubicBezTo>
                      <a:cubicBezTo>
                        <a:pt x="201" y="5375"/>
                        <a:pt x="202" y="5378"/>
                        <a:pt x="200" y="5381"/>
                      </a:cubicBezTo>
                      <a:lnTo>
                        <a:pt x="199" y="5386"/>
                      </a:lnTo>
                      <a:lnTo>
                        <a:pt x="200" y="5395"/>
                      </a:lnTo>
                      <a:cubicBezTo>
                        <a:pt x="200" y="5395"/>
                        <a:pt x="200" y="5396"/>
                        <a:pt x="199" y="5397"/>
                      </a:cubicBezTo>
                      <a:lnTo>
                        <a:pt x="198" y="5401"/>
                      </a:lnTo>
                      <a:cubicBezTo>
                        <a:pt x="198" y="5403"/>
                        <a:pt x="197" y="5404"/>
                        <a:pt x="196" y="5405"/>
                      </a:cubicBezTo>
                      <a:lnTo>
                        <a:pt x="194" y="5406"/>
                      </a:lnTo>
                      <a:lnTo>
                        <a:pt x="194" y="5408"/>
                      </a:lnTo>
                      <a:lnTo>
                        <a:pt x="195" y="5409"/>
                      </a:lnTo>
                      <a:lnTo>
                        <a:pt x="200" y="5410"/>
                      </a:lnTo>
                      <a:lnTo>
                        <a:pt x="203" y="5408"/>
                      </a:lnTo>
                      <a:lnTo>
                        <a:pt x="218" y="5394"/>
                      </a:lnTo>
                      <a:lnTo>
                        <a:pt x="243" y="5378"/>
                      </a:lnTo>
                      <a:cubicBezTo>
                        <a:pt x="243" y="5378"/>
                        <a:pt x="244" y="5377"/>
                        <a:pt x="245" y="5377"/>
                      </a:cubicBezTo>
                      <a:lnTo>
                        <a:pt x="258" y="5373"/>
                      </a:lnTo>
                      <a:cubicBezTo>
                        <a:pt x="261" y="5372"/>
                        <a:pt x="265" y="5373"/>
                        <a:pt x="267" y="5376"/>
                      </a:cubicBezTo>
                      <a:cubicBezTo>
                        <a:pt x="269" y="5379"/>
                        <a:pt x="269" y="5382"/>
                        <a:pt x="267" y="5385"/>
                      </a:cubicBezTo>
                      <a:lnTo>
                        <a:pt x="263" y="5391"/>
                      </a:lnTo>
                      <a:cubicBezTo>
                        <a:pt x="262" y="5392"/>
                        <a:pt x="260" y="5393"/>
                        <a:pt x="259" y="5394"/>
                      </a:cubicBezTo>
                      <a:lnTo>
                        <a:pt x="247" y="5398"/>
                      </a:lnTo>
                      <a:lnTo>
                        <a:pt x="245" y="5401"/>
                      </a:lnTo>
                      <a:cubicBezTo>
                        <a:pt x="245" y="5402"/>
                        <a:pt x="244" y="5403"/>
                        <a:pt x="244" y="5404"/>
                      </a:cubicBezTo>
                      <a:cubicBezTo>
                        <a:pt x="242" y="5405"/>
                        <a:pt x="240" y="5407"/>
                        <a:pt x="238" y="5407"/>
                      </a:cubicBezTo>
                      <a:lnTo>
                        <a:pt x="237" y="5408"/>
                      </a:lnTo>
                      <a:lnTo>
                        <a:pt x="212" y="5429"/>
                      </a:lnTo>
                      <a:cubicBezTo>
                        <a:pt x="211" y="5430"/>
                        <a:pt x="210" y="5430"/>
                        <a:pt x="209" y="5430"/>
                      </a:cubicBezTo>
                      <a:lnTo>
                        <a:pt x="199" y="5434"/>
                      </a:lnTo>
                      <a:cubicBezTo>
                        <a:pt x="197" y="5435"/>
                        <a:pt x="195" y="5435"/>
                        <a:pt x="194" y="5434"/>
                      </a:cubicBezTo>
                      <a:lnTo>
                        <a:pt x="184" y="5431"/>
                      </a:lnTo>
                      <a:lnTo>
                        <a:pt x="183" y="5430"/>
                      </a:lnTo>
                      <a:cubicBezTo>
                        <a:pt x="183" y="5431"/>
                        <a:pt x="182" y="5432"/>
                        <a:pt x="180" y="5433"/>
                      </a:cubicBezTo>
                      <a:lnTo>
                        <a:pt x="178" y="5434"/>
                      </a:lnTo>
                      <a:lnTo>
                        <a:pt x="168" y="5436"/>
                      </a:lnTo>
                      <a:lnTo>
                        <a:pt x="167" y="5440"/>
                      </a:lnTo>
                      <a:cubicBezTo>
                        <a:pt x="166" y="5441"/>
                        <a:pt x="166" y="5441"/>
                        <a:pt x="165" y="5442"/>
                      </a:cubicBezTo>
                      <a:lnTo>
                        <a:pt x="161" y="5446"/>
                      </a:lnTo>
                      <a:lnTo>
                        <a:pt x="173" y="5442"/>
                      </a:lnTo>
                      <a:cubicBezTo>
                        <a:pt x="175" y="5441"/>
                        <a:pt x="178" y="5441"/>
                        <a:pt x="180" y="5443"/>
                      </a:cubicBezTo>
                      <a:cubicBezTo>
                        <a:pt x="182" y="5444"/>
                        <a:pt x="184" y="5447"/>
                        <a:pt x="184" y="5449"/>
                      </a:cubicBezTo>
                      <a:lnTo>
                        <a:pt x="184" y="5458"/>
                      </a:lnTo>
                      <a:cubicBezTo>
                        <a:pt x="184" y="5460"/>
                        <a:pt x="183" y="5462"/>
                        <a:pt x="181" y="5464"/>
                      </a:cubicBezTo>
                      <a:cubicBezTo>
                        <a:pt x="179" y="5465"/>
                        <a:pt x="177" y="5466"/>
                        <a:pt x="175" y="5466"/>
                      </a:cubicBezTo>
                      <a:lnTo>
                        <a:pt x="164" y="5464"/>
                      </a:lnTo>
                      <a:lnTo>
                        <a:pt x="161" y="5466"/>
                      </a:lnTo>
                      <a:lnTo>
                        <a:pt x="161" y="5471"/>
                      </a:lnTo>
                      <a:lnTo>
                        <a:pt x="161" y="5475"/>
                      </a:lnTo>
                      <a:cubicBezTo>
                        <a:pt x="160" y="5476"/>
                        <a:pt x="160" y="5478"/>
                        <a:pt x="159" y="5479"/>
                      </a:cubicBezTo>
                      <a:lnTo>
                        <a:pt x="157" y="5481"/>
                      </a:lnTo>
                      <a:cubicBezTo>
                        <a:pt x="156" y="5482"/>
                        <a:pt x="155" y="5482"/>
                        <a:pt x="154" y="5483"/>
                      </a:cubicBezTo>
                      <a:lnTo>
                        <a:pt x="152" y="5483"/>
                      </a:lnTo>
                      <a:cubicBezTo>
                        <a:pt x="151" y="5484"/>
                        <a:pt x="150" y="5484"/>
                        <a:pt x="149" y="5484"/>
                      </a:cubicBezTo>
                      <a:lnTo>
                        <a:pt x="144" y="5484"/>
                      </a:lnTo>
                      <a:cubicBezTo>
                        <a:pt x="142" y="5484"/>
                        <a:pt x="139" y="5483"/>
                        <a:pt x="137" y="5481"/>
                      </a:cubicBezTo>
                      <a:cubicBezTo>
                        <a:pt x="136" y="5479"/>
                        <a:pt x="135" y="5476"/>
                        <a:pt x="136" y="5474"/>
                      </a:cubicBezTo>
                      <a:lnTo>
                        <a:pt x="138" y="5461"/>
                      </a:lnTo>
                      <a:lnTo>
                        <a:pt x="138" y="5460"/>
                      </a:lnTo>
                      <a:lnTo>
                        <a:pt x="126" y="5460"/>
                      </a:lnTo>
                      <a:lnTo>
                        <a:pt x="118" y="5458"/>
                      </a:lnTo>
                      <a:lnTo>
                        <a:pt x="118" y="5458"/>
                      </a:lnTo>
                      <a:lnTo>
                        <a:pt x="114" y="5472"/>
                      </a:lnTo>
                      <a:lnTo>
                        <a:pt x="114" y="5473"/>
                      </a:lnTo>
                      <a:lnTo>
                        <a:pt x="116" y="5475"/>
                      </a:lnTo>
                      <a:cubicBezTo>
                        <a:pt x="117" y="5476"/>
                        <a:pt x="117" y="5478"/>
                        <a:pt x="117" y="5480"/>
                      </a:cubicBezTo>
                      <a:lnTo>
                        <a:pt x="117" y="5488"/>
                      </a:lnTo>
                      <a:lnTo>
                        <a:pt x="115" y="5497"/>
                      </a:lnTo>
                      <a:cubicBezTo>
                        <a:pt x="115" y="5497"/>
                        <a:pt x="114" y="5499"/>
                        <a:pt x="114" y="5500"/>
                      </a:cubicBezTo>
                      <a:lnTo>
                        <a:pt x="112" y="5505"/>
                      </a:lnTo>
                      <a:cubicBezTo>
                        <a:pt x="112" y="5506"/>
                        <a:pt x="111" y="5507"/>
                        <a:pt x="111" y="5508"/>
                      </a:cubicBezTo>
                      <a:lnTo>
                        <a:pt x="109" y="5510"/>
                      </a:lnTo>
                      <a:cubicBezTo>
                        <a:pt x="108" y="5511"/>
                        <a:pt x="107" y="5511"/>
                        <a:pt x="106" y="5512"/>
                      </a:cubicBezTo>
                      <a:lnTo>
                        <a:pt x="95" y="5517"/>
                      </a:lnTo>
                      <a:lnTo>
                        <a:pt x="93" y="5519"/>
                      </a:lnTo>
                      <a:cubicBezTo>
                        <a:pt x="92" y="5520"/>
                        <a:pt x="91" y="5521"/>
                        <a:pt x="90" y="5522"/>
                      </a:cubicBezTo>
                      <a:cubicBezTo>
                        <a:pt x="87" y="5524"/>
                        <a:pt x="82" y="5524"/>
                        <a:pt x="79" y="5521"/>
                      </a:cubicBezTo>
                      <a:lnTo>
                        <a:pt x="77" y="5519"/>
                      </a:lnTo>
                      <a:cubicBezTo>
                        <a:pt x="76" y="5517"/>
                        <a:pt x="75" y="5516"/>
                        <a:pt x="75" y="5514"/>
                      </a:cubicBezTo>
                      <a:lnTo>
                        <a:pt x="75" y="5509"/>
                      </a:lnTo>
                      <a:lnTo>
                        <a:pt x="78" y="5499"/>
                      </a:lnTo>
                      <a:cubicBezTo>
                        <a:pt x="78" y="5497"/>
                        <a:pt x="79" y="5496"/>
                        <a:pt x="80" y="5495"/>
                      </a:cubicBezTo>
                      <a:cubicBezTo>
                        <a:pt x="81" y="5494"/>
                        <a:pt x="84" y="5492"/>
                        <a:pt x="85" y="5492"/>
                      </a:cubicBezTo>
                      <a:lnTo>
                        <a:pt x="86" y="5492"/>
                      </a:lnTo>
                      <a:cubicBezTo>
                        <a:pt x="87" y="5491"/>
                        <a:pt x="88" y="5489"/>
                        <a:pt x="89" y="5488"/>
                      </a:cubicBezTo>
                      <a:lnTo>
                        <a:pt x="90" y="5487"/>
                      </a:lnTo>
                      <a:cubicBezTo>
                        <a:pt x="89" y="5488"/>
                        <a:pt x="88" y="5489"/>
                        <a:pt x="86" y="5489"/>
                      </a:cubicBezTo>
                      <a:cubicBezTo>
                        <a:pt x="83" y="5489"/>
                        <a:pt x="79" y="5488"/>
                        <a:pt x="77" y="5485"/>
                      </a:cubicBezTo>
                      <a:lnTo>
                        <a:pt x="75" y="5481"/>
                      </a:lnTo>
                      <a:cubicBezTo>
                        <a:pt x="75" y="5480"/>
                        <a:pt x="74" y="5479"/>
                        <a:pt x="74" y="5478"/>
                      </a:cubicBezTo>
                      <a:lnTo>
                        <a:pt x="73" y="5469"/>
                      </a:lnTo>
                      <a:lnTo>
                        <a:pt x="70" y="5472"/>
                      </a:lnTo>
                      <a:lnTo>
                        <a:pt x="68" y="5481"/>
                      </a:lnTo>
                      <a:cubicBezTo>
                        <a:pt x="68" y="5481"/>
                        <a:pt x="68" y="5482"/>
                        <a:pt x="67" y="5483"/>
                      </a:cubicBezTo>
                      <a:lnTo>
                        <a:pt x="56" y="5499"/>
                      </a:lnTo>
                      <a:cubicBezTo>
                        <a:pt x="58" y="5501"/>
                        <a:pt x="59" y="5503"/>
                        <a:pt x="59" y="5505"/>
                      </a:cubicBezTo>
                      <a:lnTo>
                        <a:pt x="59" y="5508"/>
                      </a:lnTo>
                      <a:cubicBezTo>
                        <a:pt x="59" y="5510"/>
                        <a:pt x="58" y="5512"/>
                        <a:pt x="57" y="5513"/>
                      </a:cubicBezTo>
                      <a:cubicBezTo>
                        <a:pt x="55" y="5515"/>
                        <a:pt x="53" y="5516"/>
                        <a:pt x="51" y="5516"/>
                      </a:cubicBezTo>
                      <a:lnTo>
                        <a:pt x="48" y="5515"/>
                      </a:lnTo>
                      <a:cubicBezTo>
                        <a:pt x="48" y="5516"/>
                        <a:pt x="48" y="5518"/>
                        <a:pt x="48" y="5518"/>
                      </a:cubicBezTo>
                      <a:lnTo>
                        <a:pt x="50" y="5538"/>
                      </a:lnTo>
                      <a:lnTo>
                        <a:pt x="52" y="5539"/>
                      </a:lnTo>
                      <a:cubicBezTo>
                        <a:pt x="54" y="5540"/>
                        <a:pt x="55" y="5541"/>
                        <a:pt x="56" y="5543"/>
                      </a:cubicBezTo>
                      <a:lnTo>
                        <a:pt x="61" y="5554"/>
                      </a:lnTo>
                      <a:lnTo>
                        <a:pt x="61" y="5551"/>
                      </a:lnTo>
                      <a:cubicBezTo>
                        <a:pt x="61" y="5550"/>
                        <a:pt x="61" y="5549"/>
                        <a:pt x="62" y="5548"/>
                      </a:cubicBezTo>
                      <a:cubicBezTo>
                        <a:pt x="63" y="5545"/>
                        <a:pt x="66" y="5542"/>
                        <a:pt x="68" y="5542"/>
                      </a:cubicBezTo>
                      <a:lnTo>
                        <a:pt x="71" y="5542"/>
                      </a:lnTo>
                      <a:cubicBezTo>
                        <a:pt x="74" y="5541"/>
                        <a:pt x="77" y="5543"/>
                        <a:pt x="79" y="5546"/>
                      </a:cubicBezTo>
                      <a:lnTo>
                        <a:pt x="80" y="5548"/>
                      </a:lnTo>
                      <a:cubicBezTo>
                        <a:pt x="80" y="5548"/>
                        <a:pt x="81" y="5549"/>
                        <a:pt x="81" y="5550"/>
                      </a:cubicBezTo>
                      <a:lnTo>
                        <a:pt x="83" y="5548"/>
                      </a:lnTo>
                      <a:cubicBezTo>
                        <a:pt x="85" y="5546"/>
                        <a:pt x="88" y="5545"/>
                        <a:pt x="90" y="5546"/>
                      </a:cubicBezTo>
                      <a:cubicBezTo>
                        <a:pt x="93" y="5547"/>
                        <a:pt x="95" y="5549"/>
                        <a:pt x="96" y="5551"/>
                      </a:cubicBezTo>
                      <a:lnTo>
                        <a:pt x="98" y="5556"/>
                      </a:lnTo>
                      <a:cubicBezTo>
                        <a:pt x="98" y="5557"/>
                        <a:pt x="98" y="5558"/>
                        <a:pt x="98" y="5559"/>
                      </a:cubicBezTo>
                      <a:lnTo>
                        <a:pt x="98" y="5568"/>
                      </a:lnTo>
                      <a:lnTo>
                        <a:pt x="95" y="5582"/>
                      </a:lnTo>
                      <a:lnTo>
                        <a:pt x="97" y="5589"/>
                      </a:lnTo>
                      <a:lnTo>
                        <a:pt x="100" y="5594"/>
                      </a:lnTo>
                      <a:lnTo>
                        <a:pt x="102" y="5594"/>
                      </a:lnTo>
                      <a:lnTo>
                        <a:pt x="107" y="5585"/>
                      </a:lnTo>
                      <a:lnTo>
                        <a:pt x="109" y="5579"/>
                      </a:lnTo>
                      <a:lnTo>
                        <a:pt x="109" y="5565"/>
                      </a:lnTo>
                      <a:lnTo>
                        <a:pt x="110" y="5559"/>
                      </a:lnTo>
                      <a:cubicBezTo>
                        <a:pt x="108" y="5557"/>
                        <a:pt x="106" y="5555"/>
                        <a:pt x="106" y="5553"/>
                      </a:cubicBezTo>
                      <a:cubicBezTo>
                        <a:pt x="106" y="5550"/>
                        <a:pt x="107" y="5547"/>
                        <a:pt x="109" y="5545"/>
                      </a:cubicBezTo>
                      <a:lnTo>
                        <a:pt x="115" y="5542"/>
                      </a:lnTo>
                      <a:cubicBezTo>
                        <a:pt x="117" y="5541"/>
                        <a:pt x="119" y="5541"/>
                        <a:pt x="121" y="5542"/>
                      </a:cubicBezTo>
                      <a:cubicBezTo>
                        <a:pt x="123" y="5543"/>
                        <a:pt x="125" y="5544"/>
                        <a:pt x="125" y="5546"/>
                      </a:cubicBezTo>
                      <a:lnTo>
                        <a:pt x="133" y="5539"/>
                      </a:lnTo>
                      <a:lnTo>
                        <a:pt x="135" y="5536"/>
                      </a:lnTo>
                      <a:lnTo>
                        <a:pt x="134" y="5530"/>
                      </a:lnTo>
                      <a:cubicBezTo>
                        <a:pt x="134" y="5526"/>
                        <a:pt x="136" y="5522"/>
                        <a:pt x="140" y="5521"/>
                      </a:cubicBezTo>
                      <a:cubicBezTo>
                        <a:pt x="144" y="5520"/>
                        <a:pt x="148" y="5522"/>
                        <a:pt x="150" y="5526"/>
                      </a:cubicBezTo>
                      <a:lnTo>
                        <a:pt x="151" y="5529"/>
                      </a:lnTo>
                      <a:lnTo>
                        <a:pt x="152" y="5528"/>
                      </a:lnTo>
                      <a:lnTo>
                        <a:pt x="153" y="5524"/>
                      </a:lnTo>
                      <a:lnTo>
                        <a:pt x="153" y="5522"/>
                      </a:lnTo>
                      <a:lnTo>
                        <a:pt x="148" y="5511"/>
                      </a:lnTo>
                      <a:cubicBezTo>
                        <a:pt x="146" y="5507"/>
                        <a:pt x="148" y="5502"/>
                        <a:pt x="152" y="5500"/>
                      </a:cubicBezTo>
                      <a:lnTo>
                        <a:pt x="153" y="5500"/>
                      </a:lnTo>
                      <a:lnTo>
                        <a:pt x="155" y="5497"/>
                      </a:lnTo>
                      <a:cubicBezTo>
                        <a:pt x="157" y="5495"/>
                        <a:pt x="159" y="5494"/>
                        <a:pt x="161" y="5494"/>
                      </a:cubicBezTo>
                      <a:lnTo>
                        <a:pt x="163" y="5494"/>
                      </a:lnTo>
                      <a:lnTo>
                        <a:pt x="164" y="5494"/>
                      </a:lnTo>
                      <a:cubicBezTo>
                        <a:pt x="167" y="5494"/>
                        <a:pt x="169" y="5496"/>
                        <a:pt x="171" y="5499"/>
                      </a:cubicBezTo>
                      <a:lnTo>
                        <a:pt x="174" y="5507"/>
                      </a:lnTo>
                      <a:cubicBezTo>
                        <a:pt x="175" y="5508"/>
                        <a:pt x="176" y="5509"/>
                        <a:pt x="177" y="5510"/>
                      </a:cubicBezTo>
                      <a:lnTo>
                        <a:pt x="180" y="5516"/>
                      </a:lnTo>
                      <a:lnTo>
                        <a:pt x="182" y="5518"/>
                      </a:lnTo>
                      <a:lnTo>
                        <a:pt x="202" y="5519"/>
                      </a:lnTo>
                      <a:lnTo>
                        <a:pt x="210" y="5515"/>
                      </a:lnTo>
                      <a:cubicBezTo>
                        <a:pt x="210" y="5514"/>
                        <a:pt x="211" y="5514"/>
                        <a:pt x="212" y="5514"/>
                      </a:cubicBezTo>
                      <a:lnTo>
                        <a:pt x="218" y="5512"/>
                      </a:lnTo>
                      <a:cubicBezTo>
                        <a:pt x="219" y="5512"/>
                        <a:pt x="220" y="5512"/>
                        <a:pt x="221" y="5512"/>
                      </a:cubicBezTo>
                      <a:lnTo>
                        <a:pt x="227" y="5513"/>
                      </a:lnTo>
                      <a:cubicBezTo>
                        <a:pt x="228" y="5514"/>
                        <a:pt x="228" y="5514"/>
                        <a:pt x="229" y="5514"/>
                      </a:cubicBezTo>
                      <a:lnTo>
                        <a:pt x="231" y="5510"/>
                      </a:lnTo>
                      <a:lnTo>
                        <a:pt x="240" y="5489"/>
                      </a:lnTo>
                      <a:lnTo>
                        <a:pt x="241" y="5480"/>
                      </a:lnTo>
                      <a:lnTo>
                        <a:pt x="244" y="5467"/>
                      </a:lnTo>
                      <a:lnTo>
                        <a:pt x="248" y="5457"/>
                      </a:lnTo>
                      <a:cubicBezTo>
                        <a:pt x="249" y="5455"/>
                        <a:pt x="250" y="5454"/>
                        <a:pt x="252" y="5453"/>
                      </a:cubicBezTo>
                      <a:lnTo>
                        <a:pt x="257" y="5450"/>
                      </a:lnTo>
                      <a:cubicBezTo>
                        <a:pt x="260" y="5449"/>
                        <a:pt x="264" y="5449"/>
                        <a:pt x="266" y="5452"/>
                      </a:cubicBezTo>
                      <a:cubicBezTo>
                        <a:pt x="268" y="5455"/>
                        <a:pt x="269" y="5459"/>
                        <a:pt x="267" y="5462"/>
                      </a:cubicBezTo>
                      <a:lnTo>
                        <a:pt x="265" y="5465"/>
                      </a:lnTo>
                      <a:lnTo>
                        <a:pt x="263" y="5470"/>
                      </a:lnTo>
                      <a:lnTo>
                        <a:pt x="262" y="5489"/>
                      </a:lnTo>
                      <a:lnTo>
                        <a:pt x="263" y="5489"/>
                      </a:lnTo>
                      <a:lnTo>
                        <a:pt x="296" y="5482"/>
                      </a:lnTo>
                      <a:cubicBezTo>
                        <a:pt x="298" y="5482"/>
                        <a:pt x="300" y="5482"/>
                        <a:pt x="302" y="5483"/>
                      </a:cubicBezTo>
                      <a:lnTo>
                        <a:pt x="310" y="5487"/>
                      </a:lnTo>
                      <a:cubicBezTo>
                        <a:pt x="313" y="5489"/>
                        <a:pt x="314" y="5492"/>
                        <a:pt x="313" y="5496"/>
                      </a:cubicBezTo>
                      <a:cubicBezTo>
                        <a:pt x="313" y="5499"/>
                        <a:pt x="310" y="5502"/>
                        <a:pt x="307" y="5502"/>
                      </a:cubicBezTo>
                      <a:lnTo>
                        <a:pt x="285" y="5505"/>
                      </a:lnTo>
                      <a:lnTo>
                        <a:pt x="252" y="5520"/>
                      </a:lnTo>
                      <a:lnTo>
                        <a:pt x="250" y="5524"/>
                      </a:lnTo>
                      <a:lnTo>
                        <a:pt x="250" y="5530"/>
                      </a:lnTo>
                      <a:lnTo>
                        <a:pt x="248" y="5535"/>
                      </a:lnTo>
                      <a:lnTo>
                        <a:pt x="244" y="5546"/>
                      </a:lnTo>
                      <a:cubicBezTo>
                        <a:pt x="243" y="5550"/>
                        <a:pt x="240" y="5552"/>
                        <a:pt x="237" y="5552"/>
                      </a:cubicBezTo>
                      <a:cubicBezTo>
                        <a:pt x="236" y="5553"/>
                        <a:pt x="235" y="5552"/>
                        <a:pt x="234" y="5552"/>
                      </a:cubicBezTo>
                      <a:lnTo>
                        <a:pt x="230" y="5555"/>
                      </a:lnTo>
                      <a:lnTo>
                        <a:pt x="219" y="5562"/>
                      </a:lnTo>
                      <a:lnTo>
                        <a:pt x="214" y="5566"/>
                      </a:lnTo>
                      <a:cubicBezTo>
                        <a:pt x="216" y="5567"/>
                        <a:pt x="218" y="5569"/>
                        <a:pt x="218" y="5572"/>
                      </a:cubicBezTo>
                      <a:lnTo>
                        <a:pt x="220" y="5577"/>
                      </a:lnTo>
                      <a:lnTo>
                        <a:pt x="220" y="5576"/>
                      </a:lnTo>
                      <a:cubicBezTo>
                        <a:pt x="220" y="5576"/>
                        <a:pt x="221" y="5575"/>
                        <a:pt x="221" y="5574"/>
                      </a:cubicBezTo>
                      <a:cubicBezTo>
                        <a:pt x="223" y="5571"/>
                        <a:pt x="227" y="5570"/>
                        <a:pt x="231" y="5571"/>
                      </a:cubicBezTo>
                      <a:cubicBezTo>
                        <a:pt x="232" y="5569"/>
                        <a:pt x="234" y="5567"/>
                        <a:pt x="236" y="5567"/>
                      </a:cubicBezTo>
                      <a:cubicBezTo>
                        <a:pt x="239" y="5566"/>
                        <a:pt x="243" y="5567"/>
                        <a:pt x="245" y="5571"/>
                      </a:cubicBezTo>
                      <a:lnTo>
                        <a:pt x="252" y="5582"/>
                      </a:lnTo>
                      <a:lnTo>
                        <a:pt x="256" y="5579"/>
                      </a:lnTo>
                      <a:cubicBezTo>
                        <a:pt x="257" y="5578"/>
                        <a:pt x="257" y="5578"/>
                        <a:pt x="259" y="5578"/>
                      </a:cubicBezTo>
                      <a:lnTo>
                        <a:pt x="263" y="5576"/>
                      </a:lnTo>
                      <a:cubicBezTo>
                        <a:pt x="264" y="5576"/>
                        <a:pt x="265" y="5576"/>
                        <a:pt x="266" y="5576"/>
                      </a:cubicBezTo>
                      <a:lnTo>
                        <a:pt x="290" y="5576"/>
                      </a:lnTo>
                      <a:cubicBezTo>
                        <a:pt x="294" y="5576"/>
                        <a:pt x="298" y="5580"/>
                        <a:pt x="298" y="5584"/>
                      </a:cubicBezTo>
                      <a:lnTo>
                        <a:pt x="298" y="5587"/>
                      </a:lnTo>
                      <a:cubicBezTo>
                        <a:pt x="298" y="5589"/>
                        <a:pt x="297" y="5591"/>
                        <a:pt x="295" y="5592"/>
                      </a:cubicBezTo>
                      <a:cubicBezTo>
                        <a:pt x="294" y="5594"/>
                        <a:pt x="292" y="5595"/>
                        <a:pt x="289" y="5595"/>
                      </a:cubicBezTo>
                      <a:lnTo>
                        <a:pt x="272" y="5594"/>
                      </a:lnTo>
                      <a:lnTo>
                        <a:pt x="267" y="5596"/>
                      </a:lnTo>
                      <a:lnTo>
                        <a:pt x="254" y="5608"/>
                      </a:lnTo>
                      <a:cubicBezTo>
                        <a:pt x="254" y="5609"/>
                        <a:pt x="253" y="5610"/>
                        <a:pt x="251" y="5610"/>
                      </a:cubicBezTo>
                      <a:lnTo>
                        <a:pt x="238" y="5616"/>
                      </a:lnTo>
                      <a:lnTo>
                        <a:pt x="230" y="5625"/>
                      </a:lnTo>
                      <a:lnTo>
                        <a:pt x="218" y="5634"/>
                      </a:lnTo>
                      <a:lnTo>
                        <a:pt x="214" y="5643"/>
                      </a:lnTo>
                      <a:lnTo>
                        <a:pt x="215" y="5642"/>
                      </a:lnTo>
                      <a:cubicBezTo>
                        <a:pt x="216" y="5642"/>
                        <a:pt x="217" y="5642"/>
                        <a:pt x="219" y="5642"/>
                      </a:cubicBezTo>
                      <a:lnTo>
                        <a:pt x="226" y="5644"/>
                      </a:lnTo>
                      <a:cubicBezTo>
                        <a:pt x="229" y="5645"/>
                        <a:pt x="231" y="5647"/>
                        <a:pt x="232" y="5651"/>
                      </a:cubicBezTo>
                      <a:cubicBezTo>
                        <a:pt x="232" y="5654"/>
                        <a:pt x="231" y="5657"/>
                        <a:pt x="228" y="5659"/>
                      </a:cubicBezTo>
                      <a:lnTo>
                        <a:pt x="225" y="5661"/>
                      </a:lnTo>
                      <a:cubicBezTo>
                        <a:pt x="224" y="5661"/>
                        <a:pt x="223" y="5662"/>
                        <a:pt x="223" y="5662"/>
                      </a:cubicBezTo>
                      <a:lnTo>
                        <a:pt x="212" y="5665"/>
                      </a:lnTo>
                      <a:lnTo>
                        <a:pt x="208" y="5667"/>
                      </a:lnTo>
                      <a:cubicBezTo>
                        <a:pt x="207" y="5668"/>
                        <a:pt x="206" y="5668"/>
                        <a:pt x="206" y="5668"/>
                      </a:cubicBezTo>
                      <a:lnTo>
                        <a:pt x="187" y="5673"/>
                      </a:lnTo>
                      <a:lnTo>
                        <a:pt x="184" y="5675"/>
                      </a:lnTo>
                      <a:lnTo>
                        <a:pt x="182" y="5677"/>
                      </a:lnTo>
                      <a:lnTo>
                        <a:pt x="183" y="5681"/>
                      </a:lnTo>
                      <a:lnTo>
                        <a:pt x="185" y="5688"/>
                      </a:lnTo>
                      <a:lnTo>
                        <a:pt x="189" y="5694"/>
                      </a:lnTo>
                      <a:lnTo>
                        <a:pt x="194" y="5692"/>
                      </a:lnTo>
                      <a:cubicBezTo>
                        <a:pt x="195" y="5691"/>
                        <a:pt x="196" y="5691"/>
                        <a:pt x="197" y="5691"/>
                      </a:cubicBezTo>
                      <a:lnTo>
                        <a:pt x="201" y="5691"/>
                      </a:lnTo>
                      <a:cubicBezTo>
                        <a:pt x="203" y="5691"/>
                        <a:pt x="205" y="5691"/>
                        <a:pt x="207" y="5693"/>
                      </a:cubicBezTo>
                      <a:lnTo>
                        <a:pt x="209" y="5695"/>
                      </a:lnTo>
                      <a:cubicBezTo>
                        <a:pt x="209" y="5696"/>
                        <a:pt x="210" y="5696"/>
                        <a:pt x="210" y="5697"/>
                      </a:cubicBezTo>
                      <a:lnTo>
                        <a:pt x="214" y="5702"/>
                      </a:lnTo>
                      <a:cubicBezTo>
                        <a:pt x="216" y="5704"/>
                        <a:pt x="217" y="5707"/>
                        <a:pt x="217" y="5709"/>
                      </a:cubicBezTo>
                      <a:cubicBezTo>
                        <a:pt x="217" y="5710"/>
                        <a:pt x="217" y="5710"/>
                        <a:pt x="217" y="5711"/>
                      </a:cubicBezTo>
                      <a:lnTo>
                        <a:pt x="217" y="5710"/>
                      </a:lnTo>
                      <a:cubicBezTo>
                        <a:pt x="218" y="5710"/>
                        <a:pt x="218" y="5709"/>
                        <a:pt x="219" y="5708"/>
                      </a:cubicBezTo>
                      <a:lnTo>
                        <a:pt x="225" y="5703"/>
                      </a:lnTo>
                      <a:cubicBezTo>
                        <a:pt x="226" y="5702"/>
                        <a:pt x="227" y="5702"/>
                        <a:pt x="229" y="5701"/>
                      </a:cubicBezTo>
                      <a:lnTo>
                        <a:pt x="254" y="5695"/>
                      </a:lnTo>
                      <a:lnTo>
                        <a:pt x="264" y="5689"/>
                      </a:lnTo>
                      <a:cubicBezTo>
                        <a:pt x="265" y="5689"/>
                        <a:pt x="266" y="5688"/>
                        <a:pt x="267" y="5688"/>
                      </a:cubicBezTo>
                      <a:lnTo>
                        <a:pt x="320" y="5678"/>
                      </a:lnTo>
                      <a:cubicBezTo>
                        <a:pt x="322" y="5677"/>
                        <a:pt x="325" y="5678"/>
                        <a:pt x="327" y="5680"/>
                      </a:cubicBezTo>
                      <a:cubicBezTo>
                        <a:pt x="329" y="5681"/>
                        <a:pt x="330" y="5683"/>
                        <a:pt x="330" y="5686"/>
                      </a:cubicBezTo>
                      <a:lnTo>
                        <a:pt x="330" y="5688"/>
                      </a:lnTo>
                      <a:cubicBezTo>
                        <a:pt x="330" y="5692"/>
                        <a:pt x="327" y="5695"/>
                        <a:pt x="324" y="5696"/>
                      </a:cubicBezTo>
                      <a:lnTo>
                        <a:pt x="241" y="5722"/>
                      </a:lnTo>
                      <a:lnTo>
                        <a:pt x="229" y="5729"/>
                      </a:lnTo>
                      <a:lnTo>
                        <a:pt x="226" y="5733"/>
                      </a:lnTo>
                      <a:lnTo>
                        <a:pt x="219" y="5745"/>
                      </a:lnTo>
                      <a:lnTo>
                        <a:pt x="219" y="5749"/>
                      </a:lnTo>
                      <a:lnTo>
                        <a:pt x="222" y="5753"/>
                      </a:lnTo>
                      <a:lnTo>
                        <a:pt x="225" y="5756"/>
                      </a:lnTo>
                      <a:lnTo>
                        <a:pt x="240" y="5758"/>
                      </a:lnTo>
                      <a:cubicBezTo>
                        <a:pt x="242" y="5758"/>
                        <a:pt x="243" y="5758"/>
                        <a:pt x="244" y="5759"/>
                      </a:cubicBezTo>
                      <a:lnTo>
                        <a:pt x="249" y="5763"/>
                      </a:lnTo>
                      <a:cubicBezTo>
                        <a:pt x="252" y="5765"/>
                        <a:pt x="253" y="5768"/>
                        <a:pt x="252" y="5772"/>
                      </a:cubicBezTo>
                      <a:cubicBezTo>
                        <a:pt x="250" y="5775"/>
                        <a:pt x="247" y="5777"/>
                        <a:pt x="244" y="5777"/>
                      </a:cubicBezTo>
                      <a:lnTo>
                        <a:pt x="226" y="5777"/>
                      </a:lnTo>
                      <a:cubicBezTo>
                        <a:pt x="225" y="5777"/>
                        <a:pt x="224" y="5777"/>
                        <a:pt x="223" y="5777"/>
                      </a:cubicBezTo>
                      <a:lnTo>
                        <a:pt x="215" y="5774"/>
                      </a:lnTo>
                      <a:cubicBezTo>
                        <a:pt x="214" y="5773"/>
                        <a:pt x="213" y="5773"/>
                        <a:pt x="212" y="5772"/>
                      </a:cubicBezTo>
                      <a:lnTo>
                        <a:pt x="188" y="5751"/>
                      </a:lnTo>
                      <a:cubicBezTo>
                        <a:pt x="187" y="5750"/>
                        <a:pt x="187" y="5750"/>
                        <a:pt x="187" y="5749"/>
                      </a:cubicBezTo>
                      <a:lnTo>
                        <a:pt x="177" y="5734"/>
                      </a:lnTo>
                      <a:lnTo>
                        <a:pt x="172" y="5730"/>
                      </a:lnTo>
                      <a:lnTo>
                        <a:pt x="172" y="5733"/>
                      </a:lnTo>
                      <a:cubicBezTo>
                        <a:pt x="171" y="5736"/>
                        <a:pt x="170" y="5739"/>
                        <a:pt x="167" y="5740"/>
                      </a:cubicBezTo>
                      <a:lnTo>
                        <a:pt x="164" y="5741"/>
                      </a:lnTo>
                      <a:cubicBezTo>
                        <a:pt x="162" y="5742"/>
                        <a:pt x="161" y="5742"/>
                        <a:pt x="160" y="5742"/>
                      </a:cubicBezTo>
                      <a:lnTo>
                        <a:pt x="154" y="5742"/>
                      </a:lnTo>
                      <a:lnTo>
                        <a:pt x="151" y="5760"/>
                      </a:lnTo>
                      <a:cubicBezTo>
                        <a:pt x="151" y="5764"/>
                        <a:pt x="148" y="5766"/>
                        <a:pt x="144" y="5767"/>
                      </a:cubicBezTo>
                      <a:cubicBezTo>
                        <a:pt x="141" y="5767"/>
                        <a:pt x="137" y="5765"/>
                        <a:pt x="136" y="5761"/>
                      </a:cubicBezTo>
                      <a:lnTo>
                        <a:pt x="133" y="5753"/>
                      </a:lnTo>
                      <a:cubicBezTo>
                        <a:pt x="133" y="5753"/>
                        <a:pt x="133" y="5752"/>
                        <a:pt x="133" y="5751"/>
                      </a:cubicBezTo>
                      <a:lnTo>
                        <a:pt x="133" y="5743"/>
                      </a:lnTo>
                      <a:lnTo>
                        <a:pt x="132" y="5745"/>
                      </a:lnTo>
                      <a:cubicBezTo>
                        <a:pt x="131" y="5748"/>
                        <a:pt x="129" y="5750"/>
                        <a:pt x="127" y="5751"/>
                      </a:cubicBezTo>
                      <a:cubicBezTo>
                        <a:pt x="126" y="5752"/>
                        <a:pt x="124" y="5752"/>
                        <a:pt x="123" y="5751"/>
                      </a:cubicBezTo>
                      <a:lnTo>
                        <a:pt x="121" y="5756"/>
                      </a:lnTo>
                      <a:cubicBezTo>
                        <a:pt x="121" y="5757"/>
                        <a:pt x="120" y="5759"/>
                        <a:pt x="119" y="5760"/>
                      </a:cubicBezTo>
                      <a:lnTo>
                        <a:pt x="117" y="5761"/>
                      </a:lnTo>
                      <a:cubicBezTo>
                        <a:pt x="116" y="5761"/>
                        <a:pt x="116" y="5761"/>
                        <a:pt x="116" y="5761"/>
                      </a:cubicBezTo>
                      <a:lnTo>
                        <a:pt x="116" y="5762"/>
                      </a:lnTo>
                      <a:lnTo>
                        <a:pt x="117" y="5778"/>
                      </a:lnTo>
                      <a:lnTo>
                        <a:pt x="116" y="5785"/>
                      </a:lnTo>
                      <a:lnTo>
                        <a:pt x="114" y="5792"/>
                      </a:lnTo>
                      <a:cubicBezTo>
                        <a:pt x="114" y="5793"/>
                        <a:pt x="113" y="5794"/>
                        <a:pt x="112" y="5795"/>
                      </a:cubicBezTo>
                      <a:lnTo>
                        <a:pt x="107" y="5802"/>
                      </a:lnTo>
                      <a:lnTo>
                        <a:pt x="110" y="5806"/>
                      </a:lnTo>
                      <a:lnTo>
                        <a:pt x="112" y="5814"/>
                      </a:lnTo>
                      <a:lnTo>
                        <a:pt x="114" y="5822"/>
                      </a:lnTo>
                      <a:lnTo>
                        <a:pt x="118" y="5831"/>
                      </a:lnTo>
                      <a:lnTo>
                        <a:pt x="123" y="5845"/>
                      </a:lnTo>
                      <a:lnTo>
                        <a:pt x="138" y="5869"/>
                      </a:lnTo>
                      <a:cubicBezTo>
                        <a:pt x="139" y="5871"/>
                        <a:pt x="139" y="5873"/>
                        <a:pt x="139" y="5875"/>
                      </a:cubicBezTo>
                      <a:lnTo>
                        <a:pt x="139" y="5876"/>
                      </a:lnTo>
                      <a:lnTo>
                        <a:pt x="143" y="5880"/>
                      </a:lnTo>
                      <a:lnTo>
                        <a:pt x="146" y="5879"/>
                      </a:lnTo>
                      <a:cubicBezTo>
                        <a:pt x="148" y="5878"/>
                        <a:pt x="149" y="5878"/>
                        <a:pt x="151" y="5879"/>
                      </a:cubicBezTo>
                      <a:lnTo>
                        <a:pt x="158" y="5881"/>
                      </a:lnTo>
                      <a:cubicBezTo>
                        <a:pt x="161" y="5882"/>
                        <a:pt x="163" y="5884"/>
                        <a:pt x="163" y="5886"/>
                      </a:cubicBezTo>
                      <a:lnTo>
                        <a:pt x="166" y="5894"/>
                      </a:lnTo>
                      <a:lnTo>
                        <a:pt x="169" y="5895"/>
                      </a:lnTo>
                      <a:lnTo>
                        <a:pt x="185" y="5895"/>
                      </a:lnTo>
                      <a:cubicBezTo>
                        <a:pt x="186" y="5895"/>
                        <a:pt x="187" y="5895"/>
                        <a:pt x="188" y="5895"/>
                      </a:cubicBezTo>
                      <a:lnTo>
                        <a:pt x="193" y="5898"/>
                      </a:lnTo>
                      <a:cubicBezTo>
                        <a:pt x="195" y="5898"/>
                        <a:pt x="196" y="5900"/>
                        <a:pt x="197" y="5901"/>
                      </a:cubicBezTo>
                      <a:lnTo>
                        <a:pt x="199" y="5905"/>
                      </a:lnTo>
                      <a:cubicBezTo>
                        <a:pt x="200" y="5905"/>
                        <a:pt x="200" y="5906"/>
                        <a:pt x="200" y="5907"/>
                      </a:cubicBezTo>
                      <a:lnTo>
                        <a:pt x="203" y="5929"/>
                      </a:lnTo>
                      <a:lnTo>
                        <a:pt x="206" y="5933"/>
                      </a:lnTo>
                      <a:lnTo>
                        <a:pt x="210" y="5934"/>
                      </a:lnTo>
                      <a:cubicBezTo>
                        <a:pt x="212" y="5934"/>
                        <a:pt x="213" y="5934"/>
                        <a:pt x="214" y="5935"/>
                      </a:cubicBezTo>
                      <a:lnTo>
                        <a:pt x="216" y="5937"/>
                      </a:lnTo>
                      <a:lnTo>
                        <a:pt x="221" y="5943"/>
                      </a:lnTo>
                      <a:lnTo>
                        <a:pt x="229" y="5949"/>
                      </a:lnTo>
                      <a:lnTo>
                        <a:pt x="240" y="5950"/>
                      </a:lnTo>
                      <a:cubicBezTo>
                        <a:pt x="241" y="5950"/>
                        <a:pt x="242" y="5950"/>
                        <a:pt x="243" y="5951"/>
                      </a:cubicBezTo>
                      <a:lnTo>
                        <a:pt x="255" y="5958"/>
                      </a:lnTo>
                      <a:cubicBezTo>
                        <a:pt x="257" y="5958"/>
                        <a:pt x="258" y="5959"/>
                        <a:pt x="259" y="5960"/>
                      </a:cubicBezTo>
                      <a:lnTo>
                        <a:pt x="272" y="5970"/>
                      </a:lnTo>
                      <a:lnTo>
                        <a:pt x="280" y="5974"/>
                      </a:lnTo>
                      <a:lnTo>
                        <a:pt x="298" y="5977"/>
                      </a:lnTo>
                      <a:cubicBezTo>
                        <a:pt x="299" y="5977"/>
                        <a:pt x="300" y="5977"/>
                        <a:pt x="301" y="5978"/>
                      </a:cubicBezTo>
                      <a:lnTo>
                        <a:pt x="311" y="5984"/>
                      </a:lnTo>
                      <a:lnTo>
                        <a:pt x="312" y="5984"/>
                      </a:lnTo>
                      <a:lnTo>
                        <a:pt x="312" y="5964"/>
                      </a:lnTo>
                      <a:cubicBezTo>
                        <a:pt x="312" y="5961"/>
                        <a:pt x="313" y="5959"/>
                        <a:pt x="315" y="5958"/>
                      </a:cubicBezTo>
                      <a:cubicBezTo>
                        <a:pt x="317" y="5956"/>
                        <a:pt x="320" y="5955"/>
                        <a:pt x="322" y="5956"/>
                      </a:cubicBezTo>
                      <a:lnTo>
                        <a:pt x="323" y="5956"/>
                      </a:lnTo>
                      <a:lnTo>
                        <a:pt x="325" y="5955"/>
                      </a:lnTo>
                      <a:cubicBezTo>
                        <a:pt x="325" y="5955"/>
                        <a:pt x="326" y="5955"/>
                        <a:pt x="327" y="5954"/>
                      </a:cubicBezTo>
                      <a:lnTo>
                        <a:pt x="331" y="5953"/>
                      </a:lnTo>
                      <a:cubicBezTo>
                        <a:pt x="334" y="5952"/>
                        <a:pt x="338" y="5953"/>
                        <a:pt x="340" y="5956"/>
                      </a:cubicBezTo>
                      <a:lnTo>
                        <a:pt x="344" y="5961"/>
                      </a:lnTo>
                      <a:cubicBezTo>
                        <a:pt x="346" y="5963"/>
                        <a:pt x="346" y="5966"/>
                        <a:pt x="345" y="5969"/>
                      </a:cubicBezTo>
                      <a:lnTo>
                        <a:pt x="342" y="5977"/>
                      </a:lnTo>
                      <a:cubicBezTo>
                        <a:pt x="342" y="5979"/>
                        <a:pt x="339" y="5981"/>
                        <a:pt x="337" y="5982"/>
                      </a:cubicBezTo>
                      <a:cubicBezTo>
                        <a:pt x="335" y="5982"/>
                        <a:pt x="333" y="5982"/>
                        <a:pt x="331" y="5981"/>
                      </a:cubicBezTo>
                      <a:lnTo>
                        <a:pt x="332" y="5982"/>
                      </a:lnTo>
                      <a:lnTo>
                        <a:pt x="335" y="5989"/>
                      </a:lnTo>
                      <a:lnTo>
                        <a:pt x="341" y="5982"/>
                      </a:lnTo>
                      <a:lnTo>
                        <a:pt x="351" y="5975"/>
                      </a:lnTo>
                      <a:cubicBezTo>
                        <a:pt x="352" y="5975"/>
                        <a:pt x="353" y="5975"/>
                        <a:pt x="353" y="5974"/>
                      </a:cubicBezTo>
                      <a:lnTo>
                        <a:pt x="358" y="5973"/>
                      </a:lnTo>
                      <a:cubicBezTo>
                        <a:pt x="360" y="5972"/>
                        <a:pt x="362" y="5972"/>
                        <a:pt x="364" y="5973"/>
                      </a:cubicBezTo>
                      <a:lnTo>
                        <a:pt x="367" y="5974"/>
                      </a:lnTo>
                      <a:cubicBezTo>
                        <a:pt x="370" y="5975"/>
                        <a:pt x="372" y="5978"/>
                        <a:pt x="372" y="5981"/>
                      </a:cubicBezTo>
                      <a:cubicBezTo>
                        <a:pt x="373" y="5984"/>
                        <a:pt x="371" y="5987"/>
                        <a:pt x="368" y="5988"/>
                      </a:cubicBezTo>
                      <a:lnTo>
                        <a:pt x="354" y="5997"/>
                      </a:lnTo>
                      <a:lnTo>
                        <a:pt x="347" y="6005"/>
                      </a:lnTo>
                      <a:cubicBezTo>
                        <a:pt x="346" y="6006"/>
                        <a:pt x="346" y="6006"/>
                        <a:pt x="346" y="6006"/>
                      </a:cubicBezTo>
                      <a:cubicBezTo>
                        <a:pt x="346" y="6007"/>
                        <a:pt x="347" y="6007"/>
                        <a:pt x="347" y="6008"/>
                      </a:cubicBezTo>
                      <a:cubicBezTo>
                        <a:pt x="349" y="6007"/>
                        <a:pt x="351" y="6007"/>
                        <a:pt x="353" y="6007"/>
                      </a:cubicBezTo>
                      <a:lnTo>
                        <a:pt x="357" y="6008"/>
                      </a:lnTo>
                      <a:cubicBezTo>
                        <a:pt x="359" y="6008"/>
                        <a:pt x="361" y="6009"/>
                        <a:pt x="362" y="6011"/>
                      </a:cubicBezTo>
                      <a:lnTo>
                        <a:pt x="374" y="6025"/>
                      </a:lnTo>
                      <a:lnTo>
                        <a:pt x="375" y="6025"/>
                      </a:lnTo>
                      <a:lnTo>
                        <a:pt x="384" y="6023"/>
                      </a:lnTo>
                      <a:lnTo>
                        <a:pt x="392" y="6022"/>
                      </a:lnTo>
                      <a:cubicBezTo>
                        <a:pt x="395" y="6022"/>
                        <a:pt x="398" y="6023"/>
                        <a:pt x="399" y="6026"/>
                      </a:cubicBezTo>
                      <a:cubicBezTo>
                        <a:pt x="401" y="6028"/>
                        <a:pt x="401" y="6031"/>
                        <a:pt x="399" y="6034"/>
                      </a:cubicBezTo>
                      <a:lnTo>
                        <a:pt x="397" y="6038"/>
                      </a:lnTo>
                      <a:lnTo>
                        <a:pt x="398" y="6038"/>
                      </a:lnTo>
                      <a:cubicBezTo>
                        <a:pt x="400" y="6040"/>
                        <a:pt x="401" y="6042"/>
                        <a:pt x="402" y="6044"/>
                      </a:cubicBezTo>
                      <a:cubicBezTo>
                        <a:pt x="402" y="6045"/>
                        <a:pt x="402" y="6047"/>
                        <a:pt x="401" y="6048"/>
                      </a:cubicBezTo>
                      <a:cubicBezTo>
                        <a:pt x="402" y="6047"/>
                        <a:pt x="402" y="6047"/>
                        <a:pt x="403" y="6046"/>
                      </a:cubicBezTo>
                      <a:lnTo>
                        <a:pt x="415" y="6039"/>
                      </a:lnTo>
                      <a:cubicBezTo>
                        <a:pt x="416" y="6039"/>
                        <a:pt x="417" y="6038"/>
                        <a:pt x="418" y="6038"/>
                      </a:cubicBezTo>
                      <a:lnTo>
                        <a:pt x="421" y="6037"/>
                      </a:lnTo>
                      <a:cubicBezTo>
                        <a:pt x="424" y="6037"/>
                        <a:pt x="426" y="6037"/>
                        <a:pt x="428" y="6039"/>
                      </a:cubicBezTo>
                      <a:cubicBezTo>
                        <a:pt x="430" y="6040"/>
                        <a:pt x="431" y="6043"/>
                        <a:pt x="431" y="6045"/>
                      </a:cubicBezTo>
                      <a:lnTo>
                        <a:pt x="431" y="6048"/>
                      </a:lnTo>
                      <a:cubicBezTo>
                        <a:pt x="431" y="6049"/>
                        <a:pt x="431" y="6050"/>
                        <a:pt x="430" y="6052"/>
                      </a:cubicBezTo>
                      <a:lnTo>
                        <a:pt x="428" y="6056"/>
                      </a:lnTo>
                      <a:cubicBezTo>
                        <a:pt x="429" y="6056"/>
                        <a:pt x="429" y="6057"/>
                        <a:pt x="430" y="6057"/>
                      </a:cubicBezTo>
                      <a:lnTo>
                        <a:pt x="431" y="6058"/>
                      </a:lnTo>
                      <a:lnTo>
                        <a:pt x="440" y="6053"/>
                      </a:lnTo>
                      <a:cubicBezTo>
                        <a:pt x="442" y="6052"/>
                        <a:pt x="445" y="6051"/>
                        <a:pt x="447" y="6053"/>
                      </a:cubicBezTo>
                      <a:cubicBezTo>
                        <a:pt x="449" y="6054"/>
                        <a:pt x="451" y="6057"/>
                        <a:pt x="451" y="6059"/>
                      </a:cubicBezTo>
                      <a:lnTo>
                        <a:pt x="452" y="6062"/>
                      </a:lnTo>
                      <a:lnTo>
                        <a:pt x="472" y="6068"/>
                      </a:lnTo>
                      <a:lnTo>
                        <a:pt x="499" y="6068"/>
                      </a:lnTo>
                      <a:lnTo>
                        <a:pt x="500" y="6064"/>
                      </a:lnTo>
                      <a:cubicBezTo>
                        <a:pt x="500" y="6061"/>
                        <a:pt x="503" y="6058"/>
                        <a:pt x="507" y="6057"/>
                      </a:cubicBezTo>
                      <a:cubicBezTo>
                        <a:pt x="508" y="6057"/>
                        <a:pt x="510" y="6057"/>
                        <a:pt x="511" y="6058"/>
                      </a:cubicBezTo>
                      <a:cubicBezTo>
                        <a:pt x="512" y="6057"/>
                        <a:pt x="513" y="6056"/>
                        <a:pt x="514" y="6055"/>
                      </a:cubicBezTo>
                      <a:lnTo>
                        <a:pt x="515" y="6055"/>
                      </a:lnTo>
                      <a:cubicBezTo>
                        <a:pt x="516" y="6053"/>
                        <a:pt x="517" y="6052"/>
                        <a:pt x="519" y="6051"/>
                      </a:cubicBezTo>
                      <a:lnTo>
                        <a:pt x="521" y="6050"/>
                      </a:lnTo>
                      <a:cubicBezTo>
                        <a:pt x="523" y="6049"/>
                        <a:pt x="526" y="6049"/>
                        <a:pt x="528" y="6050"/>
                      </a:cubicBezTo>
                      <a:lnTo>
                        <a:pt x="532" y="6052"/>
                      </a:lnTo>
                      <a:lnTo>
                        <a:pt x="533" y="6052"/>
                      </a:lnTo>
                      <a:lnTo>
                        <a:pt x="539" y="6049"/>
                      </a:lnTo>
                      <a:cubicBezTo>
                        <a:pt x="540" y="6049"/>
                        <a:pt x="540" y="6048"/>
                        <a:pt x="541" y="6048"/>
                      </a:cubicBezTo>
                      <a:lnTo>
                        <a:pt x="570" y="6044"/>
                      </a:lnTo>
                      <a:cubicBezTo>
                        <a:pt x="569" y="6042"/>
                        <a:pt x="569" y="6039"/>
                        <a:pt x="571" y="6037"/>
                      </a:cubicBezTo>
                      <a:lnTo>
                        <a:pt x="574" y="6032"/>
                      </a:lnTo>
                      <a:cubicBezTo>
                        <a:pt x="575" y="6031"/>
                        <a:pt x="576" y="6030"/>
                        <a:pt x="576" y="6029"/>
                      </a:cubicBezTo>
                      <a:lnTo>
                        <a:pt x="585" y="6024"/>
                      </a:lnTo>
                      <a:lnTo>
                        <a:pt x="587" y="6019"/>
                      </a:lnTo>
                      <a:lnTo>
                        <a:pt x="588" y="6015"/>
                      </a:lnTo>
                      <a:lnTo>
                        <a:pt x="587" y="6009"/>
                      </a:lnTo>
                      <a:lnTo>
                        <a:pt x="584" y="6003"/>
                      </a:lnTo>
                      <a:cubicBezTo>
                        <a:pt x="583" y="6001"/>
                        <a:pt x="583" y="5998"/>
                        <a:pt x="584" y="5996"/>
                      </a:cubicBezTo>
                      <a:cubicBezTo>
                        <a:pt x="585" y="5994"/>
                        <a:pt x="587" y="5992"/>
                        <a:pt x="590" y="5992"/>
                      </a:cubicBezTo>
                      <a:lnTo>
                        <a:pt x="595" y="5991"/>
                      </a:lnTo>
                      <a:cubicBezTo>
                        <a:pt x="598" y="5990"/>
                        <a:pt x="602" y="5993"/>
                        <a:pt x="603" y="5996"/>
                      </a:cubicBezTo>
                      <a:lnTo>
                        <a:pt x="607" y="6004"/>
                      </a:lnTo>
                      <a:lnTo>
                        <a:pt x="609" y="6013"/>
                      </a:lnTo>
                      <a:lnTo>
                        <a:pt x="612" y="6018"/>
                      </a:lnTo>
                      <a:cubicBezTo>
                        <a:pt x="614" y="6021"/>
                        <a:pt x="614" y="6024"/>
                        <a:pt x="612" y="6027"/>
                      </a:cubicBezTo>
                      <a:lnTo>
                        <a:pt x="610" y="6030"/>
                      </a:lnTo>
                      <a:cubicBezTo>
                        <a:pt x="609" y="6031"/>
                        <a:pt x="609" y="6031"/>
                        <a:pt x="608" y="6032"/>
                      </a:cubicBezTo>
                      <a:lnTo>
                        <a:pt x="606" y="6034"/>
                      </a:lnTo>
                      <a:lnTo>
                        <a:pt x="606" y="6034"/>
                      </a:lnTo>
                      <a:lnTo>
                        <a:pt x="610" y="6034"/>
                      </a:lnTo>
                      <a:lnTo>
                        <a:pt x="610" y="6034"/>
                      </a:lnTo>
                      <a:lnTo>
                        <a:pt x="614" y="6026"/>
                      </a:lnTo>
                      <a:cubicBezTo>
                        <a:pt x="614" y="6023"/>
                        <a:pt x="617" y="6021"/>
                        <a:pt x="619" y="6021"/>
                      </a:cubicBezTo>
                      <a:lnTo>
                        <a:pt x="622" y="6020"/>
                      </a:lnTo>
                      <a:cubicBezTo>
                        <a:pt x="624" y="6020"/>
                        <a:pt x="625" y="6020"/>
                        <a:pt x="627" y="6021"/>
                      </a:cubicBezTo>
                      <a:lnTo>
                        <a:pt x="627" y="6020"/>
                      </a:lnTo>
                      <a:cubicBezTo>
                        <a:pt x="627" y="6018"/>
                        <a:pt x="628" y="6016"/>
                        <a:pt x="630" y="6015"/>
                      </a:cubicBezTo>
                      <a:lnTo>
                        <a:pt x="633" y="6013"/>
                      </a:lnTo>
                      <a:cubicBezTo>
                        <a:pt x="632" y="6012"/>
                        <a:pt x="631" y="6010"/>
                        <a:pt x="631" y="6008"/>
                      </a:cubicBezTo>
                      <a:cubicBezTo>
                        <a:pt x="630" y="6005"/>
                        <a:pt x="631" y="6002"/>
                        <a:pt x="634" y="6000"/>
                      </a:cubicBezTo>
                      <a:lnTo>
                        <a:pt x="637" y="5998"/>
                      </a:lnTo>
                      <a:lnTo>
                        <a:pt x="646" y="5994"/>
                      </a:lnTo>
                      <a:lnTo>
                        <a:pt x="655" y="5985"/>
                      </a:lnTo>
                      <a:cubicBezTo>
                        <a:pt x="656" y="5984"/>
                        <a:pt x="658" y="5983"/>
                        <a:pt x="660" y="5984"/>
                      </a:cubicBezTo>
                      <a:cubicBezTo>
                        <a:pt x="660" y="5982"/>
                        <a:pt x="661" y="5980"/>
                        <a:pt x="662" y="5979"/>
                      </a:cubicBezTo>
                      <a:lnTo>
                        <a:pt x="664" y="5977"/>
                      </a:lnTo>
                      <a:cubicBezTo>
                        <a:pt x="666" y="5974"/>
                        <a:pt x="669" y="5973"/>
                        <a:pt x="672" y="5974"/>
                      </a:cubicBezTo>
                      <a:lnTo>
                        <a:pt x="675" y="5974"/>
                      </a:lnTo>
                      <a:cubicBezTo>
                        <a:pt x="676" y="5975"/>
                        <a:pt x="678" y="5975"/>
                        <a:pt x="679" y="5976"/>
                      </a:cubicBezTo>
                      <a:cubicBezTo>
                        <a:pt x="679" y="5976"/>
                        <a:pt x="680" y="5976"/>
                        <a:pt x="681" y="5977"/>
                      </a:cubicBezTo>
                      <a:cubicBezTo>
                        <a:pt x="681" y="5976"/>
                        <a:pt x="681" y="5975"/>
                        <a:pt x="682" y="5975"/>
                      </a:cubicBezTo>
                      <a:lnTo>
                        <a:pt x="683" y="5971"/>
                      </a:lnTo>
                      <a:cubicBezTo>
                        <a:pt x="683" y="5970"/>
                        <a:pt x="684" y="5969"/>
                        <a:pt x="685" y="5968"/>
                      </a:cubicBezTo>
                      <a:lnTo>
                        <a:pt x="691" y="5961"/>
                      </a:lnTo>
                      <a:lnTo>
                        <a:pt x="696" y="5950"/>
                      </a:lnTo>
                      <a:cubicBezTo>
                        <a:pt x="698" y="5947"/>
                        <a:pt x="700" y="5946"/>
                        <a:pt x="703" y="5945"/>
                      </a:cubicBezTo>
                      <a:cubicBezTo>
                        <a:pt x="704" y="5945"/>
                        <a:pt x="706" y="5946"/>
                        <a:pt x="707" y="5946"/>
                      </a:cubicBezTo>
                      <a:lnTo>
                        <a:pt x="709" y="5943"/>
                      </a:lnTo>
                      <a:cubicBezTo>
                        <a:pt x="710" y="5942"/>
                        <a:pt x="711" y="5941"/>
                        <a:pt x="713" y="5940"/>
                      </a:cubicBezTo>
                      <a:lnTo>
                        <a:pt x="722" y="5937"/>
                      </a:lnTo>
                      <a:lnTo>
                        <a:pt x="722" y="5935"/>
                      </a:lnTo>
                      <a:cubicBezTo>
                        <a:pt x="722" y="5934"/>
                        <a:pt x="723" y="5933"/>
                        <a:pt x="724" y="5932"/>
                      </a:cubicBezTo>
                      <a:lnTo>
                        <a:pt x="726" y="5928"/>
                      </a:lnTo>
                      <a:lnTo>
                        <a:pt x="727" y="5925"/>
                      </a:lnTo>
                      <a:lnTo>
                        <a:pt x="731" y="5919"/>
                      </a:lnTo>
                      <a:cubicBezTo>
                        <a:pt x="732" y="5918"/>
                        <a:pt x="733" y="5917"/>
                        <a:pt x="734" y="5916"/>
                      </a:cubicBezTo>
                      <a:lnTo>
                        <a:pt x="741" y="5912"/>
                      </a:lnTo>
                      <a:lnTo>
                        <a:pt x="746" y="5908"/>
                      </a:lnTo>
                      <a:lnTo>
                        <a:pt x="750" y="5903"/>
                      </a:lnTo>
                      <a:lnTo>
                        <a:pt x="767" y="5884"/>
                      </a:lnTo>
                      <a:lnTo>
                        <a:pt x="768" y="5878"/>
                      </a:lnTo>
                      <a:lnTo>
                        <a:pt x="767" y="5871"/>
                      </a:lnTo>
                      <a:lnTo>
                        <a:pt x="768" y="5869"/>
                      </a:lnTo>
                      <a:lnTo>
                        <a:pt x="765" y="5866"/>
                      </a:lnTo>
                      <a:cubicBezTo>
                        <a:pt x="763" y="5865"/>
                        <a:pt x="763" y="5864"/>
                        <a:pt x="762" y="5862"/>
                      </a:cubicBezTo>
                      <a:lnTo>
                        <a:pt x="761" y="5859"/>
                      </a:lnTo>
                      <a:cubicBezTo>
                        <a:pt x="760" y="5856"/>
                        <a:pt x="761" y="5854"/>
                        <a:pt x="762" y="5852"/>
                      </a:cubicBezTo>
                      <a:cubicBezTo>
                        <a:pt x="764" y="5850"/>
                        <a:pt x="766" y="5849"/>
                        <a:pt x="769" y="5849"/>
                      </a:cubicBezTo>
                      <a:lnTo>
                        <a:pt x="771" y="5848"/>
                      </a:lnTo>
                      <a:cubicBezTo>
                        <a:pt x="772" y="5848"/>
                        <a:pt x="774" y="5849"/>
                        <a:pt x="775" y="5849"/>
                      </a:cubicBezTo>
                      <a:lnTo>
                        <a:pt x="780" y="5852"/>
                      </a:lnTo>
                      <a:lnTo>
                        <a:pt x="780" y="5852"/>
                      </a:lnTo>
                      <a:cubicBezTo>
                        <a:pt x="782" y="5851"/>
                        <a:pt x="784" y="5851"/>
                        <a:pt x="786" y="5851"/>
                      </a:cubicBezTo>
                      <a:lnTo>
                        <a:pt x="791" y="5852"/>
                      </a:lnTo>
                      <a:lnTo>
                        <a:pt x="799" y="5847"/>
                      </a:lnTo>
                      <a:lnTo>
                        <a:pt x="812" y="5835"/>
                      </a:lnTo>
                      <a:lnTo>
                        <a:pt x="798" y="5836"/>
                      </a:lnTo>
                      <a:lnTo>
                        <a:pt x="797" y="5836"/>
                      </a:lnTo>
                      <a:cubicBezTo>
                        <a:pt x="794" y="5836"/>
                        <a:pt x="790" y="5833"/>
                        <a:pt x="790" y="5830"/>
                      </a:cubicBezTo>
                      <a:cubicBezTo>
                        <a:pt x="789" y="5826"/>
                        <a:pt x="791" y="5822"/>
                        <a:pt x="794" y="5821"/>
                      </a:cubicBezTo>
                      <a:lnTo>
                        <a:pt x="795" y="5820"/>
                      </a:lnTo>
                      <a:cubicBezTo>
                        <a:pt x="794" y="5820"/>
                        <a:pt x="793" y="5819"/>
                        <a:pt x="792" y="5817"/>
                      </a:cubicBezTo>
                      <a:cubicBezTo>
                        <a:pt x="790" y="5815"/>
                        <a:pt x="789" y="5812"/>
                        <a:pt x="790" y="5809"/>
                      </a:cubicBezTo>
                      <a:lnTo>
                        <a:pt x="790" y="5806"/>
                      </a:lnTo>
                      <a:cubicBezTo>
                        <a:pt x="791" y="5806"/>
                        <a:pt x="791" y="5805"/>
                        <a:pt x="791" y="5804"/>
                      </a:cubicBezTo>
                      <a:lnTo>
                        <a:pt x="793" y="5802"/>
                      </a:lnTo>
                      <a:cubicBezTo>
                        <a:pt x="794" y="5801"/>
                        <a:pt x="794" y="5800"/>
                        <a:pt x="795" y="5799"/>
                      </a:cubicBezTo>
                      <a:lnTo>
                        <a:pt x="797" y="5798"/>
                      </a:lnTo>
                      <a:cubicBezTo>
                        <a:pt x="799" y="5797"/>
                        <a:pt x="800" y="5797"/>
                        <a:pt x="802" y="5797"/>
                      </a:cubicBezTo>
                      <a:lnTo>
                        <a:pt x="834" y="5801"/>
                      </a:lnTo>
                      <a:lnTo>
                        <a:pt x="843" y="5799"/>
                      </a:lnTo>
                      <a:lnTo>
                        <a:pt x="846" y="5797"/>
                      </a:lnTo>
                      <a:lnTo>
                        <a:pt x="847" y="5794"/>
                      </a:lnTo>
                      <a:cubicBezTo>
                        <a:pt x="847" y="5793"/>
                        <a:pt x="848" y="5793"/>
                        <a:pt x="848" y="5792"/>
                      </a:cubicBezTo>
                      <a:lnTo>
                        <a:pt x="850" y="5790"/>
                      </a:lnTo>
                      <a:cubicBezTo>
                        <a:pt x="849" y="5787"/>
                        <a:pt x="850" y="5784"/>
                        <a:pt x="852" y="5781"/>
                      </a:cubicBezTo>
                      <a:lnTo>
                        <a:pt x="853" y="5780"/>
                      </a:lnTo>
                      <a:lnTo>
                        <a:pt x="850" y="5781"/>
                      </a:lnTo>
                      <a:cubicBezTo>
                        <a:pt x="848" y="5782"/>
                        <a:pt x="847" y="5782"/>
                        <a:pt x="845" y="5782"/>
                      </a:cubicBezTo>
                      <a:cubicBezTo>
                        <a:pt x="845" y="5782"/>
                        <a:pt x="842" y="5781"/>
                        <a:pt x="841" y="5781"/>
                      </a:cubicBezTo>
                      <a:lnTo>
                        <a:pt x="839" y="5780"/>
                      </a:lnTo>
                      <a:cubicBezTo>
                        <a:pt x="836" y="5779"/>
                        <a:pt x="833" y="5778"/>
                        <a:pt x="832" y="5776"/>
                      </a:cubicBezTo>
                      <a:cubicBezTo>
                        <a:pt x="830" y="5774"/>
                        <a:pt x="830" y="5771"/>
                        <a:pt x="831" y="5769"/>
                      </a:cubicBezTo>
                      <a:lnTo>
                        <a:pt x="836" y="5752"/>
                      </a:lnTo>
                      <a:cubicBezTo>
                        <a:pt x="837" y="5749"/>
                        <a:pt x="839" y="5746"/>
                        <a:pt x="843" y="5745"/>
                      </a:cubicBezTo>
                      <a:cubicBezTo>
                        <a:pt x="845" y="5745"/>
                        <a:pt x="848" y="5746"/>
                        <a:pt x="850" y="5748"/>
                      </a:cubicBezTo>
                      <a:lnTo>
                        <a:pt x="852" y="5744"/>
                      </a:lnTo>
                      <a:cubicBezTo>
                        <a:pt x="853" y="5742"/>
                        <a:pt x="855" y="5741"/>
                        <a:pt x="857" y="5740"/>
                      </a:cubicBezTo>
                      <a:lnTo>
                        <a:pt x="862" y="5739"/>
                      </a:lnTo>
                      <a:cubicBezTo>
                        <a:pt x="864" y="5739"/>
                        <a:pt x="865" y="5739"/>
                        <a:pt x="867" y="5739"/>
                      </a:cubicBezTo>
                      <a:lnTo>
                        <a:pt x="870" y="5741"/>
                      </a:lnTo>
                      <a:cubicBezTo>
                        <a:pt x="871" y="5740"/>
                        <a:pt x="871" y="5740"/>
                        <a:pt x="871" y="5740"/>
                      </a:cubicBezTo>
                      <a:cubicBezTo>
                        <a:pt x="869" y="5738"/>
                        <a:pt x="869" y="5735"/>
                        <a:pt x="870" y="5732"/>
                      </a:cubicBezTo>
                      <a:cubicBezTo>
                        <a:pt x="872" y="5729"/>
                        <a:pt x="875" y="5727"/>
                        <a:pt x="879" y="5728"/>
                      </a:cubicBezTo>
                      <a:lnTo>
                        <a:pt x="894" y="5730"/>
                      </a:lnTo>
                      <a:cubicBezTo>
                        <a:pt x="894" y="5727"/>
                        <a:pt x="896" y="5724"/>
                        <a:pt x="899" y="5723"/>
                      </a:cubicBezTo>
                      <a:lnTo>
                        <a:pt x="906" y="5719"/>
                      </a:lnTo>
                      <a:cubicBezTo>
                        <a:pt x="906" y="5719"/>
                        <a:pt x="906" y="5718"/>
                        <a:pt x="906" y="5717"/>
                      </a:cubicBezTo>
                      <a:lnTo>
                        <a:pt x="906" y="5714"/>
                      </a:lnTo>
                      <a:cubicBezTo>
                        <a:pt x="906" y="5712"/>
                        <a:pt x="907" y="5710"/>
                        <a:pt x="908" y="5709"/>
                      </a:cubicBezTo>
                      <a:cubicBezTo>
                        <a:pt x="910" y="5707"/>
                        <a:pt x="912" y="5707"/>
                        <a:pt x="914" y="5706"/>
                      </a:cubicBezTo>
                      <a:lnTo>
                        <a:pt x="916" y="5707"/>
                      </a:lnTo>
                      <a:lnTo>
                        <a:pt x="916" y="5706"/>
                      </a:lnTo>
                      <a:cubicBezTo>
                        <a:pt x="916" y="5705"/>
                        <a:pt x="916" y="5705"/>
                        <a:pt x="917" y="5704"/>
                      </a:cubicBezTo>
                      <a:lnTo>
                        <a:pt x="911" y="5702"/>
                      </a:lnTo>
                      <a:cubicBezTo>
                        <a:pt x="910" y="5701"/>
                        <a:pt x="908" y="5700"/>
                        <a:pt x="908" y="5699"/>
                      </a:cubicBezTo>
                      <a:lnTo>
                        <a:pt x="904" y="5695"/>
                      </a:lnTo>
                      <a:cubicBezTo>
                        <a:pt x="903" y="5694"/>
                        <a:pt x="902" y="5693"/>
                        <a:pt x="902" y="5692"/>
                      </a:cubicBezTo>
                      <a:lnTo>
                        <a:pt x="900" y="5684"/>
                      </a:lnTo>
                      <a:lnTo>
                        <a:pt x="890" y="5676"/>
                      </a:lnTo>
                      <a:cubicBezTo>
                        <a:pt x="889" y="5675"/>
                        <a:pt x="889" y="5674"/>
                        <a:pt x="888" y="5673"/>
                      </a:cubicBezTo>
                      <a:lnTo>
                        <a:pt x="884" y="5667"/>
                      </a:lnTo>
                      <a:cubicBezTo>
                        <a:pt x="883" y="5664"/>
                        <a:pt x="883" y="5661"/>
                        <a:pt x="885" y="5658"/>
                      </a:cubicBezTo>
                      <a:cubicBezTo>
                        <a:pt x="886" y="5656"/>
                        <a:pt x="889" y="5654"/>
                        <a:pt x="892" y="5655"/>
                      </a:cubicBezTo>
                      <a:lnTo>
                        <a:pt x="900" y="5656"/>
                      </a:lnTo>
                      <a:lnTo>
                        <a:pt x="903" y="5653"/>
                      </a:lnTo>
                      <a:cubicBezTo>
                        <a:pt x="906" y="5650"/>
                        <a:pt x="911" y="5650"/>
                        <a:pt x="914" y="5652"/>
                      </a:cubicBezTo>
                      <a:lnTo>
                        <a:pt x="916" y="5654"/>
                      </a:lnTo>
                      <a:cubicBezTo>
                        <a:pt x="918" y="5656"/>
                        <a:pt x="919" y="5658"/>
                        <a:pt x="919" y="5660"/>
                      </a:cubicBezTo>
                      <a:lnTo>
                        <a:pt x="919" y="5664"/>
                      </a:lnTo>
                      <a:cubicBezTo>
                        <a:pt x="919" y="5664"/>
                        <a:pt x="919" y="5665"/>
                        <a:pt x="919" y="5666"/>
                      </a:cubicBezTo>
                      <a:cubicBezTo>
                        <a:pt x="920" y="5666"/>
                        <a:pt x="922" y="5666"/>
                        <a:pt x="924" y="5667"/>
                      </a:cubicBezTo>
                      <a:lnTo>
                        <a:pt x="927" y="5668"/>
                      </a:lnTo>
                      <a:cubicBezTo>
                        <a:pt x="929" y="5669"/>
                        <a:pt x="931" y="5672"/>
                        <a:pt x="931" y="5674"/>
                      </a:cubicBezTo>
                      <a:cubicBezTo>
                        <a:pt x="931" y="5675"/>
                        <a:pt x="931" y="5676"/>
                        <a:pt x="931" y="5677"/>
                      </a:cubicBezTo>
                      <a:lnTo>
                        <a:pt x="931" y="5679"/>
                      </a:lnTo>
                      <a:cubicBezTo>
                        <a:pt x="932" y="5679"/>
                        <a:pt x="933" y="5680"/>
                        <a:pt x="933" y="5681"/>
                      </a:cubicBezTo>
                      <a:cubicBezTo>
                        <a:pt x="935" y="5681"/>
                        <a:pt x="936" y="5680"/>
                        <a:pt x="937" y="5681"/>
                      </a:cubicBezTo>
                      <a:lnTo>
                        <a:pt x="940" y="5681"/>
                      </a:lnTo>
                      <a:cubicBezTo>
                        <a:pt x="942" y="5681"/>
                        <a:pt x="944" y="5683"/>
                        <a:pt x="945" y="5684"/>
                      </a:cubicBezTo>
                      <a:lnTo>
                        <a:pt x="952" y="5694"/>
                      </a:lnTo>
                      <a:lnTo>
                        <a:pt x="956" y="5701"/>
                      </a:lnTo>
                      <a:cubicBezTo>
                        <a:pt x="957" y="5702"/>
                        <a:pt x="957" y="5702"/>
                        <a:pt x="957" y="5703"/>
                      </a:cubicBezTo>
                      <a:lnTo>
                        <a:pt x="959" y="5711"/>
                      </a:lnTo>
                      <a:cubicBezTo>
                        <a:pt x="959" y="5712"/>
                        <a:pt x="959" y="5713"/>
                        <a:pt x="959" y="5714"/>
                      </a:cubicBezTo>
                      <a:lnTo>
                        <a:pt x="958" y="5717"/>
                      </a:lnTo>
                      <a:lnTo>
                        <a:pt x="974" y="5716"/>
                      </a:lnTo>
                      <a:lnTo>
                        <a:pt x="978" y="5713"/>
                      </a:lnTo>
                      <a:lnTo>
                        <a:pt x="979" y="5710"/>
                      </a:lnTo>
                      <a:lnTo>
                        <a:pt x="977" y="5697"/>
                      </a:lnTo>
                      <a:cubicBezTo>
                        <a:pt x="976" y="5695"/>
                        <a:pt x="977" y="5692"/>
                        <a:pt x="979" y="5690"/>
                      </a:cubicBezTo>
                      <a:cubicBezTo>
                        <a:pt x="981" y="5688"/>
                        <a:pt x="984" y="5687"/>
                        <a:pt x="987" y="5688"/>
                      </a:cubicBezTo>
                      <a:lnTo>
                        <a:pt x="990" y="5689"/>
                      </a:lnTo>
                      <a:cubicBezTo>
                        <a:pt x="991" y="5689"/>
                        <a:pt x="992" y="5690"/>
                        <a:pt x="993" y="5690"/>
                      </a:cubicBezTo>
                      <a:lnTo>
                        <a:pt x="994" y="5691"/>
                      </a:lnTo>
                      <a:lnTo>
                        <a:pt x="996" y="5689"/>
                      </a:lnTo>
                      <a:cubicBezTo>
                        <a:pt x="997" y="5689"/>
                        <a:pt x="997" y="5688"/>
                        <a:pt x="998" y="5688"/>
                      </a:cubicBezTo>
                      <a:lnTo>
                        <a:pt x="1000" y="5687"/>
                      </a:lnTo>
                      <a:lnTo>
                        <a:pt x="1005" y="5683"/>
                      </a:lnTo>
                      <a:cubicBezTo>
                        <a:pt x="1006" y="5682"/>
                        <a:pt x="1008" y="5681"/>
                        <a:pt x="1010" y="5681"/>
                      </a:cubicBezTo>
                      <a:lnTo>
                        <a:pt x="1012" y="5681"/>
                      </a:lnTo>
                      <a:cubicBezTo>
                        <a:pt x="1013" y="5681"/>
                        <a:pt x="1014" y="5681"/>
                        <a:pt x="1015" y="5681"/>
                      </a:cubicBezTo>
                      <a:lnTo>
                        <a:pt x="1015" y="5678"/>
                      </a:lnTo>
                      <a:lnTo>
                        <a:pt x="1017" y="5664"/>
                      </a:lnTo>
                      <a:cubicBezTo>
                        <a:pt x="1018" y="5659"/>
                        <a:pt x="1024" y="5655"/>
                        <a:pt x="1030" y="5658"/>
                      </a:cubicBezTo>
                      <a:lnTo>
                        <a:pt x="1030" y="5657"/>
                      </a:lnTo>
                      <a:cubicBezTo>
                        <a:pt x="1030" y="5654"/>
                        <a:pt x="1032" y="5652"/>
                        <a:pt x="1034" y="5650"/>
                      </a:cubicBezTo>
                      <a:lnTo>
                        <a:pt x="1034" y="5650"/>
                      </a:lnTo>
                      <a:lnTo>
                        <a:pt x="1035" y="5639"/>
                      </a:lnTo>
                      <a:lnTo>
                        <a:pt x="1038" y="5628"/>
                      </a:lnTo>
                      <a:cubicBezTo>
                        <a:pt x="1038" y="5627"/>
                        <a:pt x="1038" y="5626"/>
                        <a:pt x="1039" y="5625"/>
                      </a:cubicBezTo>
                      <a:lnTo>
                        <a:pt x="1039" y="5623"/>
                      </a:lnTo>
                      <a:cubicBezTo>
                        <a:pt x="1040" y="5621"/>
                        <a:pt x="1042" y="5620"/>
                        <a:pt x="1044" y="5619"/>
                      </a:cubicBezTo>
                      <a:lnTo>
                        <a:pt x="1043" y="5608"/>
                      </a:lnTo>
                      <a:lnTo>
                        <a:pt x="1044" y="5604"/>
                      </a:lnTo>
                      <a:cubicBezTo>
                        <a:pt x="1044" y="5601"/>
                        <a:pt x="1046" y="5599"/>
                        <a:pt x="1049" y="5598"/>
                      </a:cubicBezTo>
                      <a:lnTo>
                        <a:pt x="1051" y="5597"/>
                      </a:lnTo>
                      <a:cubicBezTo>
                        <a:pt x="1053" y="5596"/>
                        <a:pt x="1055" y="5596"/>
                        <a:pt x="1057" y="5597"/>
                      </a:cubicBezTo>
                      <a:lnTo>
                        <a:pt x="1066" y="5600"/>
                      </a:lnTo>
                      <a:cubicBezTo>
                        <a:pt x="1066" y="5600"/>
                        <a:pt x="1067" y="5601"/>
                        <a:pt x="1068" y="5601"/>
                      </a:cubicBezTo>
                      <a:lnTo>
                        <a:pt x="1069" y="5598"/>
                      </a:lnTo>
                      <a:cubicBezTo>
                        <a:pt x="1069" y="5597"/>
                        <a:pt x="1070" y="5596"/>
                        <a:pt x="1071" y="5595"/>
                      </a:cubicBezTo>
                      <a:lnTo>
                        <a:pt x="1073" y="5593"/>
                      </a:lnTo>
                      <a:lnTo>
                        <a:pt x="1072" y="5592"/>
                      </a:lnTo>
                      <a:lnTo>
                        <a:pt x="1066" y="5587"/>
                      </a:lnTo>
                      <a:cubicBezTo>
                        <a:pt x="1066" y="5586"/>
                        <a:pt x="1065" y="5586"/>
                        <a:pt x="1065" y="5585"/>
                      </a:cubicBezTo>
                      <a:lnTo>
                        <a:pt x="1062" y="5580"/>
                      </a:lnTo>
                      <a:cubicBezTo>
                        <a:pt x="1061" y="5578"/>
                        <a:pt x="1060" y="5577"/>
                        <a:pt x="1060" y="5575"/>
                      </a:cubicBezTo>
                      <a:lnTo>
                        <a:pt x="1061" y="5569"/>
                      </a:lnTo>
                      <a:cubicBezTo>
                        <a:pt x="1061" y="5568"/>
                        <a:pt x="1061" y="5567"/>
                        <a:pt x="1061" y="5566"/>
                      </a:cubicBezTo>
                      <a:lnTo>
                        <a:pt x="1067" y="5551"/>
                      </a:lnTo>
                      <a:lnTo>
                        <a:pt x="1066" y="5547"/>
                      </a:lnTo>
                      <a:lnTo>
                        <a:pt x="1051" y="5542"/>
                      </a:lnTo>
                      <a:cubicBezTo>
                        <a:pt x="1049" y="5542"/>
                        <a:pt x="1047" y="5540"/>
                        <a:pt x="1046" y="5538"/>
                      </a:cubicBezTo>
                      <a:lnTo>
                        <a:pt x="1040" y="5524"/>
                      </a:lnTo>
                      <a:lnTo>
                        <a:pt x="1034" y="5520"/>
                      </a:lnTo>
                      <a:cubicBezTo>
                        <a:pt x="1033" y="5520"/>
                        <a:pt x="1033" y="5519"/>
                        <a:pt x="1032" y="5518"/>
                      </a:cubicBezTo>
                      <a:lnTo>
                        <a:pt x="1027" y="5513"/>
                      </a:lnTo>
                      <a:lnTo>
                        <a:pt x="1023" y="5505"/>
                      </a:lnTo>
                      <a:lnTo>
                        <a:pt x="1020" y="5497"/>
                      </a:lnTo>
                      <a:cubicBezTo>
                        <a:pt x="1019" y="5494"/>
                        <a:pt x="1020" y="5492"/>
                        <a:pt x="1021" y="5489"/>
                      </a:cubicBezTo>
                      <a:cubicBezTo>
                        <a:pt x="1023" y="5487"/>
                        <a:pt x="1026" y="5487"/>
                        <a:pt x="1028" y="5486"/>
                      </a:cubicBezTo>
                      <a:lnTo>
                        <a:pt x="1034" y="5487"/>
                      </a:lnTo>
                      <a:cubicBezTo>
                        <a:pt x="1036" y="5487"/>
                        <a:pt x="1038" y="5488"/>
                        <a:pt x="1039" y="5489"/>
                      </a:cubicBezTo>
                      <a:lnTo>
                        <a:pt x="1049" y="5497"/>
                      </a:lnTo>
                      <a:lnTo>
                        <a:pt x="1050" y="5494"/>
                      </a:lnTo>
                      <a:lnTo>
                        <a:pt x="1050" y="5475"/>
                      </a:lnTo>
                      <a:lnTo>
                        <a:pt x="1050" y="5465"/>
                      </a:lnTo>
                      <a:lnTo>
                        <a:pt x="1048" y="5460"/>
                      </a:lnTo>
                      <a:lnTo>
                        <a:pt x="1046" y="5457"/>
                      </a:lnTo>
                      <a:lnTo>
                        <a:pt x="1032" y="5449"/>
                      </a:lnTo>
                      <a:cubicBezTo>
                        <a:pt x="1031" y="5449"/>
                        <a:pt x="1030" y="5449"/>
                        <a:pt x="1029" y="5448"/>
                      </a:cubicBezTo>
                      <a:lnTo>
                        <a:pt x="1027" y="5447"/>
                      </a:lnTo>
                      <a:cubicBezTo>
                        <a:pt x="1026" y="5446"/>
                        <a:pt x="1025" y="5445"/>
                        <a:pt x="1024" y="5444"/>
                      </a:cubicBezTo>
                      <a:lnTo>
                        <a:pt x="1020" y="5438"/>
                      </a:lnTo>
                      <a:cubicBezTo>
                        <a:pt x="1017" y="5435"/>
                        <a:pt x="1016" y="5431"/>
                        <a:pt x="1018" y="5428"/>
                      </a:cubicBezTo>
                      <a:lnTo>
                        <a:pt x="1021" y="5422"/>
                      </a:lnTo>
                      <a:cubicBezTo>
                        <a:pt x="1022" y="5419"/>
                        <a:pt x="1025" y="5418"/>
                        <a:pt x="1027" y="5417"/>
                      </a:cubicBezTo>
                      <a:lnTo>
                        <a:pt x="1033" y="5417"/>
                      </a:lnTo>
                      <a:cubicBezTo>
                        <a:pt x="1034" y="5417"/>
                        <a:pt x="1036" y="5417"/>
                        <a:pt x="1037" y="5418"/>
                      </a:cubicBezTo>
                      <a:lnTo>
                        <a:pt x="1043" y="5421"/>
                      </a:lnTo>
                      <a:cubicBezTo>
                        <a:pt x="1044" y="5421"/>
                        <a:pt x="1045" y="5422"/>
                        <a:pt x="1045" y="5423"/>
                      </a:cubicBezTo>
                      <a:lnTo>
                        <a:pt x="1050" y="5428"/>
                      </a:lnTo>
                      <a:cubicBezTo>
                        <a:pt x="1052" y="5428"/>
                        <a:pt x="1055" y="5428"/>
                        <a:pt x="1057" y="5430"/>
                      </a:cubicBezTo>
                      <a:lnTo>
                        <a:pt x="1059" y="5431"/>
                      </a:lnTo>
                      <a:cubicBezTo>
                        <a:pt x="1059" y="5432"/>
                        <a:pt x="1060" y="5432"/>
                        <a:pt x="1060" y="5433"/>
                      </a:cubicBezTo>
                      <a:lnTo>
                        <a:pt x="1067" y="5443"/>
                      </a:lnTo>
                      <a:lnTo>
                        <a:pt x="1070" y="5454"/>
                      </a:lnTo>
                      <a:lnTo>
                        <a:pt x="1073" y="5479"/>
                      </a:lnTo>
                      <a:lnTo>
                        <a:pt x="1072" y="5497"/>
                      </a:lnTo>
                      <a:lnTo>
                        <a:pt x="1072" y="5503"/>
                      </a:lnTo>
                      <a:lnTo>
                        <a:pt x="1074" y="5503"/>
                      </a:lnTo>
                      <a:lnTo>
                        <a:pt x="1082" y="5498"/>
                      </a:lnTo>
                      <a:lnTo>
                        <a:pt x="1090" y="5487"/>
                      </a:lnTo>
                      <a:lnTo>
                        <a:pt x="1093" y="5475"/>
                      </a:lnTo>
                      <a:lnTo>
                        <a:pt x="1093" y="5471"/>
                      </a:lnTo>
                      <a:lnTo>
                        <a:pt x="1089" y="5460"/>
                      </a:lnTo>
                      <a:lnTo>
                        <a:pt x="1087" y="5459"/>
                      </a:lnTo>
                      <a:lnTo>
                        <a:pt x="1083" y="5457"/>
                      </a:lnTo>
                      <a:cubicBezTo>
                        <a:pt x="1082" y="5457"/>
                        <a:pt x="1081" y="5456"/>
                        <a:pt x="1080" y="5455"/>
                      </a:cubicBezTo>
                      <a:lnTo>
                        <a:pt x="1076" y="5449"/>
                      </a:lnTo>
                      <a:lnTo>
                        <a:pt x="1072" y="5440"/>
                      </a:lnTo>
                      <a:lnTo>
                        <a:pt x="1069" y="5430"/>
                      </a:lnTo>
                      <a:lnTo>
                        <a:pt x="1068" y="5419"/>
                      </a:lnTo>
                      <a:lnTo>
                        <a:pt x="1068" y="5406"/>
                      </a:lnTo>
                      <a:lnTo>
                        <a:pt x="1069" y="5392"/>
                      </a:lnTo>
                      <a:cubicBezTo>
                        <a:pt x="1067" y="5390"/>
                        <a:pt x="1066" y="5388"/>
                        <a:pt x="1066" y="5385"/>
                      </a:cubicBezTo>
                      <a:lnTo>
                        <a:pt x="1066" y="5381"/>
                      </a:lnTo>
                      <a:cubicBezTo>
                        <a:pt x="1066" y="5380"/>
                        <a:pt x="1067" y="5378"/>
                        <a:pt x="1068" y="5377"/>
                      </a:cubicBezTo>
                      <a:lnTo>
                        <a:pt x="1079" y="5364"/>
                      </a:lnTo>
                      <a:cubicBezTo>
                        <a:pt x="1080" y="5363"/>
                        <a:pt x="1082" y="5362"/>
                        <a:pt x="1084" y="5362"/>
                      </a:cubicBezTo>
                      <a:lnTo>
                        <a:pt x="1088" y="5361"/>
                      </a:lnTo>
                      <a:lnTo>
                        <a:pt x="1094" y="5361"/>
                      </a:lnTo>
                      <a:lnTo>
                        <a:pt x="1095" y="5360"/>
                      </a:lnTo>
                      <a:cubicBezTo>
                        <a:pt x="1096" y="5359"/>
                        <a:pt x="1097" y="5358"/>
                        <a:pt x="1098" y="5358"/>
                      </a:cubicBezTo>
                      <a:cubicBezTo>
                        <a:pt x="1100" y="5357"/>
                        <a:pt x="1103" y="5356"/>
                        <a:pt x="1105" y="5356"/>
                      </a:cubicBezTo>
                      <a:lnTo>
                        <a:pt x="1107" y="5357"/>
                      </a:lnTo>
                      <a:lnTo>
                        <a:pt x="1109" y="5354"/>
                      </a:lnTo>
                      <a:cubicBezTo>
                        <a:pt x="1110" y="5352"/>
                        <a:pt x="1112" y="5350"/>
                        <a:pt x="1115" y="5350"/>
                      </a:cubicBezTo>
                      <a:cubicBezTo>
                        <a:pt x="1117" y="5350"/>
                        <a:pt x="1120" y="5351"/>
                        <a:pt x="1121" y="5352"/>
                      </a:cubicBezTo>
                      <a:lnTo>
                        <a:pt x="1125" y="5355"/>
                      </a:lnTo>
                      <a:lnTo>
                        <a:pt x="1129" y="5357"/>
                      </a:lnTo>
                      <a:cubicBezTo>
                        <a:pt x="1130" y="5357"/>
                        <a:pt x="1131" y="5358"/>
                        <a:pt x="1132" y="5359"/>
                      </a:cubicBezTo>
                      <a:lnTo>
                        <a:pt x="1134" y="5361"/>
                      </a:lnTo>
                      <a:cubicBezTo>
                        <a:pt x="1137" y="5364"/>
                        <a:pt x="1137" y="5368"/>
                        <a:pt x="1135" y="5371"/>
                      </a:cubicBezTo>
                      <a:lnTo>
                        <a:pt x="1135" y="5371"/>
                      </a:lnTo>
                      <a:lnTo>
                        <a:pt x="1137" y="5380"/>
                      </a:lnTo>
                      <a:cubicBezTo>
                        <a:pt x="1138" y="5381"/>
                        <a:pt x="1138" y="5382"/>
                        <a:pt x="1137" y="5383"/>
                      </a:cubicBezTo>
                      <a:lnTo>
                        <a:pt x="1135" y="5397"/>
                      </a:lnTo>
                      <a:lnTo>
                        <a:pt x="1131" y="5413"/>
                      </a:lnTo>
                      <a:lnTo>
                        <a:pt x="1130" y="5427"/>
                      </a:lnTo>
                      <a:cubicBezTo>
                        <a:pt x="1129" y="5430"/>
                        <a:pt x="1126" y="5433"/>
                        <a:pt x="1122" y="5433"/>
                      </a:cubicBezTo>
                      <a:cubicBezTo>
                        <a:pt x="1118" y="5434"/>
                        <a:pt x="1115" y="5431"/>
                        <a:pt x="1114" y="5427"/>
                      </a:cubicBezTo>
                      <a:lnTo>
                        <a:pt x="1110" y="5412"/>
                      </a:lnTo>
                      <a:lnTo>
                        <a:pt x="1107" y="5397"/>
                      </a:lnTo>
                      <a:lnTo>
                        <a:pt x="1107" y="5399"/>
                      </a:lnTo>
                      <a:lnTo>
                        <a:pt x="1099" y="5423"/>
                      </a:lnTo>
                      <a:lnTo>
                        <a:pt x="1099" y="5429"/>
                      </a:lnTo>
                      <a:lnTo>
                        <a:pt x="1100" y="5433"/>
                      </a:lnTo>
                      <a:cubicBezTo>
                        <a:pt x="1101" y="5433"/>
                        <a:pt x="1102" y="5433"/>
                        <a:pt x="1104" y="5434"/>
                      </a:cubicBezTo>
                      <a:cubicBezTo>
                        <a:pt x="1107" y="5435"/>
                        <a:pt x="1109" y="5438"/>
                        <a:pt x="1109" y="5441"/>
                      </a:cubicBezTo>
                      <a:lnTo>
                        <a:pt x="1110" y="5454"/>
                      </a:lnTo>
                      <a:lnTo>
                        <a:pt x="1112" y="5463"/>
                      </a:lnTo>
                      <a:lnTo>
                        <a:pt x="1117" y="5478"/>
                      </a:lnTo>
                      <a:cubicBezTo>
                        <a:pt x="1118" y="5479"/>
                        <a:pt x="1118" y="5481"/>
                        <a:pt x="1117" y="5483"/>
                      </a:cubicBezTo>
                      <a:lnTo>
                        <a:pt x="1116" y="5491"/>
                      </a:lnTo>
                      <a:lnTo>
                        <a:pt x="1115" y="5499"/>
                      </a:lnTo>
                      <a:lnTo>
                        <a:pt x="1116" y="5506"/>
                      </a:lnTo>
                      <a:lnTo>
                        <a:pt x="1121" y="5516"/>
                      </a:lnTo>
                      <a:cubicBezTo>
                        <a:pt x="1122" y="5517"/>
                        <a:pt x="1122" y="5518"/>
                        <a:pt x="1122" y="5519"/>
                      </a:cubicBezTo>
                      <a:lnTo>
                        <a:pt x="1124" y="5522"/>
                      </a:lnTo>
                      <a:cubicBezTo>
                        <a:pt x="1124" y="5523"/>
                        <a:pt x="1124" y="5524"/>
                        <a:pt x="1124" y="5525"/>
                      </a:cubicBezTo>
                      <a:lnTo>
                        <a:pt x="1124" y="5532"/>
                      </a:lnTo>
                      <a:lnTo>
                        <a:pt x="1123" y="5538"/>
                      </a:lnTo>
                      <a:cubicBezTo>
                        <a:pt x="1123" y="5539"/>
                        <a:pt x="1123" y="5540"/>
                        <a:pt x="1122" y="5540"/>
                      </a:cubicBezTo>
                      <a:lnTo>
                        <a:pt x="1120" y="5544"/>
                      </a:lnTo>
                      <a:cubicBezTo>
                        <a:pt x="1120" y="5545"/>
                        <a:pt x="1118" y="5547"/>
                        <a:pt x="1117" y="5547"/>
                      </a:cubicBezTo>
                      <a:lnTo>
                        <a:pt x="1115" y="5548"/>
                      </a:lnTo>
                      <a:cubicBezTo>
                        <a:pt x="1116" y="5548"/>
                        <a:pt x="1116" y="5549"/>
                        <a:pt x="1116" y="5550"/>
                      </a:cubicBezTo>
                      <a:lnTo>
                        <a:pt x="1118" y="5553"/>
                      </a:lnTo>
                      <a:cubicBezTo>
                        <a:pt x="1118" y="5554"/>
                        <a:pt x="1118" y="5556"/>
                        <a:pt x="1118" y="5557"/>
                      </a:cubicBezTo>
                      <a:lnTo>
                        <a:pt x="1118" y="5561"/>
                      </a:lnTo>
                      <a:cubicBezTo>
                        <a:pt x="1117" y="5562"/>
                        <a:pt x="1117" y="5562"/>
                        <a:pt x="1117" y="5563"/>
                      </a:cubicBezTo>
                      <a:lnTo>
                        <a:pt x="1116" y="5565"/>
                      </a:lnTo>
                      <a:lnTo>
                        <a:pt x="1117" y="5567"/>
                      </a:lnTo>
                      <a:cubicBezTo>
                        <a:pt x="1118" y="5568"/>
                        <a:pt x="1118" y="5569"/>
                        <a:pt x="1118" y="5570"/>
                      </a:cubicBezTo>
                      <a:lnTo>
                        <a:pt x="1119" y="5576"/>
                      </a:lnTo>
                      <a:lnTo>
                        <a:pt x="1120" y="5575"/>
                      </a:lnTo>
                      <a:cubicBezTo>
                        <a:pt x="1123" y="5573"/>
                        <a:pt x="1127" y="5572"/>
                        <a:pt x="1130" y="5575"/>
                      </a:cubicBezTo>
                      <a:lnTo>
                        <a:pt x="1132" y="5576"/>
                      </a:lnTo>
                      <a:cubicBezTo>
                        <a:pt x="1133" y="5577"/>
                        <a:pt x="1133" y="5578"/>
                        <a:pt x="1134" y="5578"/>
                      </a:cubicBezTo>
                      <a:lnTo>
                        <a:pt x="1136" y="5581"/>
                      </a:lnTo>
                      <a:cubicBezTo>
                        <a:pt x="1138" y="5582"/>
                        <a:pt x="1140" y="5584"/>
                        <a:pt x="1141" y="5586"/>
                      </a:cubicBezTo>
                      <a:cubicBezTo>
                        <a:pt x="1142" y="5588"/>
                        <a:pt x="1142" y="5590"/>
                        <a:pt x="1141" y="5592"/>
                      </a:cubicBezTo>
                      <a:lnTo>
                        <a:pt x="1136" y="5605"/>
                      </a:lnTo>
                      <a:lnTo>
                        <a:pt x="1136" y="5605"/>
                      </a:lnTo>
                      <a:cubicBezTo>
                        <a:pt x="1139" y="5606"/>
                        <a:pt x="1141" y="5610"/>
                        <a:pt x="1140" y="5614"/>
                      </a:cubicBezTo>
                      <a:lnTo>
                        <a:pt x="1139" y="5619"/>
                      </a:lnTo>
                      <a:lnTo>
                        <a:pt x="1142" y="5627"/>
                      </a:lnTo>
                      <a:cubicBezTo>
                        <a:pt x="1143" y="5628"/>
                        <a:pt x="1143" y="5629"/>
                        <a:pt x="1143" y="5630"/>
                      </a:cubicBezTo>
                      <a:cubicBezTo>
                        <a:pt x="1144" y="5630"/>
                        <a:pt x="1144" y="5631"/>
                        <a:pt x="1145" y="5632"/>
                      </a:cubicBezTo>
                      <a:lnTo>
                        <a:pt x="1150" y="5630"/>
                      </a:lnTo>
                      <a:lnTo>
                        <a:pt x="1152" y="5628"/>
                      </a:lnTo>
                      <a:cubicBezTo>
                        <a:pt x="1155" y="5625"/>
                        <a:pt x="1159" y="5625"/>
                        <a:pt x="1162" y="5626"/>
                      </a:cubicBezTo>
                      <a:cubicBezTo>
                        <a:pt x="1163" y="5627"/>
                        <a:pt x="1165" y="5629"/>
                        <a:pt x="1165" y="5631"/>
                      </a:cubicBezTo>
                      <a:lnTo>
                        <a:pt x="1167" y="5631"/>
                      </a:lnTo>
                      <a:cubicBezTo>
                        <a:pt x="1168" y="5631"/>
                        <a:pt x="1169" y="5631"/>
                        <a:pt x="1170" y="5631"/>
                      </a:cubicBezTo>
                      <a:lnTo>
                        <a:pt x="1178" y="5634"/>
                      </a:lnTo>
                      <a:cubicBezTo>
                        <a:pt x="1178" y="5634"/>
                        <a:pt x="1179" y="5635"/>
                        <a:pt x="1180" y="5635"/>
                      </a:cubicBezTo>
                      <a:lnTo>
                        <a:pt x="1181" y="5636"/>
                      </a:lnTo>
                      <a:cubicBezTo>
                        <a:pt x="1183" y="5637"/>
                        <a:pt x="1184" y="5639"/>
                        <a:pt x="1184" y="5640"/>
                      </a:cubicBezTo>
                      <a:lnTo>
                        <a:pt x="1186" y="5644"/>
                      </a:lnTo>
                      <a:lnTo>
                        <a:pt x="1186" y="5643"/>
                      </a:lnTo>
                      <a:cubicBezTo>
                        <a:pt x="1185" y="5639"/>
                        <a:pt x="1188" y="5635"/>
                        <a:pt x="1192" y="5634"/>
                      </a:cubicBezTo>
                      <a:cubicBezTo>
                        <a:pt x="1194" y="5633"/>
                        <a:pt x="1195" y="5633"/>
                        <a:pt x="1197" y="5634"/>
                      </a:cubicBezTo>
                      <a:cubicBezTo>
                        <a:pt x="1198" y="5633"/>
                        <a:pt x="1198" y="5632"/>
                        <a:pt x="1199" y="5632"/>
                      </a:cubicBezTo>
                      <a:lnTo>
                        <a:pt x="1206" y="5628"/>
                      </a:lnTo>
                      <a:cubicBezTo>
                        <a:pt x="1208" y="5626"/>
                        <a:pt x="1211" y="5625"/>
                        <a:pt x="1214" y="5626"/>
                      </a:cubicBezTo>
                      <a:cubicBezTo>
                        <a:pt x="1216" y="5626"/>
                        <a:pt x="1218" y="5629"/>
                        <a:pt x="1219" y="5631"/>
                      </a:cubicBezTo>
                      <a:lnTo>
                        <a:pt x="1220" y="5635"/>
                      </a:lnTo>
                      <a:cubicBezTo>
                        <a:pt x="1220" y="5636"/>
                        <a:pt x="1220" y="5636"/>
                        <a:pt x="1220" y="5637"/>
                      </a:cubicBezTo>
                      <a:cubicBezTo>
                        <a:pt x="1220" y="5638"/>
                        <a:pt x="1220" y="5640"/>
                        <a:pt x="1220" y="5641"/>
                      </a:cubicBezTo>
                      <a:lnTo>
                        <a:pt x="1220" y="5642"/>
                      </a:lnTo>
                      <a:lnTo>
                        <a:pt x="1221" y="5643"/>
                      </a:lnTo>
                      <a:lnTo>
                        <a:pt x="1223" y="5645"/>
                      </a:lnTo>
                      <a:cubicBezTo>
                        <a:pt x="1223" y="5646"/>
                        <a:pt x="1224" y="5647"/>
                        <a:pt x="1224" y="5647"/>
                      </a:cubicBezTo>
                      <a:lnTo>
                        <a:pt x="1225" y="5650"/>
                      </a:lnTo>
                      <a:cubicBezTo>
                        <a:pt x="1226" y="5653"/>
                        <a:pt x="1225" y="5656"/>
                        <a:pt x="1224" y="5658"/>
                      </a:cubicBezTo>
                      <a:lnTo>
                        <a:pt x="1238" y="5657"/>
                      </a:lnTo>
                      <a:cubicBezTo>
                        <a:pt x="1238" y="5656"/>
                        <a:pt x="1239" y="5657"/>
                        <a:pt x="1240" y="5657"/>
                      </a:cubicBezTo>
                      <a:lnTo>
                        <a:pt x="1246" y="5658"/>
                      </a:lnTo>
                      <a:cubicBezTo>
                        <a:pt x="1247" y="5658"/>
                        <a:pt x="1248" y="5659"/>
                        <a:pt x="1249" y="5660"/>
                      </a:cubicBezTo>
                      <a:lnTo>
                        <a:pt x="1254" y="5664"/>
                      </a:lnTo>
                      <a:cubicBezTo>
                        <a:pt x="1255" y="5665"/>
                        <a:pt x="1256" y="5666"/>
                        <a:pt x="1257" y="5667"/>
                      </a:cubicBezTo>
                      <a:lnTo>
                        <a:pt x="1260" y="5674"/>
                      </a:lnTo>
                      <a:lnTo>
                        <a:pt x="1262" y="5680"/>
                      </a:lnTo>
                      <a:lnTo>
                        <a:pt x="1264" y="5692"/>
                      </a:lnTo>
                      <a:lnTo>
                        <a:pt x="1270" y="5706"/>
                      </a:lnTo>
                      <a:cubicBezTo>
                        <a:pt x="1270" y="5707"/>
                        <a:pt x="1271" y="5708"/>
                        <a:pt x="1271" y="5709"/>
                      </a:cubicBezTo>
                      <a:lnTo>
                        <a:pt x="1271" y="5710"/>
                      </a:lnTo>
                      <a:lnTo>
                        <a:pt x="1273" y="5721"/>
                      </a:lnTo>
                      <a:cubicBezTo>
                        <a:pt x="1274" y="5722"/>
                        <a:pt x="1274" y="5723"/>
                        <a:pt x="1274" y="5723"/>
                      </a:cubicBezTo>
                      <a:lnTo>
                        <a:pt x="1273" y="5743"/>
                      </a:lnTo>
                      <a:lnTo>
                        <a:pt x="1274" y="5743"/>
                      </a:lnTo>
                      <a:lnTo>
                        <a:pt x="1283" y="5744"/>
                      </a:lnTo>
                      <a:lnTo>
                        <a:pt x="1293" y="5742"/>
                      </a:lnTo>
                      <a:lnTo>
                        <a:pt x="1300" y="5734"/>
                      </a:lnTo>
                      <a:lnTo>
                        <a:pt x="1305" y="5716"/>
                      </a:lnTo>
                      <a:lnTo>
                        <a:pt x="1308" y="5699"/>
                      </a:lnTo>
                      <a:lnTo>
                        <a:pt x="1315" y="5672"/>
                      </a:lnTo>
                      <a:lnTo>
                        <a:pt x="1315" y="5655"/>
                      </a:lnTo>
                      <a:lnTo>
                        <a:pt x="1323" y="5623"/>
                      </a:lnTo>
                      <a:lnTo>
                        <a:pt x="1328" y="5612"/>
                      </a:lnTo>
                      <a:lnTo>
                        <a:pt x="1327" y="5597"/>
                      </a:lnTo>
                      <a:lnTo>
                        <a:pt x="1323" y="5572"/>
                      </a:lnTo>
                      <a:lnTo>
                        <a:pt x="1302" y="5497"/>
                      </a:lnTo>
                      <a:lnTo>
                        <a:pt x="1300" y="5488"/>
                      </a:lnTo>
                      <a:lnTo>
                        <a:pt x="1301" y="5476"/>
                      </a:lnTo>
                      <a:cubicBezTo>
                        <a:pt x="1301" y="5474"/>
                        <a:pt x="1302" y="5473"/>
                        <a:pt x="1302" y="5472"/>
                      </a:cubicBezTo>
                      <a:lnTo>
                        <a:pt x="1306" y="5466"/>
                      </a:lnTo>
                      <a:cubicBezTo>
                        <a:pt x="1307" y="5465"/>
                        <a:pt x="1308" y="5464"/>
                        <a:pt x="1309" y="5463"/>
                      </a:cubicBezTo>
                      <a:lnTo>
                        <a:pt x="1334" y="5449"/>
                      </a:lnTo>
                      <a:lnTo>
                        <a:pt x="1338" y="5445"/>
                      </a:lnTo>
                      <a:lnTo>
                        <a:pt x="1345" y="5434"/>
                      </a:lnTo>
                      <a:lnTo>
                        <a:pt x="1345" y="5428"/>
                      </a:lnTo>
                      <a:lnTo>
                        <a:pt x="1346" y="5412"/>
                      </a:lnTo>
                      <a:lnTo>
                        <a:pt x="1346" y="5409"/>
                      </a:lnTo>
                      <a:lnTo>
                        <a:pt x="1344" y="5405"/>
                      </a:lnTo>
                      <a:lnTo>
                        <a:pt x="1338" y="5397"/>
                      </a:lnTo>
                      <a:cubicBezTo>
                        <a:pt x="1337" y="5396"/>
                        <a:pt x="1337" y="5396"/>
                        <a:pt x="1337" y="5395"/>
                      </a:cubicBezTo>
                      <a:lnTo>
                        <a:pt x="1335" y="5390"/>
                      </a:lnTo>
                      <a:cubicBezTo>
                        <a:pt x="1334" y="5388"/>
                        <a:pt x="1334" y="5387"/>
                        <a:pt x="1334" y="5386"/>
                      </a:cubicBezTo>
                      <a:lnTo>
                        <a:pt x="1335" y="5373"/>
                      </a:lnTo>
                      <a:cubicBezTo>
                        <a:pt x="1335" y="5371"/>
                        <a:pt x="1336" y="5369"/>
                        <a:pt x="1338" y="5368"/>
                      </a:cubicBezTo>
                      <a:lnTo>
                        <a:pt x="1345" y="5360"/>
                      </a:lnTo>
                      <a:cubicBezTo>
                        <a:pt x="1346" y="5359"/>
                        <a:pt x="1347" y="5358"/>
                        <a:pt x="1348" y="5358"/>
                      </a:cubicBezTo>
                      <a:lnTo>
                        <a:pt x="1359" y="5354"/>
                      </a:lnTo>
                      <a:cubicBezTo>
                        <a:pt x="1360" y="5354"/>
                        <a:pt x="1361" y="5354"/>
                        <a:pt x="1362" y="5354"/>
                      </a:cubicBezTo>
                      <a:lnTo>
                        <a:pt x="1392" y="5357"/>
                      </a:lnTo>
                      <a:lnTo>
                        <a:pt x="1397" y="5356"/>
                      </a:lnTo>
                      <a:lnTo>
                        <a:pt x="1424" y="5334"/>
                      </a:lnTo>
                      <a:lnTo>
                        <a:pt x="1454" y="5298"/>
                      </a:lnTo>
                      <a:lnTo>
                        <a:pt x="1460" y="5288"/>
                      </a:lnTo>
                      <a:lnTo>
                        <a:pt x="1465" y="5275"/>
                      </a:lnTo>
                      <a:lnTo>
                        <a:pt x="1467" y="5259"/>
                      </a:lnTo>
                      <a:lnTo>
                        <a:pt x="1467" y="5247"/>
                      </a:lnTo>
                      <a:lnTo>
                        <a:pt x="1462" y="5222"/>
                      </a:lnTo>
                      <a:lnTo>
                        <a:pt x="1460" y="5209"/>
                      </a:lnTo>
                      <a:cubicBezTo>
                        <a:pt x="1460" y="5208"/>
                        <a:pt x="1460" y="5207"/>
                        <a:pt x="1460" y="5207"/>
                      </a:cubicBezTo>
                      <a:lnTo>
                        <a:pt x="1461" y="5200"/>
                      </a:lnTo>
                      <a:cubicBezTo>
                        <a:pt x="1461" y="5199"/>
                        <a:pt x="1461" y="5198"/>
                        <a:pt x="1462" y="5198"/>
                      </a:cubicBezTo>
                      <a:lnTo>
                        <a:pt x="1464" y="5192"/>
                      </a:lnTo>
                      <a:lnTo>
                        <a:pt x="1479" y="5172"/>
                      </a:lnTo>
                      <a:lnTo>
                        <a:pt x="1481" y="5165"/>
                      </a:lnTo>
                      <a:lnTo>
                        <a:pt x="1483" y="5157"/>
                      </a:lnTo>
                      <a:lnTo>
                        <a:pt x="1484" y="5144"/>
                      </a:lnTo>
                      <a:lnTo>
                        <a:pt x="1484" y="5133"/>
                      </a:lnTo>
                      <a:lnTo>
                        <a:pt x="1481" y="5123"/>
                      </a:lnTo>
                      <a:lnTo>
                        <a:pt x="1459" y="5067"/>
                      </a:lnTo>
                      <a:lnTo>
                        <a:pt x="1439" y="5029"/>
                      </a:lnTo>
                      <a:lnTo>
                        <a:pt x="1433" y="5012"/>
                      </a:lnTo>
                      <a:lnTo>
                        <a:pt x="1430" y="4997"/>
                      </a:lnTo>
                      <a:lnTo>
                        <a:pt x="1426" y="4968"/>
                      </a:lnTo>
                      <a:lnTo>
                        <a:pt x="1423" y="4955"/>
                      </a:lnTo>
                      <a:lnTo>
                        <a:pt x="1415" y="4938"/>
                      </a:lnTo>
                      <a:cubicBezTo>
                        <a:pt x="1415" y="4937"/>
                        <a:pt x="1415" y="4936"/>
                        <a:pt x="1415" y="4935"/>
                      </a:cubicBezTo>
                      <a:lnTo>
                        <a:pt x="1414" y="4927"/>
                      </a:lnTo>
                      <a:cubicBezTo>
                        <a:pt x="1414" y="4925"/>
                        <a:pt x="1415" y="4922"/>
                        <a:pt x="1416" y="4921"/>
                      </a:cubicBezTo>
                      <a:lnTo>
                        <a:pt x="1422" y="4915"/>
                      </a:lnTo>
                      <a:cubicBezTo>
                        <a:pt x="1422" y="4915"/>
                        <a:pt x="1422" y="4915"/>
                        <a:pt x="1423" y="4915"/>
                      </a:cubicBezTo>
                      <a:cubicBezTo>
                        <a:pt x="1424" y="4914"/>
                        <a:pt x="1424" y="4913"/>
                        <a:pt x="1425" y="4913"/>
                      </a:cubicBezTo>
                      <a:lnTo>
                        <a:pt x="1460" y="4903"/>
                      </a:lnTo>
                      <a:lnTo>
                        <a:pt x="1470" y="4900"/>
                      </a:lnTo>
                      <a:lnTo>
                        <a:pt x="1484" y="4899"/>
                      </a:lnTo>
                      <a:lnTo>
                        <a:pt x="1504" y="4902"/>
                      </a:lnTo>
                      <a:lnTo>
                        <a:pt x="1504" y="4902"/>
                      </a:lnTo>
                      <a:lnTo>
                        <a:pt x="1509" y="4868"/>
                      </a:lnTo>
                      <a:lnTo>
                        <a:pt x="1511" y="4863"/>
                      </a:lnTo>
                      <a:lnTo>
                        <a:pt x="1526" y="4840"/>
                      </a:lnTo>
                      <a:lnTo>
                        <a:pt x="1529" y="4832"/>
                      </a:lnTo>
                      <a:lnTo>
                        <a:pt x="1532" y="4822"/>
                      </a:lnTo>
                      <a:lnTo>
                        <a:pt x="1538" y="4784"/>
                      </a:lnTo>
                      <a:lnTo>
                        <a:pt x="1538" y="4783"/>
                      </a:lnTo>
                      <a:lnTo>
                        <a:pt x="1537" y="4780"/>
                      </a:lnTo>
                      <a:lnTo>
                        <a:pt x="1482" y="4706"/>
                      </a:lnTo>
                      <a:lnTo>
                        <a:pt x="1479" y="4705"/>
                      </a:lnTo>
                      <a:lnTo>
                        <a:pt x="1466" y="4704"/>
                      </a:lnTo>
                      <a:lnTo>
                        <a:pt x="1458" y="4702"/>
                      </a:lnTo>
                      <a:cubicBezTo>
                        <a:pt x="1457" y="4702"/>
                        <a:pt x="1456" y="4701"/>
                        <a:pt x="1455" y="4701"/>
                      </a:cubicBezTo>
                      <a:lnTo>
                        <a:pt x="1450" y="4697"/>
                      </a:lnTo>
                      <a:cubicBezTo>
                        <a:pt x="1449" y="4697"/>
                        <a:pt x="1448" y="4696"/>
                        <a:pt x="1448" y="4695"/>
                      </a:cubicBezTo>
                      <a:lnTo>
                        <a:pt x="1432" y="4674"/>
                      </a:lnTo>
                      <a:lnTo>
                        <a:pt x="1424" y="4668"/>
                      </a:lnTo>
                      <a:lnTo>
                        <a:pt x="1401" y="4643"/>
                      </a:lnTo>
                      <a:cubicBezTo>
                        <a:pt x="1400" y="4642"/>
                        <a:pt x="1400" y="4642"/>
                        <a:pt x="1400" y="4641"/>
                      </a:cubicBezTo>
                      <a:lnTo>
                        <a:pt x="1397" y="4635"/>
                      </a:lnTo>
                      <a:cubicBezTo>
                        <a:pt x="1396" y="4634"/>
                        <a:pt x="1396" y="4632"/>
                        <a:pt x="1396" y="4631"/>
                      </a:cubicBezTo>
                      <a:lnTo>
                        <a:pt x="1427" y="4419"/>
                      </a:lnTo>
                      <a:lnTo>
                        <a:pt x="1426" y="4399"/>
                      </a:lnTo>
                      <a:lnTo>
                        <a:pt x="1420" y="4377"/>
                      </a:lnTo>
                      <a:lnTo>
                        <a:pt x="1383" y="4274"/>
                      </a:lnTo>
                      <a:cubicBezTo>
                        <a:pt x="1383" y="4274"/>
                        <a:pt x="1382" y="4273"/>
                        <a:pt x="1382" y="4272"/>
                      </a:cubicBezTo>
                      <a:lnTo>
                        <a:pt x="1382" y="4263"/>
                      </a:lnTo>
                      <a:lnTo>
                        <a:pt x="1385" y="4250"/>
                      </a:lnTo>
                      <a:lnTo>
                        <a:pt x="1395" y="4217"/>
                      </a:lnTo>
                      <a:lnTo>
                        <a:pt x="1395" y="4209"/>
                      </a:lnTo>
                      <a:lnTo>
                        <a:pt x="1383" y="4135"/>
                      </a:lnTo>
                      <a:cubicBezTo>
                        <a:pt x="1383" y="4134"/>
                        <a:pt x="1383" y="4133"/>
                        <a:pt x="1383" y="4132"/>
                      </a:cubicBezTo>
                      <a:lnTo>
                        <a:pt x="1385" y="4126"/>
                      </a:lnTo>
                      <a:cubicBezTo>
                        <a:pt x="1385" y="4125"/>
                        <a:pt x="1386" y="4124"/>
                        <a:pt x="1386" y="4123"/>
                      </a:cubicBezTo>
                      <a:lnTo>
                        <a:pt x="1407" y="4093"/>
                      </a:lnTo>
                      <a:lnTo>
                        <a:pt x="1363" y="3973"/>
                      </a:lnTo>
                      <a:cubicBezTo>
                        <a:pt x="1363" y="3971"/>
                        <a:pt x="1363" y="3968"/>
                        <a:pt x="1364" y="3966"/>
                      </a:cubicBezTo>
                      <a:lnTo>
                        <a:pt x="1406" y="3894"/>
                      </a:lnTo>
                      <a:lnTo>
                        <a:pt x="1407" y="3888"/>
                      </a:lnTo>
                      <a:lnTo>
                        <a:pt x="1407" y="3880"/>
                      </a:lnTo>
                      <a:lnTo>
                        <a:pt x="1398" y="3837"/>
                      </a:lnTo>
                      <a:cubicBezTo>
                        <a:pt x="1397" y="3834"/>
                        <a:pt x="1398" y="3832"/>
                        <a:pt x="1400" y="3830"/>
                      </a:cubicBezTo>
                      <a:lnTo>
                        <a:pt x="1424" y="3804"/>
                      </a:lnTo>
                      <a:lnTo>
                        <a:pt x="1460" y="3738"/>
                      </a:lnTo>
                      <a:lnTo>
                        <a:pt x="1499" y="3673"/>
                      </a:lnTo>
                      <a:lnTo>
                        <a:pt x="1514" y="3656"/>
                      </a:lnTo>
                      <a:lnTo>
                        <a:pt x="1560" y="3624"/>
                      </a:lnTo>
                      <a:cubicBezTo>
                        <a:pt x="1561" y="3624"/>
                        <a:pt x="1562" y="3624"/>
                        <a:pt x="1562" y="3623"/>
                      </a:cubicBezTo>
                      <a:lnTo>
                        <a:pt x="1612" y="3609"/>
                      </a:lnTo>
                      <a:cubicBezTo>
                        <a:pt x="1613" y="3609"/>
                        <a:pt x="1614" y="3609"/>
                        <a:pt x="1616" y="3609"/>
                      </a:cubicBezTo>
                      <a:lnTo>
                        <a:pt x="1753" y="3645"/>
                      </a:lnTo>
                      <a:lnTo>
                        <a:pt x="1754" y="3644"/>
                      </a:lnTo>
                      <a:lnTo>
                        <a:pt x="1785" y="3578"/>
                      </a:lnTo>
                      <a:lnTo>
                        <a:pt x="1787" y="3572"/>
                      </a:lnTo>
                      <a:lnTo>
                        <a:pt x="1787" y="3565"/>
                      </a:lnTo>
                      <a:lnTo>
                        <a:pt x="1778" y="3460"/>
                      </a:lnTo>
                      <a:lnTo>
                        <a:pt x="1776" y="3453"/>
                      </a:lnTo>
                      <a:lnTo>
                        <a:pt x="1772" y="3451"/>
                      </a:lnTo>
                      <a:lnTo>
                        <a:pt x="1758" y="3447"/>
                      </a:lnTo>
                      <a:lnTo>
                        <a:pt x="1749" y="3444"/>
                      </a:lnTo>
                      <a:cubicBezTo>
                        <a:pt x="1748" y="3444"/>
                        <a:pt x="1748" y="3443"/>
                        <a:pt x="1747" y="3443"/>
                      </a:cubicBezTo>
                      <a:lnTo>
                        <a:pt x="1689" y="3401"/>
                      </a:lnTo>
                      <a:cubicBezTo>
                        <a:pt x="1686" y="3399"/>
                        <a:pt x="1685" y="3394"/>
                        <a:pt x="1687" y="3391"/>
                      </a:cubicBezTo>
                      <a:lnTo>
                        <a:pt x="1790" y="3204"/>
                      </a:lnTo>
                      <a:lnTo>
                        <a:pt x="1817" y="3161"/>
                      </a:lnTo>
                      <a:lnTo>
                        <a:pt x="1822" y="3144"/>
                      </a:lnTo>
                      <a:lnTo>
                        <a:pt x="1827" y="3103"/>
                      </a:lnTo>
                      <a:lnTo>
                        <a:pt x="1830" y="3090"/>
                      </a:lnTo>
                      <a:cubicBezTo>
                        <a:pt x="1830" y="3090"/>
                        <a:pt x="1831" y="3089"/>
                        <a:pt x="1831" y="3088"/>
                      </a:cubicBezTo>
                      <a:lnTo>
                        <a:pt x="1835" y="3081"/>
                      </a:lnTo>
                      <a:cubicBezTo>
                        <a:pt x="1835" y="3080"/>
                        <a:pt x="1836" y="3080"/>
                        <a:pt x="1836" y="3079"/>
                      </a:cubicBezTo>
                      <a:lnTo>
                        <a:pt x="1851" y="3065"/>
                      </a:lnTo>
                      <a:lnTo>
                        <a:pt x="1856" y="3054"/>
                      </a:lnTo>
                      <a:lnTo>
                        <a:pt x="1857" y="3034"/>
                      </a:lnTo>
                      <a:lnTo>
                        <a:pt x="1856" y="3010"/>
                      </a:lnTo>
                      <a:lnTo>
                        <a:pt x="1855" y="2987"/>
                      </a:lnTo>
                      <a:lnTo>
                        <a:pt x="1865" y="2875"/>
                      </a:lnTo>
                      <a:lnTo>
                        <a:pt x="1867" y="2866"/>
                      </a:lnTo>
                      <a:lnTo>
                        <a:pt x="1881" y="2834"/>
                      </a:lnTo>
                      <a:lnTo>
                        <a:pt x="1882" y="2826"/>
                      </a:lnTo>
                      <a:lnTo>
                        <a:pt x="1882" y="2808"/>
                      </a:lnTo>
                      <a:lnTo>
                        <a:pt x="1861" y="2673"/>
                      </a:lnTo>
                      <a:cubicBezTo>
                        <a:pt x="1861" y="2671"/>
                        <a:pt x="1862" y="2669"/>
                        <a:pt x="1863" y="2667"/>
                      </a:cubicBezTo>
                      <a:cubicBezTo>
                        <a:pt x="1864" y="2666"/>
                        <a:pt x="1866" y="2665"/>
                        <a:pt x="1868" y="2664"/>
                      </a:cubicBezTo>
                      <a:lnTo>
                        <a:pt x="1967" y="2651"/>
                      </a:lnTo>
                      <a:lnTo>
                        <a:pt x="2046" y="2595"/>
                      </a:lnTo>
                      <a:lnTo>
                        <a:pt x="2046" y="2592"/>
                      </a:lnTo>
                      <a:lnTo>
                        <a:pt x="2043" y="2562"/>
                      </a:lnTo>
                      <a:lnTo>
                        <a:pt x="2034" y="2509"/>
                      </a:lnTo>
                      <a:lnTo>
                        <a:pt x="2033" y="2495"/>
                      </a:lnTo>
                      <a:cubicBezTo>
                        <a:pt x="2033" y="2493"/>
                        <a:pt x="2034" y="2491"/>
                        <a:pt x="2036" y="2489"/>
                      </a:cubicBezTo>
                      <a:lnTo>
                        <a:pt x="2082" y="2437"/>
                      </a:lnTo>
                      <a:lnTo>
                        <a:pt x="2154" y="2295"/>
                      </a:lnTo>
                      <a:lnTo>
                        <a:pt x="2172" y="2271"/>
                      </a:lnTo>
                      <a:lnTo>
                        <a:pt x="2209" y="2232"/>
                      </a:lnTo>
                      <a:lnTo>
                        <a:pt x="2222" y="2224"/>
                      </a:lnTo>
                      <a:lnTo>
                        <a:pt x="2225" y="2220"/>
                      </a:lnTo>
                      <a:lnTo>
                        <a:pt x="2227" y="2215"/>
                      </a:lnTo>
                      <a:lnTo>
                        <a:pt x="2233" y="2150"/>
                      </a:lnTo>
                      <a:lnTo>
                        <a:pt x="2232" y="2145"/>
                      </a:lnTo>
                      <a:lnTo>
                        <a:pt x="2172" y="2033"/>
                      </a:lnTo>
                      <a:cubicBezTo>
                        <a:pt x="2171" y="2031"/>
                        <a:pt x="2170" y="2029"/>
                        <a:pt x="2171" y="2027"/>
                      </a:cubicBezTo>
                      <a:lnTo>
                        <a:pt x="2181" y="1990"/>
                      </a:lnTo>
                      <a:cubicBezTo>
                        <a:pt x="2182" y="1989"/>
                        <a:pt x="2182" y="1988"/>
                        <a:pt x="2182" y="1988"/>
                      </a:cubicBezTo>
                      <a:lnTo>
                        <a:pt x="2186" y="1982"/>
                      </a:lnTo>
                      <a:cubicBezTo>
                        <a:pt x="2187" y="1980"/>
                        <a:pt x="2189" y="1979"/>
                        <a:pt x="2191" y="1978"/>
                      </a:cubicBezTo>
                      <a:lnTo>
                        <a:pt x="2223" y="1971"/>
                      </a:lnTo>
                      <a:lnTo>
                        <a:pt x="2233" y="1966"/>
                      </a:lnTo>
                      <a:lnTo>
                        <a:pt x="2242" y="1955"/>
                      </a:lnTo>
                      <a:lnTo>
                        <a:pt x="2262" y="1922"/>
                      </a:lnTo>
                      <a:lnTo>
                        <a:pt x="2265" y="1912"/>
                      </a:lnTo>
                      <a:lnTo>
                        <a:pt x="2295" y="1794"/>
                      </a:lnTo>
                      <a:lnTo>
                        <a:pt x="2299" y="1783"/>
                      </a:lnTo>
                      <a:lnTo>
                        <a:pt x="2305" y="1774"/>
                      </a:lnTo>
                      <a:cubicBezTo>
                        <a:pt x="2306" y="1774"/>
                        <a:pt x="2306" y="1773"/>
                        <a:pt x="2307" y="1773"/>
                      </a:cubicBezTo>
                      <a:lnTo>
                        <a:pt x="2386" y="1706"/>
                      </a:lnTo>
                      <a:lnTo>
                        <a:pt x="2401" y="1677"/>
                      </a:lnTo>
                      <a:cubicBezTo>
                        <a:pt x="2401" y="1676"/>
                        <a:pt x="2402" y="1676"/>
                        <a:pt x="2403" y="1675"/>
                      </a:cubicBezTo>
                      <a:lnTo>
                        <a:pt x="2407" y="1671"/>
                      </a:lnTo>
                      <a:cubicBezTo>
                        <a:pt x="2409" y="1669"/>
                        <a:pt x="2413" y="1668"/>
                        <a:pt x="2416" y="1670"/>
                      </a:cubicBezTo>
                      <a:lnTo>
                        <a:pt x="2525" y="1739"/>
                      </a:lnTo>
                      <a:lnTo>
                        <a:pt x="2528" y="1733"/>
                      </a:lnTo>
                      <a:lnTo>
                        <a:pt x="2534" y="1720"/>
                      </a:lnTo>
                      <a:lnTo>
                        <a:pt x="2570" y="1647"/>
                      </a:lnTo>
                      <a:lnTo>
                        <a:pt x="2574" y="1628"/>
                      </a:lnTo>
                      <a:lnTo>
                        <a:pt x="2563" y="1525"/>
                      </a:lnTo>
                      <a:lnTo>
                        <a:pt x="2564" y="1508"/>
                      </a:lnTo>
                      <a:lnTo>
                        <a:pt x="2569" y="1451"/>
                      </a:lnTo>
                      <a:cubicBezTo>
                        <a:pt x="2569" y="1450"/>
                        <a:pt x="2569" y="1449"/>
                        <a:pt x="2570" y="1448"/>
                      </a:cubicBezTo>
                      <a:lnTo>
                        <a:pt x="2572" y="1445"/>
                      </a:lnTo>
                      <a:cubicBezTo>
                        <a:pt x="2573" y="1444"/>
                        <a:pt x="2574" y="1442"/>
                        <a:pt x="2576" y="1442"/>
                      </a:cubicBezTo>
                      <a:lnTo>
                        <a:pt x="2627" y="1422"/>
                      </a:lnTo>
                      <a:cubicBezTo>
                        <a:pt x="2629" y="1421"/>
                        <a:pt x="2630" y="1421"/>
                        <a:pt x="2631" y="1421"/>
                      </a:cubicBezTo>
                      <a:cubicBezTo>
                        <a:pt x="2633" y="1421"/>
                        <a:pt x="2634" y="1422"/>
                        <a:pt x="2635" y="1423"/>
                      </a:cubicBezTo>
                      <a:lnTo>
                        <a:pt x="2644" y="1429"/>
                      </a:lnTo>
                      <a:lnTo>
                        <a:pt x="2675" y="1461"/>
                      </a:lnTo>
                      <a:lnTo>
                        <a:pt x="2683" y="1463"/>
                      </a:lnTo>
                      <a:lnTo>
                        <a:pt x="2747" y="1458"/>
                      </a:lnTo>
                      <a:cubicBezTo>
                        <a:pt x="2749" y="1457"/>
                        <a:pt x="2750" y="1458"/>
                        <a:pt x="2752" y="1458"/>
                      </a:cubicBezTo>
                      <a:lnTo>
                        <a:pt x="2838" y="1502"/>
                      </a:lnTo>
                      <a:lnTo>
                        <a:pt x="2924" y="1540"/>
                      </a:lnTo>
                      <a:lnTo>
                        <a:pt x="2927" y="1540"/>
                      </a:lnTo>
                      <a:lnTo>
                        <a:pt x="2933" y="1535"/>
                      </a:lnTo>
                      <a:lnTo>
                        <a:pt x="2972" y="1483"/>
                      </a:lnTo>
                      <a:lnTo>
                        <a:pt x="2924" y="1453"/>
                      </a:lnTo>
                      <a:cubicBezTo>
                        <a:pt x="2922" y="1452"/>
                        <a:pt x="2921" y="1450"/>
                        <a:pt x="2921" y="1447"/>
                      </a:cubicBezTo>
                      <a:cubicBezTo>
                        <a:pt x="2920" y="1445"/>
                        <a:pt x="2921" y="1442"/>
                        <a:pt x="2923" y="1441"/>
                      </a:cubicBezTo>
                      <a:lnTo>
                        <a:pt x="2959" y="1406"/>
                      </a:lnTo>
                      <a:lnTo>
                        <a:pt x="2975" y="1379"/>
                      </a:lnTo>
                      <a:lnTo>
                        <a:pt x="2995" y="1324"/>
                      </a:lnTo>
                      <a:lnTo>
                        <a:pt x="2997" y="1313"/>
                      </a:lnTo>
                      <a:lnTo>
                        <a:pt x="2998" y="1304"/>
                      </a:lnTo>
                      <a:lnTo>
                        <a:pt x="2995" y="1251"/>
                      </a:lnTo>
                      <a:lnTo>
                        <a:pt x="2950" y="1192"/>
                      </a:lnTo>
                      <a:cubicBezTo>
                        <a:pt x="2948" y="1189"/>
                        <a:pt x="2947" y="1186"/>
                        <a:pt x="2949" y="1184"/>
                      </a:cubicBezTo>
                      <a:cubicBezTo>
                        <a:pt x="2950" y="1181"/>
                        <a:pt x="2952" y="1179"/>
                        <a:pt x="2955" y="1179"/>
                      </a:cubicBezTo>
                      <a:lnTo>
                        <a:pt x="3053" y="1171"/>
                      </a:lnTo>
                      <a:lnTo>
                        <a:pt x="3069" y="1141"/>
                      </a:lnTo>
                      <a:cubicBezTo>
                        <a:pt x="3070" y="1140"/>
                        <a:pt x="3071" y="1139"/>
                        <a:pt x="3072" y="1138"/>
                      </a:cubicBezTo>
                      <a:lnTo>
                        <a:pt x="3078" y="1135"/>
                      </a:lnTo>
                      <a:cubicBezTo>
                        <a:pt x="3080" y="1134"/>
                        <a:pt x="3083" y="1134"/>
                        <a:pt x="3086" y="1135"/>
                      </a:cubicBezTo>
                      <a:lnTo>
                        <a:pt x="3144" y="1170"/>
                      </a:lnTo>
                      <a:lnTo>
                        <a:pt x="3144" y="1170"/>
                      </a:lnTo>
                      <a:lnTo>
                        <a:pt x="3153" y="1151"/>
                      </a:lnTo>
                      <a:lnTo>
                        <a:pt x="3131" y="1103"/>
                      </a:lnTo>
                      <a:cubicBezTo>
                        <a:pt x="3130" y="1101"/>
                        <a:pt x="3130" y="1099"/>
                        <a:pt x="3130" y="1097"/>
                      </a:cubicBezTo>
                      <a:lnTo>
                        <a:pt x="3140" y="1070"/>
                      </a:lnTo>
                      <a:lnTo>
                        <a:pt x="3144" y="1063"/>
                      </a:lnTo>
                      <a:cubicBezTo>
                        <a:pt x="3145" y="1062"/>
                        <a:pt x="3145" y="1062"/>
                        <a:pt x="3146" y="1061"/>
                      </a:cubicBezTo>
                      <a:lnTo>
                        <a:pt x="3188" y="1032"/>
                      </a:lnTo>
                      <a:cubicBezTo>
                        <a:pt x="3190" y="1031"/>
                        <a:pt x="3192" y="1031"/>
                        <a:pt x="3194" y="1031"/>
                      </a:cubicBezTo>
                      <a:lnTo>
                        <a:pt x="3258" y="1042"/>
                      </a:lnTo>
                      <a:cubicBezTo>
                        <a:pt x="3259" y="1043"/>
                        <a:pt x="3261" y="1043"/>
                        <a:pt x="3262" y="1044"/>
                      </a:cubicBezTo>
                      <a:lnTo>
                        <a:pt x="3267" y="1049"/>
                      </a:lnTo>
                      <a:cubicBezTo>
                        <a:pt x="3267" y="1049"/>
                        <a:pt x="3268" y="1050"/>
                        <a:pt x="3268" y="1051"/>
                      </a:cubicBezTo>
                      <a:lnTo>
                        <a:pt x="3339" y="1189"/>
                      </a:lnTo>
                      <a:lnTo>
                        <a:pt x="3364" y="1218"/>
                      </a:lnTo>
                      <a:cubicBezTo>
                        <a:pt x="3365" y="1218"/>
                        <a:pt x="3365" y="1219"/>
                        <a:pt x="3366" y="1220"/>
                      </a:cubicBezTo>
                      <a:lnTo>
                        <a:pt x="3369" y="1227"/>
                      </a:lnTo>
                      <a:lnTo>
                        <a:pt x="3374" y="1246"/>
                      </a:lnTo>
                      <a:lnTo>
                        <a:pt x="3388" y="1271"/>
                      </a:lnTo>
                      <a:lnTo>
                        <a:pt x="3402" y="1284"/>
                      </a:lnTo>
                      <a:cubicBezTo>
                        <a:pt x="3403" y="1284"/>
                        <a:pt x="3403" y="1285"/>
                        <a:pt x="3404" y="1286"/>
                      </a:cubicBezTo>
                      <a:lnTo>
                        <a:pt x="3407" y="1292"/>
                      </a:lnTo>
                      <a:cubicBezTo>
                        <a:pt x="3407" y="1292"/>
                        <a:pt x="3407" y="1293"/>
                        <a:pt x="3408" y="1294"/>
                      </a:cubicBezTo>
                      <a:lnTo>
                        <a:pt x="3413" y="1346"/>
                      </a:lnTo>
                      <a:lnTo>
                        <a:pt x="3430" y="1340"/>
                      </a:lnTo>
                      <a:cubicBezTo>
                        <a:pt x="3431" y="1340"/>
                        <a:pt x="3432" y="1339"/>
                        <a:pt x="3433" y="1339"/>
                      </a:cubicBezTo>
                      <a:lnTo>
                        <a:pt x="3438" y="1339"/>
                      </a:lnTo>
                      <a:cubicBezTo>
                        <a:pt x="3439" y="1339"/>
                        <a:pt x="3439" y="1339"/>
                        <a:pt x="3440" y="1339"/>
                      </a:cubicBezTo>
                      <a:lnTo>
                        <a:pt x="3445" y="1340"/>
                      </a:lnTo>
                      <a:cubicBezTo>
                        <a:pt x="3446" y="1340"/>
                        <a:pt x="3447" y="1341"/>
                        <a:pt x="3447" y="1341"/>
                      </a:cubicBezTo>
                      <a:lnTo>
                        <a:pt x="3495" y="1366"/>
                      </a:lnTo>
                      <a:lnTo>
                        <a:pt x="3525" y="1361"/>
                      </a:lnTo>
                      <a:cubicBezTo>
                        <a:pt x="3526" y="1360"/>
                        <a:pt x="3528" y="1360"/>
                        <a:pt x="3529" y="1361"/>
                      </a:cubicBezTo>
                      <a:lnTo>
                        <a:pt x="3539" y="1364"/>
                      </a:lnTo>
                      <a:cubicBezTo>
                        <a:pt x="3540" y="1364"/>
                        <a:pt x="3542" y="1365"/>
                        <a:pt x="3543" y="1366"/>
                      </a:cubicBezTo>
                      <a:lnTo>
                        <a:pt x="3548" y="1372"/>
                      </a:lnTo>
                      <a:lnTo>
                        <a:pt x="3562" y="1396"/>
                      </a:lnTo>
                      <a:lnTo>
                        <a:pt x="3612" y="1362"/>
                      </a:lnTo>
                      <a:cubicBezTo>
                        <a:pt x="3613" y="1362"/>
                        <a:pt x="3614" y="1361"/>
                        <a:pt x="3615" y="1361"/>
                      </a:cubicBezTo>
                      <a:lnTo>
                        <a:pt x="3645" y="1356"/>
                      </a:lnTo>
                      <a:lnTo>
                        <a:pt x="3660" y="1348"/>
                      </a:lnTo>
                      <a:lnTo>
                        <a:pt x="3665" y="1329"/>
                      </a:lnTo>
                      <a:lnTo>
                        <a:pt x="3669" y="1306"/>
                      </a:lnTo>
                      <a:cubicBezTo>
                        <a:pt x="3669" y="1304"/>
                        <a:pt x="3670" y="1302"/>
                        <a:pt x="3672" y="1301"/>
                      </a:cubicBezTo>
                      <a:lnTo>
                        <a:pt x="3685" y="1292"/>
                      </a:lnTo>
                      <a:cubicBezTo>
                        <a:pt x="3686" y="1291"/>
                        <a:pt x="3688" y="1291"/>
                        <a:pt x="3689" y="1290"/>
                      </a:cubicBezTo>
                      <a:lnTo>
                        <a:pt x="3704" y="1291"/>
                      </a:lnTo>
                      <a:cubicBezTo>
                        <a:pt x="3706" y="1291"/>
                        <a:pt x="3707" y="1291"/>
                        <a:pt x="3708" y="1292"/>
                      </a:cubicBezTo>
                      <a:lnTo>
                        <a:pt x="3748" y="1313"/>
                      </a:lnTo>
                      <a:cubicBezTo>
                        <a:pt x="3749" y="1314"/>
                        <a:pt x="3750" y="1315"/>
                        <a:pt x="3751" y="1316"/>
                      </a:cubicBezTo>
                      <a:lnTo>
                        <a:pt x="3760" y="1331"/>
                      </a:lnTo>
                      <a:lnTo>
                        <a:pt x="3787" y="1350"/>
                      </a:lnTo>
                      <a:lnTo>
                        <a:pt x="3850" y="1372"/>
                      </a:lnTo>
                      <a:cubicBezTo>
                        <a:pt x="3851" y="1372"/>
                        <a:pt x="3852" y="1373"/>
                        <a:pt x="3853" y="1373"/>
                      </a:cubicBezTo>
                      <a:lnTo>
                        <a:pt x="3871" y="1389"/>
                      </a:lnTo>
                      <a:lnTo>
                        <a:pt x="3872" y="1390"/>
                      </a:lnTo>
                      <a:lnTo>
                        <a:pt x="3887" y="1414"/>
                      </a:lnTo>
                      <a:lnTo>
                        <a:pt x="3892" y="1427"/>
                      </a:lnTo>
                      <a:lnTo>
                        <a:pt x="3897" y="1410"/>
                      </a:lnTo>
                      <a:cubicBezTo>
                        <a:pt x="3897" y="1409"/>
                        <a:pt x="3898" y="1407"/>
                        <a:pt x="3899" y="1406"/>
                      </a:cubicBezTo>
                      <a:lnTo>
                        <a:pt x="3905" y="1401"/>
                      </a:lnTo>
                      <a:cubicBezTo>
                        <a:pt x="3906" y="1400"/>
                        <a:pt x="3908" y="1399"/>
                        <a:pt x="3910" y="1399"/>
                      </a:cubicBezTo>
                      <a:lnTo>
                        <a:pt x="3913" y="1399"/>
                      </a:lnTo>
                      <a:lnTo>
                        <a:pt x="3923" y="1392"/>
                      </a:lnTo>
                      <a:cubicBezTo>
                        <a:pt x="3924" y="1391"/>
                        <a:pt x="3925" y="1391"/>
                        <a:pt x="3926" y="1390"/>
                      </a:cubicBezTo>
                      <a:lnTo>
                        <a:pt x="3931" y="1389"/>
                      </a:lnTo>
                      <a:lnTo>
                        <a:pt x="3932" y="1387"/>
                      </a:lnTo>
                      <a:lnTo>
                        <a:pt x="3933" y="1380"/>
                      </a:lnTo>
                      <a:lnTo>
                        <a:pt x="3932" y="1378"/>
                      </a:lnTo>
                      <a:cubicBezTo>
                        <a:pt x="3932" y="1376"/>
                        <a:pt x="3931" y="1375"/>
                        <a:pt x="3932" y="1374"/>
                      </a:cubicBezTo>
                      <a:lnTo>
                        <a:pt x="3932" y="1370"/>
                      </a:lnTo>
                      <a:cubicBezTo>
                        <a:pt x="3932" y="1369"/>
                        <a:pt x="3932" y="1369"/>
                        <a:pt x="3932" y="1368"/>
                      </a:cubicBezTo>
                      <a:lnTo>
                        <a:pt x="3934" y="1362"/>
                      </a:lnTo>
                      <a:lnTo>
                        <a:pt x="3935" y="1326"/>
                      </a:lnTo>
                      <a:lnTo>
                        <a:pt x="3938" y="1314"/>
                      </a:lnTo>
                      <a:lnTo>
                        <a:pt x="3946" y="1297"/>
                      </a:lnTo>
                      <a:cubicBezTo>
                        <a:pt x="3946" y="1296"/>
                        <a:pt x="3947" y="1295"/>
                        <a:pt x="3948" y="1295"/>
                      </a:cubicBezTo>
                      <a:lnTo>
                        <a:pt x="3984" y="1261"/>
                      </a:lnTo>
                      <a:lnTo>
                        <a:pt x="3995" y="1255"/>
                      </a:lnTo>
                      <a:cubicBezTo>
                        <a:pt x="3995" y="1255"/>
                        <a:pt x="3996" y="1254"/>
                        <a:pt x="3997" y="1254"/>
                      </a:cubicBezTo>
                      <a:lnTo>
                        <a:pt x="4006" y="1252"/>
                      </a:lnTo>
                      <a:cubicBezTo>
                        <a:pt x="4008" y="1252"/>
                        <a:pt x="4009" y="1252"/>
                        <a:pt x="4010" y="1252"/>
                      </a:cubicBezTo>
                      <a:lnTo>
                        <a:pt x="4032" y="1260"/>
                      </a:lnTo>
                      <a:lnTo>
                        <a:pt x="4032" y="1260"/>
                      </a:lnTo>
                      <a:lnTo>
                        <a:pt x="4034" y="1258"/>
                      </a:lnTo>
                      <a:lnTo>
                        <a:pt x="4042" y="1236"/>
                      </a:lnTo>
                      <a:lnTo>
                        <a:pt x="4049" y="1226"/>
                      </a:lnTo>
                      <a:lnTo>
                        <a:pt x="4051" y="1222"/>
                      </a:lnTo>
                      <a:lnTo>
                        <a:pt x="4051" y="1216"/>
                      </a:lnTo>
                      <a:lnTo>
                        <a:pt x="4054" y="1208"/>
                      </a:lnTo>
                      <a:cubicBezTo>
                        <a:pt x="4054" y="1207"/>
                        <a:pt x="4055" y="1206"/>
                        <a:pt x="4056" y="1205"/>
                      </a:cubicBezTo>
                      <a:lnTo>
                        <a:pt x="4062" y="1198"/>
                      </a:lnTo>
                      <a:lnTo>
                        <a:pt x="4063" y="1195"/>
                      </a:lnTo>
                      <a:lnTo>
                        <a:pt x="4062" y="1193"/>
                      </a:lnTo>
                      <a:lnTo>
                        <a:pt x="4059" y="1191"/>
                      </a:lnTo>
                      <a:cubicBezTo>
                        <a:pt x="4059" y="1190"/>
                        <a:pt x="4058" y="1190"/>
                        <a:pt x="4058" y="1189"/>
                      </a:cubicBezTo>
                      <a:lnTo>
                        <a:pt x="4056" y="1186"/>
                      </a:lnTo>
                      <a:cubicBezTo>
                        <a:pt x="4056" y="1185"/>
                        <a:pt x="4056" y="1184"/>
                        <a:pt x="4056" y="1183"/>
                      </a:cubicBezTo>
                      <a:lnTo>
                        <a:pt x="4055" y="1181"/>
                      </a:lnTo>
                      <a:lnTo>
                        <a:pt x="4055" y="1177"/>
                      </a:lnTo>
                      <a:lnTo>
                        <a:pt x="4053" y="1169"/>
                      </a:lnTo>
                      <a:cubicBezTo>
                        <a:pt x="4053" y="1168"/>
                        <a:pt x="4052" y="1168"/>
                        <a:pt x="4052" y="1167"/>
                      </a:cubicBezTo>
                      <a:lnTo>
                        <a:pt x="4052" y="1164"/>
                      </a:lnTo>
                      <a:cubicBezTo>
                        <a:pt x="4052" y="1163"/>
                        <a:pt x="4052" y="1162"/>
                        <a:pt x="4053" y="1161"/>
                      </a:cubicBezTo>
                      <a:lnTo>
                        <a:pt x="4054" y="1153"/>
                      </a:lnTo>
                      <a:lnTo>
                        <a:pt x="4055" y="1132"/>
                      </a:lnTo>
                      <a:lnTo>
                        <a:pt x="4057" y="1127"/>
                      </a:lnTo>
                      <a:lnTo>
                        <a:pt x="4056" y="1122"/>
                      </a:lnTo>
                      <a:lnTo>
                        <a:pt x="4049" y="1096"/>
                      </a:lnTo>
                      <a:cubicBezTo>
                        <a:pt x="4049" y="1095"/>
                        <a:pt x="4049" y="1095"/>
                        <a:pt x="4049" y="1094"/>
                      </a:cubicBezTo>
                      <a:lnTo>
                        <a:pt x="4050" y="1079"/>
                      </a:lnTo>
                      <a:lnTo>
                        <a:pt x="4057" y="1034"/>
                      </a:lnTo>
                      <a:lnTo>
                        <a:pt x="4060" y="1025"/>
                      </a:lnTo>
                      <a:lnTo>
                        <a:pt x="4077" y="994"/>
                      </a:lnTo>
                      <a:lnTo>
                        <a:pt x="4077" y="992"/>
                      </a:lnTo>
                      <a:lnTo>
                        <a:pt x="4071" y="971"/>
                      </a:lnTo>
                      <a:cubicBezTo>
                        <a:pt x="4070" y="969"/>
                        <a:pt x="4070" y="968"/>
                        <a:pt x="4071" y="966"/>
                      </a:cubicBezTo>
                      <a:lnTo>
                        <a:pt x="4076" y="953"/>
                      </a:lnTo>
                      <a:lnTo>
                        <a:pt x="4079" y="947"/>
                      </a:lnTo>
                      <a:lnTo>
                        <a:pt x="4079" y="935"/>
                      </a:lnTo>
                      <a:lnTo>
                        <a:pt x="4080" y="927"/>
                      </a:lnTo>
                      <a:lnTo>
                        <a:pt x="4083" y="921"/>
                      </a:lnTo>
                      <a:lnTo>
                        <a:pt x="4081" y="919"/>
                      </a:lnTo>
                      <a:cubicBezTo>
                        <a:pt x="4081" y="919"/>
                        <a:pt x="4080" y="918"/>
                        <a:pt x="4080" y="917"/>
                      </a:cubicBezTo>
                      <a:lnTo>
                        <a:pt x="4079" y="913"/>
                      </a:lnTo>
                      <a:cubicBezTo>
                        <a:pt x="4079" y="912"/>
                        <a:pt x="4079" y="910"/>
                        <a:pt x="4080" y="908"/>
                      </a:cubicBezTo>
                      <a:lnTo>
                        <a:pt x="4081" y="905"/>
                      </a:lnTo>
                      <a:lnTo>
                        <a:pt x="4082" y="902"/>
                      </a:lnTo>
                      <a:cubicBezTo>
                        <a:pt x="4083" y="901"/>
                        <a:pt x="4084" y="900"/>
                        <a:pt x="4085" y="899"/>
                      </a:cubicBezTo>
                      <a:lnTo>
                        <a:pt x="4095" y="891"/>
                      </a:lnTo>
                      <a:lnTo>
                        <a:pt x="4100" y="883"/>
                      </a:lnTo>
                      <a:lnTo>
                        <a:pt x="4102" y="873"/>
                      </a:lnTo>
                      <a:lnTo>
                        <a:pt x="4102" y="863"/>
                      </a:lnTo>
                      <a:lnTo>
                        <a:pt x="4098" y="851"/>
                      </a:lnTo>
                      <a:lnTo>
                        <a:pt x="4096" y="848"/>
                      </a:lnTo>
                      <a:cubicBezTo>
                        <a:pt x="4095" y="847"/>
                        <a:pt x="4095" y="845"/>
                        <a:pt x="4094" y="844"/>
                      </a:cubicBezTo>
                      <a:lnTo>
                        <a:pt x="4094" y="839"/>
                      </a:lnTo>
                      <a:cubicBezTo>
                        <a:pt x="4094" y="838"/>
                        <a:pt x="4094" y="837"/>
                        <a:pt x="4094" y="836"/>
                      </a:cubicBezTo>
                      <a:lnTo>
                        <a:pt x="4098" y="822"/>
                      </a:lnTo>
                      <a:lnTo>
                        <a:pt x="4103" y="813"/>
                      </a:lnTo>
                      <a:cubicBezTo>
                        <a:pt x="4104" y="812"/>
                        <a:pt x="4105" y="811"/>
                        <a:pt x="4105" y="811"/>
                      </a:cubicBezTo>
                      <a:lnTo>
                        <a:pt x="4111" y="807"/>
                      </a:lnTo>
                      <a:cubicBezTo>
                        <a:pt x="4112" y="806"/>
                        <a:pt x="4112" y="806"/>
                        <a:pt x="4113" y="805"/>
                      </a:cubicBezTo>
                      <a:lnTo>
                        <a:pt x="4142" y="797"/>
                      </a:lnTo>
                      <a:lnTo>
                        <a:pt x="4155" y="774"/>
                      </a:lnTo>
                      <a:lnTo>
                        <a:pt x="4164" y="754"/>
                      </a:lnTo>
                      <a:cubicBezTo>
                        <a:pt x="4164" y="754"/>
                        <a:pt x="4165" y="753"/>
                        <a:pt x="4165" y="752"/>
                      </a:cubicBezTo>
                      <a:lnTo>
                        <a:pt x="4185" y="730"/>
                      </a:lnTo>
                      <a:lnTo>
                        <a:pt x="4189" y="722"/>
                      </a:lnTo>
                      <a:lnTo>
                        <a:pt x="4187" y="714"/>
                      </a:lnTo>
                      <a:cubicBezTo>
                        <a:pt x="4186" y="713"/>
                        <a:pt x="4187" y="711"/>
                        <a:pt x="4187" y="709"/>
                      </a:cubicBezTo>
                      <a:lnTo>
                        <a:pt x="4189" y="705"/>
                      </a:lnTo>
                      <a:lnTo>
                        <a:pt x="4196" y="695"/>
                      </a:lnTo>
                      <a:lnTo>
                        <a:pt x="4200" y="685"/>
                      </a:lnTo>
                      <a:cubicBezTo>
                        <a:pt x="4200" y="683"/>
                        <a:pt x="4202" y="682"/>
                        <a:pt x="4203" y="681"/>
                      </a:cubicBezTo>
                      <a:lnTo>
                        <a:pt x="4210" y="677"/>
                      </a:lnTo>
                      <a:cubicBezTo>
                        <a:pt x="4210" y="676"/>
                        <a:pt x="4211" y="676"/>
                        <a:pt x="4212" y="676"/>
                      </a:cubicBezTo>
                      <a:lnTo>
                        <a:pt x="4246" y="670"/>
                      </a:lnTo>
                      <a:cubicBezTo>
                        <a:pt x="4247" y="670"/>
                        <a:pt x="4249" y="670"/>
                        <a:pt x="4250" y="670"/>
                      </a:cubicBezTo>
                      <a:lnTo>
                        <a:pt x="4260" y="673"/>
                      </a:lnTo>
                      <a:lnTo>
                        <a:pt x="4276" y="669"/>
                      </a:lnTo>
                      <a:cubicBezTo>
                        <a:pt x="4278" y="668"/>
                        <a:pt x="4279" y="668"/>
                        <a:pt x="4281" y="669"/>
                      </a:cubicBezTo>
                      <a:lnTo>
                        <a:pt x="4287" y="671"/>
                      </a:lnTo>
                      <a:cubicBezTo>
                        <a:pt x="4288" y="671"/>
                        <a:pt x="4289" y="671"/>
                        <a:pt x="4289" y="672"/>
                      </a:cubicBezTo>
                      <a:lnTo>
                        <a:pt x="4297" y="678"/>
                      </a:lnTo>
                      <a:lnTo>
                        <a:pt x="4299" y="677"/>
                      </a:lnTo>
                      <a:cubicBezTo>
                        <a:pt x="4300" y="677"/>
                        <a:pt x="4301" y="677"/>
                        <a:pt x="4302" y="677"/>
                      </a:cubicBezTo>
                      <a:lnTo>
                        <a:pt x="4307" y="677"/>
                      </a:lnTo>
                      <a:cubicBezTo>
                        <a:pt x="4309" y="677"/>
                        <a:pt x="4310" y="678"/>
                        <a:pt x="4311" y="679"/>
                      </a:cubicBezTo>
                      <a:lnTo>
                        <a:pt x="4324" y="689"/>
                      </a:lnTo>
                      <a:lnTo>
                        <a:pt x="4361" y="675"/>
                      </a:lnTo>
                      <a:lnTo>
                        <a:pt x="4364" y="671"/>
                      </a:lnTo>
                      <a:lnTo>
                        <a:pt x="4363" y="670"/>
                      </a:lnTo>
                      <a:cubicBezTo>
                        <a:pt x="4361" y="668"/>
                        <a:pt x="4359" y="664"/>
                        <a:pt x="4361" y="661"/>
                      </a:cubicBezTo>
                      <a:lnTo>
                        <a:pt x="4363" y="656"/>
                      </a:lnTo>
                      <a:cubicBezTo>
                        <a:pt x="4364" y="654"/>
                        <a:pt x="4365" y="653"/>
                        <a:pt x="4367" y="652"/>
                      </a:cubicBezTo>
                      <a:lnTo>
                        <a:pt x="4369" y="650"/>
                      </a:lnTo>
                      <a:cubicBezTo>
                        <a:pt x="4370" y="650"/>
                        <a:pt x="4371" y="649"/>
                        <a:pt x="4373" y="649"/>
                      </a:cubicBezTo>
                      <a:lnTo>
                        <a:pt x="4374" y="649"/>
                      </a:lnTo>
                      <a:lnTo>
                        <a:pt x="4386" y="634"/>
                      </a:lnTo>
                      <a:cubicBezTo>
                        <a:pt x="4386" y="633"/>
                        <a:pt x="4387" y="633"/>
                        <a:pt x="4388" y="632"/>
                      </a:cubicBezTo>
                      <a:lnTo>
                        <a:pt x="4408" y="622"/>
                      </a:lnTo>
                      <a:lnTo>
                        <a:pt x="4409" y="616"/>
                      </a:lnTo>
                      <a:cubicBezTo>
                        <a:pt x="4409" y="615"/>
                        <a:pt x="4409" y="614"/>
                        <a:pt x="4410" y="613"/>
                      </a:cubicBezTo>
                      <a:lnTo>
                        <a:pt x="4418" y="601"/>
                      </a:lnTo>
                      <a:cubicBezTo>
                        <a:pt x="4419" y="600"/>
                        <a:pt x="4420" y="598"/>
                        <a:pt x="4422" y="598"/>
                      </a:cubicBezTo>
                      <a:lnTo>
                        <a:pt x="4432" y="594"/>
                      </a:lnTo>
                      <a:cubicBezTo>
                        <a:pt x="4434" y="594"/>
                        <a:pt x="4435" y="594"/>
                        <a:pt x="4437" y="594"/>
                      </a:cubicBezTo>
                      <a:lnTo>
                        <a:pt x="4458" y="599"/>
                      </a:lnTo>
                      <a:lnTo>
                        <a:pt x="4470" y="591"/>
                      </a:lnTo>
                      <a:cubicBezTo>
                        <a:pt x="4471" y="590"/>
                        <a:pt x="4473" y="590"/>
                        <a:pt x="4474" y="590"/>
                      </a:cubicBezTo>
                      <a:cubicBezTo>
                        <a:pt x="4475" y="590"/>
                        <a:pt x="4477" y="590"/>
                        <a:pt x="4478" y="591"/>
                      </a:cubicBezTo>
                      <a:lnTo>
                        <a:pt x="4484" y="593"/>
                      </a:lnTo>
                      <a:cubicBezTo>
                        <a:pt x="4485" y="594"/>
                        <a:pt x="4487" y="595"/>
                        <a:pt x="4487" y="596"/>
                      </a:cubicBezTo>
                      <a:lnTo>
                        <a:pt x="4493" y="606"/>
                      </a:lnTo>
                      <a:lnTo>
                        <a:pt x="4504" y="632"/>
                      </a:lnTo>
                      <a:lnTo>
                        <a:pt x="4542" y="699"/>
                      </a:lnTo>
                      <a:lnTo>
                        <a:pt x="4578" y="715"/>
                      </a:lnTo>
                      <a:cubicBezTo>
                        <a:pt x="4581" y="717"/>
                        <a:pt x="4583" y="720"/>
                        <a:pt x="4583" y="723"/>
                      </a:cubicBezTo>
                      <a:lnTo>
                        <a:pt x="4583" y="740"/>
                      </a:lnTo>
                      <a:lnTo>
                        <a:pt x="4586" y="748"/>
                      </a:lnTo>
                      <a:lnTo>
                        <a:pt x="4591" y="753"/>
                      </a:lnTo>
                      <a:lnTo>
                        <a:pt x="4598" y="755"/>
                      </a:lnTo>
                      <a:lnTo>
                        <a:pt x="4725" y="818"/>
                      </a:lnTo>
                      <a:cubicBezTo>
                        <a:pt x="4727" y="819"/>
                        <a:pt x="4728" y="820"/>
                        <a:pt x="4729" y="822"/>
                      </a:cubicBezTo>
                      <a:lnTo>
                        <a:pt x="4732" y="828"/>
                      </a:lnTo>
                      <a:lnTo>
                        <a:pt x="4744" y="873"/>
                      </a:lnTo>
                      <a:lnTo>
                        <a:pt x="4771" y="940"/>
                      </a:lnTo>
                      <a:cubicBezTo>
                        <a:pt x="4772" y="942"/>
                        <a:pt x="4772" y="944"/>
                        <a:pt x="4771" y="946"/>
                      </a:cubicBezTo>
                      <a:lnTo>
                        <a:pt x="4748" y="995"/>
                      </a:lnTo>
                      <a:lnTo>
                        <a:pt x="4677" y="1084"/>
                      </a:lnTo>
                      <a:lnTo>
                        <a:pt x="4675" y="1090"/>
                      </a:lnTo>
                      <a:lnTo>
                        <a:pt x="4674" y="1101"/>
                      </a:lnTo>
                      <a:lnTo>
                        <a:pt x="4670" y="1141"/>
                      </a:lnTo>
                      <a:lnTo>
                        <a:pt x="4670" y="1148"/>
                      </a:lnTo>
                      <a:lnTo>
                        <a:pt x="4672" y="1151"/>
                      </a:lnTo>
                      <a:lnTo>
                        <a:pt x="4689" y="1173"/>
                      </a:lnTo>
                      <a:cubicBezTo>
                        <a:pt x="4689" y="1173"/>
                        <a:pt x="4689" y="1173"/>
                        <a:pt x="4689" y="1172"/>
                      </a:cubicBezTo>
                      <a:lnTo>
                        <a:pt x="4696" y="1171"/>
                      </a:lnTo>
                      <a:cubicBezTo>
                        <a:pt x="4697" y="1171"/>
                        <a:pt x="4698" y="1171"/>
                        <a:pt x="4699" y="1171"/>
                      </a:cubicBezTo>
                      <a:lnTo>
                        <a:pt x="4707" y="1172"/>
                      </a:lnTo>
                      <a:lnTo>
                        <a:pt x="4714" y="1167"/>
                      </a:lnTo>
                      <a:lnTo>
                        <a:pt x="4724" y="1156"/>
                      </a:lnTo>
                      <a:lnTo>
                        <a:pt x="4733" y="1141"/>
                      </a:lnTo>
                      <a:lnTo>
                        <a:pt x="4736" y="1133"/>
                      </a:lnTo>
                      <a:lnTo>
                        <a:pt x="4743" y="1100"/>
                      </a:lnTo>
                      <a:lnTo>
                        <a:pt x="4748" y="1087"/>
                      </a:lnTo>
                      <a:lnTo>
                        <a:pt x="4748" y="1083"/>
                      </a:lnTo>
                      <a:lnTo>
                        <a:pt x="4748" y="1079"/>
                      </a:lnTo>
                      <a:lnTo>
                        <a:pt x="4748" y="1074"/>
                      </a:lnTo>
                      <a:lnTo>
                        <a:pt x="4750" y="1068"/>
                      </a:lnTo>
                      <a:lnTo>
                        <a:pt x="4754" y="1045"/>
                      </a:lnTo>
                      <a:cubicBezTo>
                        <a:pt x="4754" y="1044"/>
                        <a:pt x="4754" y="1043"/>
                        <a:pt x="4755" y="1043"/>
                      </a:cubicBezTo>
                      <a:lnTo>
                        <a:pt x="4763" y="1029"/>
                      </a:lnTo>
                      <a:cubicBezTo>
                        <a:pt x="4764" y="1028"/>
                        <a:pt x="4765" y="1027"/>
                        <a:pt x="4766" y="1026"/>
                      </a:cubicBezTo>
                      <a:lnTo>
                        <a:pt x="4778" y="1021"/>
                      </a:lnTo>
                      <a:cubicBezTo>
                        <a:pt x="4779" y="1020"/>
                        <a:pt x="4780" y="1020"/>
                        <a:pt x="4781" y="1020"/>
                      </a:cubicBezTo>
                      <a:lnTo>
                        <a:pt x="4812" y="1018"/>
                      </a:lnTo>
                      <a:lnTo>
                        <a:pt x="4821" y="1014"/>
                      </a:lnTo>
                      <a:lnTo>
                        <a:pt x="4833" y="1000"/>
                      </a:lnTo>
                      <a:lnTo>
                        <a:pt x="4839" y="996"/>
                      </a:lnTo>
                      <a:cubicBezTo>
                        <a:pt x="4840" y="995"/>
                        <a:pt x="4841" y="995"/>
                        <a:pt x="4843" y="995"/>
                      </a:cubicBezTo>
                      <a:lnTo>
                        <a:pt x="4871" y="994"/>
                      </a:lnTo>
                      <a:lnTo>
                        <a:pt x="4877" y="991"/>
                      </a:lnTo>
                      <a:lnTo>
                        <a:pt x="4879" y="988"/>
                      </a:lnTo>
                      <a:lnTo>
                        <a:pt x="4885" y="978"/>
                      </a:lnTo>
                      <a:lnTo>
                        <a:pt x="4909" y="951"/>
                      </a:lnTo>
                      <a:lnTo>
                        <a:pt x="4911" y="947"/>
                      </a:lnTo>
                      <a:lnTo>
                        <a:pt x="4912" y="927"/>
                      </a:lnTo>
                      <a:lnTo>
                        <a:pt x="4914" y="918"/>
                      </a:lnTo>
                      <a:cubicBezTo>
                        <a:pt x="4914" y="917"/>
                        <a:pt x="4915" y="917"/>
                        <a:pt x="4915" y="916"/>
                      </a:cubicBezTo>
                      <a:lnTo>
                        <a:pt x="4917" y="913"/>
                      </a:lnTo>
                      <a:cubicBezTo>
                        <a:pt x="4917" y="912"/>
                        <a:pt x="4918" y="911"/>
                        <a:pt x="4919" y="910"/>
                      </a:cubicBezTo>
                      <a:lnTo>
                        <a:pt x="4924" y="907"/>
                      </a:lnTo>
                      <a:lnTo>
                        <a:pt x="4926" y="903"/>
                      </a:lnTo>
                      <a:lnTo>
                        <a:pt x="4928" y="898"/>
                      </a:lnTo>
                      <a:lnTo>
                        <a:pt x="4929" y="890"/>
                      </a:lnTo>
                      <a:lnTo>
                        <a:pt x="4927" y="868"/>
                      </a:lnTo>
                      <a:lnTo>
                        <a:pt x="4917" y="864"/>
                      </a:lnTo>
                      <a:cubicBezTo>
                        <a:pt x="4917" y="864"/>
                        <a:pt x="4916" y="863"/>
                        <a:pt x="4915" y="862"/>
                      </a:cubicBezTo>
                      <a:lnTo>
                        <a:pt x="4911" y="858"/>
                      </a:lnTo>
                      <a:cubicBezTo>
                        <a:pt x="4910" y="857"/>
                        <a:pt x="4909" y="856"/>
                        <a:pt x="4909" y="855"/>
                      </a:cubicBezTo>
                      <a:lnTo>
                        <a:pt x="4907" y="850"/>
                      </a:lnTo>
                      <a:cubicBezTo>
                        <a:pt x="4906" y="847"/>
                        <a:pt x="4908" y="843"/>
                        <a:pt x="4911" y="841"/>
                      </a:cubicBezTo>
                      <a:lnTo>
                        <a:pt x="4915" y="838"/>
                      </a:lnTo>
                      <a:cubicBezTo>
                        <a:pt x="4916" y="838"/>
                        <a:pt x="4917" y="837"/>
                        <a:pt x="4919" y="837"/>
                      </a:cubicBezTo>
                      <a:lnTo>
                        <a:pt x="4927" y="836"/>
                      </a:lnTo>
                      <a:cubicBezTo>
                        <a:pt x="4928" y="836"/>
                        <a:pt x="4929" y="836"/>
                        <a:pt x="4930" y="836"/>
                      </a:cubicBezTo>
                      <a:lnTo>
                        <a:pt x="4939" y="839"/>
                      </a:lnTo>
                      <a:cubicBezTo>
                        <a:pt x="4940" y="839"/>
                        <a:pt x="4941" y="839"/>
                        <a:pt x="4942" y="840"/>
                      </a:cubicBezTo>
                      <a:lnTo>
                        <a:pt x="4954" y="850"/>
                      </a:lnTo>
                      <a:lnTo>
                        <a:pt x="4995" y="895"/>
                      </a:lnTo>
                      <a:lnTo>
                        <a:pt x="5040" y="903"/>
                      </a:lnTo>
                      <a:lnTo>
                        <a:pt x="5055" y="901"/>
                      </a:lnTo>
                      <a:lnTo>
                        <a:pt x="5060" y="894"/>
                      </a:lnTo>
                      <a:lnTo>
                        <a:pt x="5065" y="877"/>
                      </a:lnTo>
                      <a:lnTo>
                        <a:pt x="5066" y="870"/>
                      </a:lnTo>
                      <a:lnTo>
                        <a:pt x="5065" y="829"/>
                      </a:lnTo>
                      <a:lnTo>
                        <a:pt x="5057" y="813"/>
                      </a:lnTo>
                      <a:cubicBezTo>
                        <a:pt x="5057" y="812"/>
                        <a:pt x="5057" y="812"/>
                        <a:pt x="5057" y="811"/>
                      </a:cubicBezTo>
                      <a:lnTo>
                        <a:pt x="5056" y="806"/>
                      </a:lnTo>
                      <a:lnTo>
                        <a:pt x="5056" y="800"/>
                      </a:lnTo>
                      <a:lnTo>
                        <a:pt x="5054" y="786"/>
                      </a:lnTo>
                      <a:lnTo>
                        <a:pt x="5050" y="777"/>
                      </a:lnTo>
                      <a:cubicBezTo>
                        <a:pt x="5049" y="776"/>
                        <a:pt x="5049" y="775"/>
                        <a:pt x="5049" y="774"/>
                      </a:cubicBezTo>
                      <a:lnTo>
                        <a:pt x="5049" y="768"/>
                      </a:lnTo>
                      <a:lnTo>
                        <a:pt x="5040" y="777"/>
                      </a:lnTo>
                      <a:cubicBezTo>
                        <a:pt x="5040" y="777"/>
                        <a:pt x="5039" y="778"/>
                        <a:pt x="5038" y="778"/>
                      </a:cubicBezTo>
                      <a:lnTo>
                        <a:pt x="5035" y="779"/>
                      </a:lnTo>
                      <a:cubicBezTo>
                        <a:pt x="5032" y="780"/>
                        <a:pt x="5029" y="779"/>
                        <a:pt x="5027" y="778"/>
                      </a:cubicBezTo>
                      <a:lnTo>
                        <a:pt x="5024" y="775"/>
                      </a:lnTo>
                      <a:cubicBezTo>
                        <a:pt x="5023" y="774"/>
                        <a:pt x="5022" y="772"/>
                        <a:pt x="5021" y="770"/>
                      </a:cubicBezTo>
                      <a:lnTo>
                        <a:pt x="5021" y="765"/>
                      </a:lnTo>
                      <a:cubicBezTo>
                        <a:pt x="5021" y="764"/>
                        <a:pt x="5021" y="763"/>
                        <a:pt x="5021" y="762"/>
                      </a:cubicBezTo>
                      <a:lnTo>
                        <a:pt x="5022" y="757"/>
                      </a:lnTo>
                      <a:lnTo>
                        <a:pt x="4989" y="753"/>
                      </a:lnTo>
                      <a:lnTo>
                        <a:pt x="4990" y="759"/>
                      </a:lnTo>
                      <a:cubicBezTo>
                        <a:pt x="4990" y="760"/>
                        <a:pt x="4990" y="761"/>
                        <a:pt x="4989" y="762"/>
                      </a:cubicBezTo>
                      <a:lnTo>
                        <a:pt x="4988" y="766"/>
                      </a:lnTo>
                      <a:lnTo>
                        <a:pt x="4991" y="785"/>
                      </a:lnTo>
                      <a:lnTo>
                        <a:pt x="4990" y="792"/>
                      </a:lnTo>
                      <a:cubicBezTo>
                        <a:pt x="4990" y="793"/>
                        <a:pt x="4989" y="795"/>
                        <a:pt x="4987" y="796"/>
                      </a:cubicBezTo>
                      <a:lnTo>
                        <a:pt x="4987" y="796"/>
                      </a:lnTo>
                      <a:lnTo>
                        <a:pt x="4988" y="802"/>
                      </a:lnTo>
                      <a:lnTo>
                        <a:pt x="4986" y="825"/>
                      </a:lnTo>
                      <a:cubicBezTo>
                        <a:pt x="4986" y="826"/>
                        <a:pt x="4985" y="828"/>
                        <a:pt x="4984" y="829"/>
                      </a:cubicBezTo>
                      <a:lnTo>
                        <a:pt x="4981" y="832"/>
                      </a:lnTo>
                      <a:cubicBezTo>
                        <a:pt x="4980" y="832"/>
                        <a:pt x="4979" y="833"/>
                        <a:pt x="4978" y="833"/>
                      </a:cubicBezTo>
                      <a:lnTo>
                        <a:pt x="4964" y="837"/>
                      </a:lnTo>
                      <a:cubicBezTo>
                        <a:pt x="4962" y="838"/>
                        <a:pt x="4959" y="837"/>
                        <a:pt x="4957" y="836"/>
                      </a:cubicBezTo>
                      <a:lnTo>
                        <a:pt x="4953" y="832"/>
                      </a:lnTo>
                      <a:cubicBezTo>
                        <a:pt x="4950" y="830"/>
                        <a:pt x="4949" y="827"/>
                        <a:pt x="4950" y="824"/>
                      </a:cubicBezTo>
                      <a:cubicBezTo>
                        <a:pt x="4950" y="821"/>
                        <a:pt x="4952" y="819"/>
                        <a:pt x="4955" y="818"/>
                      </a:cubicBezTo>
                      <a:lnTo>
                        <a:pt x="4961" y="816"/>
                      </a:lnTo>
                      <a:lnTo>
                        <a:pt x="4964" y="808"/>
                      </a:lnTo>
                      <a:lnTo>
                        <a:pt x="4965" y="790"/>
                      </a:lnTo>
                      <a:lnTo>
                        <a:pt x="4964" y="767"/>
                      </a:lnTo>
                      <a:cubicBezTo>
                        <a:pt x="4964" y="766"/>
                        <a:pt x="4964" y="766"/>
                        <a:pt x="4964" y="766"/>
                      </a:cubicBezTo>
                      <a:lnTo>
                        <a:pt x="4963" y="737"/>
                      </a:lnTo>
                      <a:lnTo>
                        <a:pt x="4953" y="740"/>
                      </a:lnTo>
                      <a:cubicBezTo>
                        <a:pt x="4951" y="741"/>
                        <a:pt x="4948" y="741"/>
                        <a:pt x="4946" y="740"/>
                      </a:cubicBezTo>
                      <a:lnTo>
                        <a:pt x="4940" y="735"/>
                      </a:lnTo>
                      <a:cubicBezTo>
                        <a:pt x="4938" y="734"/>
                        <a:pt x="4937" y="732"/>
                        <a:pt x="4936" y="729"/>
                      </a:cubicBezTo>
                      <a:cubicBezTo>
                        <a:pt x="4936" y="727"/>
                        <a:pt x="4937" y="724"/>
                        <a:pt x="4939" y="723"/>
                      </a:cubicBezTo>
                      <a:lnTo>
                        <a:pt x="4947" y="717"/>
                      </a:lnTo>
                      <a:lnTo>
                        <a:pt x="4946" y="715"/>
                      </a:lnTo>
                      <a:lnTo>
                        <a:pt x="4942" y="717"/>
                      </a:lnTo>
                      <a:cubicBezTo>
                        <a:pt x="4941" y="717"/>
                        <a:pt x="4940" y="717"/>
                        <a:pt x="4939" y="717"/>
                      </a:cubicBezTo>
                      <a:lnTo>
                        <a:pt x="4933" y="717"/>
                      </a:lnTo>
                      <a:lnTo>
                        <a:pt x="4933" y="728"/>
                      </a:lnTo>
                      <a:lnTo>
                        <a:pt x="4931" y="747"/>
                      </a:lnTo>
                      <a:lnTo>
                        <a:pt x="4933" y="750"/>
                      </a:lnTo>
                      <a:lnTo>
                        <a:pt x="4936" y="753"/>
                      </a:lnTo>
                      <a:lnTo>
                        <a:pt x="4940" y="760"/>
                      </a:lnTo>
                      <a:cubicBezTo>
                        <a:pt x="4941" y="761"/>
                        <a:pt x="4941" y="762"/>
                        <a:pt x="4941" y="764"/>
                      </a:cubicBezTo>
                      <a:lnTo>
                        <a:pt x="4940" y="772"/>
                      </a:lnTo>
                      <a:cubicBezTo>
                        <a:pt x="4940" y="773"/>
                        <a:pt x="4940" y="775"/>
                        <a:pt x="4939" y="776"/>
                      </a:cubicBezTo>
                      <a:lnTo>
                        <a:pt x="4935" y="781"/>
                      </a:lnTo>
                      <a:cubicBezTo>
                        <a:pt x="4934" y="782"/>
                        <a:pt x="4932" y="783"/>
                        <a:pt x="4930" y="784"/>
                      </a:cubicBezTo>
                      <a:lnTo>
                        <a:pt x="4924" y="784"/>
                      </a:lnTo>
                      <a:lnTo>
                        <a:pt x="4936" y="810"/>
                      </a:lnTo>
                      <a:cubicBezTo>
                        <a:pt x="4937" y="811"/>
                        <a:pt x="4937" y="813"/>
                        <a:pt x="4937" y="814"/>
                      </a:cubicBezTo>
                      <a:lnTo>
                        <a:pt x="4936" y="818"/>
                      </a:lnTo>
                      <a:cubicBezTo>
                        <a:pt x="4936" y="822"/>
                        <a:pt x="4934" y="824"/>
                        <a:pt x="4931" y="825"/>
                      </a:cubicBezTo>
                      <a:lnTo>
                        <a:pt x="4929" y="826"/>
                      </a:lnTo>
                      <a:cubicBezTo>
                        <a:pt x="4926" y="827"/>
                        <a:pt x="4923" y="827"/>
                        <a:pt x="4921" y="824"/>
                      </a:cubicBezTo>
                      <a:lnTo>
                        <a:pt x="4909" y="813"/>
                      </a:lnTo>
                      <a:cubicBezTo>
                        <a:pt x="4908" y="812"/>
                        <a:pt x="4907" y="812"/>
                        <a:pt x="4907" y="811"/>
                      </a:cubicBezTo>
                      <a:lnTo>
                        <a:pt x="4904" y="803"/>
                      </a:lnTo>
                      <a:lnTo>
                        <a:pt x="4904" y="803"/>
                      </a:lnTo>
                      <a:cubicBezTo>
                        <a:pt x="4903" y="804"/>
                        <a:pt x="4902" y="805"/>
                        <a:pt x="4901" y="805"/>
                      </a:cubicBezTo>
                      <a:lnTo>
                        <a:pt x="4892" y="810"/>
                      </a:lnTo>
                      <a:lnTo>
                        <a:pt x="4890" y="812"/>
                      </a:lnTo>
                      <a:lnTo>
                        <a:pt x="4888" y="820"/>
                      </a:lnTo>
                      <a:cubicBezTo>
                        <a:pt x="4887" y="824"/>
                        <a:pt x="4883" y="826"/>
                        <a:pt x="4879" y="826"/>
                      </a:cubicBezTo>
                      <a:cubicBezTo>
                        <a:pt x="4875" y="825"/>
                        <a:pt x="4872" y="822"/>
                        <a:pt x="4872" y="818"/>
                      </a:cubicBezTo>
                      <a:lnTo>
                        <a:pt x="4871" y="808"/>
                      </a:lnTo>
                      <a:cubicBezTo>
                        <a:pt x="4871" y="806"/>
                        <a:pt x="4872" y="805"/>
                        <a:pt x="4873" y="803"/>
                      </a:cubicBezTo>
                      <a:lnTo>
                        <a:pt x="4876" y="798"/>
                      </a:lnTo>
                      <a:lnTo>
                        <a:pt x="4877" y="797"/>
                      </a:lnTo>
                      <a:cubicBezTo>
                        <a:pt x="4875" y="798"/>
                        <a:pt x="4872" y="799"/>
                        <a:pt x="4870" y="798"/>
                      </a:cubicBezTo>
                      <a:lnTo>
                        <a:pt x="4856" y="794"/>
                      </a:lnTo>
                      <a:lnTo>
                        <a:pt x="4838" y="795"/>
                      </a:lnTo>
                      <a:lnTo>
                        <a:pt x="4834" y="797"/>
                      </a:lnTo>
                      <a:lnTo>
                        <a:pt x="4814" y="818"/>
                      </a:lnTo>
                      <a:lnTo>
                        <a:pt x="4809" y="829"/>
                      </a:lnTo>
                      <a:lnTo>
                        <a:pt x="4804" y="834"/>
                      </a:lnTo>
                      <a:cubicBezTo>
                        <a:pt x="4804" y="834"/>
                        <a:pt x="4803" y="835"/>
                        <a:pt x="4802" y="835"/>
                      </a:cubicBezTo>
                      <a:lnTo>
                        <a:pt x="4796" y="839"/>
                      </a:lnTo>
                      <a:cubicBezTo>
                        <a:pt x="4793" y="841"/>
                        <a:pt x="4789" y="841"/>
                        <a:pt x="4786" y="839"/>
                      </a:cubicBezTo>
                      <a:cubicBezTo>
                        <a:pt x="4784" y="837"/>
                        <a:pt x="4783" y="833"/>
                        <a:pt x="4784" y="830"/>
                      </a:cubicBezTo>
                      <a:lnTo>
                        <a:pt x="4792" y="813"/>
                      </a:lnTo>
                      <a:cubicBezTo>
                        <a:pt x="4790" y="812"/>
                        <a:pt x="4788" y="810"/>
                        <a:pt x="4788" y="808"/>
                      </a:cubicBezTo>
                      <a:cubicBezTo>
                        <a:pt x="4787" y="804"/>
                        <a:pt x="4788" y="801"/>
                        <a:pt x="4792" y="799"/>
                      </a:cubicBezTo>
                      <a:lnTo>
                        <a:pt x="4795" y="797"/>
                      </a:lnTo>
                      <a:cubicBezTo>
                        <a:pt x="4796" y="796"/>
                        <a:pt x="4797" y="796"/>
                        <a:pt x="4798" y="796"/>
                      </a:cubicBezTo>
                      <a:lnTo>
                        <a:pt x="4805" y="793"/>
                      </a:lnTo>
                      <a:lnTo>
                        <a:pt x="4811" y="777"/>
                      </a:lnTo>
                      <a:cubicBezTo>
                        <a:pt x="4812" y="775"/>
                        <a:pt x="4813" y="774"/>
                        <a:pt x="4815" y="773"/>
                      </a:cubicBezTo>
                      <a:lnTo>
                        <a:pt x="4815" y="769"/>
                      </a:lnTo>
                      <a:cubicBezTo>
                        <a:pt x="4816" y="768"/>
                        <a:pt x="4816" y="766"/>
                        <a:pt x="4817" y="765"/>
                      </a:cubicBezTo>
                      <a:lnTo>
                        <a:pt x="4827" y="753"/>
                      </a:lnTo>
                      <a:lnTo>
                        <a:pt x="4828" y="752"/>
                      </a:lnTo>
                      <a:lnTo>
                        <a:pt x="4833" y="748"/>
                      </a:lnTo>
                      <a:lnTo>
                        <a:pt x="4836" y="736"/>
                      </a:lnTo>
                      <a:cubicBezTo>
                        <a:pt x="4837" y="735"/>
                        <a:pt x="4837" y="734"/>
                        <a:pt x="4838" y="733"/>
                      </a:cubicBezTo>
                      <a:lnTo>
                        <a:pt x="4839" y="732"/>
                      </a:lnTo>
                      <a:lnTo>
                        <a:pt x="4834" y="720"/>
                      </a:lnTo>
                      <a:cubicBezTo>
                        <a:pt x="4833" y="719"/>
                        <a:pt x="4833" y="717"/>
                        <a:pt x="4833" y="716"/>
                      </a:cubicBezTo>
                      <a:lnTo>
                        <a:pt x="4834" y="711"/>
                      </a:lnTo>
                      <a:lnTo>
                        <a:pt x="4832" y="703"/>
                      </a:lnTo>
                      <a:lnTo>
                        <a:pt x="4832" y="703"/>
                      </a:lnTo>
                      <a:cubicBezTo>
                        <a:pt x="4829" y="705"/>
                        <a:pt x="4826" y="705"/>
                        <a:pt x="4824" y="704"/>
                      </a:cubicBezTo>
                      <a:lnTo>
                        <a:pt x="4820" y="703"/>
                      </a:lnTo>
                      <a:lnTo>
                        <a:pt x="4819" y="704"/>
                      </a:lnTo>
                      <a:cubicBezTo>
                        <a:pt x="4816" y="705"/>
                        <a:pt x="4813" y="705"/>
                        <a:pt x="4810" y="704"/>
                      </a:cubicBezTo>
                      <a:lnTo>
                        <a:pt x="4808" y="702"/>
                      </a:lnTo>
                      <a:cubicBezTo>
                        <a:pt x="4807" y="702"/>
                        <a:pt x="4806" y="701"/>
                        <a:pt x="4806" y="701"/>
                      </a:cubicBezTo>
                      <a:lnTo>
                        <a:pt x="4803" y="698"/>
                      </a:lnTo>
                      <a:lnTo>
                        <a:pt x="4803" y="698"/>
                      </a:lnTo>
                      <a:lnTo>
                        <a:pt x="4795" y="709"/>
                      </a:lnTo>
                      <a:lnTo>
                        <a:pt x="4789" y="723"/>
                      </a:lnTo>
                      <a:cubicBezTo>
                        <a:pt x="4788" y="724"/>
                        <a:pt x="4787" y="725"/>
                        <a:pt x="4786" y="726"/>
                      </a:cubicBezTo>
                      <a:lnTo>
                        <a:pt x="4782" y="729"/>
                      </a:lnTo>
                      <a:cubicBezTo>
                        <a:pt x="4780" y="730"/>
                        <a:pt x="4778" y="730"/>
                        <a:pt x="4776" y="730"/>
                      </a:cubicBezTo>
                      <a:lnTo>
                        <a:pt x="4766" y="728"/>
                      </a:lnTo>
                      <a:cubicBezTo>
                        <a:pt x="4763" y="728"/>
                        <a:pt x="4760" y="725"/>
                        <a:pt x="4760" y="722"/>
                      </a:cubicBezTo>
                      <a:cubicBezTo>
                        <a:pt x="4759" y="719"/>
                        <a:pt x="4760" y="716"/>
                        <a:pt x="4763" y="714"/>
                      </a:cubicBezTo>
                      <a:lnTo>
                        <a:pt x="4768" y="710"/>
                      </a:lnTo>
                      <a:lnTo>
                        <a:pt x="4776" y="693"/>
                      </a:lnTo>
                      <a:cubicBezTo>
                        <a:pt x="4776" y="692"/>
                        <a:pt x="4777" y="691"/>
                        <a:pt x="4778" y="690"/>
                      </a:cubicBezTo>
                      <a:lnTo>
                        <a:pt x="4787" y="685"/>
                      </a:lnTo>
                      <a:lnTo>
                        <a:pt x="4794" y="678"/>
                      </a:lnTo>
                      <a:lnTo>
                        <a:pt x="4804" y="671"/>
                      </a:lnTo>
                      <a:lnTo>
                        <a:pt x="4814" y="661"/>
                      </a:lnTo>
                      <a:lnTo>
                        <a:pt x="4770" y="645"/>
                      </a:lnTo>
                      <a:cubicBezTo>
                        <a:pt x="4769" y="645"/>
                        <a:pt x="4768" y="645"/>
                        <a:pt x="4768" y="644"/>
                      </a:cubicBezTo>
                      <a:lnTo>
                        <a:pt x="4761" y="639"/>
                      </a:lnTo>
                      <a:lnTo>
                        <a:pt x="4728" y="643"/>
                      </a:lnTo>
                      <a:cubicBezTo>
                        <a:pt x="4726" y="643"/>
                        <a:pt x="4724" y="643"/>
                        <a:pt x="4722" y="642"/>
                      </a:cubicBezTo>
                      <a:lnTo>
                        <a:pt x="4717" y="637"/>
                      </a:lnTo>
                      <a:cubicBezTo>
                        <a:pt x="4715" y="636"/>
                        <a:pt x="4714" y="634"/>
                        <a:pt x="4714" y="631"/>
                      </a:cubicBezTo>
                      <a:cubicBezTo>
                        <a:pt x="4714" y="629"/>
                        <a:pt x="4715" y="627"/>
                        <a:pt x="4717" y="625"/>
                      </a:cubicBezTo>
                      <a:lnTo>
                        <a:pt x="4719" y="623"/>
                      </a:lnTo>
                      <a:cubicBezTo>
                        <a:pt x="4717" y="623"/>
                        <a:pt x="4715" y="622"/>
                        <a:pt x="4714" y="620"/>
                      </a:cubicBezTo>
                      <a:cubicBezTo>
                        <a:pt x="4713" y="619"/>
                        <a:pt x="4713" y="618"/>
                        <a:pt x="4713" y="616"/>
                      </a:cubicBezTo>
                      <a:lnTo>
                        <a:pt x="4695" y="617"/>
                      </a:lnTo>
                      <a:cubicBezTo>
                        <a:pt x="4694" y="617"/>
                        <a:pt x="4692" y="616"/>
                        <a:pt x="4690" y="615"/>
                      </a:cubicBezTo>
                      <a:lnTo>
                        <a:pt x="4678" y="606"/>
                      </a:lnTo>
                      <a:lnTo>
                        <a:pt x="4643" y="599"/>
                      </a:lnTo>
                      <a:cubicBezTo>
                        <a:pt x="4640" y="599"/>
                        <a:pt x="4637" y="597"/>
                        <a:pt x="4636" y="594"/>
                      </a:cubicBezTo>
                      <a:cubicBezTo>
                        <a:pt x="4636" y="593"/>
                        <a:pt x="4636" y="592"/>
                        <a:pt x="4636" y="592"/>
                      </a:cubicBezTo>
                      <a:lnTo>
                        <a:pt x="4630" y="591"/>
                      </a:lnTo>
                      <a:cubicBezTo>
                        <a:pt x="4629" y="591"/>
                        <a:pt x="4628" y="591"/>
                        <a:pt x="4627" y="590"/>
                      </a:cubicBezTo>
                      <a:lnTo>
                        <a:pt x="4620" y="586"/>
                      </a:lnTo>
                      <a:cubicBezTo>
                        <a:pt x="4618" y="585"/>
                        <a:pt x="4617" y="584"/>
                        <a:pt x="4617" y="583"/>
                      </a:cubicBezTo>
                      <a:lnTo>
                        <a:pt x="4613" y="575"/>
                      </a:lnTo>
                      <a:cubicBezTo>
                        <a:pt x="4612" y="573"/>
                        <a:pt x="4612" y="570"/>
                        <a:pt x="4613" y="568"/>
                      </a:cubicBezTo>
                      <a:cubicBezTo>
                        <a:pt x="4614" y="565"/>
                        <a:pt x="4616" y="565"/>
                        <a:pt x="4618" y="564"/>
                      </a:cubicBezTo>
                      <a:lnTo>
                        <a:pt x="4623" y="562"/>
                      </a:lnTo>
                      <a:lnTo>
                        <a:pt x="4634" y="554"/>
                      </a:lnTo>
                      <a:lnTo>
                        <a:pt x="4618" y="556"/>
                      </a:lnTo>
                      <a:cubicBezTo>
                        <a:pt x="4615" y="556"/>
                        <a:pt x="4613" y="555"/>
                        <a:pt x="4611" y="553"/>
                      </a:cubicBezTo>
                      <a:cubicBezTo>
                        <a:pt x="4609" y="551"/>
                        <a:pt x="4609" y="547"/>
                        <a:pt x="4610" y="545"/>
                      </a:cubicBezTo>
                      <a:lnTo>
                        <a:pt x="4614" y="536"/>
                      </a:lnTo>
                      <a:cubicBezTo>
                        <a:pt x="4615" y="534"/>
                        <a:pt x="4616" y="533"/>
                        <a:pt x="4618" y="532"/>
                      </a:cubicBezTo>
                      <a:lnTo>
                        <a:pt x="4625" y="529"/>
                      </a:lnTo>
                      <a:cubicBezTo>
                        <a:pt x="4627" y="528"/>
                        <a:pt x="4629" y="528"/>
                        <a:pt x="4631" y="528"/>
                      </a:cubicBezTo>
                      <a:lnTo>
                        <a:pt x="4743" y="564"/>
                      </a:lnTo>
                      <a:lnTo>
                        <a:pt x="4743" y="564"/>
                      </a:lnTo>
                      <a:lnTo>
                        <a:pt x="4908" y="589"/>
                      </a:lnTo>
                      <a:cubicBezTo>
                        <a:pt x="4908" y="588"/>
                        <a:pt x="4909" y="587"/>
                        <a:pt x="4910" y="586"/>
                      </a:cubicBezTo>
                      <a:lnTo>
                        <a:pt x="4915" y="582"/>
                      </a:lnTo>
                      <a:cubicBezTo>
                        <a:pt x="4916" y="581"/>
                        <a:pt x="4916" y="581"/>
                        <a:pt x="4917" y="580"/>
                      </a:cubicBezTo>
                      <a:lnTo>
                        <a:pt x="4949" y="567"/>
                      </a:lnTo>
                      <a:lnTo>
                        <a:pt x="4955" y="562"/>
                      </a:lnTo>
                      <a:lnTo>
                        <a:pt x="4957" y="555"/>
                      </a:lnTo>
                      <a:lnTo>
                        <a:pt x="4957" y="554"/>
                      </a:lnTo>
                      <a:cubicBezTo>
                        <a:pt x="4955" y="553"/>
                        <a:pt x="4954" y="550"/>
                        <a:pt x="4954" y="548"/>
                      </a:cubicBezTo>
                      <a:lnTo>
                        <a:pt x="4954" y="541"/>
                      </a:lnTo>
                      <a:cubicBezTo>
                        <a:pt x="4954" y="540"/>
                        <a:pt x="4954" y="539"/>
                        <a:pt x="4955" y="538"/>
                      </a:cubicBezTo>
                      <a:lnTo>
                        <a:pt x="4958" y="531"/>
                      </a:lnTo>
                      <a:cubicBezTo>
                        <a:pt x="4958" y="530"/>
                        <a:pt x="4959" y="529"/>
                        <a:pt x="4959" y="529"/>
                      </a:cubicBezTo>
                      <a:lnTo>
                        <a:pt x="4964" y="523"/>
                      </a:lnTo>
                      <a:cubicBezTo>
                        <a:pt x="4965" y="522"/>
                        <a:pt x="4966" y="521"/>
                        <a:pt x="4968" y="521"/>
                      </a:cubicBezTo>
                      <a:lnTo>
                        <a:pt x="4983" y="517"/>
                      </a:lnTo>
                      <a:lnTo>
                        <a:pt x="4985" y="514"/>
                      </a:lnTo>
                      <a:lnTo>
                        <a:pt x="4985" y="503"/>
                      </a:lnTo>
                      <a:cubicBezTo>
                        <a:pt x="4985" y="501"/>
                        <a:pt x="4986" y="499"/>
                        <a:pt x="4987" y="497"/>
                      </a:cubicBezTo>
                      <a:lnTo>
                        <a:pt x="4994" y="492"/>
                      </a:lnTo>
                      <a:cubicBezTo>
                        <a:pt x="4995" y="491"/>
                        <a:pt x="4997" y="490"/>
                        <a:pt x="4998" y="490"/>
                      </a:cubicBezTo>
                      <a:lnTo>
                        <a:pt x="5072" y="481"/>
                      </a:lnTo>
                      <a:lnTo>
                        <a:pt x="5091" y="470"/>
                      </a:lnTo>
                      <a:cubicBezTo>
                        <a:pt x="5092" y="470"/>
                        <a:pt x="5092" y="470"/>
                        <a:pt x="5092" y="470"/>
                      </a:cubicBezTo>
                      <a:lnTo>
                        <a:pt x="5088" y="465"/>
                      </a:lnTo>
                      <a:cubicBezTo>
                        <a:pt x="5087" y="464"/>
                        <a:pt x="5087" y="463"/>
                        <a:pt x="5087" y="462"/>
                      </a:cubicBezTo>
                      <a:lnTo>
                        <a:pt x="5084" y="456"/>
                      </a:lnTo>
                      <a:cubicBezTo>
                        <a:pt x="5084" y="456"/>
                        <a:pt x="5084" y="455"/>
                        <a:pt x="5084" y="454"/>
                      </a:cubicBezTo>
                      <a:lnTo>
                        <a:pt x="5083" y="445"/>
                      </a:lnTo>
                      <a:cubicBezTo>
                        <a:pt x="5083" y="444"/>
                        <a:pt x="5083" y="443"/>
                        <a:pt x="5084" y="442"/>
                      </a:cubicBezTo>
                      <a:lnTo>
                        <a:pt x="5086" y="437"/>
                      </a:lnTo>
                      <a:cubicBezTo>
                        <a:pt x="5086" y="436"/>
                        <a:pt x="5086" y="435"/>
                        <a:pt x="5087" y="435"/>
                      </a:cubicBezTo>
                      <a:lnTo>
                        <a:pt x="5091" y="429"/>
                      </a:lnTo>
                      <a:lnTo>
                        <a:pt x="5082" y="410"/>
                      </a:lnTo>
                      <a:lnTo>
                        <a:pt x="5079" y="407"/>
                      </a:lnTo>
                      <a:lnTo>
                        <a:pt x="5076" y="402"/>
                      </a:lnTo>
                      <a:cubicBezTo>
                        <a:pt x="5075" y="402"/>
                        <a:pt x="5075" y="401"/>
                        <a:pt x="5074" y="400"/>
                      </a:cubicBezTo>
                      <a:lnTo>
                        <a:pt x="5071" y="389"/>
                      </a:lnTo>
                      <a:lnTo>
                        <a:pt x="5061" y="397"/>
                      </a:lnTo>
                      <a:lnTo>
                        <a:pt x="5059" y="400"/>
                      </a:lnTo>
                      <a:lnTo>
                        <a:pt x="5058" y="404"/>
                      </a:lnTo>
                      <a:cubicBezTo>
                        <a:pt x="5057" y="407"/>
                        <a:pt x="5055" y="408"/>
                        <a:pt x="5053" y="409"/>
                      </a:cubicBezTo>
                      <a:cubicBezTo>
                        <a:pt x="5051" y="410"/>
                        <a:pt x="5048" y="409"/>
                        <a:pt x="5046" y="408"/>
                      </a:cubicBezTo>
                      <a:lnTo>
                        <a:pt x="5041" y="404"/>
                      </a:lnTo>
                      <a:cubicBezTo>
                        <a:pt x="5040" y="404"/>
                        <a:pt x="5040" y="403"/>
                        <a:pt x="5039" y="403"/>
                      </a:cubicBezTo>
                      <a:lnTo>
                        <a:pt x="5030" y="390"/>
                      </a:lnTo>
                      <a:cubicBezTo>
                        <a:pt x="5029" y="389"/>
                        <a:pt x="5029" y="388"/>
                        <a:pt x="5029" y="387"/>
                      </a:cubicBezTo>
                      <a:lnTo>
                        <a:pt x="5027" y="374"/>
                      </a:lnTo>
                      <a:lnTo>
                        <a:pt x="4996" y="347"/>
                      </a:lnTo>
                      <a:cubicBezTo>
                        <a:pt x="4995" y="346"/>
                        <a:pt x="4994" y="344"/>
                        <a:pt x="4994" y="341"/>
                      </a:cubicBezTo>
                      <a:cubicBezTo>
                        <a:pt x="4994" y="339"/>
                        <a:pt x="4994" y="337"/>
                        <a:pt x="4996" y="336"/>
                      </a:cubicBezTo>
                      <a:lnTo>
                        <a:pt x="4999" y="332"/>
                      </a:lnTo>
                      <a:lnTo>
                        <a:pt x="4987" y="325"/>
                      </a:lnTo>
                      <a:lnTo>
                        <a:pt x="4982" y="324"/>
                      </a:lnTo>
                      <a:lnTo>
                        <a:pt x="4926" y="345"/>
                      </a:lnTo>
                      <a:cubicBezTo>
                        <a:pt x="4925" y="345"/>
                        <a:pt x="4923" y="345"/>
                        <a:pt x="4922" y="345"/>
                      </a:cubicBezTo>
                      <a:lnTo>
                        <a:pt x="4890" y="337"/>
                      </a:lnTo>
                      <a:cubicBezTo>
                        <a:pt x="4886" y="336"/>
                        <a:pt x="4884" y="333"/>
                        <a:pt x="4884" y="329"/>
                      </a:cubicBezTo>
                      <a:lnTo>
                        <a:pt x="4884" y="325"/>
                      </a:lnTo>
                      <a:cubicBezTo>
                        <a:pt x="4884" y="323"/>
                        <a:pt x="4885" y="321"/>
                        <a:pt x="4886" y="319"/>
                      </a:cubicBezTo>
                      <a:cubicBezTo>
                        <a:pt x="4888" y="318"/>
                        <a:pt x="4890" y="317"/>
                        <a:pt x="4892" y="317"/>
                      </a:cubicBezTo>
                      <a:lnTo>
                        <a:pt x="4900" y="318"/>
                      </a:lnTo>
                      <a:cubicBezTo>
                        <a:pt x="4901" y="318"/>
                        <a:pt x="4902" y="318"/>
                        <a:pt x="4903" y="318"/>
                      </a:cubicBezTo>
                      <a:lnTo>
                        <a:pt x="4908" y="321"/>
                      </a:lnTo>
                      <a:cubicBezTo>
                        <a:pt x="4908" y="318"/>
                        <a:pt x="4909" y="316"/>
                        <a:pt x="4911" y="315"/>
                      </a:cubicBezTo>
                      <a:lnTo>
                        <a:pt x="4917" y="311"/>
                      </a:lnTo>
                      <a:cubicBezTo>
                        <a:pt x="4917" y="310"/>
                        <a:pt x="4918" y="310"/>
                        <a:pt x="4919" y="310"/>
                      </a:cubicBezTo>
                      <a:lnTo>
                        <a:pt x="4940" y="303"/>
                      </a:lnTo>
                      <a:lnTo>
                        <a:pt x="4951" y="294"/>
                      </a:lnTo>
                      <a:lnTo>
                        <a:pt x="4950" y="294"/>
                      </a:lnTo>
                      <a:lnTo>
                        <a:pt x="4935" y="281"/>
                      </a:lnTo>
                      <a:lnTo>
                        <a:pt x="4916" y="278"/>
                      </a:lnTo>
                      <a:cubicBezTo>
                        <a:pt x="4914" y="278"/>
                        <a:pt x="4913" y="277"/>
                        <a:pt x="4912" y="276"/>
                      </a:cubicBezTo>
                      <a:lnTo>
                        <a:pt x="4905" y="271"/>
                      </a:lnTo>
                      <a:cubicBezTo>
                        <a:pt x="4903" y="269"/>
                        <a:pt x="4902" y="266"/>
                        <a:pt x="4902" y="263"/>
                      </a:cubicBezTo>
                      <a:cubicBezTo>
                        <a:pt x="4903" y="261"/>
                        <a:pt x="4905" y="258"/>
                        <a:pt x="4907" y="257"/>
                      </a:cubicBezTo>
                      <a:lnTo>
                        <a:pt x="4918" y="253"/>
                      </a:lnTo>
                      <a:lnTo>
                        <a:pt x="4921" y="250"/>
                      </a:lnTo>
                      <a:lnTo>
                        <a:pt x="4922" y="247"/>
                      </a:lnTo>
                      <a:lnTo>
                        <a:pt x="4908" y="234"/>
                      </a:lnTo>
                      <a:lnTo>
                        <a:pt x="4904" y="233"/>
                      </a:lnTo>
                      <a:lnTo>
                        <a:pt x="4893" y="234"/>
                      </a:lnTo>
                      <a:lnTo>
                        <a:pt x="4889" y="237"/>
                      </a:lnTo>
                      <a:lnTo>
                        <a:pt x="4871" y="263"/>
                      </a:lnTo>
                      <a:lnTo>
                        <a:pt x="4867" y="273"/>
                      </a:lnTo>
                      <a:cubicBezTo>
                        <a:pt x="4867" y="274"/>
                        <a:pt x="4866" y="274"/>
                        <a:pt x="4866" y="275"/>
                      </a:cubicBezTo>
                      <a:lnTo>
                        <a:pt x="4863" y="279"/>
                      </a:lnTo>
                      <a:cubicBezTo>
                        <a:pt x="4862" y="280"/>
                        <a:pt x="4860" y="280"/>
                        <a:pt x="4859" y="281"/>
                      </a:cubicBezTo>
                      <a:lnTo>
                        <a:pt x="4831" y="289"/>
                      </a:lnTo>
                      <a:cubicBezTo>
                        <a:pt x="4828" y="289"/>
                        <a:pt x="4825" y="289"/>
                        <a:pt x="4823" y="286"/>
                      </a:cubicBezTo>
                      <a:cubicBezTo>
                        <a:pt x="4821" y="284"/>
                        <a:pt x="4820" y="281"/>
                        <a:pt x="4821" y="278"/>
                      </a:cubicBezTo>
                      <a:lnTo>
                        <a:pt x="4826" y="267"/>
                      </a:lnTo>
                      <a:cubicBezTo>
                        <a:pt x="4826" y="266"/>
                        <a:pt x="4826" y="265"/>
                        <a:pt x="4827" y="264"/>
                      </a:cubicBezTo>
                      <a:lnTo>
                        <a:pt x="4838" y="251"/>
                      </a:lnTo>
                      <a:lnTo>
                        <a:pt x="4841" y="239"/>
                      </a:lnTo>
                      <a:lnTo>
                        <a:pt x="4840" y="221"/>
                      </a:lnTo>
                      <a:lnTo>
                        <a:pt x="4837" y="216"/>
                      </a:lnTo>
                      <a:lnTo>
                        <a:pt x="4835" y="216"/>
                      </a:lnTo>
                      <a:lnTo>
                        <a:pt x="4801" y="237"/>
                      </a:lnTo>
                      <a:cubicBezTo>
                        <a:pt x="4800" y="238"/>
                        <a:pt x="4800" y="238"/>
                        <a:pt x="4799" y="238"/>
                      </a:cubicBezTo>
                      <a:lnTo>
                        <a:pt x="4777" y="243"/>
                      </a:lnTo>
                      <a:lnTo>
                        <a:pt x="4775" y="245"/>
                      </a:lnTo>
                      <a:lnTo>
                        <a:pt x="4767" y="261"/>
                      </a:lnTo>
                      <a:cubicBezTo>
                        <a:pt x="4767" y="262"/>
                        <a:pt x="4766" y="263"/>
                        <a:pt x="4766" y="263"/>
                      </a:cubicBezTo>
                      <a:lnTo>
                        <a:pt x="4761" y="267"/>
                      </a:lnTo>
                      <a:cubicBezTo>
                        <a:pt x="4758" y="270"/>
                        <a:pt x="4753" y="270"/>
                        <a:pt x="4750" y="267"/>
                      </a:cubicBezTo>
                      <a:lnTo>
                        <a:pt x="4745" y="263"/>
                      </a:lnTo>
                      <a:cubicBezTo>
                        <a:pt x="4743" y="260"/>
                        <a:pt x="4742" y="257"/>
                        <a:pt x="4743" y="254"/>
                      </a:cubicBezTo>
                      <a:lnTo>
                        <a:pt x="4745" y="250"/>
                      </a:lnTo>
                      <a:cubicBezTo>
                        <a:pt x="4744" y="250"/>
                        <a:pt x="4744" y="250"/>
                        <a:pt x="4744" y="250"/>
                      </a:cubicBezTo>
                      <a:cubicBezTo>
                        <a:pt x="4743" y="246"/>
                        <a:pt x="4743" y="241"/>
                        <a:pt x="4746" y="239"/>
                      </a:cubicBezTo>
                      <a:lnTo>
                        <a:pt x="4750" y="235"/>
                      </a:lnTo>
                      <a:cubicBezTo>
                        <a:pt x="4751" y="234"/>
                        <a:pt x="4752" y="234"/>
                        <a:pt x="4753" y="233"/>
                      </a:cubicBezTo>
                      <a:lnTo>
                        <a:pt x="4755" y="233"/>
                      </a:lnTo>
                      <a:lnTo>
                        <a:pt x="4754" y="231"/>
                      </a:lnTo>
                      <a:cubicBezTo>
                        <a:pt x="4753" y="230"/>
                        <a:pt x="4752" y="229"/>
                        <a:pt x="4752" y="228"/>
                      </a:cubicBezTo>
                      <a:lnTo>
                        <a:pt x="4751" y="222"/>
                      </a:lnTo>
                      <a:cubicBezTo>
                        <a:pt x="4751" y="220"/>
                        <a:pt x="4751" y="218"/>
                        <a:pt x="4751" y="217"/>
                      </a:cubicBezTo>
                      <a:lnTo>
                        <a:pt x="4748" y="214"/>
                      </a:lnTo>
                      <a:cubicBezTo>
                        <a:pt x="4746" y="212"/>
                        <a:pt x="4745" y="210"/>
                        <a:pt x="4745" y="208"/>
                      </a:cubicBezTo>
                      <a:cubicBezTo>
                        <a:pt x="4746" y="206"/>
                        <a:pt x="4746" y="204"/>
                        <a:pt x="4748" y="202"/>
                      </a:cubicBezTo>
                      <a:lnTo>
                        <a:pt x="4765" y="186"/>
                      </a:lnTo>
                      <a:lnTo>
                        <a:pt x="4753" y="183"/>
                      </a:lnTo>
                      <a:cubicBezTo>
                        <a:pt x="4752" y="183"/>
                        <a:pt x="4750" y="182"/>
                        <a:pt x="4749" y="181"/>
                      </a:cubicBezTo>
                      <a:lnTo>
                        <a:pt x="4743" y="173"/>
                      </a:lnTo>
                      <a:lnTo>
                        <a:pt x="4740" y="169"/>
                      </a:lnTo>
                      <a:cubicBezTo>
                        <a:pt x="4740" y="168"/>
                        <a:pt x="4740" y="167"/>
                        <a:pt x="4740" y="167"/>
                      </a:cubicBezTo>
                      <a:lnTo>
                        <a:pt x="4739" y="163"/>
                      </a:lnTo>
                      <a:lnTo>
                        <a:pt x="4739" y="154"/>
                      </a:lnTo>
                      <a:lnTo>
                        <a:pt x="4735" y="149"/>
                      </a:lnTo>
                      <a:lnTo>
                        <a:pt x="4707" y="147"/>
                      </a:lnTo>
                      <a:cubicBezTo>
                        <a:pt x="4703" y="147"/>
                        <a:pt x="4700" y="143"/>
                        <a:pt x="4700" y="139"/>
                      </a:cubicBezTo>
                      <a:lnTo>
                        <a:pt x="4700" y="135"/>
                      </a:lnTo>
                      <a:cubicBezTo>
                        <a:pt x="4700" y="134"/>
                        <a:pt x="4700" y="134"/>
                        <a:pt x="4700" y="133"/>
                      </a:cubicBezTo>
                      <a:lnTo>
                        <a:pt x="4659" y="138"/>
                      </a:lnTo>
                      <a:lnTo>
                        <a:pt x="4654" y="142"/>
                      </a:lnTo>
                      <a:lnTo>
                        <a:pt x="4649" y="150"/>
                      </a:lnTo>
                      <a:lnTo>
                        <a:pt x="4643" y="161"/>
                      </a:lnTo>
                      <a:lnTo>
                        <a:pt x="4634" y="184"/>
                      </a:lnTo>
                      <a:cubicBezTo>
                        <a:pt x="4633" y="184"/>
                        <a:pt x="4633" y="185"/>
                        <a:pt x="4633" y="186"/>
                      </a:cubicBezTo>
                      <a:lnTo>
                        <a:pt x="4616" y="208"/>
                      </a:lnTo>
                      <a:lnTo>
                        <a:pt x="4612" y="221"/>
                      </a:lnTo>
                      <a:lnTo>
                        <a:pt x="4613" y="223"/>
                      </a:lnTo>
                      <a:lnTo>
                        <a:pt x="4617" y="226"/>
                      </a:lnTo>
                      <a:cubicBezTo>
                        <a:pt x="4618" y="226"/>
                        <a:pt x="4618" y="227"/>
                        <a:pt x="4619" y="227"/>
                      </a:cubicBezTo>
                      <a:lnTo>
                        <a:pt x="4626" y="235"/>
                      </a:lnTo>
                      <a:cubicBezTo>
                        <a:pt x="4626" y="236"/>
                        <a:pt x="4627" y="237"/>
                        <a:pt x="4627" y="238"/>
                      </a:cubicBezTo>
                      <a:lnTo>
                        <a:pt x="4629" y="244"/>
                      </a:lnTo>
                      <a:cubicBezTo>
                        <a:pt x="4630" y="246"/>
                        <a:pt x="4630" y="248"/>
                        <a:pt x="4629" y="250"/>
                      </a:cubicBezTo>
                      <a:lnTo>
                        <a:pt x="4627" y="253"/>
                      </a:lnTo>
                      <a:cubicBezTo>
                        <a:pt x="4626" y="256"/>
                        <a:pt x="4624" y="257"/>
                        <a:pt x="4620" y="257"/>
                      </a:cubicBezTo>
                      <a:lnTo>
                        <a:pt x="4612" y="257"/>
                      </a:lnTo>
                      <a:cubicBezTo>
                        <a:pt x="4612" y="257"/>
                        <a:pt x="4611" y="256"/>
                        <a:pt x="4610" y="256"/>
                      </a:cubicBezTo>
                      <a:lnTo>
                        <a:pt x="4606" y="255"/>
                      </a:lnTo>
                      <a:lnTo>
                        <a:pt x="4605" y="256"/>
                      </a:lnTo>
                      <a:lnTo>
                        <a:pt x="4602" y="279"/>
                      </a:lnTo>
                      <a:lnTo>
                        <a:pt x="4586" y="320"/>
                      </a:lnTo>
                      <a:lnTo>
                        <a:pt x="4597" y="336"/>
                      </a:lnTo>
                      <a:lnTo>
                        <a:pt x="4609" y="337"/>
                      </a:lnTo>
                      <a:cubicBezTo>
                        <a:pt x="4614" y="337"/>
                        <a:pt x="4617" y="341"/>
                        <a:pt x="4617" y="345"/>
                      </a:cubicBezTo>
                      <a:lnTo>
                        <a:pt x="4617" y="349"/>
                      </a:lnTo>
                      <a:cubicBezTo>
                        <a:pt x="4617" y="352"/>
                        <a:pt x="4615" y="355"/>
                        <a:pt x="4613" y="356"/>
                      </a:cubicBezTo>
                      <a:lnTo>
                        <a:pt x="4607" y="360"/>
                      </a:lnTo>
                      <a:lnTo>
                        <a:pt x="4606" y="365"/>
                      </a:lnTo>
                      <a:lnTo>
                        <a:pt x="4608" y="374"/>
                      </a:lnTo>
                      <a:cubicBezTo>
                        <a:pt x="4608" y="375"/>
                        <a:pt x="4609" y="376"/>
                        <a:pt x="4608" y="377"/>
                      </a:cubicBezTo>
                      <a:lnTo>
                        <a:pt x="4608" y="382"/>
                      </a:lnTo>
                      <a:cubicBezTo>
                        <a:pt x="4607" y="385"/>
                        <a:pt x="4606" y="387"/>
                        <a:pt x="4604" y="388"/>
                      </a:cubicBezTo>
                      <a:lnTo>
                        <a:pt x="4600" y="390"/>
                      </a:lnTo>
                      <a:cubicBezTo>
                        <a:pt x="4596" y="392"/>
                        <a:pt x="4592" y="391"/>
                        <a:pt x="4589" y="388"/>
                      </a:cubicBezTo>
                      <a:lnTo>
                        <a:pt x="4586" y="382"/>
                      </a:lnTo>
                      <a:cubicBezTo>
                        <a:pt x="4585" y="381"/>
                        <a:pt x="4585" y="380"/>
                        <a:pt x="4584" y="379"/>
                      </a:cubicBezTo>
                      <a:lnTo>
                        <a:pt x="4582" y="369"/>
                      </a:lnTo>
                      <a:cubicBezTo>
                        <a:pt x="4582" y="369"/>
                        <a:pt x="4582" y="368"/>
                        <a:pt x="4582" y="367"/>
                      </a:cubicBezTo>
                      <a:lnTo>
                        <a:pt x="4582" y="362"/>
                      </a:lnTo>
                      <a:lnTo>
                        <a:pt x="4580" y="362"/>
                      </a:lnTo>
                      <a:lnTo>
                        <a:pt x="4576" y="366"/>
                      </a:lnTo>
                      <a:lnTo>
                        <a:pt x="4572" y="371"/>
                      </a:lnTo>
                      <a:lnTo>
                        <a:pt x="4571" y="388"/>
                      </a:lnTo>
                      <a:cubicBezTo>
                        <a:pt x="4571" y="390"/>
                        <a:pt x="4569" y="392"/>
                        <a:pt x="4567" y="394"/>
                      </a:cubicBezTo>
                      <a:lnTo>
                        <a:pt x="4562" y="397"/>
                      </a:lnTo>
                      <a:lnTo>
                        <a:pt x="4555" y="405"/>
                      </a:lnTo>
                      <a:lnTo>
                        <a:pt x="4554" y="412"/>
                      </a:lnTo>
                      <a:lnTo>
                        <a:pt x="4553" y="420"/>
                      </a:lnTo>
                      <a:lnTo>
                        <a:pt x="4553" y="429"/>
                      </a:lnTo>
                      <a:lnTo>
                        <a:pt x="4552" y="442"/>
                      </a:lnTo>
                      <a:lnTo>
                        <a:pt x="4551" y="452"/>
                      </a:lnTo>
                      <a:lnTo>
                        <a:pt x="4546" y="469"/>
                      </a:lnTo>
                      <a:lnTo>
                        <a:pt x="4546" y="477"/>
                      </a:lnTo>
                      <a:lnTo>
                        <a:pt x="4548" y="498"/>
                      </a:lnTo>
                      <a:lnTo>
                        <a:pt x="4547" y="511"/>
                      </a:lnTo>
                      <a:lnTo>
                        <a:pt x="4547" y="516"/>
                      </a:lnTo>
                      <a:lnTo>
                        <a:pt x="4552" y="539"/>
                      </a:lnTo>
                      <a:cubicBezTo>
                        <a:pt x="4553" y="540"/>
                        <a:pt x="4553" y="541"/>
                        <a:pt x="4553" y="541"/>
                      </a:cubicBezTo>
                      <a:lnTo>
                        <a:pt x="4551" y="553"/>
                      </a:lnTo>
                      <a:lnTo>
                        <a:pt x="4544" y="577"/>
                      </a:lnTo>
                      <a:lnTo>
                        <a:pt x="4533" y="598"/>
                      </a:lnTo>
                      <a:cubicBezTo>
                        <a:pt x="4532" y="598"/>
                        <a:pt x="4532" y="599"/>
                        <a:pt x="4531" y="600"/>
                      </a:cubicBezTo>
                      <a:lnTo>
                        <a:pt x="4519" y="610"/>
                      </a:lnTo>
                      <a:cubicBezTo>
                        <a:pt x="4516" y="612"/>
                        <a:pt x="4513" y="613"/>
                        <a:pt x="4510" y="611"/>
                      </a:cubicBezTo>
                      <a:lnTo>
                        <a:pt x="4500" y="607"/>
                      </a:lnTo>
                      <a:cubicBezTo>
                        <a:pt x="4496" y="605"/>
                        <a:pt x="4495" y="602"/>
                        <a:pt x="4495" y="598"/>
                      </a:cubicBezTo>
                      <a:cubicBezTo>
                        <a:pt x="4496" y="594"/>
                        <a:pt x="4499" y="592"/>
                        <a:pt x="4503" y="592"/>
                      </a:cubicBezTo>
                      <a:lnTo>
                        <a:pt x="4503" y="592"/>
                      </a:lnTo>
                      <a:lnTo>
                        <a:pt x="4506" y="592"/>
                      </a:lnTo>
                      <a:lnTo>
                        <a:pt x="4509" y="590"/>
                      </a:lnTo>
                      <a:lnTo>
                        <a:pt x="4513" y="585"/>
                      </a:lnTo>
                      <a:lnTo>
                        <a:pt x="4526" y="560"/>
                      </a:lnTo>
                      <a:lnTo>
                        <a:pt x="4527" y="551"/>
                      </a:lnTo>
                      <a:lnTo>
                        <a:pt x="4527" y="536"/>
                      </a:lnTo>
                      <a:lnTo>
                        <a:pt x="4523" y="499"/>
                      </a:lnTo>
                      <a:lnTo>
                        <a:pt x="4523" y="477"/>
                      </a:lnTo>
                      <a:lnTo>
                        <a:pt x="4526" y="448"/>
                      </a:lnTo>
                      <a:lnTo>
                        <a:pt x="4523" y="430"/>
                      </a:lnTo>
                      <a:lnTo>
                        <a:pt x="4524" y="419"/>
                      </a:lnTo>
                      <a:lnTo>
                        <a:pt x="4527" y="410"/>
                      </a:lnTo>
                      <a:lnTo>
                        <a:pt x="4535" y="394"/>
                      </a:lnTo>
                      <a:lnTo>
                        <a:pt x="4548" y="360"/>
                      </a:lnTo>
                      <a:cubicBezTo>
                        <a:pt x="4549" y="359"/>
                        <a:pt x="4549" y="359"/>
                        <a:pt x="4550" y="358"/>
                      </a:cubicBezTo>
                      <a:lnTo>
                        <a:pt x="4555" y="352"/>
                      </a:lnTo>
                      <a:lnTo>
                        <a:pt x="4548" y="359"/>
                      </a:lnTo>
                      <a:lnTo>
                        <a:pt x="4542" y="369"/>
                      </a:lnTo>
                      <a:lnTo>
                        <a:pt x="4532" y="390"/>
                      </a:lnTo>
                      <a:cubicBezTo>
                        <a:pt x="4530" y="393"/>
                        <a:pt x="4525" y="394"/>
                        <a:pt x="4521" y="392"/>
                      </a:cubicBezTo>
                      <a:lnTo>
                        <a:pt x="4517" y="390"/>
                      </a:lnTo>
                      <a:lnTo>
                        <a:pt x="4517" y="390"/>
                      </a:lnTo>
                      <a:lnTo>
                        <a:pt x="4515" y="391"/>
                      </a:lnTo>
                      <a:cubicBezTo>
                        <a:pt x="4512" y="393"/>
                        <a:pt x="4508" y="393"/>
                        <a:pt x="4506" y="391"/>
                      </a:cubicBezTo>
                      <a:lnTo>
                        <a:pt x="4504" y="390"/>
                      </a:lnTo>
                      <a:cubicBezTo>
                        <a:pt x="4501" y="388"/>
                        <a:pt x="4500" y="385"/>
                        <a:pt x="4501" y="382"/>
                      </a:cubicBezTo>
                      <a:lnTo>
                        <a:pt x="4503" y="373"/>
                      </a:lnTo>
                      <a:cubicBezTo>
                        <a:pt x="4503" y="372"/>
                        <a:pt x="4503" y="372"/>
                        <a:pt x="4504" y="371"/>
                      </a:cubicBezTo>
                      <a:lnTo>
                        <a:pt x="4505" y="369"/>
                      </a:lnTo>
                      <a:lnTo>
                        <a:pt x="4492" y="376"/>
                      </a:lnTo>
                      <a:cubicBezTo>
                        <a:pt x="4492" y="376"/>
                        <a:pt x="4491" y="377"/>
                        <a:pt x="4490" y="377"/>
                      </a:cubicBezTo>
                      <a:lnTo>
                        <a:pt x="4485" y="396"/>
                      </a:lnTo>
                      <a:cubicBezTo>
                        <a:pt x="4484" y="399"/>
                        <a:pt x="4481" y="402"/>
                        <a:pt x="4477" y="401"/>
                      </a:cubicBezTo>
                      <a:cubicBezTo>
                        <a:pt x="4473" y="401"/>
                        <a:pt x="4470" y="398"/>
                        <a:pt x="4470" y="394"/>
                      </a:cubicBezTo>
                      <a:lnTo>
                        <a:pt x="4466" y="371"/>
                      </a:lnTo>
                      <a:lnTo>
                        <a:pt x="4463" y="364"/>
                      </a:lnTo>
                      <a:cubicBezTo>
                        <a:pt x="4463" y="362"/>
                        <a:pt x="4463" y="360"/>
                        <a:pt x="4464" y="358"/>
                      </a:cubicBezTo>
                      <a:lnTo>
                        <a:pt x="4469" y="348"/>
                      </a:lnTo>
                      <a:lnTo>
                        <a:pt x="4470" y="347"/>
                      </a:lnTo>
                      <a:lnTo>
                        <a:pt x="4478" y="339"/>
                      </a:lnTo>
                      <a:cubicBezTo>
                        <a:pt x="4478" y="338"/>
                        <a:pt x="4479" y="338"/>
                        <a:pt x="4479" y="337"/>
                      </a:cubicBezTo>
                      <a:lnTo>
                        <a:pt x="4494" y="330"/>
                      </a:lnTo>
                      <a:lnTo>
                        <a:pt x="4501" y="322"/>
                      </a:lnTo>
                      <a:lnTo>
                        <a:pt x="4505" y="315"/>
                      </a:lnTo>
                      <a:cubicBezTo>
                        <a:pt x="4505" y="314"/>
                        <a:pt x="4506" y="314"/>
                        <a:pt x="4507" y="313"/>
                      </a:cubicBezTo>
                      <a:lnTo>
                        <a:pt x="4528" y="294"/>
                      </a:lnTo>
                      <a:lnTo>
                        <a:pt x="4540" y="279"/>
                      </a:lnTo>
                      <a:lnTo>
                        <a:pt x="4549" y="259"/>
                      </a:lnTo>
                      <a:lnTo>
                        <a:pt x="4551" y="235"/>
                      </a:lnTo>
                      <a:lnTo>
                        <a:pt x="4537" y="252"/>
                      </a:lnTo>
                      <a:cubicBezTo>
                        <a:pt x="4536" y="253"/>
                        <a:pt x="4535" y="254"/>
                        <a:pt x="4534" y="254"/>
                      </a:cubicBezTo>
                      <a:lnTo>
                        <a:pt x="4464" y="292"/>
                      </a:lnTo>
                      <a:cubicBezTo>
                        <a:pt x="4463" y="292"/>
                        <a:pt x="4462" y="293"/>
                        <a:pt x="4462" y="293"/>
                      </a:cubicBezTo>
                      <a:lnTo>
                        <a:pt x="4433" y="297"/>
                      </a:lnTo>
                      <a:cubicBezTo>
                        <a:pt x="4430" y="297"/>
                        <a:pt x="4427" y="296"/>
                        <a:pt x="4425" y="293"/>
                      </a:cubicBezTo>
                      <a:cubicBezTo>
                        <a:pt x="4423" y="290"/>
                        <a:pt x="4424" y="286"/>
                        <a:pt x="4426" y="284"/>
                      </a:cubicBezTo>
                      <a:lnTo>
                        <a:pt x="4431" y="278"/>
                      </a:lnTo>
                      <a:cubicBezTo>
                        <a:pt x="4432" y="277"/>
                        <a:pt x="4433" y="277"/>
                        <a:pt x="4434" y="276"/>
                      </a:cubicBezTo>
                      <a:lnTo>
                        <a:pt x="4442" y="273"/>
                      </a:lnTo>
                      <a:lnTo>
                        <a:pt x="4447" y="268"/>
                      </a:lnTo>
                      <a:cubicBezTo>
                        <a:pt x="4447" y="268"/>
                        <a:pt x="4448" y="267"/>
                        <a:pt x="4449" y="267"/>
                      </a:cubicBezTo>
                      <a:lnTo>
                        <a:pt x="4456" y="264"/>
                      </a:lnTo>
                      <a:lnTo>
                        <a:pt x="4468" y="254"/>
                      </a:lnTo>
                      <a:cubicBezTo>
                        <a:pt x="4467" y="251"/>
                        <a:pt x="4468" y="249"/>
                        <a:pt x="4470" y="247"/>
                      </a:cubicBezTo>
                      <a:lnTo>
                        <a:pt x="4482" y="236"/>
                      </a:lnTo>
                      <a:cubicBezTo>
                        <a:pt x="4483" y="235"/>
                        <a:pt x="4484" y="234"/>
                        <a:pt x="4485" y="234"/>
                      </a:cubicBezTo>
                      <a:lnTo>
                        <a:pt x="4509" y="225"/>
                      </a:lnTo>
                      <a:lnTo>
                        <a:pt x="4515" y="215"/>
                      </a:lnTo>
                      <a:lnTo>
                        <a:pt x="4503" y="217"/>
                      </a:lnTo>
                      <a:cubicBezTo>
                        <a:pt x="4500" y="217"/>
                        <a:pt x="4498" y="216"/>
                        <a:pt x="4496" y="214"/>
                      </a:cubicBezTo>
                      <a:lnTo>
                        <a:pt x="4495" y="213"/>
                      </a:lnTo>
                      <a:cubicBezTo>
                        <a:pt x="4493" y="211"/>
                        <a:pt x="4492" y="210"/>
                        <a:pt x="4492" y="208"/>
                      </a:cubicBezTo>
                      <a:lnTo>
                        <a:pt x="4492" y="206"/>
                      </a:lnTo>
                      <a:lnTo>
                        <a:pt x="4481" y="202"/>
                      </a:lnTo>
                      <a:lnTo>
                        <a:pt x="4476" y="204"/>
                      </a:lnTo>
                      <a:lnTo>
                        <a:pt x="4461" y="215"/>
                      </a:lnTo>
                      <a:cubicBezTo>
                        <a:pt x="4458" y="217"/>
                        <a:pt x="4454" y="217"/>
                        <a:pt x="4452" y="215"/>
                      </a:cubicBezTo>
                      <a:cubicBezTo>
                        <a:pt x="4449" y="213"/>
                        <a:pt x="4448" y="209"/>
                        <a:pt x="4448" y="206"/>
                      </a:cubicBezTo>
                      <a:lnTo>
                        <a:pt x="4450" y="199"/>
                      </a:lnTo>
                      <a:cubicBezTo>
                        <a:pt x="4451" y="198"/>
                        <a:pt x="4451" y="197"/>
                        <a:pt x="4452" y="196"/>
                      </a:cubicBezTo>
                      <a:lnTo>
                        <a:pt x="4454" y="193"/>
                      </a:lnTo>
                      <a:lnTo>
                        <a:pt x="4454" y="193"/>
                      </a:lnTo>
                      <a:cubicBezTo>
                        <a:pt x="4452" y="192"/>
                        <a:pt x="4451" y="191"/>
                        <a:pt x="4450" y="190"/>
                      </a:cubicBezTo>
                      <a:lnTo>
                        <a:pt x="4447" y="184"/>
                      </a:lnTo>
                      <a:cubicBezTo>
                        <a:pt x="4445" y="181"/>
                        <a:pt x="4446" y="178"/>
                        <a:pt x="4447" y="176"/>
                      </a:cubicBezTo>
                      <a:cubicBezTo>
                        <a:pt x="4449" y="174"/>
                        <a:pt x="4450" y="172"/>
                        <a:pt x="4453" y="172"/>
                      </a:cubicBezTo>
                      <a:lnTo>
                        <a:pt x="4454" y="172"/>
                      </a:lnTo>
                      <a:lnTo>
                        <a:pt x="4457" y="170"/>
                      </a:lnTo>
                      <a:cubicBezTo>
                        <a:pt x="4459" y="169"/>
                        <a:pt x="4462" y="168"/>
                        <a:pt x="4465" y="169"/>
                      </a:cubicBezTo>
                      <a:lnTo>
                        <a:pt x="4466" y="170"/>
                      </a:lnTo>
                      <a:cubicBezTo>
                        <a:pt x="4467" y="171"/>
                        <a:pt x="4468" y="171"/>
                        <a:pt x="4468" y="171"/>
                      </a:cubicBezTo>
                      <a:lnTo>
                        <a:pt x="4485" y="169"/>
                      </a:lnTo>
                      <a:cubicBezTo>
                        <a:pt x="4486" y="167"/>
                        <a:pt x="4487" y="166"/>
                        <a:pt x="4488" y="165"/>
                      </a:cubicBezTo>
                      <a:lnTo>
                        <a:pt x="4492" y="162"/>
                      </a:lnTo>
                      <a:cubicBezTo>
                        <a:pt x="4492" y="161"/>
                        <a:pt x="4493" y="161"/>
                        <a:pt x="4494" y="160"/>
                      </a:cubicBezTo>
                      <a:lnTo>
                        <a:pt x="4496" y="158"/>
                      </a:lnTo>
                      <a:cubicBezTo>
                        <a:pt x="4499" y="157"/>
                        <a:pt x="4502" y="157"/>
                        <a:pt x="4505" y="159"/>
                      </a:cubicBezTo>
                      <a:lnTo>
                        <a:pt x="4508" y="160"/>
                      </a:lnTo>
                      <a:cubicBezTo>
                        <a:pt x="4510" y="162"/>
                        <a:pt x="4511" y="165"/>
                        <a:pt x="4511" y="167"/>
                      </a:cubicBezTo>
                      <a:cubicBezTo>
                        <a:pt x="4512" y="167"/>
                        <a:pt x="4514" y="167"/>
                        <a:pt x="4515" y="167"/>
                      </a:cubicBezTo>
                      <a:lnTo>
                        <a:pt x="4518" y="168"/>
                      </a:lnTo>
                      <a:cubicBezTo>
                        <a:pt x="4519" y="169"/>
                        <a:pt x="4520" y="169"/>
                        <a:pt x="4521" y="170"/>
                      </a:cubicBezTo>
                      <a:lnTo>
                        <a:pt x="4530" y="176"/>
                      </a:lnTo>
                      <a:lnTo>
                        <a:pt x="4535" y="177"/>
                      </a:lnTo>
                      <a:lnTo>
                        <a:pt x="4541" y="175"/>
                      </a:lnTo>
                      <a:lnTo>
                        <a:pt x="4548" y="170"/>
                      </a:lnTo>
                      <a:lnTo>
                        <a:pt x="4543" y="166"/>
                      </a:lnTo>
                      <a:lnTo>
                        <a:pt x="4538" y="160"/>
                      </a:lnTo>
                      <a:cubicBezTo>
                        <a:pt x="4536" y="158"/>
                        <a:pt x="4537" y="153"/>
                        <a:pt x="4538" y="151"/>
                      </a:cubicBezTo>
                      <a:cubicBezTo>
                        <a:pt x="4540" y="148"/>
                        <a:pt x="4543" y="147"/>
                        <a:pt x="4546" y="147"/>
                      </a:cubicBezTo>
                      <a:lnTo>
                        <a:pt x="4560" y="150"/>
                      </a:lnTo>
                      <a:lnTo>
                        <a:pt x="4560" y="147"/>
                      </a:lnTo>
                      <a:cubicBezTo>
                        <a:pt x="4560" y="143"/>
                        <a:pt x="4563" y="140"/>
                        <a:pt x="4567" y="139"/>
                      </a:cubicBezTo>
                      <a:lnTo>
                        <a:pt x="4576" y="139"/>
                      </a:lnTo>
                      <a:lnTo>
                        <a:pt x="4573" y="137"/>
                      </a:lnTo>
                      <a:cubicBezTo>
                        <a:pt x="4571" y="137"/>
                        <a:pt x="4569" y="135"/>
                        <a:pt x="4568" y="133"/>
                      </a:cubicBezTo>
                      <a:lnTo>
                        <a:pt x="4565" y="126"/>
                      </a:lnTo>
                      <a:cubicBezTo>
                        <a:pt x="4564" y="123"/>
                        <a:pt x="4566" y="120"/>
                        <a:pt x="4567" y="118"/>
                      </a:cubicBezTo>
                      <a:cubicBezTo>
                        <a:pt x="4569" y="116"/>
                        <a:pt x="4571" y="114"/>
                        <a:pt x="4574" y="115"/>
                      </a:cubicBezTo>
                      <a:lnTo>
                        <a:pt x="4586" y="116"/>
                      </a:lnTo>
                      <a:lnTo>
                        <a:pt x="4588" y="115"/>
                      </a:lnTo>
                      <a:lnTo>
                        <a:pt x="4592" y="102"/>
                      </a:lnTo>
                      <a:lnTo>
                        <a:pt x="4597" y="89"/>
                      </a:lnTo>
                      <a:lnTo>
                        <a:pt x="4598" y="79"/>
                      </a:lnTo>
                      <a:lnTo>
                        <a:pt x="4600" y="72"/>
                      </a:lnTo>
                      <a:lnTo>
                        <a:pt x="4600" y="71"/>
                      </a:lnTo>
                      <a:cubicBezTo>
                        <a:pt x="4599" y="71"/>
                        <a:pt x="4599" y="70"/>
                        <a:pt x="4598" y="70"/>
                      </a:cubicBezTo>
                      <a:lnTo>
                        <a:pt x="4593" y="63"/>
                      </a:lnTo>
                      <a:lnTo>
                        <a:pt x="4570" y="61"/>
                      </a:lnTo>
                      <a:lnTo>
                        <a:pt x="4551" y="75"/>
                      </a:lnTo>
                      <a:cubicBezTo>
                        <a:pt x="4548" y="77"/>
                        <a:pt x="4545" y="78"/>
                        <a:pt x="4542" y="76"/>
                      </a:cubicBezTo>
                      <a:lnTo>
                        <a:pt x="4536" y="72"/>
                      </a:lnTo>
                      <a:cubicBezTo>
                        <a:pt x="4534" y="71"/>
                        <a:pt x="4533" y="69"/>
                        <a:pt x="4533" y="66"/>
                      </a:cubicBezTo>
                      <a:cubicBezTo>
                        <a:pt x="4533" y="65"/>
                        <a:pt x="4533" y="65"/>
                        <a:pt x="4533" y="64"/>
                      </a:cubicBezTo>
                      <a:cubicBezTo>
                        <a:pt x="4532" y="64"/>
                        <a:pt x="4532" y="63"/>
                        <a:pt x="4532" y="63"/>
                      </a:cubicBezTo>
                      <a:cubicBezTo>
                        <a:pt x="4529" y="61"/>
                        <a:pt x="4528" y="58"/>
                        <a:pt x="4529" y="55"/>
                      </a:cubicBezTo>
                      <a:lnTo>
                        <a:pt x="4532" y="47"/>
                      </a:lnTo>
                      <a:cubicBezTo>
                        <a:pt x="4531" y="45"/>
                        <a:pt x="4531" y="43"/>
                        <a:pt x="4532" y="42"/>
                      </a:cubicBezTo>
                      <a:lnTo>
                        <a:pt x="4535" y="35"/>
                      </a:lnTo>
                      <a:cubicBezTo>
                        <a:pt x="4535" y="34"/>
                        <a:pt x="4536" y="33"/>
                        <a:pt x="4537" y="32"/>
                      </a:cubicBezTo>
                      <a:lnTo>
                        <a:pt x="4543" y="28"/>
                      </a:lnTo>
                      <a:lnTo>
                        <a:pt x="4544" y="22"/>
                      </a:lnTo>
                      <a:lnTo>
                        <a:pt x="4543" y="17"/>
                      </a:lnTo>
                      <a:lnTo>
                        <a:pt x="4538" y="12"/>
                      </a:lnTo>
                      <a:lnTo>
                        <a:pt x="4535" y="16"/>
                      </a:lnTo>
                      <a:lnTo>
                        <a:pt x="4525" y="34"/>
                      </a:lnTo>
                      <a:cubicBezTo>
                        <a:pt x="4524" y="36"/>
                        <a:pt x="4522" y="37"/>
                        <a:pt x="4520" y="38"/>
                      </a:cubicBezTo>
                      <a:cubicBezTo>
                        <a:pt x="4517" y="39"/>
                        <a:pt x="4513" y="38"/>
                        <a:pt x="4511" y="36"/>
                      </a:cubicBezTo>
                      <a:lnTo>
                        <a:pt x="4508" y="33"/>
                      </a:lnTo>
                      <a:cubicBezTo>
                        <a:pt x="4508" y="33"/>
                        <a:pt x="4507" y="32"/>
                        <a:pt x="4507" y="31"/>
                      </a:cubicBezTo>
                      <a:lnTo>
                        <a:pt x="4506" y="28"/>
                      </a:lnTo>
                      <a:cubicBezTo>
                        <a:pt x="4505" y="27"/>
                        <a:pt x="4505" y="26"/>
                        <a:pt x="4505" y="25"/>
                      </a:cubicBezTo>
                      <a:lnTo>
                        <a:pt x="4505" y="24"/>
                      </a:lnTo>
                      <a:lnTo>
                        <a:pt x="4500" y="32"/>
                      </a:lnTo>
                      <a:cubicBezTo>
                        <a:pt x="4499" y="33"/>
                        <a:pt x="4498" y="34"/>
                        <a:pt x="4496" y="35"/>
                      </a:cubicBezTo>
                      <a:lnTo>
                        <a:pt x="4479" y="40"/>
                      </a:lnTo>
                      <a:cubicBezTo>
                        <a:pt x="4477" y="41"/>
                        <a:pt x="4475" y="41"/>
                        <a:pt x="4473" y="40"/>
                      </a:cubicBezTo>
                      <a:lnTo>
                        <a:pt x="4469" y="38"/>
                      </a:lnTo>
                      <a:cubicBezTo>
                        <a:pt x="4468" y="37"/>
                        <a:pt x="4467" y="37"/>
                        <a:pt x="4467" y="36"/>
                      </a:cubicBezTo>
                      <a:lnTo>
                        <a:pt x="4457" y="27"/>
                      </a:lnTo>
                      <a:lnTo>
                        <a:pt x="4446" y="27"/>
                      </a:lnTo>
                      <a:cubicBezTo>
                        <a:pt x="4444" y="27"/>
                        <a:pt x="4443" y="26"/>
                        <a:pt x="4441" y="25"/>
                      </a:cubicBezTo>
                      <a:lnTo>
                        <a:pt x="4437" y="22"/>
                      </a:lnTo>
                      <a:cubicBezTo>
                        <a:pt x="4434" y="20"/>
                        <a:pt x="4433" y="16"/>
                        <a:pt x="4434" y="13"/>
                      </a:cubicBezTo>
                      <a:lnTo>
                        <a:pt x="4439" y="0"/>
                      </a:lnTo>
                      <a:lnTo>
                        <a:pt x="4438" y="0"/>
                      </a:lnTo>
                      <a:cubicBezTo>
                        <a:pt x="4438" y="2"/>
                        <a:pt x="4435" y="5"/>
                        <a:pt x="4433" y="5"/>
                      </a:cubicBezTo>
                      <a:lnTo>
                        <a:pt x="4426" y="7"/>
                      </a:lnTo>
                      <a:cubicBezTo>
                        <a:pt x="4425" y="7"/>
                        <a:pt x="4423" y="7"/>
                        <a:pt x="4422" y="7"/>
                      </a:cubicBezTo>
                      <a:lnTo>
                        <a:pt x="4419" y="6"/>
                      </a:lnTo>
                      <a:lnTo>
                        <a:pt x="4417" y="7"/>
                      </a:lnTo>
                      <a:lnTo>
                        <a:pt x="4415" y="15"/>
                      </a:lnTo>
                      <a:lnTo>
                        <a:pt x="4417" y="35"/>
                      </a:lnTo>
                      <a:lnTo>
                        <a:pt x="4422" y="37"/>
                      </a:lnTo>
                      <a:cubicBezTo>
                        <a:pt x="4426" y="39"/>
                        <a:pt x="4428" y="44"/>
                        <a:pt x="4426" y="47"/>
                      </a:cubicBezTo>
                      <a:lnTo>
                        <a:pt x="4424" y="54"/>
                      </a:lnTo>
                      <a:lnTo>
                        <a:pt x="4423" y="59"/>
                      </a:lnTo>
                      <a:lnTo>
                        <a:pt x="4424" y="66"/>
                      </a:lnTo>
                      <a:lnTo>
                        <a:pt x="4426" y="72"/>
                      </a:lnTo>
                      <a:cubicBezTo>
                        <a:pt x="4426" y="74"/>
                        <a:pt x="4426" y="76"/>
                        <a:pt x="4425" y="77"/>
                      </a:cubicBezTo>
                      <a:lnTo>
                        <a:pt x="4421" y="85"/>
                      </a:lnTo>
                      <a:cubicBezTo>
                        <a:pt x="4419" y="88"/>
                        <a:pt x="4416" y="89"/>
                        <a:pt x="4413" y="90"/>
                      </a:cubicBezTo>
                      <a:lnTo>
                        <a:pt x="4408" y="90"/>
                      </a:lnTo>
                      <a:cubicBezTo>
                        <a:pt x="4406" y="90"/>
                        <a:pt x="4403" y="88"/>
                        <a:pt x="4402" y="85"/>
                      </a:cubicBezTo>
                      <a:lnTo>
                        <a:pt x="4398" y="77"/>
                      </a:lnTo>
                      <a:cubicBezTo>
                        <a:pt x="4397" y="77"/>
                        <a:pt x="4397" y="76"/>
                        <a:pt x="4397" y="75"/>
                      </a:cubicBezTo>
                      <a:lnTo>
                        <a:pt x="4395" y="61"/>
                      </a:lnTo>
                      <a:lnTo>
                        <a:pt x="4393" y="58"/>
                      </a:lnTo>
                      <a:lnTo>
                        <a:pt x="4357" y="48"/>
                      </a:lnTo>
                      <a:lnTo>
                        <a:pt x="4360" y="56"/>
                      </a:lnTo>
                      <a:lnTo>
                        <a:pt x="4367" y="61"/>
                      </a:lnTo>
                      <a:lnTo>
                        <a:pt x="4371" y="66"/>
                      </a:lnTo>
                      <a:lnTo>
                        <a:pt x="4377" y="74"/>
                      </a:lnTo>
                      <a:lnTo>
                        <a:pt x="4379" y="80"/>
                      </a:lnTo>
                      <a:lnTo>
                        <a:pt x="4381" y="88"/>
                      </a:lnTo>
                      <a:cubicBezTo>
                        <a:pt x="4382" y="91"/>
                        <a:pt x="4381" y="94"/>
                        <a:pt x="4378" y="96"/>
                      </a:cubicBezTo>
                      <a:cubicBezTo>
                        <a:pt x="4376" y="98"/>
                        <a:pt x="4373" y="98"/>
                        <a:pt x="4370" y="97"/>
                      </a:cubicBezTo>
                      <a:lnTo>
                        <a:pt x="4340" y="84"/>
                      </a:lnTo>
                      <a:lnTo>
                        <a:pt x="4339" y="88"/>
                      </a:lnTo>
                      <a:lnTo>
                        <a:pt x="4337" y="100"/>
                      </a:lnTo>
                      <a:lnTo>
                        <a:pt x="4341" y="106"/>
                      </a:lnTo>
                      <a:lnTo>
                        <a:pt x="4346" y="110"/>
                      </a:lnTo>
                      <a:lnTo>
                        <a:pt x="4370" y="116"/>
                      </a:lnTo>
                      <a:lnTo>
                        <a:pt x="4371" y="114"/>
                      </a:lnTo>
                      <a:lnTo>
                        <a:pt x="4375" y="105"/>
                      </a:lnTo>
                      <a:cubicBezTo>
                        <a:pt x="4376" y="104"/>
                        <a:pt x="4376" y="104"/>
                        <a:pt x="4377" y="103"/>
                      </a:cubicBezTo>
                      <a:lnTo>
                        <a:pt x="4380" y="100"/>
                      </a:lnTo>
                      <a:cubicBezTo>
                        <a:pt x="4383" y="98"/>
                        <a:pt x="4387" y="98"/>
                        <a:pt x="4390" y="99"/>
                      </a:cubicBezTo>
                      <a:cubicBezTo>
                        <a:pt x="4393" y="101"/>
                        <a:pt x="4394" y="105"/>
                        <a:pt x="4393" y="108"/>
                      </a:cubicBezTo>
                      <a:lnTo>
                        <a:pt x="4390" y="119"/>
                      </a:lnTo>
                      <a:cubicBezTo>
                        <a:pt x="4392" y="118"/>
                        <a:pt x="4394" y="118"/>
                        <a:pt x="4395" y="119"/>
                      </a:cubicBezTo>
                      <a:cubicBezTo>
                        <a:pt x="4397" y="120"/>
                        <a:pt x="4399" y="121"/>
                        <a:pt x="4400" y="122"/>
                      </a:cubicBezTo>
                      <a:cubicBezTo>
                        <a:pt x="4401" y="123"/>
                        <a:pt x="4402" y="125"/>
                        <a:pt x="4402" y="126"/>
                      </a:cubicBezTo>
                      <a:lnTo>
                        <a:pt x="4402" y="126"/>
                      </a:lnTo>
                      <a:cubicBezTo>
                        <a:pt x="4403" y="126"/>
                        <a:pt x="4403" y="127"/>
                        <a:pt x="4403" y="127"/>
                      </a:cubicBezTo>
                      <a:cubicBezTo>
                        <a:pt x="4405" y="127"/>
                        <a:pt x="4408" y="129"/>
                        <a:pt x="4410" y="130"/>
                      </a:cubicBezTo>
                      <a:lnTo>
                        <a:pt x="4411" y="133"/>
                      </a:lnTo>
                      <a:lnTo>
                        <a:pt x="4416" y="142"/>
                      </a:lnTo>
                      <a:cubicBezTo>
                        <a:pt x="4418" y="146"/>
                        <a:pt x="4418" y="150"/>
                        <a:pt x="4415" y="153"/>
                      </a:cubicBezTo>
                      <a:lnTo>
                        <a:pt x="4412" y="156"/>
                      </a:lnTo>
                      <a:lnTo>
                        <a:pt x="4431" y="164"/>
                      </a:lnTo>
                      <a:cubicBezTo>
                        <a:pt x="4435" y="166"/>
                        <a:pt x="4437" y="170"/>
                        <a:pt x="4436" y="174"/>
                      </a:cubicBezTo>
                      <a:cubicBezTo>
                        <a:pt x="4435" y="178"/>
                        <a:pt x="4431" y="180"/>
                        <a:pt x="4427" y="179"/>
                      </a:cubicBezTo>
                      <a:lnTo>
                        <a:pt x="4373" y="167"/>
                      </a:lnTo>
                      <a:lnTo>
                        <a:pt x="4373" y="167"/>
                      </a:lnTo>
                      <a:lnTo>
                        <a:pt x="4370" y="179"/>
                      </a:lnTo>
                      <a:lnTo>
                        <a:pt x="4368" y="188"/>
                      </a:lnTo>
                      <a:lnTo>
                        <a:pt x="4370" y="191"/>
                      </a:lnTo>
                      <a:lnTo>
                        <a:pt x="4374" y="191"/>
                      </a:lnTo>
                      <a:cubicBezTo>
                        <a:pt x="4376" y="192"/>
                        <a:pt x="4378" y="193"/>
                        <a:pt x="4379" y="195"/>
                      </a:cubicBezTo>
                      <a:cubicBezTo>
                        <a:pt x="4380" y="197"/>
                        <a:pt x="4380" y="199"/>
                        <a:pt x="4380" y="202"/>
                      </a:cubicBezTo>
                      <a:lnTo>
                        <a:pt x="4377" y="210"/>
                      </a:lnTo>
                      <a:cubicBezTo>
                        <a:pt x="4377" y="211"/>
                        <a:pt x="4376" y="213"/>
                        <a:pt x="4375" y="213"/>
                      </a:cubicBezTo>
                      <a:lnTo>
                        <a:pt x="4373" y="216"/>
                      </a:lnTo>
                      <a:cubicBezTo>
                        <a:pt x="4370" y="219"/>
                        <a:pt x="4367" y="219"/>
                        <a:pt x="4364" y="218"/>
                      </a:cubicBezTo>
                      <a:lnTo>
                        <a:pt x="4360" y="216"/>
                      </a:lnTo>
                      <a:lnTo>
                        <a:pt x="4336" y="217"/>
                      </a:lnTo>
                      <a:lnTo>
                        <a:pt x="4334" y="221"/>
                      </a:lnTo>
                      <a:lnTo>
                        <a:pt x="4330" y="230"/>
                      </a:lnTo>
                      <a:lnTo>
                        <a:pt x="4336" y="233"/>
                      </a:lnTo>
                      <a:cubicBezTo>
                        <a:pt x="4337" y="234"/>
                        <a:pt x="4338" y="234"/>
                        <a:pt x="4339" y="235"/>
                      </a:cubicBezTo>
                      <a:lnTo>
                        <a:pt x="4342" y="240"/>
                      </a:lnTo>
                      <a:cubicBezTo>
                        <a:pt x="4344" y="242"/>
                        <a:pt x="4344" y="246"/>
                        <a:pt x="4342" y="249"/>
                      </a:cubicBezTo>
                      <a:lnTo>
                        <a:pt x="4333" y="263"/>
                      </a:lnTo>
                      <a:lnTo>
                        <a:pt x="4333" y="266"/>
                      </a:lnTo>
                      <a:lnTo>
                        <a:pt x="4336" y="271"/>
                      </a:lnTo>
                      <a:lnTo>
                        <a:pt x="4356" y="285"/>
                      </a:lnTo>
                      <a:cubicBezTo>
                        <a:pt x="4357" y="286"/>
                        <a:pt x="4357" y="286"/>
                        <a:pt x="4358" y="287"/>
                      </a:cubicBezTo>
                      <a:lnTo>
                        <a:pt x="4364" y="297"/>
                      </a:lnTo>
                      <a:cubicBezTo>
                        <a:pt x="4366" y="299"/>
                        <a:pt x="4366" y="303"/>
                        <a:pt x="4364" y="305"/>
                      </a:cubicBezTo>
                      <a:cubicBezTo>
                        <a:pt x="4363" y="308"/>
                        <a:pt x="4360" y="309"/>
                        <a:pt x="4357" y="309"/>
                      </a:cubicBezTo>
                      <a:lnTo>
                        <a:pt x="4352" y="309"/>
                      </a:lnTo>
                      <a:cubicBezTo>
                        <a:pt x="4351" y="309"/>
                        <a:pt x="4350" y="309"/>
                        <a:pt x="4348" y="308"/>
                      </a:cubicBezTo>
                      <a:lnTo>
                        <a:pt x="4337" y="301"/>
                      </a:lnTo>
                      <a:lnTo>
                        <a:pt x="4331" y="302"/>
                      </a:lnTo>
                      <a:cubicBezTo>
                        <a:pt x="4330" y="302"/>
                        <a:pt x="4329" y="302"/>
                        <a:pt x="4328" y="301"/>
                      </a:cubicBezTo>
                      <a:lnTo>
                        <a:pt x="4326" y="301"/>
                      </a:lnTo>
                      <a:cubicBezTo>
                        <a:pt x="4324" y="300"/>
                        <a:pt x="4323" y="300"/>
                        <a:pt x="4322" y="299"/>
                      </a:cubicBezTo>
                      <a:lnTo>
                        <a:pt x="4319" y="295"/>
                      </a:lnTo>
                      <a:lnTo>
                        <a:pt x="4315" y="299"/>
                      </a:lnTo>
                      <a:lnTo>
                        <a:pt x="4310" y="309"/>
                      </a:lnTo>
                      <a:lnTo>
                        <a:pt x="4311" y="310"/>
                      </a:lnTo>
                      <a:cubicBezTo>
                        <a:pt x="4314" y="312"/>
                        <a:pt x="4315" y="316"/>
                        <a:pt x="4314" y="319"/>
                      </a:cubicBezTo>
                      <a:lnTo>
                        <a:pt x="4313" y="324"/>
                      </a:lnTo>
                      <a:cubicBezTo>
                        <a:pt x="4313" y="325"/>
                        <a:pt x="4312" y="326"/>
                        <a:pt x="4312" y="327"/>
                      </a:cubicBezTo>
                      <a:lnTo>
                        <a:pt x="4310" y="330"/>
                      </a:lnTo>
                      <a:cubicBezTo>
                        <a:pt x="4310" y="331"/>
                        <a:pt x="4309" y="331"/>
                        <a:pt x="4308" y="332"/>
                      </a:cubicBezTo>
                      <a:lnTo>
                        <a:pt x="4317" y="345"/>
                      </a:lnTo>
                      <a:lnTo>
                        <a:pt x="4321" y="355"/>
                      </a:lnTo>
                      <a:lnTo>
                        <a:pt x="4327" y="360"/>
                      </a:lnTo>
                      <a:cubicBezTo>
                        <a:pt x="4328" y="360"/>
                        <a:pt x="4329" y="360"/>
                        <a:pt x="4329" y="361"/>
                      </a:cubicBezTo>
                      <a:lnTo>
                        <a:pt x="4331" y="364"/>
                      </a:lnTo>
                      <a:cubicBezTo>
                        <a:pt x="4334" y="367"/>
                        <a:pt x="4334" y="371"/>
                        <a:pt x="4331" y="374"/>
                      </a:cubicBezTo>
                      <a:cubicBezTo>
                        <a:pt x="4329" y="377"/>
                        <a:pt x="4325" y="378"/>
                        <a:pt x="4321" y="376"/>
                      </a:cubicBezTo>
                      <a:lnTo>
                        <a:pt x="4316" y="374"/>
                      </a:lnTo>
                      <a:lnTo>
                        <a:pt x="4298" y="381"/>
                      </a:lnTo>
                      <a:cubicBezTo>
                        <a:pt x="4295" y="382"/>
                        <a:pt x="4293" y="381"/>
                        <a:pt x="4290" y="380"/>
                      </a:cubicBezTo>
                      <a:lnTo>
                        <a:pt x="4287" y="377"/>
                      </a:lnTo>
                      <a:cubicBezTo>
                        <a:pt x="4285" y="376"/>
                        <a:pt x="4283" y="373"/>
                        <a:pt x="4284" y="370"/>
                      </a:cubicBezTo>
                      <a:lnTo>
                        <a:pt x="4275" y="371"/>
                      </a:lnTo>
                      <a:lnTo>
                        <a:pt x="4274" y="379"/>
                      </a:lnTo>
                      <a:cubicBezTo>
                        <a:pt x="4274" y="379"/>
                        <a:pt x="4274" y="380"/>
                        <a:pt x="4273" y="381"/>
                      </a:cubicBezTo>
                      <a:lnTo>
                        <a:pt x="4270" y="390"/>
                      </a:lnTo>
                      <a:cubicBezTo>
                        <a:pt x="4269" y="391"/>
                        <a:pt x="4269" y="392"/>
                        <a:pt x="4268" y="392"/>
                      </a:cubicBezTo>
                      <a:lnTo>
                        <a:pt x="4263" y="399"/>
                      </a:lnTo>
                      <a:cubicBezTo>
                        <a:pt x="4263" y="399"/>
                        <a:pt x="4262" y="400"/>
                        <a:pt x="4261" y="400"/>
                      </a:cubicBezTo>
                      <a:lnTo>
                        <a:pt x="4255" y="404"/>
                      </a:lnTo>
                      <a:cubicBezTo>
                        <a:pt x="4254" y="405"/>
                        <a:pt x="4253" y="405"/>
                        <a:pt x="4252" y="405"/>
                      </a:cubicBezTo>
                      <a:lnTo>
                        <a:pt x="4246" y="406"/>
                      </a:lnTo>
                      <a:cubicBezTo>
                        <a:pt x="4244" y="406"/>
                        <a:pt x="4243" y="406"/>
                        <a:pt x="4241" y="405"/>
                      </a:cubicBezTo>
                      <a:lnTo>
                        <a:pt x="4241" y="406"/>
                      </a:lnTo>
                      <a:lnTo>
                        <a:pt x="4241" y="408"/>
                      </a:lnTo>
                      <a:lnTo>
                        <a:pt x="4244" y="419"/>
                      </a:lnTo>
                      <a:cubicBezTo>
                        <a:pt x="4245" y="422"/>
                        <a:pt x="4244" y="426"/>
                        <a:pt x="4241" y="428"/>
                      </a:cubicBezTo>
                      <a:lnTo>
                        <a:pt x="4238" y="430"/>
                      </a:lnTo>
                      <a:cubicBezTo>
                        <a:pt x="4236" y="431"/>
                        <a:pt x="4233" y="432"/>
                        <a:pt x="4230" y="430"/>
                      </a:cubicBezTo>
                      <a:lnTo>
                        <a:pt x="4230" y="433"/>
                      </a:lnTo>
                      <a:lnTo>
                        <a:pt x="4228" y="438"/>
                      </a:lnTo>
                      <a:cubicBezTo>
                        <a:pt x="4227" y="440"/>
                        <a:pt x="4226" y="441"/>
                        <a:pt x="4225" y="442"/>
                      </a:cubicBezTo>
                      <a:lnTo>
                        <a:pt x="4222" y="444"/>
                      </a:lnTo>
                      <a:cubicBezTo>
                        <a:pt x="4220" y="445"/>
                        <a:pt x="4217" y="445"/>
                        <a:pt x="4214" y="444"/>
                      </a:cubicBezTo>
                      <a:lnTo>
                        <a:pt x="4207" y="441"/>
                      </a:lnTo>
                      <a:cubicBezTo>
                        <a:pt x="4206" y="440"/>
                        <a:pt x="4205" y="440"/>
                        <a:pt x="4205" y="439"/>
                      </a:cubicBezTo>
                      <a:lnTo>
                        <a:pt x="4203" y="437"/>
                      </a:lnTo>
                      <a:cubicBezTo>
                        <a:pt x="4201" y="435"/>
                        <a:pt x="4201" y="433"/>
                        <a:pt x="4201" y="431"/>
                      </a:cubicBezTo>
                      <a:lnTo>
                        <a:pt x="4202" y="421"/>
                      </a:lnTo>
                      <a:cubicBezTo>
                        <a:pt x="4202" y="421"/>
                        <a:pt x="4202" y="420"/>
                        <a:pt x="4202" y="419"/>
                      </a:cubicBezTo>
                      <a:lnTo>
                        <a:pt x="4205" y="404"/>
                      </a:lnTo>
                      <a:lnTo>
                        <a:pt x="4202" y="392"/>
                      </a:lnTo>
                      <a:cubicBezTo>
                        <a:pt x="4202" y="391"/>
                        <a:pt x="4202" y="391"/>
                        <a:pt x="4202" y="390"/>
                      </a:cubicBezTo>
                      <a:lnTo>
                        <a:pt x="4204" y="380"/>
                      </a:lnTo>
                      <a:cubicBezTo>
                        <a:pt x="4204" y="379"/>
                        <a:pt x="4204" y="379"/>
                        <a:pt x="4204" y="378"/>
                      </a:cubicBezTo>
                      <a:lnTo>
                        <a:pt x="4208" y="370"/>
                      </a:lnTo>
                      <a:cubicBezTo>
                        <a:pt x="4209" y="370"/>
                        <a:pt x="4209" y="369"/>
                        <a:pt x="4210" y="368"/>
                      </a:cubicBezTo>
                      <a:lnTo>
                        <a:pt x="4215" y="363"/>
                      </a:lnTo>
                      <a:lnTo>
                        <a:pt x="4211" y="351"/>
                      </a:lnTo>
                      <a:cubicBezTo>
                        <a:pt x="4211" y="350"/>
                        <a:pt x="4211" y="349"/>
                        <a:pt x="4211" y="348"/>
                      </a:cubicBezTo>
                      <a:lnTo>
                        <a:pt x="4211" y="341"/>
                      </a:lnTo>
                      <a:cubicBezTo>
                        <a:pt x="4211" y="340"/>
                        <a:pt x="4212" y="339"/>
                        <a:pt x="4212" y="338"/>
                      </a:cubicBezTo>
                      <a:lnTo>
                        <a:pt x="4215" y="332"/>
                      </a:lnTo>
                      <a:cubicBezTo>
                        <a:pt x="4215" y="331"/>
                        <a:pt x="4215" y="330"/>
                        <a:pt x="4216" y="329"/>
                      </a:cubicBezTo>
                      <a:lnTo>
                        <a:pt x="4220" y="324"/>
                      </a:lnTo>
                      <a:lnTo>
                        <a:pt x="4219" y="318"/>
                      </a:lnTo>
                      <a:cubicBezTo>
                        <a:pt x="4219" y="317"/>
                        <a:pt x="4219" y="316"/>
                        <a:pt x="4220" y="315"/>
                      </a:cubicBezTo>
                      <a:lnTo>
                        <a:pt x="4229" y="271"/>
                      </a:lnTo>
                      <a:lnTo>
                        <a:pt x="4227" y="269"/>
                      </a:lnTo>
                      <a:lnTo>
                        <a:pt x="4214" y="264"/>
                      </a:lnTo>
                      <a:lnTo>
                        <a:pt x="4210" y="265"/>
                      </a:lnTo>
                      <a:lnTo>
                        <a:pt x="4187" y="277"/>
                      </a:lnTo>
                      <a:cubicBezTo>
                        <a:pt x="4184" y="279"/>
                        <a:pt x="4180" y="278"/>
                        <a:pt x="4178" y="276"/>
                      </a:cubicBezTo>
                      <a:lnTo>
                        <a:pt x="4171" y="270"/>
                      </a:lnTo>
                      <a:cubicBezTo>
                        <a:pt x="4169" y="269"/>
                        <a:pt x="4168" y="266"/>
                        <a:pt x="4169" y="264"/>
                      </a:cubicBezTo>
                      <a:cubicBezTo>
                        <a:pt x="4169" y="261"/>
                        <a:pt x="4170" y="259"/>
                        <a:pt x="4172" y="257"/>
                      </a:cubicBezTo>
                      <a:lnTo>
                        <a:pt x="4229" y="224"/>
                      </a:lnTo>
                      <a:lnTo>
                        <a:pt x="4237" y="211"/>
                      </a:lnTo>
                      <a:lnTo>
                        <a:pt x="4236" y="202"/>
                      </a:lnTo>
                      <a:lnTo>
                        <a:pt x="4237" y="190"/>
                      </a:lnTo>
                      <a:lnTo>
                        <a:pt x="4244" y="167"/>
                      </a:lnTo>
                      <a:cubicBezTo>
                        <a:pt x="4243" y="167"/>
                        <a:pt x="4243" y="167"/>
                        <a:pt x="4242" y="167"/>
                      </a:cubicBezTo>
                      <a:lnTo>
                        <a:pt x="4240" y="166"/>
                      </a:lnTo>
                      <a:cubicBezTo>
                        <a:pt x="4239" y="166"/>
                        <a:pt x="4237" y="165"/>
                        <a:pt x="4236" y="163"/>
                      </a:cubicBezTo>
                      <a:lnTo>
                        <a:pt x="4234" y="161"/>
                      </a:lnTo>
                      <a:cubicBezTo>
                        <a:pt x="4234" y="160"/>
                        <a:pt x="4233" y="159"/>
                        <a:pt x="4233" y="158"/>
                      </a:cubicBezTo>
                      <a:lnTo>
                        <a:pt x="4232" y="154"/>
                      </a:lnTo>
                      <a:lnTo>
                        <a:pt x="4232" y="146"/>
                      </a:lnTo>
                      <a:lnTo>
                        <a:pt x="4233" y="138"/>
                      </a:lnTo>
                      <a:cubicBezTo>
                        <a:pt x="4233" y="136"/>
                        <a:pt x="4234" y="134"/>
                        <a:pt x="4236" y="133"/>
                      </a:cubicBezTo>
                      <a:lnTo>
                        <a:pt x="4238" y="131"/>
                      </a:lnTo>
                      <a:cubicBezTo>
                        <a:pt x="4239" y="130"/>
                        <a:pt x="4240" y="130"/>
                        <a:pt x="4241" y="129"/>
                      </a:cubicBezTo>
                      <a:lnTo>
                        <a:pt x="4242" y="128"/>
                      </a:lnTo>
                      <a:lnTo>
                        <a:pt x="4245" y="120"/>
                      </a:lnTo>
                      <a:lnTo>
                        <a:pt x="4245" y="115"/>
                      </a:lnTo>
                      <a:lnTo>
                        <a:pt x="4243" y="107"/>
                      </a:lnTo>
                      <a:cubicBezTo>
                        <a:pt x="4242" y="106"/>
                        <a:pt x="4242" y="105"/>
                        <a:pt x="4243" y="104"/>
                      </a:cubicBezTo>
                      <a:lnTo>
                        <a:pt x="4243" y="101"/>
                      </a:lnTo>
                      <a:lnTo>
                        <a:pt x="4237" y="96"/>
                      </a:lnTo>
                      <a:cubicBezTo>
                        <a:pt x="4236" y="95"/>
                        <a:pt x="4235" y="94"/>
                        <a:pt x="4235" y="92"/>
                      </a:cubicBezTo>
                      <a:lnTo>
                        <a:pt x="4234" y="93"/>
                      </a:lnTo>
                      <a:lnTo>
                        <a:pt x="4189" y="139"/>
                      </a:lnTo>
                      <a:lnTo>
                        <a:pt x="4177" y="159"/>
                      </a:lnTo>
                      <a:lnTo>
                        <a:pt x="4167" y="179"/>
                      </a:lnTo>
                      <a:cubicBezTo>
                        <a:pt x="4167" y="180"/>
                        <a:pt x="4166" y="181"/>
                        <a:pt x="4166" y="181"/>
                      </a:cubicBezTo>
                      <a:lnTo>
                        <a:pt x="4153" y="195"/>
                      </a:lnTo>
                      <a:lnTo>
                        <a:pt x="4148" y="206"/>
                      </a:lnTo>
                      <a:lnTo>
                        <a:pt x="4144" y="223"/>
                      </a:lnTo>
                      <a:cubicBezTo>
                        <a:pt x="4144" y="224"/>
                        <a:pt x="4143" y="225"/>
                        <a:pt x="4142" y="226"/>
                      </a:cubicBezTo>
                      <a:lnTo>
                        <a:pt x="4139" y="229"/>
                      </a:lnTo>
                      <a:cubicBezTo>
                        <a:pt x="4137" y="230"/>
                        <a:pt x="4136" y="231"/>
                        <a:pt x="4134" y="231"/>
                      </a:cubicBezTo>
                      <a:lnTo>
                        <a:pt x="4130" y="232"/>
                      </a:lnTo>
                      <a:lnTo>
                        <a:pt x="4128" y="240"/>
                      </a:lnTo>
                      <a:lnTo>
                        <a:pt x="4120" y="279"/>
                      </a:lnTo>
                      <a:lnTo>
                        <a:pt x="4116" y="292"/>
                      </a:lnTo>
                      <a:lnTo>
                        <a:pt x="4109" y="303"/>
                      </a:lnTo>
                      <a:lnTo>
                        <a:pt x="4102" y="312"/>
                      </a:lnTo>
                      <a:cubicBezTo>
                        <a:pt x="4101" y="313"/>
                        <a:pt x="4100" y="313"/>
                        <a:pt x="4099" y="314"/>
                      </a:cubicBezTo>
                      <a:lnTo>
                        <a:pt x="4091" y="319"/>
                      </a:lnTo>
                      <a:lnTo>
                        <a:pt x="4050" y="390"/>
                      </a:lnTo>
                      <a:lnTo>
                        <a:pt x="4007" y="449"/>
                      </a:lnTo>
                      <a:lnTo>
                        <a:pt x="4019" y="454"/>
                      </a:lnTo>
                      <a:cubicBezTo>
                        <a:pt x="4020" y="455"/>
                        <a:pt x="4022" y="456"/>
                        <a:pt x="4022" y="457"/>
                      </a:cubicBezTo>
                      <a:lnTo>
                        <a:pt x="4027" y="465"/>
                      </a:lnTo>
                      <a:cubicBezTo>
                        <a:pt x="4028" y="467"/>
                        <a:pt x="4028" y="470"/>
                        <a:pt x="4027" y="472"/>
                      </a:cubicBezTo>
                      <a:lnTo>
                        <a:pt x="4023" y="483"/>
                      </a:lnTo>
                      <a:cubicBezTo>
                        <a:pt x="4023" y="484"/>
                        <a:pt x="4022" y="485"/>
                        <a:pt x="4022" y="486"/>
                      </a:cubicBezTo>
                      <a:lnTo>
                        <a:pt x="4010" y="501"/>
                      </a:lnTo>
                      <a:lnTo>
                        <a:pt x="4006" y="515"/>
                      </a:lnTo>
                      <a:lnTo>
                        <a:pt x="4002" y="523"/>
                      </a:lnTo>
                      <a:lnTo>
                        <a:pt x="3998" y="530"/>
                      </a:lnTo>
                      <a:lnTo>
                        <a:pt x="3995" y="534"/>
                      </a:lnTo>
                      <a:cubicBezTo>
                        <a:pt x="3994" y="535"/>
                        <a:pt x="3992" y="536"/>
                        <a:pt x="3991" y="536"/>
                      </a:cubicBezTo>
                      <a:lnTo>
                        <a:pt x="3987" y="537"/>
                      </a:lnTo>
                      <a:lnTo>
                        <a:pt x="3985" y="540"/>
                      </a:lnTo>
                      <a:lnTo>
                        <a:pt x="3982" y="545"/>
                      </a:lnTo>
                      <a:lnTo>
                        <a:pt x="3976" y="572"/>
                      </a:lnTo>
                      <a:lnTo>
                        <a:pt x="3971" y="585"/>
                      </a:lnTo>
                      <a:cubicBezTo>
                        <a:pt x="3971" y="586"/>
                        <a:pt x="3970" y="587"/>
                        <a:pt x="3970" y="588"/>
                      </a:cubicBezTo>
                      <a:lnTo>
                        <a:pt x="3965" y="593"/>
                      </a:lnTo>
                      <a:cubicBezTo>
                        <a:pt x="3964" y="594"/>
                        <a:pt x="3963" y="595"/>
                        <a:pt x="3961" y="595"/>
                      </a:cubicBezTo>
                      <a:lnTo>
                        <a:pt x="3958" y="596"/>
                      </a:lnTo>
                      <a:lnTo>
                        <a:pt x="3950" y="601"/>
                      </a:lnTo>
                      <a:cubicBezTo>
                        <a:pt x="3949" y="601"/>
                        <a:pt x="3948" y="602"/>
                        <a:pt x="3948" y="602"/>
                      </a:cubicBezTo>
                      <a:lnTo>
                        <a:pt x="3943" y="603"/>
                      </a:lnTo>
                      <a:cubicBezTo>
                        <a:pt x="3941" y="604"/>
                        <a:pt x="3939" y="603"/>
                        <a:pt x="3937" y="603"/>
                      </a:cubicBezTo>
                      <a:lnTo>
                        <a:pt x="3933" y="600"/>
                      </a:lnTo>
                      <a:cubicBezTo>
                        <a:pt x="3931" y="600"/>
                        <a:pt x="3930" y="598"/>
                        <a:pt x="3929" y="597"/>
                      </a:cubicBezTo>
                      <a:lnTo>
                        <a:pt x="3929" y="596"/>
                      </a:lnTo>
                      <a:lnTo>
                        <a:pt x="3930" y="603"/>
                      </a:lnTo>
                      <a:cubicBezTo>
                        <a:pt x="3930" y="605"/>
                        <a:pt x="3929" y="607"/>
                        <a:pt x="3927" y="609"/>
                      </a:cubicBezTo>
                      <a:cubicBezTo>
                        <a:pt x="3926" y="611"/>
                        <a:pt x="3924" y="612"/>
                        <a:pt x="3922" y="612"/>
                      </a:cubicBezTo>
                      <a:lnTo>
                        <a:pt x="3915" y="612"/>
                      </a:lnTo>
                      <a:cubicBezTo>
                        <a:pt x="3913" y="612"/>
                        <a:pt x="3910" y="611"/>
                        <a:pt x="3909" y="609"/>
                      </a:cubicBezTo>
                      <a:lnTo>
                        <a:pt x="3901" y="600"/>
                      </a:lnTo>
                      <a:cubicBezTo>
                        <a:pt x="3900" y="599"/>
                        <a:pt x="3899" y="598"/>
                        <a:pt x="3899" y="597"/>
                      </a:cubicBezTo>
                      <a:lnTo>
                        <a:pt x="3895" y="584"/>
                      </a:lnTo>
                      <a:cubicBezTo>
                        <a:pt x="3895" y="584"/>
                        <a:pt x="3895" y="583"/>
                        <a:pt x="3895" y="582"/>
                      </a:cubicBezTo>
                      <a:lnTo>
                        <a:pt x="3895" y="550"/>
                      </a:lnTo>
                      <a:cubicBezTo>
                        <a:pt x="3895" y="549"/>
                        <a:pt x="3896" y="548"/>
                        <a:pt x="3896" y="547"/>
                      </a:cubicBezTo>
                      <a:lnTo>
                        <a:pt x="3900" y="539"/>
                      </a:lnTo>
                      <a:lnTo>
                        <a:pt x="3899" y="532"/>
                      </a:lnTo>
                      <a:lnTo>
                        <a:pt x="3900" y="521"/>
                      </a:lnTo>
                      <a:lnTo>
                        <a:pt x="3902" y="515"/>
                      </a:lnTo>
                      <a:lnTo>
                        <a:pt x="3902" y="511"/>
                      </a:lnTo>
                      <a:lnTo>
                        <a:pt x="3902" y="508"/>
                      </a:lnTo>
                      <a:cubicBezTo>
                        <a:pt x="3902" y="505"/>
                        <a:pt x="3904" y="503"/>
                        <a:pt x="3906" y="502"/>
                      </a:cubicBezTo>
                      <a:lnTo>
                        <a:pt x="3910" y="495"/>
                      </a:lnTo>
                      <a:lnTo>
                        <a:pt x="3913" y="492"/>
                      </a:lnTo>
                      <a:cubicBezTo>
                        <a:pt x="3914" y="491"/>
                        <a:pt x="3914" y="491"/>
                        <a:pt x="3915" y="491"/>
                      </a:cubicBezTo>
                      <a:lnTo>
                        <a:pt x="3920" y="488"/>
                      </a:lnTo>
                      <a:lnTo>
                        <a:pt x="3942" y="464"/>
                      </a:lnTo>
                      <a:cubicBezTo>
                        <a:pt x="3939" y="466"/>
                        <a:pt x="3934" y="466"/>
                        <a:pt x="3932" y="462"/>
                      </a:cubicBezTo>
                      <a:lnTo>
                        <a:pt x="3928" y="458"/>
                      </a:lnTo>
                      <a:cubicBezTo>
                        <a:pt x="3927" y="457"/>
                        <a:pt x="3926" y="455"/>
                        <a:pt x="3926" y="453"/>
                      </a:cubicBezTo>
                      <a:lnTo>
                        <a:pt x="3926" y="447"/>
                      </a:lnTo>
                      <a:cubicBezTo>
                        <a:pt x="3927" y="446"/>
                        <a:pt x="3927" y="445"/>
                        <a:pt x="3927" y="444"/>
                      </a:cubicBezTo>
                      <a:lnTo>
                        <a:pt x="3928" y="443"/>
                      </a:lnTo>
                      <a:cubicBezTo>
                        <a:pt x="3927" y="442"/>
                        <a:pt x="3927" y="442"/>
                        <a:pt x="3927" y="442"/>
                      </a:cubicBezTo>
                      <a:lnTo>
                        <a:pt x="3924" y="439"/>
                      </a:lnTo>
                      <a:cubicBezTo>
                        <a:pt x="3921" y="436"/>
                        <a:pt x="3921" y="432"/>
                        <a:pt x="3923" y="429"/>
                      </a:cubicBezTo>
                      <a:lnTo>
                        <a:pt x="3938" y="409"/>
                      </a:lnTo>
                      <a:cubicBezTo>
                        <a:pt x="3939" y="407"/>
                        <a:pt x="3940" y="407"/>
                        <a:pt x="3941" y="406"/>
                      </a:cubicBezTo>
                      <a:lnTo>
                        <a:pt x="3949" y="402"/>
                      </a:lnTo>
                      <a:cubicBezTo>
                        <a:pt x="3952" y="401"/>
                        <a:pt x="3954" y="401"/>
                        <a:pt x="3957" y="403"/>
                      </a:cubicBezTo>
                      <a:lnTo>
                        <a:pt x="3954" y="391"/>
                      </a:lnTo>
                      <a:cubicBezTo>
                        <a:pt x="3954" y="390"/>
                        <a:pt x="3954" y="389"/>
                        <a:pt x="3954" y="388"/>
                      </a:cubicBezTo>
                      <a:lnTo>
                        <a:pt x="3955" y="381"/>
                      </a:lnTo>
                      <a:cubicBezTo>
                        <a:pt x="3955" y="379"/>
                        <a:pt x="3956" y="378"/>
                        <a:pt x="3956" y="377"/>
                      </a:cubicBezTo>
                      <a:lnTo>
                        <a:pt x="3959" y="374"/>
                      </a:lnTo>
                      <a:lnTo>
                        <a:pt x="3958" y="373"/>
                      </a:lnTo>
                      <a:lnTo>
                        <a:pt x="3934" y="376"/>
                      </a:lnTo>
                      <a:cubicBezTo>
                        <a:pt x="3931" y="377"/>
                        <a:pt x="3928" y="375"/>
                        <a:pt x="3926" y="373"/>
                      </a:cubicBezTo>
                      <a:lnTo>
                        <a:pt x="3919" y="362"/>
                      </a:lnTo>
                      <a:cubicBezTo>
                        <a:pt x="3917" y="359"/>
                        <a:pt x="3917" y="356"/>
                        <a:pt x="3919" y="354"/>
                      </a:cubicBezTo>
                      <a:cubicBezTo>
                        <a:pt x="3919" y="353"/>
                        <a:pt x="3920" y="352"/>
                        <a:pt x="3920" y="351"/>
                      </a:cubicBezTo>
                      <a:cubicBezTo>
                        <a:pt x="3920" y="350"/>
                        <a:pt x="3920" y="348"/>
                        <a:pt x="3921" y="346"/>
                      </a:cubicBezTo>
                      <a:lnTo>
                        <a:pt x="3926" y="334"/>
                      </a:lnTo>
                      <a:cubicBezTo>
                        <a:pt x="3927" y="334"/>
                        <a:pt x="3927" y="333"/>
                        <a:pt x="3928" y="332"/>
                      </a:cubicBezTo>
                      <a:lnTo>
                        <a:pt x="3955" y="307"/>
                      </a:lnTo>
                      <a:lnTo>
                        <a:pt x="3963" y="293"/>
                      </a:lnTo>
                      <a:cubicBezTo>
                        <a:pt x="3963" y="293"/>
                        <a:pt x="3964" y="292"/>
                        <a:pt x="3964" y="291"/>
                      </a:cubicBezTo>
                      <a:lnTo>
                        <a:pt x="3968" y="287"/>
                      </a:lnTo>
                      <a:cubicBezTo>
                        <a:pt x="3969" y="287"/>
                        <a:pt x="3970" y="286"/>
                        <a:pt x="3970" y="286"/>
                      </a:cubicBezTo>
                      <a:lnTo>
                        <a:pt x="3978" y="282"/>
                      </a:lnTo>
                      <a:lnTo>
                        <a:pt x="3990" y="264"/>
                      </a:lnTo>
                      <a:lnTo>
                        <a:pt x="3994" y="254"/>
                      </a:lnTo>
                      <a:cubicBezTo>
                        <a:pt x="3994" y="252"/>
                        <a:pt x="3996" y="250"/>
                        <a:pt x="3998" y="249"/>
                      </a:cubicBezTo>
                      <a:lnTo>
                        <a:pt x="4008" y="244"/>
                      </a:lnTo>
                      <a:lnTo>
                        <a:pt x="4016" y="230"/>
                      </a:lnTo>
                      <a:cubicBezTo>
                        <a:pt x="4017" y="229"/>
                        <a:pt x="4018" y="228"/>
                        <a:pt x="4020" y="227"/>
                      </a:cubicBezTo>
                      <a:lnTo>
                        <a:pt x="4026" y="224"/>
                      </a:lnTo>
                      <a:lnTo>
                        <a:pt x="4030" y="221"/>
                      </a:lnTo>
                      <a:lnTo>
                        <a:pt x="4034" y="213"/>
                      </a:lnTo>
                      <a:lnTo>
                        <a:pt x="4030" y="203"/>
                      </a:lnTo>
                      <a:lnTo>
                        <a:pt x="4029" y="197"/>
                      </a:lnTo>
                      <a:cubicBezTo>
                        <a:pt x="4028" y="194"/>
                        <a:pt x="4030" y="190"/>
                        <a:pt x="4034" y="188"/>
                      </a:cubicBezTo>
                      <a:lnTo>
                        <a:pt x="4051" y="182"/>
                      </a:lnTo>
                      <a:lnTo>
                        <a:pt x="4055" y="179"/>
                      </a:lnTo>
                      <a:lnTo>
                        <a:pt x="4063" y="162"/>
                      </a:lnTo>
                      <a:lnTo>
                        <a:pt x="4069" y="154"/>
                      </a:lnTo>
                      <a:cubicBezTo>
                        <a:pt x="4069" y="153"/>
                        <a:pt x="4070" y="152"/>
                        <a:pt x="4071" y="151"/>
                      </a:cubicBezTo>
                      <a:lnTo>
                        <a:pt x="4078" y="147"/>
                      </a:lnTo>
                      <a:lnTo>
                        <a:pt x="4082" y="141"/>
                      </a:lnTo>
                      <a:cubicBezTo>
                        <a:pt x="4083" y="140"/>
                        <a:pt x="4084" y="139"/>
                        <a:pt x="4085" y="138"/>
                      </a:cubicBezTo>
                      <a:lnTo>
                        <a:pt x="4087" y="137"/>
                      </a:lnTo>
                      <a:lnTo>
                        <a:pt x="4083" y="127"/>
                      </a:lnTo>
                      <a:lnTo>
                        <a:pt x="4080" y="130"/>
                      </a:lnTo>
                      <a:cubicBezTo>
                        <a:pt x="4079" y="130"/>
                        <a:pt x="4079" y="130"/>
                        <a:pt x="4078" y="131"/>
                      </a:cubicBezTo>
                      <a:lnTo>
                        <a:pt x="4074" y="133"/>
                      </a:lnTo>
                      <a:lnTo>
                        <a:pt x="4071" y="140"/>
                      </a:lnTo>
                      <a:cubicBezTo>
                        <a:pt x="4071" y="142"/>
                        <a:pt x="4070" y="143"/>
                        <a:pt x="4069" y="143"/>
                      </a:cubicBezTo>
                      <a:lnTo>
                        <a:pt x="4067" y="145"/>
                      </a:lnTo>
                      <a:cubicBezTo>
                        <a:pt x="4064" y="148"/>
                        <a:pt x="4059" y="148"/>
                        <a:pt x="4056" y="145"/>
                      </a:cubicBezTo>
                      <a:lnTo>
                        <a:pt x="4054" y="143"/>
                      </a:lnTo>
                      <a:cubicBezTo>
                        <a:pt x="4054" y="142"/>
                        <a:pt x="4053" y="142"/>
                        <a:pt x="4053" y="141"/>
                      </a:cubicBezTo>
                      <a:lnTo>
                        <a:pt x="4047" y="126"/>
                      </a:lnTo>
                      <a:lnTo>
                        <a:pt x="4045" y="126"/>
                      </a:lnTo>
                      <a:lnTo>
                        <a:pt x="4039" y="129"/>
                      </a:lnTo>
                      <a:lnTo>
                        <a:pt x="4036" y="131"/>
                      </a:lnTo>
                      <a:lnTo>
                        <a:pt x="4029" y="147"/>
                      </a:lnTo>
                      <a:cubicBezTo>
                        <a:pt x="4027" y="150"/>
                        <a:pt x="4023" y="152"/>
                        <a:pt x="4020" y="151"/>
                      </a:cubicBezTo>
                      <a:lnTo>
                        <a:pt x="4017" y="150"/>
                      </a:lnTo>
                      <a:cubicBezTo>
                        <a:pt x="4016" y="149"/>
                        <a:pt x="4015" y="149"/>
                        <a:pt x="4014" y="148"/>
                      </a:cubicBezTo>
                      <a:lnTo>
                        <a:pt x="4012" y="152"/>
                      </a:lnTo>
                      <a:cubicBezTo>
                        <a:pt x="4011" y="154"/>
                        <a:pt x="4009" y="155"/>
                        <a:pt x="4007" y="156"/>
                      </a:cubicBezTo>
                      <a:lnTo>
                        <a:pt x="4003" y="157"/>
                      </a:lnTo>
                      <a:cubicBezTo>
                        <a:pt x="3999" y="159"/>
                        <a:pt x="3994" y="157"/>
                        <a:pt x="3993" y="153"/>
                      </a:cubicBezTo>
                      <a:lnTo>
                        <a:pt x="3988" y="170"/>
                      </a:lnTo>
                      <a:cubicBezTo>
                        <a:pt x="3987" y="174"/>
                        <a:pt x="3983" y="176"/>
                        <a:pt x="3979" y="175"/>
                      </a:cubicBezTo>
                      <a:lnTo>
                        <a:pt x="3976" y="174"/>
                      </a:lnTo>
                      <a:lnTo>
                        <a:pt x="3973" y="181"/>
                      </a:lnTo>
                      <a:cubicBezTo>
                        <a:pt x="3973" y="182"/>
                        <a:pt x="3973" y="183"/>
                        <a:pt x="3972" y="183"/>
                      </a:cubicBezTo>
                      <a:lnTo>
                        <a:pt x="3970" y="185"/>
                      </a:lnTo>
                      <a:cubicBezTo>
                        <a:pt x="3968" y="187"/>
                        <a:pt x="3966" y="188"/>
                        <a:pt x="3963" y="188"/>
                      </a:cubicBezTo>
                      <a:lnTo>
                        <a:pt x="3961" y="188"/>
                      </a:lnTo>
                      <a:cubicBezTo>
                        <a:pt x="3959" y="187"/>
                        <a:pt x="3957" y="186"/>
                        <a:pt x="3955" y="184"/>
                      </a:cubicBezTo>
                      <a:cubicBezTo>
                        <a:pt x="3954" y="183"/>
                        <a:pt x="3954" y="180"/>
                        <a:pt x="3954" y="178"/>
                      </a:cubicBezTo>
                      <a:lnTo>
                        <a:pt x="3958" y="160"/>
                      </a:lnTo>
                      <a:lnTo>
                        <a:pt x="3952" y="133"/>
                      </a:lnTo>
                      <a:lnTo>
                        <a:pt x="3941" y="116"/>
                      </a:lnTo>
                      <a:lnTo>
                        <a:pt x="3935" y="132"/>
                      </a:lnTo>
                      <a:lnTo>
                        <a:pt x="3935" y="143"/>
                      </a:lnTo>
                      <a:cubicBezTo>
                        <a:pt x="3935" y="146"/>
                        <a:pt x="3933" y="149"/>
                        <a:pt x="3930" y="150"/>
                      </a:cubicBezTo>
                      <a:cubicBezTo>
                        <a:pt x="3928" y="152"/>
                        <a:pt x="3924" y="151"/>
                        <a:pt x="3922" y="149"/>
                      </a:cubicBezTo>
                      <a:lnTo>
                        <a:pt x="3920" y="147"/>
                      </a:lnTo>
                      <a:lnTo>
                        <a:pt x="3913" y="146"/>
                      </a:lnTo>
                      <a:cubicBezTo>
                        <a:pt x="3911" y="145"/>
                        <a:pt x="3909" y="144"/>
                        <a:pt x="3908" y="142"/>
                      </a:cubicBezTo>
                      <a:lnTo>
                        <a:pt x="3907" y="140"/>
                      </a:lnTo>
                      <a:lnTo>
                        <a:pt x="3905" y="141"/>
                      </a:lnTo>
                      <a:cubicBezTo>
                        <a:pt x="3902" y="143"/>
                        <a:pt x="3898" y="143"/>
                        <a:pt x="3895" y="140"/>
                      </a:cubicBezTo>
                      <a:lnTo>
                        <a:pt x="3892" y="137"/>
                      </a:lnTo>
                      <a:cubicBezTo>
                        <a:pt x="3890" y="135"/>
                        <a:pt x="3889" y="132"/>
                        <a:pt x="3890" y="130"/>
                      </a:cubicBezTo>
                      <a:cubicBezTo>
                        <a:pt x="3890" y="127"/>
                        <a:pt x="3892" y="125"/>
                        <a:pt x="3894" y="124"/>
                      </a:cubicBezTo>
                      <a:lnTo>
                        <a:pt x="3899" y="121"/>
                      </a:lnTo>
                      <a:lnTo>
                        <a:pt x="3905" y="115"/>
                      </a:lnTo>
                      <a:lnTo>
                        <a:pt x="3880" y="118"/>
                      </a:lnTo>
                      <a:cubicBezTo>
                        <a:pt x="3877" y="118"/>
                        <a:pt x="3873" y="117"/>
                        <a:pt x="3872" y="114"/>
                      </a:cubicBezTo>
                      <a:cubicBezTo>
                        <a:pt x="3870" y="112"/>
                        <a:pt x="3870" y="108"/>
                        <a:pt x="3872" y="106"/>
                      </a:cubicBezTo>
                      <a:lnTo>
                        <a:pt x="3878" y="98"/>
                      </a:lnTo>
                      <a:lnTo>
                        <a:pt x="3877" y="96"/>
                      </a:lnTo>
                      <a:lnTo>
                        <a:pt x="3873" y="94"/>
                      </a:lnTo>
                      <a:cubicBezTo>
                        <a:pt x="3871" y="93"/>
                        <a:pt x="3870" y="92"/>
                        <a:pt x="3869" y="91"/>
                      </a:cubicBezTo>
                      <a:lnTo>
                        <a:pt x="3867" y="88"/>
                      </a:lnTo>
                      <a:cubicBezTo>
                        <a:pt x="3867" y="87"/>
                        <a:pt x="3867" y="86"/>
                        <a:pt x="3867" y="86"/>
                      </a:cubicBezTo>
                      <a:lnTo>
                        <a:pt x="3865" y="81"/>
                      </a:lnTo>
                      <a:lnTo>
                        <a:pt x="3850" y="77"/>
                      </a:lnTo>
                      <a:lnTo>
                        <a:pt x="3852" y="80"/>
                      </a:lnTo>
                      <a:cubicBezTo>
                        <a:pt x="3855" y="82"/>
                        <a:pt x="3855" y="86"/>
                        <a:pt x="3854" y="89"/>
                      </a:cubicBezTo>
                      <a:cubicBezTo>
                        <a:pt x="3853" y="92"/>
                        <a:pt x="3849" y="94"/>
                        <a:pt x="3846" y="93"/>
                      </a:cubicBezTo>
                      <a:lnTo>
                        <a:pt x="3844" y="93"/>
                      </a:lnTo>
                      <a:lnTo>
                        <a:pt x="3839" y="96"/>
                      </a:lnTo>
                      <a:lnTo>
                        <a:pt x="3841" y="99"/>
                      </a:lnTo>
                      <a:lnTo>
                        <a:pt x="3847" y="104"/>
                      </a:lnTo>
                      <a:cubicBezTo>
                        <a:pt x="3849" y="106"/>
                        <a:pt x="3850" y="110"/>
                        <a:pt x="3849" y="113"/>
                      </a:cubicBezTo>
                      <a:lnTo>
                        <a:pt x="3865" y="124"/>
                      </a:lnTo>
                      <a:cubicBezTo>
                        <a:pt x="3868" y="127"/>
                        <a:pt x="3869" y="130"/>
                        <a:pt x="3868" y="133"/>
                      </a:cubicBezTo>
                      <a:lnTo>
                        <a:pt x="3865" y="142"/>
                      </a:lnTo>
                      <a:cubicBezTo>
                        <a:pt x="3864" y="145"/>
                        <a:pt x="3861" y="148"/>
                        <a:pt x="3857" y="147"/>
                      </a:cubicBezTo>
                      <a:lnTo>
                        <a:pt x="3851" y="147"/>
                      </a:lnTo>
                      <a:cubicBezTo>
                        <a:pt x="3850" y="147"/>
                        <a:pt x="3849" y="146"/>
                        <a:pt x="3848" y="146"/>
                      </a:cubicBezTo>
                      <a:lnTo>
                        <a:pt x="3846" y="144"/>
                      </a:lnTo>
                      <a:lnTo>
                        <a:pt x="3845" y="157"/>
                      </a:lnTo>
                      <a:lnTo>
                        <a:pt x="3847" y="160"/>
                      </a:lnTo>
                      <a:cubicBezTo>
                        <a:pt x="3848" y="160"/>
                        <a:pt x="3848" y="161"/>
                        <a:pt x="3849" y="161"/>
                      </a:cubicBezTo>
                      <a:lnTo>
                        <a:pt x="3851" y="166"/>
                      </a:lnTo>
                      <a:lnTo>
                        <a:pt x="3853" y="173"/>
                      </a:lnTo>
                      <a:cubicBezTo>
                        <a:pt x="3854" y="174"/>
                        <a:pt x="3854" y="176"/>
                        <a:pt x="3853" y="177"/>
                      </a:cubicBezTo>
                      <a:lnTo>
                        <a:pt x="3850" y="188"/>
                      </a:lnTo>
                      <a:cubicBezTo>
                        <a:pt x="3850" y="192"/>
                        <a:pt x="3846" y="194"/>
                        <a:pt x="3843" y="195"/>
                      </a:cubicBezTo>
                      <a:lnTo>
                        <a:pt x="3839" y="195"/>
                      </a:lnTo>
                      <a:cubicBezTo>
                        <a:pt x="3837" y="194"/>
                        <a:pt x="3834" y="193"/>
                        <a:pt x="3832" y="191"/>
                      </a:cubicBezTo>
                      <a:lnTo>
                        <a:pt x="3825" y="181"/>
                      </a:lnTo>
                      <a:lnTo>
                        <a:pt x="3816" y="175"/>
                      </a:lnTo>
                      <a:lnTo>
                        <a:pt x="3807" y="171"/>
                      </a:lnTo>
                      <a:cubicBezTo>
                        <a:pt x="3803" y="170"/>
                        <a:pt x="3801" y="167"/>
                        <a:pt x="3801" y="164"/>
                      </a:cubicBezTo>
                      <a:lnTo>
                        <a:pt x="3801" y="157"/>
                      </a:lnTo>
                      <a:lnTo>
                        <a:pt x="3796" y="155"/>
                      </a:lnTo>
                      <a:cubicBezTo>
                        <a:pt x="3794" y="154"/>
                        <a:pt x="3792" y="153"/>
                        <a:pt x="3791" y="151"/>
                      </a:cubicBezTo>
                      <a:cubicBezTo>
                        <a:pt x="3791" y="149"/>
                        <a:pt x="3790" y="148"/>
                        <a:pt x="3790" y="147"/>
                      </a:cubicBezTo>
                      <a:lnTo>
                        <a:pt x="3779" y="156"/>
                      </a:lnTo>
                      <a:lnTo>
                        <a:pt x="3779" y="162"/>
                      </a:lnTo>
                      <a:lnTo>
                        <a:pt x="3779" y="174"/>
                      </a:lnTo>
                      <a:cubicBezTo>
                        <a:pt x="3779" y="175"/>
                        <a:pt x="3779" y="177"/>
                        <a:pt x="3778" y="178"/>
                      </a:cubicBezTo>
                      <a:lnTo>
                        <a:pt x="3775" y="184"/>
                      </a:lnTo>
                      <a:lnTo>
                        <a:pt x="3778" y="188"/>
                      </a:lnTo>
                      <a:lnTo>
                        <a:pt x="3787" y="188"/>
                      </a:lnTo>
                      <a:cubicBezTo>
                        <a:pt x="3787" y="188"/>
                        <a:pt x="3788" y="188"/>
                        <a:pt x="3789" y="188"/>
                      </a:cubicBezTo>
                      <a:lnTo>
                        <a:pt x="3810" y="196"/>
                      </a:lnTo>
                      <a:lnTo>
                        <a:pt x="3819" y="195"/>
                      </a:lnTo>
                      <a:cubicBezTo>
                        <a:pt x="3820" y="195"/>
                        <a:pt x="3821" y="195"/>
                        <a:pt x="3822" y="195"/>
                      </a:cubicBezTo>
                      <a:lnTo>
                        <a:pt x="3825" y="196"/>
                      </a:lnTo>
                      <a:cubicBezTo>
                        <a:pt x="3826" y="197"/>
                        <a:pt x="3828" y="198"/>
                        <a:pt x="3828" y="199"/>
                      </a:cubicBezTo>
                      <a:lnTo>
                        <a:pt x="3831" y="201"/>
                      </a:lnTo>
                      <a:cubicBezTo>
                        <a:pt x="3831" y="202"/>
                        <a:pt x="3832" y="202"/>
                        <a:pt x="3832" y="203"/>
                      </a:cubicBezTo>
                      <a:lnTo>
                        <a:pt x="3836" y="212"/>
                      </a:lnTo>
                      <a:lnTo>
                        <a:pt x="3839" y="215"/>
                      </a:lnTo>
                      <a:lnTo>
                        <a:pt x="3851" y="221"/>
                      </a:lnTo>
                      <a:cubicBezTo>
                        <a:pt x="3855" y="223"/>
                        <a:pt x="3856" y="228"/>
                        <a:pt x="3854" y="232"/>
                      </a:cubicBezTo>
                      <a:lnTo>
                        <a:pt x="3853" y="233"/>
                      </a:lnTo>
                      <a:lnTo>
                        <a:pt x="3855" y="236"/>
                      </a:lnTo>
                      <a:lnTo>
                        <a:pt x="3866" y="249"/>
                      </a:lnTo>
                      <a:cubicBezTo>
                        <a:pt x="3867" y="250"/>
                        <a:pt x="3868" y="251"/>
                        <a:pt x="3868" y="253"/>
                      </a:cubicBezTo>
                      <a:lnTo>
                        <a:pt x="3871" y="265"/>
                      </a:lnTo>
                      <a:cubicBezTo>
                        <a:pt x="3871" y="266"/>
                        <a:pt x="3871" y="267"/>
                        <a:pt x="3871" y="268"/>
                      </a:cubicBezTo>
                      <a:lnTo>
                        <a:pt x="3868" y="282"/>
                      </a:lnTo>
                      <a:cubicBezTo>
                        <a:pt x="3867" y="284"/>
                        <a:pt x="3866" y="286"/>
                        <a:pt x="3864" y="287"/>
                      </a:cubicBezTo>
                      <a:lnTo>
                        <a:pt x="3857" y="291"/>
                      </a:lnTo>
                      <a:cubicBezTo>
                        <a:pt x="3855" y="292"/>
                        <a:pt x="3853" y="293"/>
                        <a:pt x="3851" y="292"/>
                      </a:cubicBezTo>
                      <a:lnTo>
                        <a:pt x="3843" y="290"/>
                      </a:lnTo>
                      <a:cubicBezTo>
                        <a:pt x="3842" y="290"/>
                        <a:pt x="3841" y="289"/>
                        <a:pt x="3840" y="289"/>
                      </a:cubicBezTo>
                      <a:lnTo>
                        <a:pt x="3834" y="284"/>
                      </a:lnTo>
                      <a:cubicBezTo>
                        <a:pt x="3833" y="283"/>
                        <a:pt x="3833" y="283"/>
                        <a:pt x="3832" y="282"/>
                      </a:cubicBezTo>
                      <a:lnTo>
                        <a:pt x="3809" y="252"/>
                      </a:lnTo>
                      <a:lnTo>
                        <a:pt x="3799" y="253"/>
                      </a:lnTo>
                      <a:cubicBezTo>
                        <a:pt x="3797" y="253"/>
                        <a:pt x="3796" y="252"/>
                        <a:pt x="3794" y="251"/>
                      </a:cubicBezTo>
                      <a:lnTo>
                        <a:pt x="3789" y="248"/>
                      </a:lnTo>
                      <a:lnTo>
                        <a:pt x="3781" y="262"/>
                      </a:lnTo>
                      <a:lnTo>
                        <a:pt x="3780" y="266"/>
                      </a:lnTo>
                      <a:lnTo>
                        <a:pt x="3780" y="286"/>
                      </a:lnTo>
                      <a:cubicBezTo>
                        <a:pt x="3780" y="287"/>
                        <a:pt x="3779" y="287"/>
                        <a:pt x="3779" y="288"/>
                      </a:cubicBezTo>
                      <a:lnTo>
                        <a:pt x="3778" y="292"/>
                      </a:lnTo>
                      <a:cubicBezTo>
                        <a:pt x="3777" y="293"/>
                        <a:pt x="3777" y="294"/>
                        <a:pt x="3776" y="295"/>
                      </a:cubicBezTo>
                      <a:lnTo>
                        <a:pt x="3774" y="296"/>
                      </a:lnTo>
                      <a:cubicBezTo>
                        <a:pt x="3773" y="297"/>
                        <a:pt x="3773" y="298"/>
                        <a:pt x="3772" y="298"/>
                      </a:cubicBezTo>
                      <a:lnTo>
                        <a:pt x="3771" y="299"/>
                      </a:lnTo>
                      <a:lnTo>
                        <a:pt x="3766" y="306"/>
                      </a:lnTo>
                      <a:lnTo>
                        <a:pt x="3750" y="324"/>
                      </a:lnTo>
                      <a:lnTo>
                        <a:pt x="3766" y="330"/>
                      </a:lnTo>
                      <a:cubicBezTo>
                        <a:pt x="3768" y="330"/>
                        <a:pt x="3769" y="331"/>
                        <a:pt x="3770" y="332"/>
                      </a:cubicBezTo>
                      <a:lnTo>
                        <a:pt x="3775" y="338"/>
                      </a:lnTo>
                      <a:lnTo>
                        <a:pt x="3786" y="356"/>
                      </a:lnTo>
                      <a:lnTo>
                        <a:pt x="3790" y="358"/>
                      </a:lnTo>
                      <a:cubicBezTo>
                        <a:pt x="3791" y="359"/>
                        <a:pt x="3791" y="360"/>
                        <a:pt x="3792" y="360"/>
                      </a:cubicBezTo>
                      <a:lnTo>
                        <a:pt x="3794" y="363"/>
                      </a:lnTo>
                      <a:cubicBezTo>
                        <a:pt x="3795" y="364"/>
                        <a:pt x="3796" y="366"/>
                        <a:pt x="3796" y="367"/>
                      </a:cubicBezTo>
                      <a:lnTo>
                        <a:pt x="3796" y="373"/>
                      </a:lnTo>
                      <a:cubicBezTo>
                        <a:pt x="3796" y="374"/>
                        <a:pt x="3796" y="375"/>
                        <a:pt x="3796" y="376"/>
                      </a:cubicBezTo>
                      <a:lnTo>
                        <a:pt x="3794" y="380"/>
                      </a:lnTo>
                      <a:cubicBezTo>
                        <a:pt x="3794" y="382"/>
                        <a:pt x="3792" y="384"/>
                        <a:pt x="3789" y="385"/>
                      </a:cubicBezTo>
                      <a:cubicBezTo>
                        <a:pt x="3787" y="385"/>
                        <a:pt x="3785" y="385"/>
                        <a:pt x="3783" y="384"/>
                      </a:cubicBezTo>
                      <a:lnTo>
                        <a:pt x="3779" y="382"/>
                      </a:lnTo>
                      <a:cubicBezTo>
                        <a:pt x="3779" y="381"/>
                        <a:pt x="3778" y="381"/>
                        <a:pt x="3777" y="380"/>
                      </a:cubicBezTo>
                      <a:lnTo>
                        <a:pt x="3772" y="373"/>
                      </a:lnTo>
                      <a:lnTo>
                        <a:pt x="3752" y="363"/>
                      </a:lnTo>
                      <a:lnTo>
                        <a:pt x="3703" y="354"/>
                      </a:lnTo>
                      <a:lnTo>
                        <a:pt x="3692" y="360"/>
                      </a:lnTo>
                      <a:lnTo>
                        <a:pt x="3688" y="364"/>
                      </a:lnTo>
                      <a:lnTo>
                        <a:pt x="3677" y="385"/>
                      </a:lnTo>
                      <a:cubicBezTo>
                        <a:pt x="3676" y="386"/>
                        <a:pt x="3676" y="387"/>
                        <a:pt x="3675" y="387"/>
                      </a:cubicBezTo>
                      <a:lnTo>
                        <a:pt x="3654" y="409"/>
                      </a:lnTo>
                      <a:lnTo>
                        <a:pt x="3645" y="422"/>
                      </a:lnTo>
                      <a:lnTo>
                        <a:pt x="3638" y="429"/>
                      </a:lnTo>
                      <a:cubicBezTo>
                        <a:pt x="3638" y="430"/>
                        <a:pt x="3637" y="430"/>
                        <a:pt x="3636" y="431"/>
                      </a:cubicBezTo>
                      <a:lnTo>
                        <a:pt x="3630" y="434"/>
                      </a:lnTo>
                      <a:lnTo>
                        <a:pt x="3627" y="446"/>
                      </a:lnTo>
                      <a:lnTo>
                        <a:pt x="3628" y="446"/>
                      </a:lnTo>
                      <a:cubicBezTo>
                        <a:pt x="3631" y="445"/>
                        <a:pt x="3634" y="446"/>
                        <a:pt x="3636" y="449"/>
                      </a:cubicBezTo>
                      <a:cubicBezTo>
                        <a:pt x="3638" y="451"/>
                        <a:pt x="3638" y="454"/>
                        <a:pt x="3637" y="457"/>
                      </a:cubicBezTo>
                      <a:lnTo>
                        <a:pt x="3636" y="459"/>
                      </a:lnTo>
                      <a:lnTo>
                        <a:pt x="3641" y="457"/>
                      </a:lnTo>
                      <a:cubicBezTo>
                        <a:pt x="3645" y="457"/>
                        <a:pt x="3648" y="458"/>
                        <a:pt x="3650" y="462"/>
                      </a:cubicBezTo>
                      <a:cubicBezTo>
                        <a:pt x="3652" y="465"/>
                        <a:pt x="3651" y="469"/>
                        <a:pt x="3648" y="471"/>
                      </a:cubicBezTo>
                      <a:lnTo>
                        <a:pt x="3640" y="479"/>
                      </a:lnTo>
                      <a:cubicBezTo>
                        <a:pt x="3639" y="480"/>
                        <a:pt x="3637" y="481"/>
                        <a:pt x="3636" y="481"/>
                      </a:cubicBezTo>
                      <a:lnTo>
                        <a:pt x="3615" y="485"/>
                      </a:lnTo>
                      <a:cubicBezTo>
                        <a:pt x="3616" y="486"/>
                        <a:pt x="3616" y="486"/>
                        <a:pt x="3617" y="486"/>
                      </a:cubicBezTo>
                      <a:lnTo>
                        <a:pt x="3623" y="487"/>
                      </a:lnTo>
                      <a:cubicBezTo>
                        <a:pt x="3624" y="488"/>
                        <a:pt x="3626" y="488"/>
                        <a:pt x="3627" y="489"/>
                      </a:cubicBezTo>
                      <a:lnTo>
                        <a:pt x="3632" y="495"/>
                      </a:lnTo>
                      <a:cubicBezTo>
                        <a:pt x="3635" y="497"/>
                        <a:pt x="3635" y="501"/>
                        <a:pt x="3634" y="504"/>
                      </a:cubicBezTo>
                      <a:cubicBezTo>
                        <a:pt x="3633" y="506"/>
                        <a:pt x="3631" y="508"/>
                        <a:pt x="3628" y="508"/>
                      </a:cubicBezTo>
                      <a:cubicBezTo>
                        <a:pt x="3627" y="510"/>
                        <a:pt x="3626" y="511"/>
                        <a:pt x="3624" y="512"/>
                      </a:cubicBezTo>
                      <a:lnTo>
                        <a:pt x="3621" y="513"/>
                      </a:lnTo>
                      <a:cubicBezTo>
                        <a:pt x="3620" y="513"/>
                        <a:pt x="3619" y="513"/>
                        <a:pt x="3618" y="513"/>
                      </a:cubicBezTo>
                      <a:lnTo>
                        <a:pt x="3606" y="514"/>
                      </a:lnTo>
                      <a:lnTo>
                        <a:pt x="3602" y="516"/>
                      </a:lnTo>
                      <a:cubicBezTo>
                        <a:pt x="3601" y="516"/>
                        <a:pt x="3600" y="517"/>
                        <a:pt x="3599" y="517"/>
                      </a:cubicBezTo>
                      <a:lnTo>
                        <a:pt x="3582" y="519"/>
                      </a:lnTo>
                      <a:lnTo>
                        <a:pt x="3582" y="520"/>
                      </a:lnTo>
                      <a:lnTo>
                        <a:pt x="3588" y="522"/>
                      </a:lnTo>
                      <a:lnTo>
                        <a:pt x="3605" y="520"/>
                      </a:lnTo>
                      <a:cubicBezTo>
                        <a:pt x="3607" y="520"/>
                        <a:pt x="3610" y="522"/>
                        <a:pt x="3612" y="524"/>
                      </a:cubicBezTo>
                      <a:cubicBezTo>
                        <a:pt x="3613" y="526"/>
                        <a:pt x="3614" y="529"/>
                        <a:pt x="3612" y="532"/>
                      </a:cubicBezTo>
                      <a:lnTo>
                        <a:pt x="3609" y="540"/>
                      </a:lnTo>
                      <a:cubicBezTo>
                        <a:pt x="3608" y="542"/>
                        <a:pt x="3606" y="544"/>
                        <a:pt x="3603" y="545"/>
                      </a:cubicBezTo>
                      <a:lnTo>
                        <a:pt x="3597" y="546"/>
                      </a:lnTo>
                      <a:lnTo>
                        <a:pt x="3600" y="548"/>
                      </a:lnTo>
                      <a:cubicBezTo>
                        <a:pt x="3601" y="548"/>
                        <a:pt x="3602" y="549"/>
                        <a:pt x="3603" y="550"/>
                      </a:cubicBezTo>
                      <a:lnTo>
                        <a:pt x="3607" y="555"/>
                      </a:lnTo>
                      <a:cubicBezTo>
                        <a:pt x="3609" y="557"/>
                        <a:pt x="3610" y="561"/>
                        <a:pt x="3608" y="564"/>
                      </a:cubicBezTo>
                      <a:lnTo>
                        <a:pt x="3604" y="573"/>
                      </a:lnTo>
                      <a:cubicBezTo>
                        <a:pt x="3604" y="574"/>
                        <a:pt x="3603" y="575"/>
                        <a:pt x="3603" y="575"/>
                      </a:cubicBezTo>
                      <a:lnTo>
                        <a:pt x="3598" y="580"/>
                      </a:lnTo>
                      <a:cubicBezTo>
                        <a:pt x="3597" y="581"/>
                        <a:pt x="3595" y="582"/>
                        <a:pt x="3594" y="583"/>
                      </a:cubicBezTo>
                      <a:lnTo>
                        <a:pt x="3579" y="585"/>
                      </a:lnTo>
                      <a:lnTo>
                        <a:pt x="3572" y="591"/>
                      </a:lnTo>
                      <a:cubicBezTo>
                        <a:pt x="3572" y="591"/>
                        <a:pt x="3571" y="592"/>
                        <a:pt x="3570" y="592"/>
                      </a:cubicBezTo>
                      <a:lnTo>
                        <a:pt x="3584" y="610"/>
                      </a:lnTo>
                      <a:lnTo>
                        <a:pt x="3619" y="613"/>
                      </a:lnTo>
                      <a:cubicBezTo>
                        <a:pt x="3620" y="613"/>
                        <a:pt x="3621" y="614"/>
                        <a:pt x="3622" y="614"/>
                      </a:cubicBezTo>
                      <a:lnTo>
                        <a:pt x="3632" y="620"/>
                      </a:lnTo>
                      <a:cubicBezTo>
                        <a:pt x="3634" y="621"/>
                        <a:pt x="3635" y="623"/>
                        <a:pt x="3636" y="625"/>
                      </a:cubicBezTo>
                      <a:cubicBezTo>
                        <a:pt x="3636" y="627"/>
                        <a:pt x="3636" y="629"/>
                        <a:pt x="3635" y="631"/>
                      </a:cubicBezTo>
                      <a:lnTo>
                        <a:pt x="3632" y="636"/>
                      </a:lnTo>
                      <a:cubicBezTo>
                        <a:pt x="3631" y="638"/>
                        <a:pt x="3630" y="639"/>
                        <a:pt x="3628" y="639"/>
                      </a:cubicBezTo>
                      <a:lnTo>
                        <a:pt x="3625" y="641"/>
                      </a:lnTo>
                      <a:lnTo>
                        <a:pt x="3624" y="646"/>
                      </a:lnTo>
                      <a:cubicBezTo>
                        <a:pt x="3624" y="647"/>
                        <a:pt x="3623" y="648"/>
                        <a:pt x="3623" y="648"/>
                      </a:cubicBezTo>
                      <a:lnTo>
                        <a:pt x="3621" y="652"/>
                      </a:lnTo>
                      <a:cubicBezTo>
                        <a:pt x="3620" y="654"/>
                        <a:pt x="3619" y="655"/>
                        <a:pt x="3617" y="656"/>
                      </a:cubicBezTo>
                      <a:lnTo>
                        <a:pt x="3609" y="660"/>
                      </a:lnTo>
                      <a:lnTo>
                        <a:pt x="3593" y="676"/>
                      </a:lnTo>
                      <a:cubicBezTo>
                        <a:pt x="3591" y="678"/>
                        <a:pt x="3588" y="678"/>
                        <a:pt x="3586" y="678"/>
                      </a:cubicBezTo>
                      <a:lnTo>
                        <a:pt x="3582" y="677"/>
                      </a:lnTo>
                      <a:cubicBezTo>
                        <a:pt x="3578" y="676"/>
                        <a:pt x="3575" y="673"/>
                        <a:pt x="3575" y="669"/>
                      </a:cubicBezTo>
                      <a:lnTo>
                        <a:pt x="3575" y="667"/>
                      </a:lnTo>
                      <a:cubicBezTo>
                        <a:pt x="3575" y="666"/>
                        <a:pt x="3575" y="664"/>
                        <a:pt x="3576" y="663"/>
                      </a:cubicBezTo>
                      <a:lnTo>
                        <a:pt x="3580" y="655"/>
                      </a:lnTo>
                      <a:lnTo>
                        <a:pt x="3580" y="654"/>
                      </a:lnTo>
                      <a:lnTo>
                        <a:pt x="3559" y="674"/>
                      </a:lnTo>
                      <a:cubicBezTo>
                        <a:pt x="3559" y="675"/>
                        <a:pt x="3558" y="675"/>
                        <a:pt x="3558" y="676"/>
                      </a:cubicBezTo>
                      <a:lnTo>
                        <a:pt x="3551" y="679"/>
                      </a:lnTo>
                      <a:cubicBezTo>
                        <a:pt x="3548" y="681"/>
                        <a:pt x="3544" y="681"/>
                        <a:pt x="3541" y="678"/>
                      </a:cubicBezTo>
                      <a:lnTo>
                        <a:pt x="3535" y="672"/>
                      </a:lnTo>
                      <a:cubicBezTo>
                        <a:pt x="3533" y="670"/>
                        <a:pt x="3533" y="667"/>
                        <a:pt x="3533" y="665"/>
                      </a:cubicBezTo>
                      <a:cubicBezTo>
                        <a:pt x="3534" y="662"/>
                        <a:pt x="3536" y="660"/>
                        <a:pt x="3538" y="659"/>
                      </a:cubicBezTo>
                      <a:lnTo>
                        <a:pt x="3541" y="658"/>
                      </a:lnTo>
                      <a:lnTo>
                        <a:pt x="3543" y="655"/>
                      </a:lnTo>
                      <a:lnTo>
                        <a:pt x="3540" y="652"/>
                      </a:lnTo>
                      <a:cubicBezTo>
                        <a:pt x="3540" y="651"/>
                        <a:pt x="3539" y="650"/>
                        <a:pt x="3539" y="649"/>
                      </a:cubicBezTo>
                      <a:lnTo>
                        <a:pt x="3538" y="643"/>
                      </a:lnTo>
                      <a:cubicBezTo>
                        <a:pt x="3538" y="642"/>
                        <a:pt x="3538" y="641"/>
                        <a:pt x="3538" y="641"/>
                      </a:cubicBezTo>
                      <a:lnTo>
                        <a:pt x="3539" y="628"/>
                      </a:lnTo>
                      <a:lnTo>
                        <a:pt x="3537" y="629"/>
                      </a:lnTo>
                      <a:cubicBezTo>
                        <a:pt x="3537" y="629"/>
                        <a:pt x="3536" y="630"/>
                        <a:pt x="3535" y="630"/>
                      </a:cubicBezTo>
                      <a:lnTo>
                        <a:pt x="3531" y="631"/>
                      </a:lnTo>
                      <a:cubicBezTo>
                        <a:pt x="3527" y="632"/>
                        <a:pt x="3524" y="631"/>
                        <a:pt x="3522" y="627"/>
                      </a:cubicBezTo>
                      <a:lnTo>
                        <a:pt x="3520" y="623"/>
                      </a:lnTo>
                      <a:lnTo>
                        <a:pt x="3517" y="614"/>
                      </a:lnTo>
                      <a:lnTo>
                        <a:pt x="3515" y="605"/>
                      </a:lnTo>
                      <a:lnTo>
                        <a:pt x="3514" y="594"/>
                      </a:lnTo>
                      <a:lnTo>
                        <a:pt x="3516" y="572"/>
                      </a:lnTo>
                      <a:lnTo>
                        <a:pt x="3502" y="586"/>
                      </a:lnTo>
                      <a:cubicBezTo>
                        <a:pt x="3501" y="587"/>
                        <a:pt x="3500" y="588"/>
                        <a:pt x="3498" y="588"/>
                      </a:cubicBezTo>
                      <a:lnTo>
                        <a:pt x="3470" y="594"/>
                      </a:lnTo>
                      <a:lnTo>
                        <a:pt x="3459" y="604"/>
                      </a:lnTo>
                      <a:cubicBezTo>
                        <a:pt x="3458" y="605"/>
                        <a:pt x="3457" y="605"/>
                        <a:pt x="3455" y="605"/>
                      </a:cubicBezTo>
                      <a:lnTo>
                        <a:pt x="3409" y="613"/>
                      </a:lnTo>
                      <a:lnTo>
                        <a:pt x="3404" y="620"/>
                      </a:lnTo>
                      <a:cubicBezTo>
                        <a:pt x="3403" y="620"/>
                        <a:pt x="3402" y="621"/>
                        <a:pt x="3401" y="621"/>
                      </a:cubicBezTo>
                      <a:lnTo>
                        <a:pt x="3396" y="625"/>
                      </a:lnTo>
                      <a:cubicBezTo>
                        <a:pt x="3395" y="625"/>
                        <a:pt x="3394" y="625"/>
                        <a:pt x="3393" y="626"/>
                      </a:cubicBezTo>
                      <a:lnTo>
                        <a:pt x="3388" y="626"/>
                      </a:lnTo>
                      <a:cubicBezTo>
                        <a:pt x="3386" y="627"/>
                        <a:pt x="3384" y="626"/>
                        <a:pt x="3382" y="625"/>
                      </a:cubicBezTo>
                      <a:lnTo>
                        <a:pt x="3378" y="622"/>
                      </a:lnTo>
                      <a:cubicBezTo>
                        <a:pt x="3376" y="620"/>
                        <a:pt x="3375" y="617"/>
                        <a:pt x="3375" y="615"/>
                      </a:cubicBezTo>
                      <a:cubicBezTo>
                        <a:pt x="3375" y="612"/>
                        <a:pt x="3376" y="610"/>
                        <a:pt x="3379" y="609"/>
                      </a:cubicBezTo>
                      <a:lnTo>
                        <a:pt x="3398" y="596"/>
                      </a:lnTo>
                      <a:lnTo>
                        <a:pt x="3406" y="585"/>
                      </a:lnTo>
                      <a:cubicBezTo>
                        <a:pt x="3407" y="583"/>
                        <a:pt x="3409" y="582"/>
                        <a:pt x="3411" y="582"/>
                      </a:cubicBezTo>
                      <a:lnTo>
                        <a:pt x="3419" y="581"/>
                      </a:lnTo>
                      <a:cubicBezTo>
                        <a:pt x="3420" y="581"/>
                        <a:pt x="3421" y="581"/>
                        <a:pt x="3422" y="581"/>
                      </a:cubicBezTo>
                      <a:lnTo>
                        <a:pt x="3435" y="584"/>
                      </a:lnTo>
                      <a:lnTo>
                        <a:pt x="3468" y="575"/>
                      </a:lnTo>
                      <a:lnTo>
                        <a:pt x="3480" y="567"/>
                      </a:lnTo>
                      <a:cubicBezTo>
                        <a:pt x="3481" y="567"/>
                        <a:pt x="3481" y="566"/>
                        <a:pt x="3482" y="566"/>
                      </a:cubicBezTo>
                      <a:lnTo>
                        <a:pt x="3489" y="563"/>
                      </a:lnTo>
                      <a:lnTo>
                        <a:pt x="3510" y="529"/>
                      </a:lnTo>
                      <a:lnTo>
                        <a:pt x="3459" y="521"/>
                      </a:lnTo>
                      <a:lnTo>
                        <a:pt x="3447" y="523"/>
                      </a:lnTo>
                      <a:cubicBezTo>
                        <a:pt x="3444" y="524"/>
                        <a:pt x="3441" y="523"/>
                        <a:pt x="3439" y="521"/>
                      </a:cubicBezTo>
                      <a:lnTo>
                        <a:pt x="3437" y="519"/>
                      </a:lnTo>
                      <a:cubicBezTo>
                        <a:pt x="3436" y="517"/>
                        <a:pt x="3435" y="514"/>
                        <a:pt x="3436" y="512"/>
                      </a:cubicBezTo>
                      <a:lnTo>
                        <a:pt x="3436" y="512"/>
                      </a:lnTo>
                      <a:lnTo>
                        <a:pt x="3434" y="511"/>
                      </a:lnTo>
                      <a:cubicBezTo>
                        <a:pt x="3432" y="511"/>
                        <a:pt x="3431" y="510"/>
                        <a:pt x="3430" y="509"/>
                      </a:cubicBezTo>
                      <a:lnTo>
                        <a:pt x="3423" y="501"/>
                      </a:lnTo>
                      <a:lnTo>
                        <a:pt x="3417" y="499"/>
                      </a:lnTo>
                      <a:lnTo>
                        <a:pt x="3413" y="499"/>
                      </a:lnTo>
                      <a:lnTo>
                        <a:pt x="3408" y="501"/>
                      </a:lnTo>
                      <a:lnTo>
                        <a:pt x="3406" y="518"/>
                      </a:lnTo>
                      <a:lnTo>
                        <a:pt x="3400" y="539"/>
                      </a:lnTo>
                      <a:lnTo>
                        <a:pt x="3429" y="549"/>
                      </a:lnTo>
                      <a:cubicBezTo>
                        <a:pt x="3430" y="549"/>
                        <a:pt x="3431" y="549"/>
                        <a:pt x="3431" y="550"/>
                      </a:cubicBezTo>
                      <a:lnTo>
                        <a:pt x="3437" y="554"/>
                      </a:lnTo>
                      <a:cubicBezTo>
                        <a:pt x="3438" y="555"/>
                        <a:pt x="3438" y="556"/>
                        <a:pt x="3439" y="556"/>
                      </a:cubicBezTo>
                      <a:lnTo>
                        <a:pt x="3444" y="564"/>
                      </a:lnTo>
                      <a:cubicBezTo>
                        <a:pt x="3445" y="566"/>
                        <a:pt x="3445" y="569"/>
                        <a:pt x="3444" y="571"/>
                      </a:cubicBezTo>
                      <a:cubicBezTo>
                        <a:pt x="3443" y="573"/>
                        <a:pt x="3441" y="575"/>
                        <a:pt x="3439" y="576"/>
                      </a:cubicBezTo>
                      <a:lnTo>
                        <a:pt x="3432" y="577"/>
                      </a:lnTo>
                      <a:cubicBezTo>
                        <a:pt x="3430" y="578"/>
                        <a:pt x="3428" y="578"/>
                        <a:pt x="3426" y="577"/>
                      </a:cubicBezTo>
                      <a:lnTo>
                        <a:pt x="3405" y="565"/>
                      </a:lnTo>
                      <a:lnTo>
                        <a:pt x="3383" y="571"/>
                      </a:lnTo>
                      <a:cubicBezTo>
                        <a:pt x="3382" y="571"/>
                        <a:pt x="3380" y="571"/>
                        <a:pt x="3378" y="570"/>
                      </a:cubicBezTo>
                      <a:lnTo>
                        <a:pt x="3371" y="568"/>
                      </a:lnTo>
                      <a:cubicBezTo>
                        <a:pt x="3369" y="567"/>
                        <a:pt x="3367" y="565"/>
                        <a:pt x="3366" y="563"/>
                      </a:cubicBezTo>
                      <a:cubicBezTo>
                        <a:pt x="3366" y="561"/>
                        <a:pt x="3365" y="559"/>
                        <a:pt x="3366" y="557"/>
                      </a:cubicBezTo>
                      <a:lnTo>
                        <a:pt x="3369" y="551"/>
                      </a:lnTo>
                      <a:cubicBezTo>
                        <a:pt x="3369" y="550"/>
                        <a:pt x="3370" y="549"/>
                        <a:pt x="3371" y="548"/>
                      </a:cubicBezTo>
                      <a:lnTo>
                        <a:pt x="3376" y="543"/>
                      </a:lnTo>
                      <a:lnTo>
                        <a:pt x="3375" y="536"/>
                      </a:lnTo>
                      <a:lnTo>
                        <a:pt x="3373" y="517"/>
                      </a:lnTo>
                      <a:lnTo>
                        <a:pt x="3370" y="512"/>
                      </a:lnTo>
                      <a:cubicBezTo>
                        <a:pt x="3369" y="509"/>
                        <a:pt x="3370" y="506"/>
                        <a:pt x="3371" y="504"/>
                      </a:cubicBezTo>
                      <a:lnTo>
                        <a:pt x="3375" y="499"/>
                      </a:lnTo>
                      <a:lnTo>
                        <a:pt x="3379" y="490"/>
                      </a:lnTo>
                      <a:lnTo>
                        <a:pt x="3381" y="483"/>
                      </a:lnTo>
                      <a:lnTo>
                        <a:pt x="3380" y="480"/>
                      </a:lnTo>
                      <a:lnTo>
                        <a:pt x="3378" y="479"/>
                      </a:lnTo>
                      <a:lnTo>
                        <a:pt x="3364" y="483"/>
                      </a:lnTo>
                      <a:lnTo>
                        <a:pt x="3365" y="490"/>
                      </a:lnTo>
                      <a:lnTo>
                        <a:pt x="3365" y="499"/>
                      </a:lnTo>
                      <a:cubicBezTo>
                        <a:pt x="3365" y="500"/>
                        <a:pt x="3365" y="501"/>
                        <a:pt x="3365" y="502"/>
                      </a:cubicBezTo>
                      <a:lnTo>
                        <a:pt x="3362" y="508"/>
                      </a:lnTo>
                      <a:cubicBezTo>
                        <a:pt x="3361" y="510"/>
                        <a:pt x="3360" y="511"/>
                        <a:pt x="3358" y="512"/>
                      </a:cubicBezTo>
                      <a:lnTo>
                        <a:pt x="3353" y="514"/>
                      </a:lnTo>
                      <a:cubicBezTo>
                        <a:pt x="3351" y="515"/>
                        <a:pt x="3349" y="514"/>
                        <a:pt x="3347" y="513"/>
                      </a:cubicBezTo>
                      <a:cubicBezTo>
                        <a:pt x="3345" y="511"/>
                        <a:pt x="3343" y="511"/>
                        <a:pt x="3342" y="508"/>
                      </a:cubicBezTo>
                      <a:lnTo>
                        <a:pt x="3341" y="502"/>
                      </a:lnTo>
                      <a:cubicBezTo>
                        <a:pt x="3340" y="501"/>
                        <a:pt x="3340" y="500"/>
                        <a:pt x="3340" y="500"/>
                      </a:cubicBezTo>
                      <a:lnTo>
                        <a:pt x="3340" y="477"/>
                      </a:lnTo>
                      <a:lnTo>
                        <a:pt x="3334" y="482"/>
                      </a:lnTo>
                      <a:cubicBezTo>
                        <a:pt x="3333" y="482"/>
                        <a:pt x="3332" y="483"/>
                        <a:pt x="3331" y="483"/>
                      </a:cubicBezTo>
                      <a:lnTo>
                        <a:pt x="3326" y="485"/>
                      </a:lnTo>
                      <a:cubicBezTo>
                        <a:pt x="3323" y="485"/>
                        <a:pt x="3321" y="485"/>
                        <a:pt x="3319" y="483"/>
                      </a:cubicBezTo>
                      <a:cubicBezTo>
                        <a:pt x="3317" y="481"/>
                        <a:pt x="3316" y="478"/>
                        <a:pt x="3316" y="475"/>
                      </a:cubicBezTo>
                      <a:lnTo>
                        <a:pt x="3317" y="473"/>
                      </a:lnTo>
                      <a:lnTo>
                        <a:pt x="3299" y="491"/>
                      </a:lnTo>
                      <a:lnTo>
                        <a:pt x="3297" y="494"/>
                      </a:lnTo>
                      <a:lnTo>
                        <a:pt x="3298" y="501"/>
                      </a:lnTo>
                      <a:lnTo>
                        <a:pt x="3300" y="505"/>
                      </a:lnTo>
                      <a:lnTo>
                        <a:pt x="3307" y="510"/>
                      </a:lnTo>
                      <a:lnTo>
                        <a:pt x="3312" y="515"/>
                      </a:lnTo>
                      <a:cubicBezTo>
                        <a:pt x="3315" y="518"/>
                        <a:pt x="3315" y="522"/>
                        <a:pt x="3313" y="525"/>
                      </a:cubicBezTo>
                      <a:cubicBezTo>
                        <a:pt x="3312" y="527"/>
                        <a:pt x="3310" y="528"/>
                        <a:pt x="3309" y="529"/>
                      </a:cubicBezTo>
                      <a:lnTo>
                        <a:pt x="3309" y="531"/>
                      </a:lnTo>
                      <a:lnTo>
                        <a:pt x="3312" y="547"/>
                      </a:lnTo>
                      <a:lnTo>
                        <a:pt x="3310" y="557"/>
                      </a:lnTo>
                      <a:cubicBezTo>
                        <a:pt x="3310" y="561"/>
                        <a:pt x="3308" y="563"/>
                        <a:pt x="3304" y="564"/>
                      </a:cubicBezTo>
                      <a:cubicBezTo>
                        <a:pt x="3301" y="565"/>
                        <a:pt x="3298" y="563"/>
                        <a:pt x="3296" y="561"/>
                      </a:cubicBezTo>
                      <a:lnTo>
                        <a:pt x="3285" y="544"/>
                      </a:lnTo>
                      <a:lnTo>
                        <a:pt x="3280" y="526"/>
                      </a:lnTo>
                      <a:lnTo>
                        <a:pt x="3265" y="502"/>
                      </a:lnTo>
                      <a:lnTo>
                        <a:pt x="3262" y="501"/>
                      </a:lnTo>
                      <a:lnTo>
                        <a:pt x="3253" y="498"/>
                      </a:lnTo>
                      <a:cubicBezTo>
                        <a:pt x="3252" y="497"/>
                        <a:pt x="3251" y="497"/>
                        <a:pt x="3250" y="496"/>
                      </a:cubicBezTo>
                      <a:lnTo>
                        <a:pt x="3246" y="491"/>
                      </a:lnTo>
                      <a:cubicBezTo>
                        <a:pt x="3245" y="490"/>
                        <a:pt x="3245" y="489"/>
                        <a:pt x="3244" y="489"/>
                      </a:cubicBezTo>
                      <a:lnTo>
                        <a:pt x="3240" y="479"/>
                      </a:lnTo>
                      <a:lnTo>
                        <a:pt x="3240" y="479"/>
                      </a:lnTo>
                      <a:lnTo>
                        <a:pt x="3240" y="485"/>
                      </a:lnTo>
                      <a:lnTo>
                        <a:pt x="3238" y="498"/>
                      </a:lnTo>
                      <a:lnTo>
                        <a:pt x="3235" y="508"/>
                      </a:lnTo>
                      <a:lnTo>
                        <a:pt x="3236" y="516"/>
                      </a:lnTo>
                      <a:lnTo>
                        <a:pt x="3235" y="522"/>
                      </a:lnTo>
                      <a:cubicBezTo>
                        <a:pt x="3235" y="525"/>
                        <a:pt x="3232" y="528"/>
                        <a:pt x="3229" y="529"/>
                      </a:cubicBezTo>
                      <a:cubicBezTo>
                        <a:pt x="3225" y="529"/>
                        <a:pt x="3222" y="528"/>
                        <a:pt x="3220" y="524"/>
                      </a:cubicBezTo>
                      <a:lnTo>
                        <a:pt x="3212" y="508"/>
                      </a:lnTo>
                      <a:lnTo>
                        <a:pt x="3209" y="499"/>
                      </a:lnTo>
                      <a:lnTo>
                        <a:pt x="3209" y="499"/>
                      </a:lnTo>
                      <a:lnTo>
                        <a:pt x="3203" y="503"/>
                      </a:lnTo>
                      <a:cubicBezTo>
                        <a:pt x="3202" y="504"/>
                        <a:pt x="3201" y="504"/>
                        <a:pt x="3200" y="504"/>
                      </a:cubicBezTo>
                      <a:lnTo>
                        <a:pt x="3195" y="506"/>
                      </a:lnTo>
                      <a:lnTo>
                        <a:pt x="3189" y="510"/>
                      </a:lnTo>
                      <a:lnTo>
                        <a:pt x="3183" y="518"/>
                      </a:lnTo>
                      <a:lnTo>
                        <a:pt x="3184" y="519"/>
                      </a:lnTo>
                      <a:cubicBezTo>
                        <a:pt x="3185" y="520"/>
                        <a:pt x="3186" y="521"/>
                        <a:pt x="3187" y="522"/>
                      </a:cubicBezTo>
                      <a:lnTo>
                        <a:pt x="3189" y="526"/>
                      </a:lnTo>
                      <a:lnTo>
                        <a:pt x="3194" y="536"/>
                      </a:lnTo>
                      <a:lnTo>
                        <a:pt x="3196" y="537"/>
                      </a:lnTo>
                      <a:lnTo>
                        <a:pt x="3202" y="538"/>
                      </a:lnTo>
                      <a:lnTo>
                        <a:pt x="3227" y="532"/>
                      </a:lnTo>
                      <a:cubicBezTo>
                        <a:pt x="3230" y="532"/>
                        <a:pt x="3233" y="533"/>
                        <a:pt x="3235" y="536"/>
                      </a:cubicBezTo>
                      <a:cubicBezTo>
                        <a:pt x="3237" y="538"/>
                        <a:pt x="3237" y="542"/>
                        <a:pt x="3235" y="545"/>
                      </a:cubicBezTo>
                      <a:lnTo>
                        <a:pt x="3232" y="549"/>
                      </a:lnTo>
                      <a:lnTo>
                        <a:pt x="3225" y="557"/>
                      </a:lnTo>
                      <a:lnTo>
                        <a:pt x="3225" y="561"/>
                      </a:lnTo>
                      <a:lnTo>
                        <a:pt x="3232" y="578"/>
                      </a:lnTo>
                      <a:lnTo>
                        <a:pt x="3234" y="579"/>
                      </a:lnTo>
                      <a:lnTo>
                        <a:pt x="3250" y="576"/>
                      </a:lnTo>
                      <a:cubicBezTo>
                        <a:pt x="3252" y="576"/>
                        <a:pt x="3254" y="576"/>
                        <a:pt x="3256" y="577"/>
                      </a:cubicBezTo>
                      <a:lnTo>
                        <a:pt x="3260" y="580"/>
                      </a:lnTo>
                      <a:cubicBezTo>
                        <a:pt x="3260" y="581"/>
                        <a:pt x="3261" y="581"/>
                        <a:pt x="3262" y="582"/>
                      </a:cubicBezTo>
                      <a:lnTo>
                        <a:pt x="3273" y="597"/>
                      </a:lnTo>
                      <a:lnTo>
                        <a:pt x="3285" y="593"/>
                      </a:lnTo>
                      <a:lnTo>
                        <a:pt x="3286" y="587"/>
                      </a:lnTo>
                      <a:cubicBezTo>
                        <a:pt x="3287" y="586"/>
                        <a:pt x="3287" y="585"/>
                        <a:pt x="3288" y="584"/>
                      </a:cubicBezTo>
                      <a:lnTo>
                        <a:pt x="3290" y="582"/>
                      </a:lnTo>
                      <a:cubicBezTo>
                        <a:pt x="3292" y="580"/>
                        <a:pt x="3295" y="579"/>
                        <a:pt x="3297" y="580"/>
                      </a:cubicBezTo>
                      <a:lnTo>
                        <a:pt x="3318" y="584"/>
                      </a:lnTo>
                      <a:lnTo>
                        <a:pt x="3319" y="583"/>
                      </a:lnTo>
                      <a:lnTo>
                        <a:pt x="3322" y="578"/>
                      </a:lnTo>
                      <a:cubicBezTo>
                        <a:pt x="3323" y="576"/>
                        <a:pt x="3325" y="575"/>
                        <a:pt x="3327" y="574"/>
                      </a:cubicBezTo>
                      <a:lnTo>
                        <a:pt x="3328" y="574"/>
                      </a:lnTo>
                      <a:lnTo>
                        <a:pt x="3342" y="565"/>
                      </a:lnTo>
                      <a:cubicBezTo>
                        <a:pt x="3345" y="563"/>
                        <a:pt x="3348" y="563"/>
                        <a:pt x="3351" y="565"/>
                      </a:cubicBezTo>
                      <a:cubicBezTo>
                        <a:pt x="3353" y="566"/>
                        <a:pt x="3355" y="569"/>
                        <a:pt x="3355" y="572"/>
                      </a:cubicBezTo>
                      <a:lnTo>
                        <a:pt x="3354" y="581"/>
                      </a:lnTo>
                      <a:cubicBezTo>
                        <a:pt x="3353" y="582"/>
                        <a:pt x="3353" y="583"/>
                        <a:pt x="3353" y="584"/>
                      </a:cubicBezTo>
                      <a:lnTo>
                        <a:pt x="3351" y="589"/>
                      </a:lnTo>
                      <a:cubicBezTo>
                        <a:pt x="3350" y="589"/>
                        <a:pt x="3350" y="590"/>
                        <a:pt x="3349" y="591"/>
                      </a:cubicBezTo>
                      <a:lnTo>
                        <a:pt x="3343" y="597"/>
                      </a:lnTo>
                      <a:lnTo>
                        <a:pt x="3334" y="610"/>
                      </a:lnTo>
                      <a:cubicBezTo>
                        <a:pt x="3334" y="611"/>
                        <a:pt x="3333" y="612"/>
                        <a:pt x="3332" y="613"/>
                      </a:cubicBezTo>
                      <a:lnTo>
                        <a:pt x="3328" y="615"/>
                      </a:lnTo>
                      <a:cubicBezTo>
                        <a:pt x="3327" y="615"/>
                        <a:pt x="3326" y="615"/>
                        <a:pt x="3324" y="616"/>
                      </a:cubicBezTo>
                      <a:lnTo>
                        <a:pt x="3300" y="617"/>
                      </a:lnTo>
                      <a:lnTo>
                        <a:pt x="3298" y="619"/>
                      </a:lnTo>
                      <a:lnTo>
                        <a:pt x="3304" y="626"/>
                      </a:lnTo>
                      <a:lnTo>
                        <a:pt x="3316" y="625"/>
                      </a:lnTo>
                      <a:lnTo>
                        <a:pt x="3347" y="616"/>
                      </a:lnTo>
                      <a:cubicBezTo>
                        <a:pt x="3349" y="615"/>
                        <a:pt x="3352" y="615"/>
                        <a:pt x="3354" y="617"/>
                      </a:cubicBezTo>
                      <a:cubicBezTo>
                        <a:pt x="3356" y="618"/>
                        <a:pt x="3357" y="621"/>
                        <a:pt x="3357" y="623"/>
                      </a:cubicBezTo>
                      <a:lnTo>
                        <a:pt x="3357" y="627"/>
                      </a:lnTo>
                      <a:cubicBezTo>
                        <a:pt x="3357" y="629"/>
                        <a:pt x="3357" y="631"/>
                        <a:pt x="3355" y="632"/>
                      </a:cubicBezTo>
                      <a:cubicBezTo>
                        <a:pt x="3353" y="634"/>
                        <a:pt x="3351" y="635"/>
                        <a:pt x="3349" y="635"/>
                      </a:cubicBezTo>
                      <a:lnTo>
                        <a:pt x="3348" y="635"/>
                      </a:lnTo>
                      <a:lnTo>
                        <a:pt x="3346" y="636"/>
                      </a:lnTo>
                      <a:lnTo>
                        <a:pt x="3347" y="646"/>
                      </a:lnTo>
                      <a:lnTo>
                        <a:pt x="3347" y="665"/>
                      </a:lnTo>
                      <a:lnTo>
                        <a:pt x="3345" y="677"/>
                      </a:lnTo>
                      <a:cubicBezTo>
                        <a:pt x="3345" y="680"/>
                        <a:pt x="3342" y="683"/>
                        <a:pt x="3339" y="683"/>
                      </a:cubicBezTo>
                      <a:cubicBezTo>
                        <a:pt x="3335" y="684"/>
                        <a:pt x="3332" y="682"/>
                        <a:pt x="3330" y="679"/>
                      </a:cubicBezTo>
                      <a:lnTo>
                        <a:pt x="3325" y="670"/>
                      </a:lnTo>
                      <a:cubicBezTo>
                        <a:pt x="3324" y="668"/>
                        <a:pt x="3324" y="666"/>
                        <a:pt x="3324" y="664"/>
                      </a:cubicBezTo>
                      <a:lnTo>
                        <a:pt x="3325" y="658"/>
                      </a:lnTo>
                      <a:cubicBezTo>
                        <a:pt x="3325" y="658"/>
                        <a:pt x="3324" y="658"/>
                        <a:pt x="3323" y="658"/>
                      </a:cubicBezTo>
                      <a:lnTo>
                        <a:pt x="3321" y="658"/>
                      </a:lnTo>
                      <a:cubicBezTo>
                        <a:pt x="3321" y="658"/>
                        <a:pt x="3321" y="658"/>
                        <a:pt x="3321" y="659"/>
                      </a:cubicBezTo>
                      <a:lnTo>
                        <a:pt x="3321" y="661"/>
                      </a:lnTo>
                      <a:cubicBezTo>
                        <a:pt x="3321" y="662"/>
                        <a:pt x="3321" y="663"/>
                        <a:pt x="3321" y="664"/>
                      </a:cubicBezTo>
                      <a:lnTo>
                        <a:pt x="3318" y="673"/>
                      </a:lnTo>
                      <a:lnTo>
                        <a:pt x="3318" y="676"/>
                      </a:lnTo>
                      <a:lnTo>
                        <a:pt x="3320" y="682"/>
                      </a:lnTo>
                      <a:lnTo>
                        <a:pt x="3321" y="691"/>
                      </a:lnTo>
                      <a:lnTo>
                        <a:pt x="3321" y="701"/>
                      </a:lnTo>
                      <a:lnTo>
                        <a:pt x="3321" y="706"/>
                      </a:lnTo>
                      <a:lnTo>
                        <a:pt x="3328" y="708"/>
                      </a:lnTo>
                      <a:cubicBezTo>
                        <a:pt x="3329" y="709"/>
                        <a:pt x="3330" y="709"/>
                        <a:pt x="3331" y="710"/>
                      </a:cubicBezTo>
                      <a:lnTo>
                        <a:pt x="3335" y="715"/>
                      </a:lnTo>
                      <a:cubicBezTo>
                        <a:pt x="3336" y="716"/>
                        <a:pt x="3337" y="718"/>
                        <a:pt x="3337" y="719"/>
                      </a:cubicBezTo>
                      <a:lnTo>
                        <a:pt x="3339" y="727"/>
                      </a:lnTo>
                      <a:cubicBezTo>
                        <a:pt x="3339" y="729"/>
                        <a:pt x="3338" y="731"/>
                        <a:pt x="3338" y="733"/>
                      </a:cubicBezTo>
                      <a:lnTo>
                        <a:pt x="3334" y="738"/>
                      </a:lnTo>
                      <a:cubicBezTo>
                        <a:pt x="3334" y="739"/>
                        <a:pt x="3333" y="739"/>
                        <a:pt x="3333" y="740"/>
                      </a:cubicBezTo>
                      <a:lnTo>
                        <a:pt x="3334" y="741"/>
                      </a:lnTo>
                      <a:lnTo>
                        <a:pt x="3344" y="753"/>
                      </a:lnTo>
                      <a:cubicBezTo>
                        <a:pt x="3345" y="754"/>
                        <a:pt x="3346" y="756"/>
                        <a:pt x="3346" y="757"/>
                      </a:cubicBezTo>
                      <a:lnTo>
                        <a:pt x="3347" y="768"/>
                      </a:lnTo>
                      <a:lnTo>
                        <a:pt x="3351" y="773"/>
                      </a:lnTo>
                      <a:cubicBezTo>
                        <a:pt x="3352" y="774"/>
                        <a:pt x="3353" y="775"/>
                        <a:pt x="3353" y="776"/>
                      </a:cubicBezTo>
                      <a:lnTo>
                        <a:pt x="3354" y="780"/>
                      </a:lnTo>
                      <a:cubicBezTo>
                        <a:pt x="3355" y="782"/>
                        <a:pt x="3354" y="784"/>
                        <a:pt x="3354" y="785"/>
                      </a:cubicBezTo>
                      <a:lnTo>
                        <a:pt x="3351" y="791"/>
                      </a:lnTo>
                      <a:cubicBezTo>
                        <a:pt x="3351" y="793"/>
                        <a:pt x="3350" y="794"/>
                        <a:pt x="3349" y="795"/>
                      </a:cubicBezTo>
                      <a:lnTo>
                        <a:pt x="3344" y="798"/>
                      </a:lnTo>
                      <a:cubicBezTo>
                        <a:pt x="3342" y="799"/>
                        <a:pt x="3340" y="800"/>
                        <a:pt x="3338" y="800"/>
                      </a:cubicBezTo>
                      <a:lnTo>
                        <a:pt x="3332" y="799"/>
                      </a:lnTo>
                      <a:cubicBezTo>
                        <a:pt x="3331" y="799"/>
                        <a:pt x="3330" y="799"/>
                        <a:pt x="3329" y="798"/>
                      </a:cubicBezTo>
                      <a:lnTo>
                        <a:pt x="3323" y="795"/>
                      </a:lnTo>
                      <a:cubicBezTo>
                        <a:pt x="3322" y="794"/>
                        <a:pt x="3322" y="794"/>
                        <a:pt x="3321" y="793"/>
                      </a:cubicBezTo>
                      <a:lnTo>
                        <a:pt x="3317" y="788"/>
                      </a:lnTo>
                      <a:cubicBezTo>
                        <a:pt x="3314" y="785"/>
                        <a:pt x="3314" y="781"/>
                        <a:pt x="3316" y="778"/>
                      </a:cubicBezTo>
                      <a:cubicBezTo>
                        <a:pt x="3317" y="777"/>
                        <a:pt x="3317" y="777"/>
                        <a:pt x="3318" y="776"/>
                      </a:cubicBezTo>
                      <a:lnTo>
                        <a:pt x="3314" y="773"/>
                      </a:lnTo>
                      <a:cubicBezTo>
                        <a:pt x="3313" y="772"/>
                        <a:pt x="3312" y="771"/>
                        <a:pt x="3312" y="771"/>
                      </a:cubicBezTo>
                      <a:lnTo>
                        <a:pt x="3309" y="765"/>
                      </a:lnTo>
                      <a:cubicBezTo>
                        <a:pt x="3308" y="764"/>
                        <a:pt x="3308" y="764"/>
                        <a:pt x="3308" y="763"/>
                      </a:cubicBezTo>
                      <a:lnTo>
                        <a:pt x="3306" y="752"/>
                      </a:lnTo>
                      <a:lnTo>
                        <a:pt x="3301" y="744"/>
                      </a:lnTo>
                      <a:lnTo>
                        <a:pt x="3275" y="714"/>
                      </a:lnTo>
                      <a:lnTo>
                        <a:pt x="3263" y="711"/>
                      </a:lnTo>
                      <a:cubicBezTo>
                        <a:pt x="3262" y="710"/>
                        <a:pt x="3262" y="710"/>
                        <a:pt x="3261" y="710"/>
                      </a:cubicBezTo>
                      <a:lnTo>
                        <a:pt x="3253" y="705"/>
                      </a:lnTo>
                      <a:lnTo>
                        <a:pt x="3245" y="696"/>
                      </a:lnTo>
                      <a:lnTo>
                        <a:pt x="3238" y="686"/>
                      </a:lnTo>
                      <a:cubicBezTo>
                        <a:pt x="3237" y="684"/>
                        <a:pt x="3236" y="681"/>
                        <a:pt x="3237" y="679"/>
                      </a:cubicBezTo>
                      <a:lnTo>
                        <a:pt x="3241" y="669"/>
                      </a:lnTo>
                      <a:lnTo>
                        <a:pt x="3238" y="666"/>
                      </a:lnTo>
                      <a:cubicBezTo>
                        <a:pt x="3237" y="666"/>
                        <a:pt x="3236" y="665"/>
                        <a:pt x="3236" y="664"/>
                      </a:cubicBezTo>
                      <a:lnTo>
                        <a:pt x="3233" y="658"/>
                      </a:lnTo>
                      <a:cubicBezTo>
                        <a:pt x="3233" y="657"/>
                        <a:pt x="3232" y="656"/>
                        <a:pt x="3232" y="654"/>
                      </a:cubicBezTo>
                      <a:lnTo>
                        <a:pt x="3233" y="650"/>
                      </a:lnTo>
                      <a:lnTo>
                        <a:pt x="3206" y="632"/>
                      </a:lnTo>
                      <a:lnTo>
                        <a:pt x="3199" y="631"/>
                      </a:lnTo>
                      <a:lnTo>
                        <a:pt x="3194" y="634"/>
                      </a:lnTo>
                      <a:lnTo>
                        <a:pt x="3188" y="642"/>
                      </a:lnTo>
                      <a:lnTo>
                        <a:pt x="3183" y="657"/>
                      </a:lnTo>
                      <a:lnTo>
                        <a:pt x="3181" y="670"/>
                      </a:lnTo>
                      <a:lnTo>
                        <a:pt x="3188" y="673"/>
                      </a:lnTo>
                      <a:cubicBezTo>
                        <a:pt x="3188" y="673"/>
                        <a:pt x="3189" y="674"/>
                        <a:pt x="3190" y="674"/>
                      </a:cubicBezTo>
                      <a:lnTo>
                        <a:pt x="3196" y="680"/>
                      </a:lnTo>
                      <a:lnTo>
                        <a:pt x="3197" y="681"/>
                      </a:lnTo>
                      <a:lnTo>
                        <a:pt x="3202" y="689"/>
                      </a:lnTo>
                      <a:cubicBezTo>
                        <a:pt x="3204" y="691"/>
                        <a:pt x="3204" y="694"/>
                        <a:pt x="3202" y="697"/>
                      </a:cubicBezTo>
                      <a:cubicBezTo>
                        <a:pt x="3201" y="700"/>
                        <a:pt x="3198" y="701"/>
                        <a:pt x="3195" y="701"/>
                      </a:cubicBezTo>
                      <a:lnTo>
                        <a:pt x="3181" y="701"/>
                      </a:lnTo>
                      <a:lnTo>
                        <a:pt x="3183" y="721"/>
                      </a:lnTo>
                      <a:lnTo>
                        <a:pt x="3183" y="728"/>
                      </a:lnTo>
                      <a:cubicBezTo>
                        <a:pt x="3183" y="729"/>
                        <a:pt x="3183" y="730"/>
                        <a:pt x="3183" y="731"/>
                      </a:cubicBezTo>
                      <a:lnTo>
                        <a:pt x="3179" y="739"/>
                      </a:lnTo>
                      <a:cubicBezTo>
                        <a:pt x="3179" y="740"/>
                        <a:pt x="3179" y="741"/>
                        <a:pt x="3178" y="742"/>
                      </a:cubicBezTo>
                      <a:lnTo>
                        <a:pt x="3173" y="748"/>
                      </a:lnTo>
                      <a:cubicBezTo>
                        <a:pt x="3172" y="749"/>
                        <a:pt x="3172" y="749"/>
                        <a:pt x="3171" y="750"/>
                      </a:cubicBezTo>
                      <a:lnTo>
                        <a:pt x="3165" y="754"/>
                      </a:lnTo>
                      <a:cubicBezTo>
                        <a:pt x="3164" y="754"/>
                        <a:pt x="3163" y="755"/>
                        <a:pt x="3162" y="755"/>
                      </a:cubicBezTo>
                      <a:lnTo>
                        <a:pt x="3158" y="756"/>
                      </a:lnTo>
                      <a:cubicBezTo>
                        <a:pt x="3155" y="756"/>
                        <a:pt x="3152" y="755"/>
                        <a:pt x="3150" y="753"/>
                      </a:cubicBezTo>
                      <a:cubicBezTo>
                        <a:pt x="3148" y="751"/>
                        <a:pt x="3148" y="748"/>
                        <a:pt x="3149" y="745"/>
                      </a:cubicBezTo>
                      <a:lnTo>
                        <a:pt x="3152" y="737"/>
                      </a:lnTo>
                      <a:lnTo>
                        <a:pt x="3159" y="722"/>
                      </a:lnTo>
                      <a:lnTo>
                        <a:pt x="3152" y="724"/>
                      </a:lnTo>
                      <a:lnTo>
                        <a:pt x="3153" y="728"/>
                      </a:lnTo>
                      <a:cubicBezTo>
                        <a:pt x="3153" y="730"/>
                        <a:pt x="3153" y="732"/>
                        <a:pt x="3152" y="734"/>
                      </a:cubicBezTo>
                      <a:lnTo>
                        <a:pt x="3148" y="740"/>
                      </a:lnTo>
                      <a:cubicBezTo>
                        <a:pt x="3147" y="741"/>
                        <a:pt x="3146" y="742"/>
                        <a:pt x="3145" y="743"/>
                      </a:cubicBezTo>
                      <a:lnTo>
                        <a:pt x="3143" y="744"/>
                      </a:lnTo>
                      <a:lnTo>
                        <a:pt x="3144" y="745"/>
                      </a:lnTo>
                      <a:cubicBezTo>
                        <a:pt x="3144" y="745"/>
                        <a:pt x="3145" y="746"/>
                        <a:pt x="3145" y="747"/>
                      </a:cubicBezTo>
                      <a:lnTo>
                        <a:pt x="3148" y="751"/>
                      </a:lnTo>
                      <a:cubicBezTo>
                        <a:pt x="3150" y="754"/>
                        <a:pt x="3150" y="759"/>
                        <a:pt x="3147" y="761"/>
                      </a:cubicBezTo>
                      <a:lnTo>
                        <a:pt x="3141" y="767"/>
                      </a:lnTo>
                      <a:cubicBezTo>
                        <a:pt x="3138" y="769"/>
                        <a:pt x="3135" y="769"/>
                        <a:pt x="3132" y="768"/>
                      </a:cubicBezTo>
                      <a:lnTo>
                        <a:pt x="3126" y="765"/>
                      </a:lnTo>
                      <a:cubicBezTo>
                        <a:pt x="3126" y="764"/>
                        <a:pt x="3125" y="763"/>
                        <a:pt x="3124" y="763"/>
                      </a:cubicBezTo>
                      <a:lnTo>
                        <a:pt x="3114" y="748"/>
                      </a:lnTo>
                      <a:cubicBezTo>
                        <a:pt x="3112" y="746"/>
                        <a:pt x="3112" y="744"/>
                        <a:pt x="3112" y="742"/>
                      </a:cubicBezTo>
                      <a:lnTo>
                        <a:pt x="3115" y="734"/>
                      </a:lnTo>
                      <a:cubicBezTo>
                        <a:pt x="3113" y="734"/>
                        <a:pt x="3112" y="734"/>
                        <a:pt x="3111" y="733"/>
                      </a:cubicBezTo>
                      <a:lnTo>
                        <a:pt x="3107" y="731"/>
                      </a:lnTo>
                      <a:cubicBezTo>
                        <a:pt x="3106" y="731"/>
                        <a:pt x="3106" y="730"/>
                        <a:pt x="3105" y="730"/>
                      </a:cubicBezTo>
                      <a:lnTo>
                        <a:pt x="3105" y="731"/>
                      </a:lnTo>
                      <a:lnTo>
                        <a:pt x="3105" y="738"/>
                      </a:lnTo>
                      <a:cubicBezTo>
                        <a:pt x="3105" y="739"/>
                        <a:pt x="3104" y="740"/>
                        <a:pt x="3104" y="741"/>
                      </a:cubicBezTo>
                      <a:lnTo>
                        <a:pt x="3101" y="750"/>
                      </a:lnTo>
                      <a:lnTo>
                        <a:pt x="3096" y="757"/>
                      </a:lnTo>
                      <a:cubicBezTo>
                        <a:pt x="3096" y="758"/>
                        <a:pt x="3095" y="759"/>
                        <a:pt x="3094" y="760"/>
                      </a:cubicBezTo>
                      <a:lnTo>
                        <a:pt x="3066" y="776"/>
                      </a:lnTo>
                      <a:cubicBezTo>
                        <a:pt x="3065" y="777"/>
                        <a:pt x="3063" y="777"/>
                        <a:pt x="3062" y="778"/>
                      </a:cubicBezTo>
                      <a:lnTo>
                        <a:pt x="3043" y="779"/>
                      </a:lnTo>
                      <a:lnTo>
                        <a:pt x="3044" y="780"/>
                      </a:lnTo>
                      <a:lnTo>
                        <a:pt x="3048" y="790"/>
                      </a:lnTo>
                      <a:cubicBezTo>
                        <a:pt x="3048" y="791"/>
                        <a:pt x="3048" y="792"/>
                        <a:pt x="3049" y="793"/>
                      </a:cubicBezTo>
                      <a:lnTo>
                        <a:pt x="3050" y="807"/>
                      </a:lnTo>
                      <a:cubicBezTo>
                        <a:pt x="3050" y="807"/>
                        <a:pt x="3050" y="808"/>
                        <a:pt x="3050" y="809"/>
                      </a:cubicBezTo>
                      <a:lnTo>
                        <a:pt x="3047" y="824"/>
                      </a:lnTo>
                      <a:lnTo>
                        <a:pt x="3038" y="845"/>
                      </a:lnTo>
                      <a:lnTo>
                        <a:pt x="3039" y="847"/>
                      </a:lnTo>
                      <a:lnTo>
                        <a:pt x="3046" y="854"/>
                      </a:lnTo>
                      <a:lnTo>
                        <a:pt x="3062" y="863"/>
                      </a:lnTo>
                      <a:cubicBezTo>
                        <a:pt x="3063" y="863"/>
                        <a:pt x="3064" y="864"/>
                        <a:pt x="3065" y="865"/>
                      </a:cubicBezTo>
                      <a:lnTo>
                        <a:pt x="3069" y="870"/>
                      </a:lnTo>
                      <a:cubicBezTo>
                        <a:pt x="3069" y="870"/>
                        <a:pt x="3070" y="871"/>
                        <a:pt x="3070" y="872"/>
                      </a:cubicBezTo>
                      <a:lnTo>
                        <a:pt x="3072" y="877"/>
                      </a:lnTo>
                      <a:lnTo>
                        <a:pt x="3077" y="894"/>
                      </a:lnTo>
                      <a:lnTo>
                        <a:pt x="3082" y="901"/>
                      </a:lnTo>
                      <a:lnTo>
                        <a:pt x="3099" y="910"/>
                      </a:lnTo>
                      <a:lnTo>
                        <a:pt x="3100" y="911"/>
                      </a:lnTo>
                      <a:lnTo>
                        <a:pt x="3108" y="919"/>
                      </a:lnTo>
                      <a:cubicBezTo>
                        <a:pt x="3111" y="922"/>
                        <a:pt x="3111" y="927"/>
                        <a:pt x="3108" y="930"/>
                      </a:cubicBezTo>
                      <a:lnTo>
                        <a:pt x="3105" y="934"/>
                      </a:lnTo>
                      <a:cubicBezTo>
                        <a:pt x="3102" y="937"/>
                        <a:pt x="3098" y="937"/>
                        <a:pt x="3094" y="934"/>
                      </a:cubicBezTo>
                      <a:lnTo>
                        <a:pt x="3092" y="932"/>
                      </a:lnTo>
                      <a:cubicBezTo>
                        <a:pt x="3091" y="931"/>
                        <a:pt x="3090" y="931"/>
                        <a:pt x="3090" y="930"/>
                      </a:cubicBezTo>
                      <a:lnTo>
                        <a:pt x="3086" y="925"/>
                      </a:lnTo>
                      <a:lnTo>
                        <a:pt x="3061" y="919"/>
                      </a:lnTo>
                      <a:cubicBezTo>
                        <a:pt x="3059" y="918"/>
                        <a:pt x="3058" y="918"/>
                        <a:pt x="3057" y="917"/>
                      </a:cubicBezTo>
                      <a:lnTo>
                        <a:pt x="3042" y="904"/>
                      </a:lnTo>
                      <a:lnTo>
                        <a:pt x="3033" y="892"/>
                      </a:lnTo>
                      <a:lnTo>
                        <a:pt x="3031" y="897"/>
                      </a:lnTo>
                      <a:lnTo>
                        <a:pt x="3030" y="911"/>
                      </a:lnTo>
                      <a:cubicBezTo>
                        <a:pt x="3030" y="912"/>
                        <a:pt x="3030" y="912"/>
                        <a:pt x="3029" y="913"/>
                      </a:cubicBezTo>
                      <a:lnTo>
                        <a:pt x="3026" y="922"/>
                      </a:lnTo>
                      <a:lnTo>
                        <a:pt x="3015" y="937"/>
                      </a:lnTo>
                      <a:lnTo>
                        <a:pt x="3012" y="944"/>
                      </a:lnTo>
                      <a:lnTo>
                        <a:pt x="2998" y="985"/>
                      </a:lnTo>
                      <a:cubicBezTo>
                        <a:pt x="2997" y="986"/>
                        <a:pt x="2997" y="987"/>
                        <a:pt x="2996" y="988"/>
                      </a:cubicBezTo>
                      <a:lnTo>
                        <a:pt x="2994" y="990"/>
                      </a:lnTo>
                      <a:cubicBezTo>
                        <a:pt x="2993" y="992"/>
                        <a:pt x="2992" y="993"/>
                        <a:pt x="2990" y="993"/>
                      </a:cubicBezTo>
                      <a:lnTo>
                        <a:pt x="2984" y="994"/>
                      </a:lnTo>
                      <a:lnTo>
                        <a:pt x="2956" y="1019"/>
                      </a:lnTo>
                      <a:lnTo>
                        <a:pt x="2952" y="1026"/>
                      </a:lnTo>
                      <a:lnTo>
                        <a:pt x="2949" y="1034"/>
                      </a:lnTo>
                      <a:lnTo>
                        <a:pt x="2943" y="1045"/>
                      </a:lnTo>
                      <a:lnTo>
                        <a:pt x="2937" y="1055"/>
                      </a:lnTo>
                      <a:cubicBezTo>
                        <a:pt x="2937" y="1055"/>
                        <a:pt x="2936" y="1056"/>
                        <a:pt x="2935" y="1056"/>
                      </a:cubicBezTo>
                      <a:lnTo>
                        <a:pt x="2931" y="1060"/>
                      </a:lnTo>
                      <a:cubicBezTo>
                        <a:pt x="2928" y="1062"/>
                        <a:pt x="2925" y="1063"/>
                        <a:pt x="2922" y="1061"/>
                      </a:cubicBezTo>
                      <a:lnTo>
                        <a:pt x="2916" y="1058"/>
                      </a:lnTo>
                      <a:cubicBezTo>
                        <a:pt x="2912" y="1056"/>
                        <a:pt x="2911" y="1052"/>
                        <a:pt x="2912" y="1048"/>
                      </a:cubicBezTo>
                      <a:lnTo>
                        <a:pt x="2916" y="1037"/>
                      </a:lnTo>
                      <a:lnTo>
                        <a:pt x="2927" y="1020"/>
                      </a:lnTo>
                      <a:lnTo>
                        <a:pt x="2926" y="1017"/>
                      </a:lnTo>
                      <a:cubicBezTo>
                        <a:pt x="2925" y="1015"/>
                        <a:pt x="2924" y="1010"/>
                        <a:pt x="2926" y="1008"/>
                      </a:cubicBezTo>
                      <a:lnTo>
                        <a:pt x="2929" y="1002"/>
                      </a:lnTo>
                      <a:cubicBezTo>
                        <a:pt x="2930" y="1001"/>
                        <a:pt x="2931" y="1001"/>
                        <a:pt x="2932" y="1000"/>
                      </a:cubicBezTo>
                      <a:lnTo>
                        <a:pt x="2942" y="995"/>
                      </a:lnTo>
                      <a:lnTo>
                        <a:pt x="2953" y="983"/>
                      </a:lnTo>
                      <a:cubicBezTo>
                        <a:pt x="2953" y="982"/>
                        <a:pt x="2954" y="981"/>
                        <a:pt x="2955" y="981"/>
                      </a:cubicBezTo>
                      <a:lnTo>
                        <a:pt x="2963" y="976"/>
                      </a:lnTo>
                      <a:lnTo>
                        <a:pt x="2966" y="968"/>
                      </a:lnTo>
                      <a:lnTo>
                        <a:pt x="2968" y="955"/>
                      </a:lnTo>
                      <a:lnTo>
                        <a:pt x="2970" y="939"/>
                      </a:lnTo>
                      <a:cubicBezTo>
                        <a:pt x="2970" y="936"/>
                        <a:pt x="2972" y="934"/>
                        <a:pt x="2975" y="933"/>
                      </a:cubicBezTo>
                      <a:cubicBezTo>
                        <a:pt x="2977" y="932"/>
                        <a:pt x="2980" y="932"/>
                        <a:pt x="2982" y="933"/>
                      </a:cubicBezTo>
                      <a:lnTo>
                        <a:pt x="2982" y="931"/>
                      </a:lnTo>
                      <a:lnTo>
                        <a:pt x="2980" y="923"/>
                      </a:lnTo>
                      <a:cubicBezTo>
                        <a:pt x="2980" y="922"/>
                        <a:pt x="2980" y="921"/>
                        <a:pt x="2980" y="920"/>
                      </a:cubicBezTo>
                      <a:lnTo>
                        <a:pt x="2983" y="905"/>
                      </a:lnTo>
                      <a:lnTo>
                        <a:pt x="2985" y="898"/>
                      </a:lnTo>
                      <a:cubicBezTo>
                        <a:pt x="2985" y="898"/>
                        <a:pt x="2986" y="898"/>
                        <a:pt x="2986" y="897"/>
                      </a:cubicBezTo>
                      <a:lnTo>
                        <a:pt x="2983" y="893"/>
                      </a:lnTo>
                      <a:cubicBezTo>
                        <a:pt x="2981" y="891"/>
                        <a:pt x="2981" y="888"/>
                        <a:pt x="2982" y="885"/>
                      </a:cubicBezTo>
                      <a:lnTo>
                        <a:pt x="2986" y="878"/>
                      </a:lnTo>
                      <a:cubicBezTo>
                        <a:pt x="2986" y="877"/>
                        <a:pt x="2987" y="876"/>
                        <a:pt x="2989" y="875"/>
                      </a:cubicBezTo>
                      <a:lnTo>
                        <a:pt x="2996" y="870"/>
                      </a:lnTo>
                      <a:cubicBezTo>
                        <a:pt x="2997" y="869"/>
                        <a:pt x="2998" y="869"/>
                        <a:pt x="2999" y="869"/>
                      </a:cubicBezTo>
                      <a:lnTo>
                        <a:pt x="3003" y="868"/>
                      </a:lnTo>
                      <a:lnTo>
                        <a:pt x="3003" y="860"/>
                      </a:lnTo>
                      <a:lnTo>
                        <a:pt x="3004" y="854"/>
                      </a:lnTo>
                      <a:lnTo>
                        <a:pt x="3002" y="847"/>
                      </a:lnTo>
                      <a:lnTo>
                        <a:pt x="2994" y="836"/>
                      </a:lnTo>
                      <a:lnTo>
                        <a:pt x="2992" y="831"/>
                      </a:lnTo>
                      <a:cubicBezTo>
                        <a:pt x="2992" y="830"/>
                        <a:pt x="2991" y="830"/>
                        <a:pt x="2991" y="829"/>
                      </a:cubicBezTo>
                      <a:lnTo>
                        <a:pt x="2990" y="822"/>
                      </a:lnTo>
                      <a:cubicBezTo>
                        <a:pt x="2990" y="821"/>
                        <a:pt x="2990" y="820"/>
                        <a:pt x="2991" y="819"/>
                      </a:cubicBezTo>
                      <a:lnTo>
                        <a:pt x="2991" y="816"/>
                      </a:lnTo>
                      <a:lnTo>
                        <a:pt x="2999" y="765"/>
                      </a:lnTo>
                      <a:lnTo>
                        <a:pt x="3006" y="746"/>
                      </a:lnTo>
                      <a:lnTo>
                        <a:pt x="3006" y="728"/>
                      </a:lnTo>
                      <a:lnTo>
                        <a:pt x="3011" y="711"/>
                      </a:lnTo>
                      <a:lnTo>
                        <a:pt x="3010" y="704"/>
                      </a:lnTo>
                      <a:lnTo>
                        <a:pt x="2993" y="669"/>
                      </a:lnTo>
                      <a:lnTo>
                        <a:pt x="2989" y="675"/>
                      </a:lnTo>
                      <a:lnTo>
                        <a:pt x="2984" y="684"/>
                      </a:lnTo>
                      <a:lnTo>
                        <a:pt x="2985" y="708"/>
                      </a:lnTo>
                      <a:lnTo>
                        <a:pt x="2985" y="721"/>
                      </a:lnTo>
                      <a:cubicBezTo>
                        <a:pt x="2984" y="725"/>
                        <a:pt x="2981" y="729"/>
                        <a:pt x="2977" y="729"/>
                      </a:cubicBezTo>
                      <a:cubicBezTo>
                        <a:pt x="2973" y="729"/>
                        <a:pt x="2969" y="726"/>
                        <a:pt x="2968" y="723"/>
                      </a:cubicBezTo>
                      <a:lnTo>
                        <a:pt x="2967" y="720"/>
                      </a:lnTo>
                      <a:lnTo>
                        <a:pt x="2965" y="718"/>
                      </a:lnTo>
                      <a:lnTo>
                        <a:pt x="2964" y="717"/>
                      </a:lnTo>
                      <a:lnTo>
                        <a:pt x="2959" y="731"/>
                      </a:lnTo>
                      <a:lnTo>
                        <a:pt x="2950" y="762"/>
                      </a:lnTo>
                      <a:lnTo>
                        <a:pt x="2945" y="775"/>
                      </a:lnTo>
                      <a:cubicBezTo>
                        <a:pt x="2944" y="777"/>
                        <a:pt x="2942" y="778"/>
                        <a:pt x="2940" y="779"/>
                      </a:cubicBezTo>
                      <a:lnTo>
                        <a:pt x="2933" y="782"/>
                      </a:lnTo>
                      <a:cubicBezTo>
                        <a:pt x="2930" y="783"/>
                        <a:pt x="2927" y="783"/>
                        <a:pt x="2925" y="781"/>
                      </a:cubicBezTo>
                      <a:cubicBezTo>
                        <a:pt x="2923" y="779"/>
                        <a:pt x="2922" y="776"/>
                        <a:pt x="2922" y="773"/>
                      </a:cubicBezTo>
                      <a:lnTo>
                        <a:pt x="2922" y="773"/>
                      </a:lnTo>
                      <a:lnTo>
                        <a:pt x="2921" y="774"/>
                      </a:lnTo>
                      <a:lnTo>
                        <a:pt x="2919" y="776"/>
                      </a:lnTo>
                      <a:lnTo>
                        <a:pt x="2920" y="785"/>
                      </a:lnTo>
                      <a:cubicBezTo>
                        <a:pt x="2920" y="786"/>
                        <a:pt x="2920" y="788"/>
                        <a:pt x="2919" y="789"/>
                      </a:cubicBezTo>
                      <a:lnTo>
                        <a:pt x="2916" y="796"/>
                      </a:lnTo>
                      <a:lnTo>
                        <a:pt x="2911" y="801"/>
                      </a:lnTo>
                      <a:lnTo>
                        <a:pt x="2910" y="805"/>
                      </a:lnTo>
                      <a:lnTo>
                        <a:pt x="2909" y="817"/>
                      </a:lnTo>
                      <a:lnTo>
                        <a:pt x="2910" y="824"/>
                      </a:lnTo>
                      <a:lnTo>
                        <a:pt x="2913" y="831"/>
                      </a:lnTo>
                      <a:lnTo>
                        <a:pt x="2916" y="847"/>
                      </a:lnTo>
                      <a:lnTo>
                        <a:pt x="2918" y="849"/>
                      </a:lnTo>
                      <a:lnTo>
                        <a:pt x="2923" y="850"/>
                      </a:lnTo>
                      <a:cubicBezTo>
                        <a:pt x="2924" y="850"/>
                        <a:pt x="2925" y="850"/>
                        <a:pt x="2926" y="851"/>
                      </a:cubicBezTo>
                      <a:lnTo>
                        <a:pt x="2931" y="855"/>
                      </a:lnTo>
                      <a:lnTo>
                        <a:pt x="2939" y="862"/>
                      </a:lnTo>
                      <a:lnTo>
                        <a:pt x="2945" y="866"/>
                      </a:lnTo>
                      <a:lnTo>
                        <a:pt x="2951" y="867"/>
                      </a:lnTo>
                      <a:lnTo>
                        <a:pt x="2957" y="867"/>
                      </a:lnTo>
                      <a:cubicBezTo>
                        <a:pt x="2962" y="866"/>
                        <a:pt x="2965" y="869"/>
                        <a:pt x="2966" y="873"/>
                      </a:cubicBezTo>
                      <a:cubicBezTo>
                        <a:pt x="2967" y="877"/>
                        <a:pt x="2964" y="881"/>
                        <a:pt x="2961" y="882"/>
                      </a:cubicBezTo>
                      <a:lnTo>
                        <a:pt x="2950" y="886"/>
                      </a:lnTo>
                      <a:cubicBezTo>
                        <a:pt x="2949" y="886"/>
                        <a:pt x="2946" y="886"/>
                        <a:pt x="2945" y="886"/>
                      </a:cubicBezTo>
                      <a:lnTo>
                        <a:pt x="2932" y="880"/>
                      </a:lnTo>
                      <a:lnTo>
                        <a:pt x="2919" y="871"/>
                      </a:lnTo>
                      <a:lnTo>
                        <a:pt x="2898" y="867"/>
                      </a:lnTo>
                      <a:lnTo>
                        <a:pt x="2896" y="867"/>
                      </a:lnTo>
                      <a:cubicBezTo>
                        <a:pt x="2896" y="868"/>
                        <a:pt x="2896" y="868"/>
                        <a:pt x="2896" y="869"/>
                      </a:cubicBezTo>
                      <a:lnTo>
                        <a:pt x="2887" y="905"/>
                      </a:lnTo>
                      <a:lnTo>
                        <a:pt x="2890" y="911"/>
                      </a:lnTo>
                      <a:cubicBezTo>
                        <a:pt x="2890" y="912"/>
                        <a:pt x="2890" y="913"/>
                        <a:pt x="2890" y="915"/>
                      </a:cubicBezTo>
                      <a:lnTo>
                        <a:pt x="2888" y="928"/>
                      </a:lnTo>
                      <a:lnTo>
                        <a:pt x="2883" y="955"/>
                      </a:lnTo>
                      <a:cubicBezTo>
                        <a:pt x="2883" y="957"/>
                        <a:pt x="2882" y="958"/>
                        <a:pt x="2880" y="960"/>
                      </a:cubicBezTo>
                      <a:lnTo>
                        <a:pt x="2849" y="984"/>
                      </a:lnTo>
                      <a:cubicBezTo>
                        <a:pt x="2846" y="986"/>
                        <a:pt x="2842" y="987"/>
                        <a:pt x="2839" y="984"/>
                      </a:cubicBezTo>
                      <a:cubicBezTo>
                        <a:pt x="2837" y="982"/>
                        <a:pt x="2835" y="979"/>
                        <a:pt x="2837" y="975"/>
                      </a:cubicBezTo>
                      <a:lnTo>
                        <a:pt x="2841" y="964"/>
                      </a:lnTo>
                      <a:lnTo>
                        <a:pt x="2847" y="953"/>
                      </a:lnTo>
                      <a:lnTo>
                        <a:pt x="2855" y="945"/>
                      </a:lnTo>
                      <a:cubicBezTo>
                        <a:pt x="2855" y="944"/>
                        <a:pt x="2856" y="944"/>
                        <a:pt x="2857" y="943"/>
                      </a:cubicBezTo>
                      <a:lnTo>
                        <a:pt x="2859" y="942"/>
                      </a:lnTo>
                      <a:lnTo>
                        <a:pt x="2855" y="926"/>
                      </a:lnTo>
                      <a:lnTo>
                        <a:pt x="2855" y="918"/>
                      </a:lnTo>
                      <a:lnTo>
                        <a:pt x="2857" y="903"/>
                      </a:lnTo>
                      <a:lnTo>
                        <a:pt x="2859" y="898"/>
                      </a:lnTo>
                      <a:lnTo>
                        <a:pt x="2873" y="857"/>
                      </a:lnTo>
                      <a:lnTo>
                        <a:pt x="2874" y="844"/>
                      </a:lnTo>
                      <a:lnTo>
                        <a:pt x="2873" y="840"/>
                      </a:lnTo>
                      <a:lnTo>
                        <a:pt x="2870" y="836"/>
                      </a:lnTo>
                      <a:cubicBezTo>
                        <a:pt x="2869" y="835"/>
                        <a:pt x="2869" y="834"/>
                        <a:pt x="2868" y="834"/>
                      </a:cubicBezTo>
                      <a:lnTo>
                        <a:pt x="2865" y="824"/>
                      </a:lnTo>
                      <a:cubicBezTo>
                        <a:pt x="2864" y="821"/>
                        <a:pt x="2864" y="819"/>
                        <a:pt x="2865" y="817"/>
                      </a:cubicBezTo>
                      <a:lnTo>
                        <a:pt x="2872" y="804"/>
                      </a:lnTo>
                      <a:lnTo>
                        <a:pt x="2875" y="795"/>
                      </a:lnTo>
                      <a:lnTo>
                        <a:pt x="2876" y="787"/>
                      </a:lnTo>
                      <a:lnTo>
                        <a:pt x="2876" y="781"/>
                      </a:lnTo>
                      <a:cubicBezTo>
                        <a:pt x="2875" y="779"/>
                        <a:pt x="2875" y="777"/>
                        <a:pt x="2876" y="775"/>
                      </a:cubicBezTo>
                      <a:lnTo>
                        <a:pt x="2885" y="756"/>
                      </a:lnTo>
                      <a:lnTo>
                        <a:pt x="2883" y="755"/>
                      </a:lnTo>
                      <a:lnTo>
                        <a:pt x="2853" y="761"/>
                      </a:lnTo>
                      <a:lnTo>
                        <a:pt x="2839" y="771"/>
                      </a:lnTo>
                      <a:cubicBezTo>
                        <a:pt x="2839" y="772"/>
                        <a:pt x="2838" y="772"/>
                        <a:pt x="2837" y="772"/>
                      </a:cubicBezTo>
                      <a:lnTo>
                        <a:pt x="2830" y="775"/>
                      </a:lnTo>
                      <a:cubicBezTo>
                        <a:pt x="2829" y="775"/>
                        <a:pt x="2827" y="775"/>
                        <a:pt x="2826" y="775"/>
                      </a:cubicBezTo>
                      <a:lnTo>
                        <a:pt x="2799" y="772"/>
                      </a:lnTo>
                      <a:lnTo>
                        <a:pt x="2794" y="774"/>
                      </a:lnTo>
                      <a:lnTo>
                        <a:pt x="2792" y="776"/>
                      </a:lnTo>
                      <a:lnTo>
                        <a:pt x="2786" y="785"/>
                      </a:lnTo>
                      <a:cubicBezTo>
                        <a:pt x="2786" y="786"/>
                        <a:pt x="2785" y="787"/>
                        <a:pt x="2784" y="787"/>
                      </a:cubicBezTo>
                      <a:lnTo>
                        <a:pt x="2780" y="789"/>
                      </a:lnTo>
                      <a:cubicBezTo>
                        <a:pt x="2780" y="790"/>
                        <a:pt x="2779" y="790"/>
                        <a:pt x="2778" y="790"/>
                      </a:cubicBezTo>
                      <a:lnTo>
                        <a:pt x="2768" y="792"/>
                      </a:lnTo>
                      <a:lnTo>
                        <a:pt x="2767" y="794"/>
                      </a:lnTo>
                      <a:lnTo>
                        <a:pt x="2765" y="815"/>
                      </a:lnTo>
                      <a:cubicBezTo>
                        <a:pt x="2765" y="816"/>
                        <a:pt x="2764" y="817"/>
                        <a:pt x="2764" y="818"/>
                      </a:cubicBezTo>
                      <a:lnTo>
                        <a:pt x="2738" y="860"/>
                      </a:lnTo>
                      <a:lnTo>
                        <a:pt x="2740" y="886"/>
                      </a:lnTo>
                      <a:lnTo>
                        <a:pt x="2743" y="891"/>
                      </a:lnTo>
                      <a:lnTo>
                        <a:pt x="2744" y="889"/>
                      </a:lnTo>
                      <a:cubicBezTo>
                        <a:pt x="2745" y="887"/>
                        <a:pt x="2747" y="886"/>
                        <a:pt x="2749" y="886"/>
                      </a:cubicBezTo>
                      <a:lnTo>
                        <a:pt x="2758" y="884"/>
                      </a:lnTo>
                      <a:lnTo>
                        <a:pt x="2765" y="879"/>
                      </a:lnTo>
                      <a:cubicBezTo>
                        <a:pt x="2766" y="879"/>
                        <a:pt x="2767" y="878"/>
                        <a:pt x="2768" y="878"/>
                      </a:cubicBezTo>
                      <a:lnTo>
                        <a:pt x="2784" y="877"/>
                      </a:lnTo>
                      <a:cubicBezTo>
                        <a:pt x="2786" y="876"/>
                        <a:pt x="2789" y="876"/>
                        <a:pt x="2790" y="878"/>
                      </a:cubicBezTo>
                      <a:cubicBezTo>
                        <a:pt x="2792" y="879"/>
                        <a:pt x="2793" y="882"/>
                        <a:pt x="2793" y="884"/>
                      </a:cubicBezTo>
                      <a:lnTo>
                        <a:pt x="2794" y="892"/>
                      </a:lnTo>
                      <a:lnTo>
                        <a:pt x="2797" y="900"/>
                      </a:lnTo>
                      <a:lnTo>
                        <a:pt x="2799" y="908"/>
                      </a:lnTo>
                      <a:cubicBezTo>
                        <a:pt x="2800" y="910"/>
                        <a:pt x="2799" y="913"/>
                        <a:pt x="2797" y="915"/>
                      </a:cubicBezTo>
                      <a:cubicBezTo>
                        <a:pt x="2795" y="917"/>
                        <a:pt x="2792" y="918"/>
                        <a:pt x="2789" y="917"/>
                      </a:cubicBezTo>
                      <a:lnTo>
                        <a:pt x="2787" y="916"/>
                      </a:lnTo>
                      <a:cubicBezTo>
                        <a:pt x="2786" y="916"/>
                        <a:pt x="2785" y="916"/>
                        <a:pt x="2785" y="915"/>
                      </a:cubicBezTo>
                      <a:lnTo>
                        <a:pt x="2782" y="913"/>
                      </a:lnTo>
                      <a:lnTo>
                        <a:pt x="2778" y="909"/>
                      </a:lnTo>
                      <a:lnTo>
                        <a:pt x="2774" y="903"/>
                      </a:lnTo>
                      <a:lnTo>
                        <a:pt x="2758" y="911"/>
                      </a:lnTo>
                      <a:lnTo>
                        <a:pt x="2753" y="916"/>
                      </a:lnTo>
                      <a:lnTo>
                        <a:pt x="2749" y="922"/>
                      </a:lnTo>
                      <a:lnTo>
                        <a:pt x="2747" y="932"/>
                      </a:lnTo>
                      <a:lnTo>
                        <a:pt x="2748" y="940"/>
                      </a:lnTo>
                      <a:lnTo>
                        <a:pt x="2753" y="948"/>
                      </a:lnTo>
                      <a:lnTo>
                        <a:pt x="2757" y="950"/>
                      </a:lnTo>
                      <a:cubicBezTo>
                        <a:pt x="2758" y="950"/>
                        <a:pt x="2759" y="951"/>
                        <a:pt x="2760" y="952"/>
                      </a:cubicBezTo>
                      <a:lnTo>
                        <a:pt x="2762" y="954"/>
                      </a:lnTo>
                      <a:cubicBezTo>
                        <a:pt x="2762" y="955"/>
                        <a:pt x="2763" y="956"/>
                        <a:pt x="2763" y="957"/>
                      </a:cubicBezTo>
                      <a:lnTo>
                        <a:pt x="2765" y="969"/>
                      </a:lnTo>
                      <a:lnTo>
                        <a:pt x="2770" y="980"/>
                      </a:lnTo>
                      <a:lnTo>
                        <a:pt x="2773" y="983"/>
                      </a:lnTo>
                      <a:lnTo>
                        <a:pt x="2797" y="978"/>
                      </a:lnTo>
                      <a:cubicBezTo>
                        <a:pt x="2798" y="978"/>
                        <a:pt x="2799" y="978"/>
                        <a:pt x="2800" y="978"/>
                      </a:cubicBezTo>
                      <a:lnTo>
                        <a:pt x="2805" y="979"/>
                      </a:lnTo>
                      <a:cubicBezTo>
                        <a:pt x="2806" y="979"/>
                        <a:pt x="2807" y="980"/>
                        <a:pt x="2808" y="980"/>
                      </a:cubicBezTo>
                      <a:lnTo>
                        <a:pt x="2813" y="983"/>
                      </a:lnTo>
                      <a:cubicBezTo>
                        <a:pt x="2814" y="983"/>
                        <a:pt x="2815" y="984"/>
                        <a:pt x="2815" y="985"/>
                      </a:cubicBezTo>
                      <a:lnTo>
                        <a:pt x="2831" y="1006"/>
                      </a:lnTo>
                      <a:lnTo>
                        <a:pt x="2837" y="1021"/>
                      </a:lnTo>
                      <a:cubicBezTo>
                        <a:pt x="2837" y="1022"/>
                        <a:pt x="2837" y="1023"/>
                        <a:pt x="2837" y="1023"/>
                      </a:cubicBezTo>
                      <a:lnTo>
                        <a:pt x="2837" y="1030"/>
                      </a:lnTo>
                      <a:lnTo>
                        <a:pt x="2835" y="1043"/>
                      </a:lnTo>
                      <a:lnTo>
                        <a:pt x="2836" y="1053"/>
                      </a:lnTo>
                      <a:lnTo>
                        <a:pt x="2838" y="1057"/>
                      </a:lnTo>
                      <a:lnTo>
                        <a:pt x="2842" y="1060"/>
                      </a:lnTo>
                      <a:lnTo>
                        <a:pt x="2847" y="1069"/>
                      </a:lnTo>
                      <a:cubicBezTo>
                        <a:pt x="2849" y="1072"/>
                        <a:pt x="2848" y="1077"/>
                        <a:pt x="2845" y="1079"/>
                      </a:cubicBezTo>
                      <a:lnTo>
                        <a:pt x="2838" y="1084"/>
                      </a:lnTo>
                      <a:cubicBezTo>
                        <a:pt x="2836" y="1086"/>
                        <a:pt x="2831" y="1086"/>
                        <a:pt x="2829" y="1083"/>
                      </a:cubicBezTo>
                      <a:lnTo>
                        <a:pt x="2817" y="1074"/>
                      </a:lnTo>
                      <a:lnTo>
                        <a:pt x="2813" y="1080"/>
                      </a:lnTo>
                      <a:cubicBezTo>
                        <a:pt x="2812" y="1081"/>
                        <a:pt x="2811" y="1082"/>
                        <a:pt x="2809" y="1082"/>
                      </a:cubicBezTo>
                      <a:lnTo>
                        <a:pt x="2806" y="1084"/>
                      </a:lnTo>
                      <a:cubicBezTo>
                        <a:pt x="2804" y="1085"/>
                        <a:pt x="2802" y="1085"/>
                        <a:pt x="2800" y="1084"/>
                      </a:cubicBezTo>
                      <a:lnTo>
                        <a:pt x="2797" y="1083"/>
                      </a:lnTo>
                      <a:cubicBezTo>
                        <a:pt x="2796" y="1083"/>
                        <a:pt x="2795" y="1082"/>
                        <a:pt x="2794" y="1082"/>
                      </a:cubicBezTo>
                      <a:lnTo>
                        <a:pt x="2787" y="1075"/>
                      </a:lnTo>
                      <a:cubicBezTo>
                        <a:pt x="2786" y="1075"/>
                        <a:pt x="2786" y="1074"/>
                        <a:pt x="2785" y="1074"/>
                      </a:cubicBezTo>
                      <a:lnTo>
                        <a:pt x="2782" y="1070"/>
                      </a:lnTo>
                      <a:cubicBezTo>
                        <a:pt x="2782" y="1069"/>
                        <a:pt x="2782" y="1069"/>
                        <a:pt x="2782" y="1068"/>
                      </a:cubicBezTo>
                      <a:cubicBezTo>
                        <a:pt x="2778" y="1069"/>
                        <a:pt x="2773" y="1069"/>
                        <a:pt x="2771" y="1067"/>
                      </a:cubicBezTo>
                      <a:lnTo>
                        <a:pt x="2769" y="1065"/>
                      </a:lnTo>
                      <a:cubicBezTo>
                        <a:pt x="2769" y="1064"/>
                        <a:pt x="2768" y="1063"/>
                        <a:pt x="2768" y="1063"/>
                      </a:cubicBezTo>
                      <a:lnTo>
                        <a:pt x="2766" y="1059"/>
                      </a:lnTo>
                      <a:cubicBezTo>
                        <a:pt x="2766" y="1058"/>
                        <a:pt x="2766" y="1057"/>
                        <a:pt x="2765" y="1056"/>
                      </a:cubicBezTo>
                      <a:lnTo>
                        <a:pt x="2765" y="1053"/>
                      </a:lnTo>
                      <a:cubicBezTo>
                        <a:pt x="2765" y="1050"/>
                        <a:pt x="2766" y="1047"/>
                        <a:pt x="2769" y="1045"/>
                      </a:cubicBezTo>
                      <a:lnTo>
                        <a:pt x="2773" y="1042"/>
                      </a:lnTo>
                      <a:lnTo>
                        <a:pt x="2777" y="1038"/>
                      </a:lnTo>
                      <a:cubicBezTo>
                        <a:pt x="2778" y="1037"/>
                        <a:pt x="2778" y="1037"/>
                        <a:pt x="2779" y="1036"/>
                      </a:cubicBezTo>
                      <a:lnTo>
                        <a:pt x="2782" y="1035"/>
                      </a:lnTo>
                      <a:cubicBezTo>
                        <a:pt x="2784" y="1034"/>
                        <a:pt x="2786" y="1034"/>
                        <a:pt x="2788" y="1035"/>
                      </a:cubicBezTo>
                      <a:lnTo>
                        <a:pt x="2795" y="1038"/>
                      </a:lnTo>
                      <a:lnTo>
                        <a:pt x="2803" y="1033"/>
                      </a:lnTo>
                      <a:lnTo>
                        <a:pt x="2805" y="1030"/>
                      </a:lnTo>
                      <a:lnTo>
                        <a:pt x="2806" y="1023"/>
                      </a:lnTo>
                      <a:lnTo>
                        <a:pt x="2803" y="1017"/>
                      </a:lnTo>
                      <a:lnTo>
                        <a:pt x="2768" y="1012"/>
                      </a:lnTo>
                      <a:cubicBezTo>
                        <a:pt x="2767" y="1012"/>
                        <a:pt x="2765" y="1012"/>
                        <a:pt x="2764" y="1011"/>
                      </a:cubicBezTo>
                      <a:lnTo>
                        <a:pt x="2760" y="1007"/>
                      </a:lnTo>
                      <a:lnTo>
                        <a:pt x="2746" y="991"/>
                      </a:lnTo>
                      <a:lnTo>
                        <a:pt x="2739" y="986"/>
                      </a:lnTo>
                      <a:cubicBezTo>
                        <a:pt x="2737" y="985"/>
                        <a:pt x="2736" y="984"/>
                        <a:pt x="2736" y="983"/>
                      </a:cubicBezTo>
                      <a:lnTo>
                        <a:pt x="2734" y="976"/>
                      </a:lnTo>
                      <a:cubicBezTo>
                        <a:pt x="2733" y="975"/>
                        <a:pt x="2733" y="974"/>
                        <a:pt x="2733" y="973"/>
                      </a:cubicBezTo>
                      <a:lnTo>
                        <a:pt x="2734" y="966"/>
                      </a:lnTo>
                      <a:lnTo>
                        <a:pt x="2723" y="959"/>
                      </a:lnTo>
                      <a:cubicBezTo>
                        <a:pt x="2722" y="958"/>
                        <a:pt x="2721" y="957"/>
                        <a:pt x="2721" y="956"/>
                      </a:cubicBezTo>
                      <a:lnTo>
                        <a:pt x="2717" y="950"/>
                      </a:lnTo>
                      <a:cubicBezTo>
                        <a:pt x="2717" y="949"/>
                        <a:pt x="2716" y="948"/>
                        <a:pt x="2716" y="947"/>
                      </a:cubicBezTo>
                      <a:lnTo>
                        <a:pt x="2716" y="943"/>
                      </a:lnTo>
                      <a:lnTo>
                        <a:pt x="2715" y="931"/>
                      </a:lnTo>
                      <a:lnTo>
                        <a:pt x="2713" y="929"/>
                      </a:lnTo>
                      <a:lnTo>
                        <a:pt x="2711" y="929"/>
                      </a:lnTo>
                      <a:cubicBezTo>
                        <a:pt x="2708" y="929"/>
                        <a:pt x="2705" y="927"/>
                        <a:pt x="2703" y="925"/>
                      </a:cubicBezTo>
                      <a:cubicBezTo>
                        <a:pt x="2702" y="922"/>
                        <a:pt x="2702" y="920"/>
                        <a:pt x="2703" y="917"/>
                      </a:cubicBezTo>
                      <a:lnTo>
                        <a:pt x="2706" y="912"/>
                      </a:lnTo>
                      <a:lnTo>
                        <a:pt x="2706" y="905"/>
                      </a:lnTo>
                      <a:lnTo>
                        <a:pt x="2706" y="902"/>
                      </a:lnTo>
                      <a:lnTo>
                        <a:pt x="2671" y="907"/>
                      </a:lnTo>
                      <a:lnTo>
                        <a:pt x="2660" y="914"/>
                      </a:lnTo>
                      <a:cubicBezTo>
                        <a:pt x="2659" y="915"/>
                        <a:pt x="2658" y="915"/>
                        <a:pt x="2657" y="916"/>
                      </a:cubicBezTo>
                      <a:lnTo>
                        <a:pt x="2645" y="918"/>
                      </a:lnTo>
                      <a:lnTo>
                        <a:pt x="2645" y="920"/>
                      </a:lnTo>
                      <a:lnTo>
                        <a:pt x="2648" y="930"/>
                      </a:lnTo>
                      <a:cubicBezTo>
                        <a:pt x="2649" y="933"/>
                        <a:pt x="2648" y="937"/>
                        <a:pt x="2645" y="939"/>
                      </a:cubicBezTo>
                      <a:lnTo>
                        <a:pt x="2643" y="941"/>
                      </a:lnTo>
                      <a:lnTo>
                        <a:pt x="2642" y="946"/>
                      </a:lnTo>
                      <a:lnTo>
                        <a:pt x="2642" y="947"/>
                      </a:lnTo>
                      <a:lnTo>
                        <a:pt x="2649" y="947"/>
                      </a:lnTo>
                      <a:cubicBezTo>
                        <a:pt x="2650" y="947"/>
                        <a:pt x="2650" y="947"/>
                        <a:pt x="2651" y="948"/>
                      </a:cubicBezTo>
                      <a:lnTo>
                        <a:pt x="2658" y="950"/>
                      </a:lnTo>
                      <a:cubicBezTo>
                        <a:pt x="2659" y="951"/>
                        <a:pt x="2660" y="951"/>
                        <a:pt x="2661" y="952"/>
                      </a:cubicBezTo>
                      <a:lnTo>
                        <a:pt x="2664" y="955"/>
                      </a:lnTo>
                      <a:cubicBezTo>
                        <a:pt x="2664" y="956"/>
                        <a:pt x="2665" y="957"/>
                        <a:pt x="2665" y="957"/>
                      </a:cubicBezTo>
                      <a:lnTo>
                        <a:pt x="2668" y="963"/>
                      </a:lnTo>
                      <a:lnTo>
                        <a:pt x="2671" y="980"/>
                      </a:lnTo>
                      <a:lnTo>
                        <a:pt x="2672" y="981"/>
                      </a:lnTo>
                      <a:cubicBezTo>
                        <a:pt x="2673" y="981"/>
                        <a:pt x="2674" y="982"/>
                        <a:pt x="2674" y="982"/>
                      </a:cubicBezTo>
                      <a:lnTo>
                        <a:pt x="2680" y="988"/>
                      </a:lnTo>
                      <a:lnTo>
                        <a:pt x="2730" y="1007"/>
                      </a:lnTo>
                      <a:cubicBezTo>
                        <a:pt x="2731" y="1007"/>
                        <a:pt x="2732" y="1008"/>
                        <a:pt x="2732" y="1008"/>
                      </a:cubicBezTo>
                      <a:lnTo>
                        <a:pt x="2737" y="1012"/>
                      </a:lnTo>
                      <a:cubicBezTo>
                        <a:pt x="2737" y="1012"/>
                        <a:pt x="2738" y="1013"/>
                        <a:pt x="2739" y="1014"/>
                      </a:cubicBezTo>
                      <a:lnTo>
                        <a:pt x="2745" y="1025"/>
                      </a:lnTo>
                      <a:cubicBezTo>
                        <a:pt x="2747" y="1026"/>
                        <a:pt x="2748" y="1026"/>
                        <a:pt x="2748" y="1028"/>
                      </a:cubicBezTo>
                      <a:lnTo>
                        <a:pt x="2750" y="1030"/>
                      </a:lnTo>
                      <a:cubicBezTo>
                        <a:pt x="2750" y="1030"/>
                        <a:pt x="2751" y="1031"/>
                        <a:pt x="2751" y="1032"/>
                      </a:cubicBezTo>
                      <a:lnTo>
                        <a:pt x="2752" y="1035"/>
                      </a:lnTo>
                      <a:cubicBezTo>
                        <a:pt x="2752" y="1036"/>
                        <a:pt x="2752" y="1037"/>
                        <a:pt x="2752" y="1038"/>
                      </a:cubicBezTo>
                      <a:lnTo>
                        <a:pt x="2751" y="1042"/>
                      </a:lnTo>
                      <a:cubicBezTo>
                        <a:pt x="2750" y="1044"/>
                        <a:pt x="2749" y="1046"/>
                        <a:pt x="2747" y="1048"/>
                      </a:cubicBezTo>
                      <a:cubicBezTo>
                        <a:pt x="2745" y="1049"/>
                        <a:pt x="2741" y="1050"/>
                        <a:pt x="2739" y="1049"/>
                      </a:cubicBezTo>
                      <a:lnTo>
                        <a:pt x="2724" y="1043"/>
                      </a:lnTo>
                      <a:cubicBezTo>
                        <a:pt x="2723" y="1043"/>
                        <a:pt x="2722" y="1042"/>
                        <a:pt x="2721" y="1042"/>
                      </a:cubicBezTo>
                      <a:lnTo>
                        <a:pt x="2709" y="1030"/>
                      </a:lnTo>
                      <a:lnTo>
                        <a:pt x="2705" y="1028"/>
                      </a:lnTo>
                      <a:lnTo>
                        <a:pt x="2690" y="1028"/>
                      </a:lnTo>
                      <a:lnTo>
                        <a:pt x="2686" y="1030"/>
                      </a:lnTo>
                      <a:lnTo>
                        <a:pt x="2685" y="1031"/>
                      </a:lnTo>
                      <a:lnTo>
                        <a:pt x="2689" y="1036"/>
                      </a:lnTo>
                      <a:cubicBezTo>
                        <a:pt x="2690" y="1037"/>
                        <a:pt x="2690" y="1038"/>
                        <a:pt x="2690" y="1039"/>
                      </a:cubicBezTo>
                      <a:lnTo>
                        <a:pt x="2691" y="1045"/>
                      </a:lnTo>
                      <a:cubicBezTo>
                        <a:pt x="2691" y="1046"/>
                        <a:pt x="2691" y="1047"/>
                        <a:pt x="2691" y="1047"/>
                      </a:cubicBezTo>
                      <a:lnTo>
                        <a:pt x="2690" y="1055"/>
                      </a:lnTo>
                      <a:cubicBezTo>
                        <a:pt x="2690" y="1058"/>
                        <a:pt x="2689" y="1060"/>
                        <a:pt x="2687" y="1061"/>
                      </a:cubicBezTo>
                      <a:cubicBezTo>
                        <a:pt x="2685" y="1062"/>
                        <a:pt x="2683" y="1063"/>
                        <a:pt x="2681" y="1062"/>
                      </a:cubicBezTo>
                      <a:lnTo>
                        <a:pt x="2678" y="1062"/>
                      </a:lnTo>
                      <a:cubicBezTo>
                        <a:pt x="2676" y="1061"/>
                        <a:pt x="2674" y="1059"/>
                        <a:pt x="2673" y="1057"/>
                      </a:cubicBezTo>
                      <a:lnTo>
                        <a:pt x="2667" y="1046"/>
                      </a:lnTo>
                      <a:lnTo>
                        <a:pt x="2664" y="1044"/>
                      </a:lnTo>
                      <a:lnTo>
                        <a:pt x="2658" y="1040"/>
                      </a:lnTo>
                      <a:lnTo>
                        <a:pt x="2655" y="1056"/>
                      </a:lnTo>
                      <a:lnTo>
                        <a:pt x="2651" y="1072"/>
                      </a:lnTo>
                      <a:cubicBezTo>
                        <a:pt x="2650" y="1075"/>
                        <a:pt x="2646" y="1077"/>
                        <a:pt x="2643" y="1078"/>
                      </a:cubicBezTo>
                      <a:cubicBezTo>
                        <a:pt x="2639" y="1077"/>
                        <a:pt x="2636" y="1075"/>
                        <a:pt x="2635" y="1071"/>
                      </a:cubicBezTo>
                      <a:lnTo>
                        <a:pt x="2634" y="1066"/>
                      </a:lnTo>
                      <a:cubicBezTo>
                        <a:pt x="2634" y="1065"/>
                        <a:pt x="2634" y="1065"/>
                        <a:pt x="2634" y="1064"/>
                      </a:cubicBezTo>
                      <a:lnTo>
                        <a:pt x="2634" y="1060"/>
                      </a:lnTo>
                      <a:lnTo>
                        <a:pt x="2638" y="1048"/>
                      </a:lnTo>
                      <a:lnTo>
                        <a:pt x="2635" y="1044"/>
                      </a:lnTo>
                      <a:cubicBezTo>
                        <a:pt x="2634" y="1042"/>
                        <a:pt x="2634" y="1040"/>
                        <a:pt x="2634" y="1039"/>
                      </a:cubicBezTo>
                      <a:lnTo>
                        <a:pt x="2634" y="1030"/>
                      </a:lnTo>
                      <a:lnTo>
                        <a:pt x="2637" y="1003"/>
                      </a:lnTo>
                      <a:lnTo>
                        <a:pt x="2636" y="998"/>
                      </a:lnTo>
                      <a:lnTo>
                        <a:pt x="2631" y="990"/>
                      </a:lnTo>
                      <a:lnTo>
                        <a:pt x="2618" y="991"/>
                      </a:lnTo>
                      <a:cubicBezTo>
                        <a:pt x="2615" y="991"/>
                        <a:pt x="2613" y="990"/>
                        <a:pt x="2611" y="989"/>
                      </a:cubicBezTo>
                      <a:cubicBezTo>
                        <a:pt x="2608" y="986"/>
                        <a:pt x="2608" y="982"/>
                        <a:pt x="2609" y="979"/>
                      </a:cubicBezTo>
                      <a:lnTo>
                        <a:pt x="2613" y="966"/>
                      </a:lnTo>
                      <a:lnTo>
                        <a:pt x="2612" y="963"/>
                      </a:lnTo>
                      <a:lnTo>
                        <a:pt x="2604" y="944"/>
                      </a:lnTo>
                      <a:lnTo>
                        <a:pt x="2601" y="938"/>
                      </a:lnTo>
                      <a:lnTo>
                        <a:pt x="2599" y="941"/>
                      </a:lnTo>
                      <a:cubicBezTo>
                        <a:pt x="2598" y="942"/>
                        <a:pt x="2596" y="943"/>
                        <a:pt x="2595" y="944"/>
                      </a:cubicBezTo>
                      <a:lnTo>
                        <a:pt x="2587" y="947"/>
                      </a:lnTo>
                      <a:lnTo>
                        <a:pt x="2583" y="951"/>
                      </a:lnTo>
                      <a:cubicBezTo>
                        <a:pt x="2584" y="952"/>
                        <a:pt x="2584" y="953"/>
                        <a:pt x="2585" y="954"/>
                      </a:cubicBezTo>
                      <a:lnTo>
                        <a:pt x="2586" y="957"/>
                      </a:lnTo>
                      <a:cubicBezTo>
                        <a:pt x="2586" y="958"/>
                        <a:pt x="2587" y="960"/>
                        <a:pt x="2586" y="961"/>
                      </a:cubicBezTo>
                      <a:lnTo>
                        <a:pt x="2586" y="965"/>
                      </a:lnTo>
                      <a:cubicBezTo>
                        <a:pt x="2586" y="966"/>
                        <a:pt x="2586" y="966"/>
                        <a:pt x="2586" y="966"/>
                      </a:cubicBezTo>
                      <a:lnTo>
                        <a:pt x="2588" y="971"/>
                      </a:lnTo>
                      <a:cubicBezTo>
                        <a:pt x="2588" y="973"/>
                        <a:pt x="2588" y="975"/>
                        <a:pt x="2588" y="977"/>
                      </a:cubicBezTo>
                      <a:lnTo>
                        <a:pt x="2585" y="985"/>
                      </a:lnTo>
                      <a:lnTo>
                        <a:pt x="2579" y="996"/>
                      </a:lnTo>
                      <a:lnTo>
                        <a:pt x="2580" y="1004"/>
                      </a:lnTo>
                      <a:cubicBezTo>
                        <a:pt x="2580" y="1005"/>
                        <a:pt x="2580" y="1007"/>
                        <a:pt x="2579" y="1008"/>
                      </a:cubicBezTo>
                      <a:lnTo>
                        <a:pt x="2574" y="1019"/>
                      </a:lnTo>
                      <a:cubicBezTo>
                        <a:pt x="2574" y="1020"/>
                        <a:pt x="2573" y="1021"/>
                        <a:pt x="2572" y="1022"/>
                      </a:cubicBezTo>
                      <a:lnTo>
                        <a:pt x="2559" y="1030"/>
                      </a:lnTo>
                      <a:lnTo>
                        <a:pt x="2555" y="1035"/>
                      </a:lnTo>
                      <a:lnTo>
                        <a:pt x="2553" y="1044"/>
                      </a:lnTo>
                      <a:lnTo>
                        <a:pt x="2554" y="1061"/>
                      </a:lnTo>
                      <a:cubicBezTo>
                        <a:pt x="2554" y="1062"/>
                        <a:pt x="2554" y="1062"/>
                        <a:pt x="2554" y="1062"/>
                      </a:cubicBezTo>
                      <a:lnTo>
                        <a:pt x="2557" y="1061"/>
                      </a:lnTo>
                      <a:cubicBezTo>
                        <a:pt x="2560" y="1060"/>
                        <a:pt x="2563" y="1061"/>
                        <a:pt x="2565" y="1062"/>
                      </a:cubicBezTo>
                      <a:lnTo>
                        <a:pt x="2571" y="1067"/>
                      </a:lnTo>
                      <a:cubicBezTo>
                        <a:pt x="2573" y="1069"/>
                        <a:pt x="2574" y="1073"/>
                        <a:pt x="2573" y="1076"/>
                      </a:cubicBezTo>
                      <a:lnTo>
                        <a:pt x="2567" y="1092"/>
                      </a:lnTo>
                      <a:lnTo>
                        <a:pt x="2567" y="1100"/>
                      </a:lnTo>
                      <a:lnTo>
                        <a:pt x="2567" y="1100"/>
                      </a:lnTo>
                      <a:lnTo>
                        <a:pt x="2579" y="1108"/>
                      </a:lnTo>
                      <a:cubicBezTo>
                        <a:pt x="2582" y="1109"/>
                        <a:pt x="2583" y="1113"/>
                        <a:pt x="2582" y="1117"/>
                      </a:cubicBezTo>
                      <a:cubicBezTo>
                        <a:pt x="2581" y="1120"/>
                        <a:pt x="2579" y="1123"/>
                        <a:pt x="2574" y="1122"/>
                      </a:cubicBezTo>
                      <a:lnTo>
                        <a:pt x="2551" y="1122"/>
                      </a:lnTo>
                      <a:lnTo>
                        <a:pt x="2541" y="1125"/>
                      </a:lnTo>
                      <a:lnTo>
                        <a:pt x="2525" y="1138"/>
                      </a:lnTo>
                      <a:cubicBezTo>
                        <a:pt x="2523" y="1140"/>
                        <a:pt x="2522" y="1140"/>
                        <a:pt x="2520" y="1140"/>
                      </a:cubicBezTo>
                      <a:lnTo>
                        <a:pt x="2487" y="1142"/>
                      </a:lnTo>
                      <a:lnTo>
                        <a:pt x="2488" y="1143"/>
                      </a:lnTo>
                      <a:cubicBezTo>
                        <a:pt x="2490" y="1145"/>
                        <a:pt x="2491" y="1149"/>
                        <a:pt x="2489" y="1152"/>
                      </a:cubicBezTo>
                      <a:lnTo>
                        <a:pt x="2485" y="1160"/>
                      </a:lnTo>
                      <a:cubicBezTo>
                        <a:pt x="2484" y="1161"/>
                        <a:pt x="2484" y="1161"/>
                        <a:pt x="2483" y="1162"/>
                      </a:cubicBezTo>
                      <a:lnTo>
                        <a:pt x="2474" y="1171"/>
                      </a:lnTo>
                      <a:lnTo>
                        <a:pt x="2466" y="1185"/>
                      </a:lnTo>
                      <a:lnTo>
                        <a:pt x="2457" y="1198"/>
                      </a:lnTo>
                      <a:lnTo>
                        <a:pt x="2458" y="1200"/>
                      </a:lnTo>
                      <a:cubicBezTo>
                        <a:pt x="2460" y="1201"/>
                        <a:pt x="2461" y="1203"/>
                        <a:pt x="2461" y="1204"/>
                      </a:cubicBezTo>
                      <a:lnTo>
                        <a:pt x="2462" y="1211"/>
                      </a:lnTo>
                      <a:lnTo>
                        <a:pt x="2462" y="1220"/>
                      </a:lnTo>
                      <a:cubicBezTo>
                        <a:pt x="2462" y="1222"/>
                        <a:pt x="2461" y="1223"/>
                        <a:pt x="2461" y="1224"/>
                      </a:cubicBezTo>
                      <a:lnTo>
                        <a:pt x="2459" y="1227"/>
                      </a:lnTo>
                      <a:cubicBezTo>
                        <a:pt x="2457" y="1230"/>
                        <a:pt x="2455" y="1231"/>
                        <a:pt x="2452" y="1231"/>
                      </a:cubicBezTo>
                      <a:lnTo>
                        <a:pt x="2449" y="1232"/>
                      </a:lnTo>
                      <a:lnTo>
                        <a:pt x="2447" y="1237"/>
                      </a:lnTo>
                      <a:cubicBezTo>
                        <a:pt x="2448" y="1237"/>
                        <a:pt x="2449" y="1236"/>
                        <a:pt x="2449" y="1236"/>
                      </a:cubicBezTo>
                      <a:lnTo>
                        <a:pt x="2488" y="1227"/>
                      </a:lnTo>
                      <a:cubicBezTo>
                        <a:pt x="2491" y="1226"/>
                        <a:pt x="2494" y="1227"/>
                        <a:pt x="2496" y="1229"/>
                      </a:cubicBezTo>
                      <a:cubicBezTo>
                        <a:pt x="2498" y="1231"/>
                        <a:pt x="2499" y="1233"/>
                        <a:pt x="2498" y="1236"/>
                      </a:cubicBezTo>
                      <a:lnTo>
                        <a:pt x="2497" y="1241"/>
                      </a:lnTo>
                      <a:lnTo>
                        <a:pt x="2514" y="1249"/>
                      </a:lnTo>
                      <a:cubicBezTo>
                        <a:pt x="2516" y="1250"/>
                        <a:pt x="2517" y="1251"/>
                        <a:pt x="2518" y="1253"/>
                      </a:cubicBezTo>
                      <a:lnTo>
                        <a:pt x="2523" y="1265"/>
                      </a:lnTo>
                      <a:cubicBezTo>
                        <a:pt x="2525" y="1269"/>
                        <a:pt x="2523" y="1273"/>
                        <a:pt x="2519" y="1275"/>
                      </a:cubicBezTo>
                      <a:lnTo>
                        <a:pt x="2514" y="1278"/>
                      </a:lnTo>
                      <a:cubicBezTo>
                        <a:pt x="2513" y="1278"/>
                        <a:pt x="2512" y="1278"/>
                        <a:pt x="2511" y="1278"/>
                      </a:cubicBezTo>
                      <a:lnTo>
                        <a:pt x="2505" y="1278"/>
                      </a:lnTo>
                      <a:cubicBezTo>
                        <a:pt x="2504" y="1279"/>
                        <a:pt x="2503" y="1278"/>
                        <a:pt x="2502" y="1278"/>
                      </a:cubicBezTo>
                      <a:lnTo>
                        <a:pt x="2497" y="1276"/>
                      </a:lnTo>
                      <a:cubicBezTo>
                        <a:pt x="2496" y="1275"/>
                        <a:pt x="2496" y="1275"/>
                        <a:pt x="2495" y="1275"/>
                      </a:cubicBezTo>
                      <a:lnTo>
                        <a:pt x="2490" y="1271"/>
                      </a:lnTo>
                      <a:cubicBezTo>
                        <a:pt x="2489" y="1270"/>
                        <a:pt x="2489" y="1270"/>
                        <a:pt x="2488" y="1269"/>
                      </a:cubicBezTo>
                      <a:lnTo>
                        <a:pt x="2487" y="1267"/>
                      </a:lnTo>
                      <a:lnTo>
                        <a:pt x="2485" y="1269"/>
                      </a:lnTo>
                      <a:cubicBezTo>
                        <a:pt x="2484" y="1270"/>
                        <a:pt x="2483" y="1270"/>
                        <a:pt x="2482" y="1271"/>
                      </a:cubicBezTo>
                      <a:lnTo>
                        <a:pt x="2477" y="1273"/>
                      </a:lnTo>
                      <a:lnTo>
                        <a:pt x="2473" y="1275"/>
                      </a:lnTo>
                      <a:lnTo>
                        <a:pt x="2462" y="1287"/>
                      </a:lnTo>
                      <a:cubicBezTo>
                        <a:pt x="2462" y="1288"/>
                        <a:pt x="2461" y="1288"/>
                        <a:pt x="2460" y="1289"/>
                      </a:cubicBezTo>
                      <a:lnTo>
                        <a:pt x="2458" y="1290"/>
                      </a:lnTo>
                      <a:lnTo>
                        <a:pt x="2478" y="1301"/>
                      </a:lnTo>
                      <a:lnTo>
                        <a:pt x="2495" y="1304"/>
                      </a:lnTo>
                      <a:cubicBezTo>
                        <a:pt x="2497" y="1304"/>
                        <a:pt x="2498" y="1305"/>
                        <a:pt x="2499" y="1306"/>
                      </a:cubicBezTo>
                      <a:lnTo>
                        <a:pt x="2508" y="1313"/>
                      </a:lnTo>
                      <a:cubicBezTo>
                        <a:pt x="2510" y="1314"/>
                        <a:pt x="2511" y="1317"/>
                        <a:pt x="2511" y="1319"/>
                      </a:cubicBezTo>
                      <a:lnTo>
                        <a:pt x="2511" y="1335"/>
                      </a:lnTo>
                      <a:cubicBezTo>
                        <a:pt x="2511" y="1338"/>
                        <a:pt x="2509" y="1341"/>
                        <a:pt x="2505" y="1343"/>
                      </a:cubicBezTo>
                      <a:cubicBezTo>
                        <a:pt x="2502" y="1344"/>
                        <a:pt x="2498" y="1343"/>
                        <a:pt x="2496" y="1340"/>
                      </a:cubicBezTo>
                      <a:lnTo>
                        <a:pt x="2486" y="1326"/>
                      </a:lnTo>
                      <a:lnTo>
                        <a:pt x="2459" y="1321"/>
                      </a:lnTo>
                      <a:cubicBezTo>
                        <a:pt x="2458" y="1321"/>
                        <a:pt x="2456" y="1321"/>
                        <a:pt x="2456" y="1320"/>
                      </a:cubicBezTo>
                      <a:lnTo>
                        <a:pt x="2439" y="1308"/>
                      </a:lnTo>
                      <a:lnTo>
                        <a:pt x="2438" y="1309"/>
                      </a:lnTo>
                      <a:lnTo>
                        <a:pt x="2433" y="1315"/>
                      </a:lnTo>
                      <a:cubicBezTo>
                        <a:pt x="2432" y="1316"/>
                        <a:pt x="2431" y="1316"/>
                        <a:pt x="2430" y="1316"/>
                      </a:cubicBezTo>
                      <a:lnTo>
                        <a:pt x="2418" y="1322"/>
                      </a:lnTo>
                      <a:lnTo>
                        <a:pt x="2406" y="1330"/>
                      </a:lnTo>
                      <a:lnTo>
                        <a:pt x="2412" y="1335"/>
                      </a:lnTo>
                      <a:lnTo>
                        <a:pt x="2413" y="1334"/>
                      </a:lnTo>
                      <a:lnTo>
                        <a:pt x="2417" y="1329"/>
                      </a:lnTo>
                      <a:cubicBezTo>
                        <a:pt x="2419" y="1326"/>
                        <a:pt x="2423" y="1325"/>
                        <a:pt x="2427" y="1327"/>
                      </a:cubicBezTo>
                      <a:lnTo>
                        <a:pt x="2432" y="1330"/>
                      </a:lnTo>
                      <a:cubicBezTo>
                        <a:pt x="2434" y="1331"/>
                        <a:pt x="2435" y="1332"/>
                        <a:pt x="2435" y="1333"/>
                      </a:cubicBezTo>
                      <a:lnTo>
                        <a:pt x="2440" y="1341"/>
                      </a:lnTo>
                      <a:lnTo>
                        <a:pt x="2445" y="1350"/>
                      </a:lnTo>
                      <a:lnTo>
                        <a:pt x="2451" y="1359"/>
                      </a:lnTo>
                      <a:lnTo>
                        <a:pt x="2473" y="1363"/>
                      </a:lnTo>
                      <a:cubicBezTo>
                        <a:pt x="2474" y="1364"/>
                        <a:pt x="2476" y="1364"/>
                        <a:pt x="2477" y="1365"/>
                      </a:cubicBezTo>
                      <a:lnTo>
                        <a:pt x="2488" y="1377"/>
                      </a:lnTo>
                      <a:cubicBezTo>
                        <a:pt x="2490" y="1378"/>
                        <a:pt x="2491" y="1381"/>
                        <a:pt x="2490" y="1384"/>
                      </a:cubicBezTo>
                      <a:cubicBezTo>
                        <a:pt x="2490" y="1387"/>
                        <a:pt x="2488" y="1389"/>
                        <a:pt x="2485" y="1390"/>
                      </a:cubicBezTo>
                      <a:lnTo>
                        <a:pt x="2481" y="1392"/>
                      </a:lnTo>
                      <a:cubicBezTo>
                        <a:pt x="2478" y="1392"/>
                        <a:pt x="2476" y="1392"/>
                        <a:pt x="2474" y="1391"/>
                      </a:cubicBezTo>
                      <a:lnTo>
                        <a:pt x="2461" y="1384"/>
                      </a:lnTo>
                      <a:lnTo>
                        <a:pt x="2448" y="1387"/>
                      </a:lnTo>
                      <a:cubicBezTo>
                        <a:pt x="2447" y="1387"/>
                        <a:pt x="2446" y="1388"/>
                        <a:pt x="2445" y="1387"/>
                      </a:cubicBezTo>
                      <a:lnTo>
                        <a:pt x="2439" y="1387"/>
                      </a:lnTo>
                      <a:cubicBezTo>
                        <a:pt x="2438" y="1387"/>
                        <a:pt x="2437" y="1387"/>
                        <a:pt x="2436" y="1386"/>
                      </a:cubicBezTo>
                      <a:lnTo>
                        <a:pt x="2433" y="1384"/>
                      </a:lnTo>
                      <a:cubicBezTo>
                        <a:pt x="2432" y="1384"/>
                        <a:pt x="2431" y="1384"/>
                        <a:pt x="2431" y="1383"/>
                      </a:cubicBezTo>
                      <a:lnTo>
                        <a:pt x="2427" y="1380"/>
                      </a:lnTo>
                      <a:lnTo>
                        <a:pt x="2422" y="1374"/>
                      </a:lnTo>
                      <a:lnTo>
                        <a:pt x="2417" y="1364"/>
                      </a:lnTo>
                      <a:lnTo>
                        <a:pt x="2416" y="1364"/>
                      </a:lnTo>
                      <a:lnTo>
                        <a:pt x="2412" y="1365"/>
                      </a:lnTo>
                      <a:cubicBezTo>
                        <a:pt x="2409" y="1365"/>
                        <a:pt x="2407" y="1365"/>
                        <a:pt x="2405" y="1363"/>
                      </a:cubicBezTo>
                      <a:lnTo>
                        <a:pt x="2399" y="1358"/>
                      </a:lnTo>
                      <a:lnTo>
                        <a:pt x="2395" y="1361"/>
                      </a:lnTo>
                      <a:cubicBezTo>
                        <a:pt x="2394" y="1362"/>
                        <a:pt x="2393" y="1362"/>
                        <a:pt x="2393" y="1362"/>
                      </a:cubicBezTo>
                      <a:lnTo>
                        <a:pt x="2377" y="1369"/>
                      </a:lnTo>
                      <a:lnTo>
                        <a:pt x="2377" y="1371"/>
                      </a:lnTo>
                      <a:lnTo>
                        <a:pt x="2377" y="1373"/>
                      </a:lnTo>
                      <a:cubicBezTo>
                        <a:pt x="2378" y="1374"/>
                        <a:pt x="2379" y="1375"/>
                        <a:pt x="2380" y="1376"/>
                      </a:cubicBezTo>
                      <a:lnTo>
                        <a:pt x="2381" y="1379"/>
                      </a:lnTo>
                      <a:lnTo>
                        <a:pt x="2384" y="1379"/>
                      </a:lnTo>
                      <a:cubicBezTo>
                        <a:pt x="2386" y="1379"/>
                        <a:pt x="2388" y="1380"/>
                        <a:pt x="2389" y="1382"/>
                      </a:cubicBezTo>
                      <a:lnTo>
                        <a:pt x="2391" y="1384"/>
                      </a:lnTo>
                      <a:cubicBezTo>
                        <a:pt x="2392" y="1385"/>
                        <a:pt x="2392" y="1386"/>
                        <a:pt x="2393" y="1387"/>
                      </a:cubicBezTo>
                      <a:lnTo>
                        <a:pt x="2394" y="1392"/>
                      </a:lnTo>
                      <a:cubicBezTo>
                        <a:pt x="2395" y="1395"/>
                        <a:pt x="2394" y="1399"/>
                        <a:pt x="2391" y="1401"/>
                      </a:cubicBezTo>
                      <a:lnTo>
                        <a:pt x="2387" y="1403"/>
                      </a:lnTo>
                      <a:cubicBezTo>
                        <a:pt x="2386" y="1404"/>
                        <a:pt x="2385" y="1404"/>
                        <a:pt x="2385" y="1404"/>
                      </a:cubicBezTo>
                      <a:lnTo>
                        <a:pt x="2381" y="1405"/>
                      </a:lnTo>
                      <a:cubicBezTo>
                        <a:pt x="2380" y="1406"/>
                        <a:pt x="2378" y="1406"/>
                        <a:pt x="2377" y="1405"/>
                      </a:cubicBezTo>
                      <a:lnTo>
                        <a:pt x="2373" y="1405"/>
                      </a:lnTo>
                      <a:cubicBezTo>
                        <a:pt x="2373" y="1404"/>
                        <a:pt x="2372" y="1404"/>
                        <a:pt x="2371" y="1403"/>
                      </a:cubicBezTo>
                      <a:lnTo>
                        <a:pt x="2363" y="1398"/>
                      </a:lnTo>
                      <a:cubicBezTo>
                        <a:pt x="2362" y="1398"/>
                        <a:pt x="2362" y="1397"/>
                        <a:pt x="2361" y="1397"/>
                      </a:cubicBezTo>
                      <a:cubicBezTo>
                        <a:pt x="2360" y="1396"/>
                        <a:pt x="2358" y="1393"/>
                        <a:pt x="2358" y="1391"/>
                      </a:cubicBezTo>
                      <a:lnTo>
                        <a:pt x="2358" y="1389"/>
                      </a:lnTo>
                      <a:lnTo>
                        <a:pt x="2358" y="1384"/>
                      </a:lnTo>
                      <a:lnTo>
                        <a:pt x="2353" y="1380"/>
                      </a:lnTo>
                      <a:cubicBezTo>
                        <a:pt x="2353" y="1380"/>
                        <a:pt x="2352" y="1379"/>
                        <a:pt x="2351" y="1378"/>
                      </a:cubicBezTo>
                      <a:lnTo>
                        <a:pt x="2345" y="1366"/>
                      </a:lnTo>
                      <a:lnTo>
                        <a:pt x="2340" y="1371"/>
                      </a:lnTo>
                      <a:cubicBezTo>
                        <a:pt x="2339" y="1372"/>
                        <a:pt x="2338" y="1372"/>
                        <a:pt x="2337" y="1372"/>
                      </a:cubicBezTo>
                      <a:lnTo>
                        <a:pt x="2316" y="1379"/>
                      </a:lnTo>
                      <a:lnTo>
                        <a:pt x="2295" y="1394"/>
                      </a:lnTo>
                      <a:cubicBezTo>
                        <a:pt x="2295" y="1395"/>
                        <a:pt x="2294" y="1395"/>
                        <a:pt x="2293" y="1395"/>
                      </a:cubicBezTo>
                      <a:lnTo>
                        <a:pt x="2282" y="1399"/>
                      </a:lnTo>
                      <a:lnTo>
                        <a:pt x="2278" y="1404"/>
                      </a:lnTo>
                      <a:lnTo>
                        <a:pt x="2274" y="1411"/>
                      </a:lnTo>
                      <a:lnTo>
                        <a:pt x="2272" y="1420"/>
                      </a:lnTo>
                      <a:lnTo>
                        <a:pt x="2274" y="1428"/>
                      </a:lnTo>
                      <a:lnTo>
                        <a:pt x="2277" y="1432"/>
                      </a:lnTo>
                      <a:lnTo>
                        <a:pt x="2280" y="1434"/>
                      </a:lnTo>
                      <a:cubicBezTo>
                        <a:pt x="2282" y="1435"/>
                        <a:pt x="2284" y="1436"/>
                        <a:pt x="2285" y="1439"/>
                      </a:cubicBezTo>
                      <a:lnTo>
                        <a:pt x="2285" y="1441"/>
                      </a:lnTo>
                      <a:cubicBezTo>
                        <a:pt x="2286" y="1443"/>
                        <a:pt x="2286" y="1444"/>
                        <a:pt x="2285" y="1446"/>
                      </a:cubicBezTo>
                      <a:lnTo>
                        <a:pt x="2283" y="1453"/>
                      </a:lnTo>
                      <a:cubicBezTo>
                        <a:pt x="2283" y="1454"/>
                        <a:pt x="2282" y="1456"/>
                        <a:pt x="2280" y="1457"/>
                      </a:cubicBezTo>
                      <a:lnTo>
                        <a:pt x="2277" y="1459"/>
                      </a:lnTo>
                      <a:cubicBezTo>
                        <a:pt x="2274" y="1461"/>
                        <a:pt x="2271" y="1461"/>
                        <a:pt x="2268" y="1460"/>
                      </a:cubicBezTo>
                      <a:lnTo>
                        <a:pt x="2260" y="1455"/>
                      </a:lnTo>
                      <a:lnTo>
                        <a:pt x="2254" y="1459"/>
                      </a:lnTo>
                      <a:lnTo>
                        <a:pt x="2253" y="1463"/>
                      </a:lnTo>
                      <a:lnTo>
                        <a:pt x="2254" y="1465"/>
                      </a:lnTo>
                      <a:lnTo>
                        <a:pt x="2257" y="1471"/>
                      </a:lnTo>
                      <a:lnTo>
                        <a:pt x="2260" y="1486"/>
                      </a:lnTo>
                      <a:lnTo>
                        <a:pt x="2260" y="1493"/>
                      </a:lnTo>
                      <a:lnTo>
                        <a:pt x="2283" y="1493"/>
                      </a:lnTo>
                      <a:lnTo>
                        <a:pt x="2295" y="1487"/>
                      </a:lnTo>
                      <a:cubicBezTo>
                        <a:pt x="2296" y="1486"/>
                        <a:pt x="2298" y="1485"/>
                        <a:pt x="2299" y="1486"/>
                      </a:cubicBezTo>
                      <a:lnTo>
                        <a:pt x="2317" y="1487"/>
                      </a:lnTo>
                      <a:lnTo>
                        <a:pt x="2321" y="1482"/>
                      </a:lnTo>
                      <a:lnTo>
                        <a:pt x="2323" y="1479"/>
                      </a:lnTo>
                      <a:lnTo>
                        <a:pt x="2339" y="1459"/>
                      </a:lnTo>
                      <a:cubicBezTo>
                        <a:pt x="2340" y="1458"/>
                        <a:pt x="2341" y="1457"/>
                        <a:pt x="2342" y="1456"/>
                      </a:cubicBezTo>
                      <a:lnTo>
                        <a:pt x="2345" y="1456"/>
                      </a:lnTo>
                      <a:cubicBezTo>
                        <a:pt x="2347" y="1455"/>
                        <a:pt x="2349" y="1455"/>
                        <a:pt x="2351" y="1456"/>
                      </a:cubicBezTo>
                      <a:lnTo>
                        <a:pt x="2353" y="1457"/>
                      </a:lnTo>
                      <a:cubicBezTo>
                        <a:pt x="2354" y="1458"/>
                        <a:pt x="2355" y="1459"/>
                        <a:pt x="2356" y="1460"/>
                      </a:cubicBezTo>
                      <a:lnTo>
                        <a:pt x="2359" y="1463"/>
                      </a:lnTo>
                      <a:lnTo>
                        <a:pt x="2361" y="1464"/>
                      </a:lnTo>
                      <a:lnTo>
                        <a:pt x="2367" y="1467"/>
                      </a:lnTo>
                      <a:cubicBezTo>
                        <a:pt x="2368" y="1468"/>
                        <a:pt x="2369" y="1468"/>
                        <a:pt x="2370" y="1469"/>
                      </a:cubicBezTo>
                      <a:lnTo>
                        <a:pt x="2374" y="1473"/>
                      </a:lnTo>
                      <a:cubicBezTo>
                        <a:pt x="2375" y="1474"/>
                        <a:pt x="2375" y="1476"/>
                        <a:pt x="2376" y="1477"/>
                      </a:cubicBezTo>
                      <a:lnTo>
                        <a:pt x="2377" y="1484"/>
                      </a:lnTo>
                      <a:cubicBezTo>
                        <a:pt x="2377" y="1486"/>
                        <a:pt x="2377" y="1487"/>
                        <a:pt x="2376" y="1489"/>
                      </a:cubicBezTo>
                      <a:lnTo>
                        <a:pt x="2375" y="1491"/>
                      </a:lnTo>
                      <a:lnTo>
                        <a:pt x="2396" y="1485"/>
                      </a:lnTo>
                      <a:lnTo>
                        <a:pt x="2407" y="1469"/>
                      </a:lnTo>
                      <a:cubicBezTo>
                        <a:pt x="2408" y="1468"/>
                        <a:pt x="2408" y="1467"/>
                        <a:pt x="2409" y="1467"/>
                      </a:cubicBezTo>
                      <a:lnTo>
                        <a:pt x="2416" y="1461"/>
                      </a:lnTo>
                      <a:cubicBezTo>
                        <a:pt x="2417" y="1460"/>
                        <a:pt x="2418" y="1459"/>
                        <a:pt x="2420" y="1459"/>
                      </a:cubicBezTo>
                      <a:lnTo>
                        <a:pt x="2432" y="1457"/>
                      </a:lnTo>
                      <a:lnTo>
                        <a:pt x="2438" y="1452"/>
                      </a:lnTo>
                      <a:lnTo>
                        <a:pt x="2448" y="1446"/>
                      </a:lnTo>
                      <a:cubicBezTo>
                        <a:pt x="2449" y="1445"/>
                        <a:pt x="2450" y="1445"/>
                        <a:pt x="2451" y="1445"/>
                      </a:cubicBezTo>
                      <a:lnTo>
                        <a:pt x="2455" y="1444"/>
                      </a:lnTo>
                      <a:cubicBezTo>
                        <a:pt x="2458" y="1444"/>
                        <a:pt x="2460" y="1445"/>
                        <a:pt x="2462" y="1446"/>
                      </a:cubicBezTo>
                      <a:cubicBezTo>
                        <a:pt x="2464" y="1448"/>
                        <a:pt x="2465" y="1450"/>
                        <a:pt x="2464" y="1453"/>
                      </a:cubicBezTo>
                      <a:lnTo>
                        <a:pt x="2464" y="1459"/>
                      </a:lnTo>
                      <a:cubicBezTo>
                        <a:pt x="2464" y="1460"/>
                        <a:pt x="2464" y="1461"/>
                        <a:pt x="2463" y="1461"/>
                      </a:cubicBezTo>
                      <a:lnTo>
                        <a:pt x="2453" y="1488"/>
                      </a:lnTo>
                      <a:lnTo>
                        <a:pt x="2469" y="1487"/>
                      </a:lnTo>
                      <a:cubicBezTo>
                        <a:pt x="2471" y="1486"/>
                        <a:pt x="2472" y="1487"/>
                        <a:pt x="2474" y="1488"/>
                      </a:cubicBezTo>
                      <a:lnTo>
                        <a:pt x="2512" y="1516"/>
                      </a:lnTo>
                      <a:lnTo>
                        <a:pt x="2522" y="1517"/>
                      </a:lnTo>
                      <a:cubicBezTo>
                        <a:pt x="2525" y="1518"/>
                        <a:pt x="2528" y="1521"/>
                        <a:pt x="2528" y="1525"/>
                      </a:cubicBezTo>
                      <a:cubicBezTo>
                        <a:pt x="2528" y="1528"/>
                        <a:pt x="2526" y="1531"/>
                        <a:pt x="2523" y="1533"/>
                      </a:cubicBezTo>
                      <a:lnTo>
                        <a:pt x="2512" y="1537"/>
                      </a:lnTo>
                      <a:cubicBezTo>
                        <a:pt x="2510" y="1538"/>
                        <a:pt x="2507" y="1538"/>
                        <a:pt x="2505" y="1536"/>
                      </a:cubicBezTo>
                      <a:lnTo>
                        <a:pt x="2485" y="1523"/>
                      </a:lnTo>
                      <a:lnTo>
                        <a:pt x="2454" y="1515"/>
                      </a:lnTo>
                      <a:lnTo>
                        <a:pt x="2440" y="1516"/>
                      </a:lnTo>
                      <a:lnTo>
                        <a:pt x="2460" y="1527"/>
                      </a:lnTo>
                      <a:cubicBezTo>
                        <a:pt x="2461" y="1528"/>
                        <a:pt x="2462" y="1528"/>
                        <a:pt x="2463" y="1530"/>
                      </a:cubicBezTo>
                      <a:lnTo>
                        <a:pt x="2469" y="1539"/>
                      </a:lnTo>
                      <a:cubicBezTo>
                        <a:pt x="2471" y="1542"/>
                        <a:pt x="2471" y="1545"/>
                        <a:pt x="2469" y="1548"/>
                      </a:cubicBezTo>
                      <a:cubicBezTo>
                        <a:pt x="2467" y="1551"/>
                        <a:pt x="2464" y="1552"/>
                        <a:pt x="2461" y="1551"/>
                      </a:cubicBezTo>
                      <a:lnTo>
                        <a:pt x="2445" y="1548"/>
                      </a:lnTo>
                      <a:cubicBezTo>
                        <a:pt x="2444" y="1548"/>
                        <a:pt x="2443" y="1547"/>
                        <a:pt x="2442" y="1547"/>
                      </a:cubicBezTo>
                      <a:lnTo>
                        <a:pt x="2412" y="1525"/>
                      </a:lnTo>
                      <a:lnTo>
                        <a:pt x="2408" y="1526"/>
                      </a:lnTo>
                      <a:cubicBezTo>
                        <a:pt x="2408" y="1527"/>
                        <a:pt x="2407" y="1528"/>
                        <a:pt x="2407" y="1529"/>
                      </a:cubicBezTo>
                      <a:lnTo>
                        <a:pt x="2403" y="1536"/>
                      </a:lnTo>
                      <a:cubicBezTo>
                        <a:pt x="2402" y="1538"/>
                        <a:pt x="2400" y="1539"/>
                        <a:pt x="2399" y="1540"/>
                      </a:cubicBezTo>
                      <a:lnTo>
                        <a:pt x="2401" y="1551"/>
                      </a:lnTo>
                      <a:lnTo>
                        <a:pt x="2406" y="1561"/>
                      </a:lnTo>
                      <a:lnTo>
                        <a:pt x="2408" y="1564"/>
                      </a:lnTo>
                      <a:lnTo>
                        <a:pt x="2424" y="1576"/>
                      </a:lnTo>
                      <a:lnTo>
                        <a:pt x="2432" y="1587"/>
                      </a:lnTo>
                      <a:cubicBezTo>
                        <a:pt x="2433" y="1588"/>
                        <a:pt x="2433" y="1589"/>
                        <a:pt x="2433" y="1589"/>
                      </a:cubicBezTo>
                      <a:lnTo>
                        <a:pt x="2439" y="1606"/>
                      </a:lnTo>
                      <a:cubicBezTo>
                        <a:pt x="2440" y="1608"/>
                        <a:pt x="2440" y="1610"/>
                        <a:pt x="2439" y="1612"/>
                      </a:cubicBezTo>
                      <a:cubicBezTo>
                        <a:pt x="2438" y="1614"/>
                        <a:pt x="2436" y="1616"/>
                        <a:pt x="2433" y="1616"/>
                      </a:cubicBezTo>
                      <a:lnTo>
                        <a:pt x="2427" y="1617"/>
                      </a:lnTo>
                      <a:lnTo>
                        <a:pt x="2427" y="1621"/>
                      </a:lnTo>
                      <a:lnTo>
                        <a:pt x="2428" y="1626"/>
                      </a:lnTo>
                      <a:lnTo>
                        <a:pt x="2429" y="1636"/>
                      </a:lnTo>
                      <a:cubicBezTo>
                        <a:pt x="2429" y="1637"/>
                        <a:pt x="2429" y="1637"/>
                        <a:pt x="2429" y="1638"/>
                      </a:cubicBezTo>
                      <a:lnTo>
                        <a:pt x="2427" y="1644"/>
                      </a:lnTo>
                      <a:cubicBezTo>
                        <a:pt x="2426" y="1646"/>
                        <a:pt x="2425" y="1648"/>
                        <a:pt x="2423" y="1649"/>
                      </a:cubicBezTo>
                      <a:lnTo>
                        <a:pt x="2419" y="1651"/>
                      </a:lnTo>
                      <a:cubicBezTo>
                        <a:pt x="2417" y="1653"/>
                        <a:pt x="2414" y="1653"/>
                        <a:pt x="2411" y="1652"/>
                      </a:cubicBezTo>
                      <a:lnTo>
                        <a:pt x="2408" y="1650"/>
                      </a:lnTo>
                      <a:cubicBezTo>
                        <a:pt x="2406" y="1649"/>
                        <a:pt x="2404" y="1646"/>
                        <a:pt x="2404" y="1643"/>
                      </a:cubicBezTo>
                      <a:lnTo>
                        <a:pt x="2404" y="1638"/>
                      </a:lnTo>
                      <a:lnTo>
                        <a:pt x="2406" y="1624"/>
                      </a:lnTo>
                      <a:lnTo>
                        <a:pt x="2405" y="1622"/>
                      </a:lnTo>
                      <a:lnTo>
                        <a:pt x="2404" y="1618"/>
                      </a:lnTo>
                      <a:cubicBezTo>
                        <a:pt x="2403" y="1618"/>
                        <a:pt x="2403" y="1617"/>
                        <a:pt x="2403" y="1616"/>
                      </a:cubicBezTo>
                      <a:lnTo>
                        <a:pt x="2403" y="1611"/>
                      </a:lnTo>
                      <a:cubicBezTo>
                        <a:pt x="2402" y="1610"/>
                        <a:pt x="2402" y="1610"/>
                        <a:pt x="2403" y="1609"/>
                      </a:cubicBezTo>
                      <a:lnTo>
                        <a:pt x="2405" y="1601"/>
                      </a:lnTo>
                      <a:lnTo>
                        <a:pt x="2389" y="1589"/>
                      </a:lnTo>
                      <a:cubicBezTo>
                        <a:pt x="2388" y="1589"/>
                        <a:pt x="2387" y="1588"/>
                        <a:pt x="2387" y="1587"/>
                      </a:cubicBezTo>
                      <a:lnTo>
                        <a:pt x="2382" y="1578"/>
                      </a:lnTo>
                      <a:cubicBezTo>
                        <a:pt x="2381" y="1578"/>
                        <a:pt x="2381" y="1577"/>
                        <a:pt x="2380" y="1576"/>
                      </a:cubicBezTo>
                      <a:lnTo>
                        <a:pt x="2378" y="1557"/>
                      </a:lnTo>
                      <a:lnTo>
                        <a:pt x="2373" y="1545"/>
                      </a:lnTo>
                      <a:lnTo>
                        <a:pt x="2360" y="1550"/>
                      </a:lnTo>
                      <a:lnTo>
                        <a:pt x="2355" y="1556"/>
                      </a:lnTo>
                      <a:cubicBezTo>
                        <a:pt x="2354" y="1557"/>
                        <a:pt x="2353" y="1558"/>
                        <a:pt x="2352" y="1558"/>
                      </a:cubicBezTo>
                      <a:lnTo>
                        <a:pt x="2323" y="1570"/>
                      </a:lnTo>
                      <a:cubicBezTo>
                        <a:pt x="2322" y="1570"/>
                        <a:pt x="2321" y="1570"/>
                        <a:pt x="2319" y="1570"/>
                      </a:cubicBezTo>
                      <a:lnTo>
                        <a:pt x="2315" y="1570"/>
                      </a:lnTo>
                      <a:cubicBezTo>
                        <a:pt x="2312" y="1570"/>
                        <a:pt x="2310" y="1568"/>
                        <a:pt x="2308" y="1566"/>
                      </a:cubicBezTo>
                      <a:cubicBezTo>
                        <a:pt x="2307" y="1563"/>
                        <a:pt x="2307" y="1560"/>
                        <a:pt x="2308" y="1558"/>
                      </a:cubicBezTo>
                      <a:lnTo>
                        <a:pt x="2311" y="1554"/>
                      </a:lnTo>
                      <a:lnTo>
                        <a:pt x="2318" y="1544"/>
                      </a:lnTo>
                      <a:lnTo>
                        <a:pt x="2317" y="1541"/>
                      </a:lnTo>
                      <a:lnTo>
                        <a:pt x="2311" y="1541"/>
                      </a:lnTo>
                      <a:cubicBezTo>
                        <a:pt x="2309" y="1540"/>
                        <a:pt x="2308" y="1540"/>
                        <a:pt x="2307" y="1539"/>
                      </a:cubicBezTo>
                      <a:lnTo>
                        <a:pt x="2289" y="1527"/>
                      </a:lnTo>
                      <a:lnTo>
                        <a:pt x="2240" y="1535"/>
                      </a:lnTo>
                      <a:lnTo>
                        <a:pt x="2228" y="1543"/>
                      </a:lnTo>
                      <a:cubicBezTo>
                        <a:pt x="2227" y="1544"/>
                        <a:pt x="2226" y="1544"/>
                        <a:pt x="2225" y="1545"/>
                      </a:cubicBezTo>
                      <a:lnTo>
                        <a:pt x="2216" y="1547"/>
                      </a:lnTo>
                      <a:cubicBezTo>
                        <a:pt x="2216" y="1548"/>
                        <a:pt x="2217" y="1549"/>
                        <a:pt x="2217" y="1549"/>
                      </a:cubicBezTo>
                      <a:cubicBezTo>
                        <a:pt x="2217" y="1550"/>
                        <a:pt x="2217" y="1550"/>
                        <a:pt x="2217" y="1551"/>
                      </a:cubicBezTo>
                      <a:cubicBezTo>
                        <a:pt x="2219" y="1551"/>
                        <a:pt x="2220" y="1552"/>
                        <a:pt x="2222" y="1553"/>
                      </a:cubicBezTo>
                      <a:lnTo>
                        <a:pt x="2229" y="1562"/>
                      </a:lnTo>
                      <a:lnTo>
                        <a:pt x="2238" y="1567"/>
                      </a:lnTo>
                      <a:lnTo>
                        <a:pt x="2258" y="1572"/>
                      </a:lnTo>
                      <a:cubicBezTo>
                        <a:pt x="2259" y="1573"/>
                        <a:pt x="2260" y="1573"/>
                        <a:pt x="2261" y="1574"/>
                      </a:cubicBezTo>
                      <a:lnTo>
                        <a:pt x="2270" y="1580"/>
                      </a:lnTo>
                      <a:cubicBezTo>
                        <a:pt x="2270" y="1581"/>
                        <a:pt x="2271" y="1582"/>
                        <a:pt x="2271" y="1582"/>
                      </a:cubicBezTo>
                      <a:lnTo>
                        <a:pt x="2279" y="1593"/>
                      </a:lnTo>
                      <a:cubicBezTo>
                        <a:pt x="2280" y="1595"/>
                        <a:pt x="2280" y="1597"/>
                        <a:pt x="2280" y="1600"/>
                      </a:cubicBezTo>
                      <a:lnTo>
                        <a:pt x="2278" y="1606"/>
                      </a:lnTo>
                      <a:lnTo>
                        <a:pt x="2281" y="1613"/>
                      </a:lnTo>
                      <a:lnTo>
                        <a:pt x="2286" y="1621"/>
                      </a:lnTo>
                      <a:lnTo>
                        <a:pt x="2302" y="1633"/>
                      </a:lnTo>
                      <a:cubicBezTo>
                        <a:pt x="2302" y="1633"/>
                        <a:pt x="2303" y="1634"/>
                        <a:pt x="2304" y="1635"/>
                      </a:cubicBezTo>
                      <a:lnTo>
                        <a:pt x="2306" y="1639"/>
                      </a:lnTo>
                      <a:cubicBezTo>
                        <a:pt x="2306" y="1639"/>
                        <a:pt x="2306" y="1640"/>
                        <a:pt x="2306" y="1641"/>
                      </a:cubicBezTo>
                      <a:lnTo>
                        <a:pt x="2308" y="1646"/>
                      </a:lnTo>
                      <a:lnTo>
                        <a:pt x="2317" y="1658"/>
                      </a:lnTo>
                      <a:cubicBezTo>
                        <a:pt x="2319" y="1660"/>
                        <a:pt x="2319" y="1663"/>
                        <a:pt x="2318" y="1666"/>
                      </a:cubicBezTo>
                      <a:cubicBezTo>
                        <a:pt x="2316" y="1669"/>
                        <a:pt x="2314" y="1671"/>
                        <a:pt x="2310" y="1671"/>
                      </a:cubicBezTo>
                      <a:lnTo>
                        <a:pt x="2304" y="1670"/>
                      </a:lnTo>
                      <a:cubicBezTo>
                        <a:pt x="2303" y="1670"/>
                        <a:pt x="2302" y="1670"/>
                        <a:pt x="2301" y="1669"/>
                      </a:cubicBezTo>
                      <a:lnTo>
                        <a:pt x="2295" y="1666"/>
                      </a:lnTo>
                      <a:lnTo>
                        <a:pt x="2275" y="1650"/>
                      </a:lnTo>
                      <a:cubicBezTo>
                        <a:pt x="2274" y="1651"/>
                        <a:pt x="2272" y="1652"/>
                        <a:pt x="2270" y="1652"/>
                      </a:cubicBezTo>
                      <a:lnTo>
                        <a:pt x="2261" y="1653"/>
                      </a:lnTo>
                      <a:cubicBezTo>
                        <a:pt x="2260" y="1654"/>
                        <a:pt x="2258" y="1653"/>
                        <a:pt x="2257" y="1653"/>
                      </a:cubicBezTo>
                      <a:lnTo>
                        <a:pt x="2254" y="1652"/>
                      </a:lnTo>
                      <a:cubicBezTo>
                        <a:pt x="2254" y="1654"/>
                        <a:pt x="2254" y="1656"/>
                        <a:pt x="2252" y="1657"/>
                      </a:cubicBezTo>
                      <a:cubicBezTo>
                        <a:pt x="2251" y="1659"/>
                        <a:pt x="2248" y="1660"/>
                        <a:pt x="2245" y="1660"/>
                      </a:cubicBezTo>
                      <a:lnTo>
                        <a:pt x="2242" y="1659"/>
                      </a:lnTo>
                      <a:cubicBezTo>
                        <a:pt x="2241" y="1659"/>
                        <a:pt x="2241" y="1659"/>
                        <a:pt x="2241" y="1659"/>
                      </a:cubicBezTo>
                      <a:lnTo>
                        <a:pt x="2240" y="1663"/>
                      </a:lnTo>
                      <a:cubicBezTo>
                        <a:pt x="2240" y="1663"/>
                        <a:pt x="2240" y="1663"/>
                        <a:pt x="2240" y="1664"/>
                      </a:cubicBezTo>
                      <a:lnTo>
                        <a:pt x="2250" y="1662"/>
                      </a:lnTo>
                      <a:cubicBezTo>
                        <a:pt x="2253" y="1662"/>
                        <a:pt x="2255" y="1662"/>
                        <a:pt x="2257" y="1664"/>
                      </a:cubicBezTo>
                      <a:lnTo>
                        <a:pt x="2261" y="1667"/>
                      </a:lnTo>
                      <a:cubicBezTo>
                        <a:pt x="2261" y="1668"/>
                        <a:pt x="2262" y="1668"/>
                        <a:pt x="2262" y="1669"/>
                      </a:cubicBezTo>
                      <a:lnTo>
                        <a:pt x="2270" y="1680"/>
                      </a:lnTo>
                      <a:lnTo>
                        <a:pt x="2291" y="1687"/>
                      </a:lnTo>
                      <a:cubicBezTo>
                        <a:pt x="2294" y="1688"/>
                        <a:pt x="2296" y="1691"/>
                        <a:pt x="2296" y="1694"/>
                      </a:cubicBezTo>
                      <a:cubicBezTo>
                        <a:pt x="2297" y="1696"/>
                        <a:pt x="2296" y="1698"/>
                        <a:pt x="2295" y="1699"/>
                      </a:cubicBezTo>
                      <a:cubicBezTo>
                        <a:pt x="2295" y="1700"/>
                        <a:pt x="2295" y="1700"/>
                        <a:pt x="2295" y="1701"/>
                      </a:cubicBezTo>
                      <a:cubicBezTo>
                        <a:pt x="2296" y="1704"/>
                        <a:pt x="2295" y="1707"/>
                        <a:pt x="2293" y="1708"/>
                      </a:cubicBezTo>
                      <a:lnTo>
                        <a:pt x="2288" y="1712"/>
                      </a:lnTo>
                      <a:cubicBezTo>
                        <a:pt x="2286" y="1713"/>
                        <a:pt x="2283" y="1714"/>
                        <a:pt x="2281" y="1713"/>
                      </a:cubicBezTo>
                      <a:lnTo>
                        <a:pt x="2259" y="1705"/>
                      </a:lnTo>
                      <a:cubicBezTo>
                        <a:pt x="2257" y="1704"/>
                        <a:pt x="2256" y="1704"/>
                        <a:pt x="2255" y="1703"/>
                      </a:cubicBezTo>
                      <a:lnTo>
                        <a:pt x="2248" y="1695"/>
                      </a:lnTo>
                      <a:cubicBezTo>
                        <a:pt x="2247" y="1696"/>
                        <a:pt x="2247" y="1697"/>
                        <a:pt x="2245" y="1698"/>
                      </a:cubicBezTo>
                      <a:lnTo>
                        <a:pt x="2242" y="1701"/>
                      </a:lnTo>
                      <a:cubicBezTo>
                        <a:pt x="2242" y="1701"/>
                        <a:pt x="2241" y="1702"/>
                        <a:pt x="2240" y="1702"/>
                      </a:cubicBezTo>
                      <a:lnTo>
                        <a:pt x="2238" y="1703"/>
                      </a:lnTo>
                      <a:lnTo>
                        <a:pt x="2237" y="1705"/>
                      </a:lnTo>
                      <a:lnTo>
                        <a:pt x="2234" y="1710"/>
                      </a:lnTo>
                      <a:lnTo>
                        <a:pt x="2254" y="1716"/>
                      </a:lnTo>
                      <a:cubicBezTo>
                        <a:pt x="2256" y="1716"/>
                        <a:pt x="2258" y="1718"/>
                        <a:pt x="2259" y="1720"/>
                      </a:cubicBezTo>
                      <a:cubicBezTo>
                        <a:pt x="2260" y="1723"/>
                        <a:pt x="2260" y="1725"/>
                        <a:pt x="2259" y="1727"/>
                      </a:cubicBezTo>
                      <a:lnTo>
                        <a:pt x="2252" y="1740"/>
                      </a:lnTo>
                      <a:lnTo>
                        <a:pt x="2257" y="1741"/>
                      </a:lnTo>
                      <a:cubicBezTo>
                        <a:pt x="2259" y="1741"/>
                        <a:pt x="2260" y="1742"/>
                        <a:pt x="2262" y="1743"/>
                      </a:cubicBezTo>
                      <a:lnTo>
                        <a:pt x="2265" y="1746"/>
                      </a:lnTo>
                      <a:cubicBezTo>
                        <a:pt x="2267" y="1748"/>
                        <a:pt x="2268" y="1751"/>
                        <a:pt x="2268" y="1754"/>
                      </a:cubicBezTo>
                      <a:cubicBezTo>
                        <a:pt x="2267" y="1757"/>
                        <a:pt x="2265" y="1759"/>
                        <a:pt x="2263" y="1760"/>
                      </a:cubicBezTo>
                      <a:lnTo>
                        <a:pt x="2257" y="1762"/>
                      </a:lnTo>
                      <a:cubicBezTo>
                        <a:pt x="2256" y="1762"/>
                        <a:pt x="2255" y="1762"/>
                        <a:pt x="2254" y="1762"/>
                      </a:cubicBezTo>
                      <a:lnTo>
                        <a:pt x="2253" y="1762"/>
                      </a:lnTo>
                      <a:cubicBezTo>
                        <a:pt x="2253" y="1764"/>
                        <a:pt x="2253" y="1766"/>
                        <a:pt x="2251" y="1768"/>
                      </a:cubicBezTo>
                      <a:lnTo>
                        <a:pt x="2250" y="1771"/>
                      </a:lnTo>
                      <a:lnTo>
                        <a:pt x="2253" y="1783"/>
                      </a:lnTo>
                      <a:cubicBezTo>
                        <a:pt x="2253" y="1785"/>
                        <a:pt x="2253" y="1787"/>
                        <a:pt x="2251" y="1789"/>
                      </a:cubicBezTo>
                      <a:cubicBezTo>
                        <a:pt x="2250" y="1791"/>
                        <a:pt x="2248" y="1792"/>
                        <a:pt x="2246" y="1792"/>
                      </a:cubicBezTo>
                      <a:lnTo>
                        <a:pt x="2243" y="1792"/>
                      </a:lnTo>
                      <a:cubicBezTo>
                        <a:pt x="2242" y="1793"/>
                        <a:pt x="2240" y="1792"/>
                        <a:pt x="2239" y="1792"/>
                      </a:cubicBezTo>
                      <a:lnTo>
                        <a:pt x="2231" y="1788"/>
                      </a:lnTo>
                      <a:cubicBezTo>
                        <a:pt x="2229" y="1787"/>
                        <a:pt x="2227" y="1785"/>
                        <a:pt x="2227" y="1782"/>
                      </a:cubicBezTo>
                      <a:lnTo>
                        <a:pt x="2225" y="1777"/>
                      </a:lnTo>
                      <a:lnTo>
                        <a:pt x="2215" y="1757"/>
                      </a:lnTo>
                      <a:lnTo>
                        <a:pt x="2216" y="1762"/>
                      </a:lnTo>
                      <a:lnTo>
                        <a:pt x="2216" y="1770"/>
                      </a:lnTo>
                      <a:cubicBezTo>
                        <a:pt x="2216" y="1771"/>
                        <a:pt x="2215" y="1772"/>
                        <a:pt x="2215" y="1772"/>
                      </a:cubicBezTo>
                      <a:lnTo>
                        <a:pt x="2212" y="1782"/>
                      </a:lnTo>
                      <a:lnTo>
                        <a:pt x="2213" y="1785"/>
                      </a:lnTo>
                      <a:lnTo>
                        <a:pt x="2219" y="1791"/>
                      </a:lnTo>
                      <a:lnTo>
                        <a:pt x="2246" y="1802"/>
                      </a:lnTo>
                      <a:cubicBezTo>
                        <a:pt x="2249" y="1803"/>
                        <a:pt x="2251" y="1807"/>
                        <a:pt x="2250" y="1811"/>
                      </a:cubicBezTo>
                      <a:lnTo>
                        <a:pt x="2249" y="1818"/>
                      </a:lnTo>
                      <a:lnTo>
                        <a:pt x="2250" y="1822"/>
                      </a:lnTo>
                      <a:lnTo>
                        <a:pt x="2254" y="1825"/>
                      </a:lnTo>
                      <a:lnTo>
                        <a:pt x="2258" y="1827"/>
                      </a:lnTo>
                      <a:cubicBezTo>
                        <a:pt x="2261" y="1828"/>
                        <a:pt x="2262" y="1831"/>
                        <a:pt x="2262" y="1834"/>
                      </a:cubicBezTo>
                      <a:cubicBezTo>
                        <a:pt x="2262" y="1837"/>
                        <a:pt x="2261" y="1839"/>
                        <a:pt x="2258" y="1841"/>
                      </a:cubicBezTo>
                      <a:lnTo>
                        <a:pt x="2252" y="1844"/>
                      </a:lnTo>
                      <a:cubicBezTo>
                        <a:pt x="2250" y="1845"/>
                        <a:pt x="2247" y="1845"/>
                        <a:pt x="2245" y="1844"/>
                      </a:cubicBezTo>
                      <a:lnTo>
                        <a:pt x="2235" y="1839"/>
                      </a:lnTo>
                      <a:cubicBezTo>
                        <a:pt x="2235" y="1838"/>
                        <a:pt x="2234" y="1838"/>
                        <a:pt x="2233" y="1837"/>
                      </a:cubicBezTo>
                      <a:lnTo>
                        <a:pt x="2208" y="1809"/>
                      </a:lnTo>
                      <a:lnTo>
                        <a:pt x="2204" y="1802"/>
                      </a:lnTo>
                      <a:lnTo>
                        <a:pt x="2197" y="1800"/>
                      </a:lnTo>
                      <a:cubicBezTo>
                        <a:pt x="2196" y="1799"/>
                        <a:pt x="2194" y="1798"/>
                        <a:pt x="2193" y="1797"/>
                      </a:cubicBezTo>
                      <a:lnTo>
                        <a:pt x="2190" y="1792"/>
                      </a:lnTo>
                      <a:cubicBezTo>
                        <a:pt x="2189" y="1791"/>
                        <a:pt x="2189" y="1790"/>
                        <a:pt x="2189" y="1789"/>
                      </a:cubicBezTo>
                      <a:lnTo>
                        <a:pt x="2187" y="1779"/>
                      </a:lnTo>
                      <a:lnTo>
                        <a:pt x="2188" y="1766"/>
                      </a:lnTo>
                      <a:lnTo>
                        <a:pt x="2187" y="1754"/>
                      </a:lnTo>
                      <a:lnTo>
                        <a:pt x="2184" y="1745"/>
                      </a:lnTo>
                      <a:lnTo>
                        <a:pt x="2179" y="1738"/>
                      </a:lnTo>
                      <a:lnTo>
                        <a:pt x="2172" y="1733"/>
                      </a:lnTo>
                      <a:cubicBezTo>
                        <a:pt x="2171" y="1733"/>
                        <a:pt x="2171" y="1733"/>
                        <a:pt x="2171" y="1733"/>
                      </a:cubicBezTo>
                      <a:cubicBezTo>
                        <a:pt x="2170" y="1734"/>
                        <a:pt x="2167" y="1735"/>
                        <a:pt x="2165" y="1735"/>
                      </a:cubicBezTo>
                      <a:lnTo>
                        <a:pt x="2155" y="1734"/>
                      </a:lnTo>
                      <a:cubicBezTo>
                        <a:pt x="2155" y="1734"/>
                        <a:pt x="2155" y="1735"/>
                        <a:pt x="2155" y="1736"/>
                      </a:cubicBezTo>
                      <a:lnTo>
                        <a:pt x="2150" y="1752"/>
                      </a:lnTo>
                      <a:lnTo>
                        <a:pt x="2147" y="1758"/>
                      </a:lnTo>
                      <a:lnTo>
                        <a:pt x="2138" y="1768"/>
                      </a:lnTo>
                      <a:lnTo>
                        <a:pt x="2136" y="1772"/>
                      </a:lnTo>
                      <a:lnTo>
                        <a:pt x="2135" y="1783"/>
                      </a:lnTo>
                      <a:cubicBezTo>
                        <a:pt x="2135" y="1784"/>
                        <a:pt x="2135" y="1785"/>
                        <a:pt x="2134" y="1786"/>
                      </a:cubicBezTo>
                      <a:cubicBezTo>
                        <a:pt x="2133" y="1788"/>
                        <a:pt x="2131" y="1791"/>
                        <a:pt x="2129" y="1792"/>
                      </a:cubicBezTo>
                      <a:cubicBezTo>
                        <a:pt x="2127" y="1792"/>
                        <a:pt x="2122" y="1793"/>
                        <a:pt x="2120" y="1791"/>
                      </a:cubicBezTo>
                      <a:lnTo>
                        <a:pt x="2118" y="1790"/>
                      </a:lnTo>
                      <a:cubicBezTo>
                        <a:pt x="2116" y="1788"/>
                        <a:pt x="2115" y="1787"/>
                        <a:pt x="2115" y="1785"/>
                      </a:cubicBezTo>
                      <a:lnTo>
                        <a:pt x="2112" y="1769"/>
                      </a:lnTo>
                      <a:lnTo>
                        <a:pt x="2109" y="1765"/>
                      </a:lnTo>
                      <a:lnTo>
                        <a:pt x="2107" y="1765"/>
                      </a:lnTo>
                      <a:lnTo>
                        <a:pt x="2083" y="1774"/>
                      </a:lnTo>
                      <a:lnTo>
                        <a:pt x="2083" y="1776"/>
                      </a:lnTo>
                      <a:cubicBezTo>
                        <a:pt x="2083" y="1778"/>
                        <a:pt x="2082" y="1779"/>
                        <a:pt x="2081" y="1780"/>
                      </a:cubicBezTo>
                      <a:lnTo>
                        <a:pt x="2079" y="1784"/>
                      </a:lnTo>
                      <a:cubicBezTo>
                        <a:pt x="2078" y="1784"/>
                        <a:pt x="2077" y="1785"/>
                        <a:pt x="2076" y="1785"/>
                      </a:cubicBezTo>
                      <a:lnTo>
                        <a:pt x="2072" y="1789"/>
                      </a:lnTo>
                      <a:lnTo>
                        <a:pt x="2069" y="1798"/>
                      </a:lnTo>
                      <a:lnTo>
                        <a:pt x="2070" y="1800"/>
                      </a:lnTo>
                      <a:cubicBezTo>
                        <a:pt x="2072" y="1803"/>
                        <a:pt x="2073" y="1806"/>
                        <a:pt x="2071" y="1809"/>
                      </a:cubicBezTo>
                      <a:lnTo>
                        <a:pt x="2069" y="1812"/>
                      </a:lnTo>
                      <a:cubicBezTo>
                        <a:pt x="2068" y="1814"/>
                        <a:pt x="2066" y="1816"/>
                        <a:pt x="2064" y="1816"/>
                      </a:cubicBezTo>
                      <a:cubicBezTo>
                        <a:pt x="2061" y="1817"/>
                        <a:pt x="2056" y="1816"/>
                        <a:pt x="2054" y="1813"/>
                      </a:cubicBezTo>
                      <a:lnTo>
                        <a:pt x="2053" y="1813"/>
                      </a:lnTo>
                      <a:lnTo>
                        <a:pt x="2053" y="1819"/>
                      </a:lnTo>
                      <a:cubicBezTo>
                        <a:pt x="2053" y="1820"/>
                        <a:pt x="2053" y="1821"/>
                        <a:pt x="2053" y="1823"/>
                      </a:cubicBezTo>
                      <a:lnTo>
                        <a:pt x="2048" y="1832"/>
                      </a:lnTo>
                      <a:lnTo>
                        <a:pt x="2074" y="1840"/>
                      </a:lnTo>
                      <a:lnTo>
                        <a:pt x="2082" y="1833"/>
                      </a:lnTo>
                      <a:cubicBezTo>
                        <a:pt x="2082" y="1832"/>
                        <a:pt x="2083" y="1832"/>
                        <a:pt x="2084" y="1832"/>
                      </a:cubicBezTo>
                      <a:lnTo>
                        <a:pt x="2087" y="1830"/>
                      </a:lnTo>
                      <a:cubicBezTo>
                        <a:pt x="2088" y="1830"/>
                        <a:pt x="2089" y="1829"/>
                        <a:pt x="2091" y="1829"/>
                      </a:cubicBezTo>
                      <a:lnTo>
                        <a:pt x="2094" y="1829"/>
                      </a:lnTo>
                      <a:cubicBezTo>
                        <a:pt x="2097" y="1830"/>
                        <a:pt x="2100" y="1831"/>
                        <a:pt x="2101" y="1834"/>
                      </a:cubicBezTo>
                      <a:cubicBezTo>
                        <a:pt x="2102" y="1837"/>
                        <a:pt x="2102" y="1840"/>
                        <a:pt x="2100" y="1842"/>
                      </a:cubicBezTo>
                      <a:lnTo>
                        <a:pt x="2097" y="1847"/>
                      </a:lnTo>
                      <a:cubicBezTo>
                        <a:pt x="2096" y="1847"/>
                        <a:pt x="2096" y="1848"/>
                        <a:pt x="2095" y="1848"/>
                      </a:cubicBezTo>
                      <a:lnTo>
                        <a:pt x="2094" y="1849"/>
                      </a:lnTo>
                      <a:lnTo>
                        <a:pt x="2117" y="1866"/>
                      </a:lnTo>
                      <a:cubicBezTo>
                        <a:pt x="2120" y="1868"/>
                        <a:pt x="2121" y="1871"/>
                        <a:pt x="2120" y="1874"/>
                      </a:cubicBezTo>
                      <a:lnTo>
                        <a:pt x="2120" y="1877"/>
                      </a:lnTo>
                      <a:lnTo>
                        <a:pt x="2120" y="1880"/>
                      </a:lnTo>
                      <a:lnTo>
                        <a:pt x="2119" y="1882"/>
                      </a:lnTo>
                      <a:lnTo>
                        <a:pt x="2120" y="1882"/>
                      </a:lnTo>
                      <a:lnTo>
                        <a:pt x="2121" y="1882"/>
                      </a:lnTo>
                      <a:cubicBezTo>
                        <a:pt x="2124" y="1882"/>
                        <a:pt x="2126" y="1883"/>
                        <a:pt x="2128" y="1885"/>
                      </a:cubicBezTo>
                      <a:cubicBezTo>
                        <a:pt x="2130" y="1887"/>
                        <a:pt x="2130" y="1890"/>
                        <a:pt x="2129" y="1893"/>
                      </a:cubicBezTo>
                      <a:lnTo>
                        <a:pt x="2126" y="1901"/>
                      </a:lnTo>
                      <a:cubicBezTo>
                        <a:pt x="2125" y="1905"/>
                        <a:pt x="2121" y="1907"/>
                        <a:pt x="2118" y="1907"/>
                      </a:cubicBezTo>
                      <a:lnTo>
                        <a:pt x="2113" y="1906"/>
                      </a:lnTo>
                      <a:cubicBezTo>
                        <a:pt x="2112" y="1906"/>
                        <a:pt x="2110" y="1905"/>
                        <a:pt x="2109" y="1904"/>
                      </a:cubicBezTo>
                      <a:lnTo>
                        <a:pt x="2082" y="1875"/>
                      </a:lnTo>
                      <a:lnTo>
                        <a:pt x="2073" y="1870"/>
                      </a:lnTo>
                      <a:lnTo>
                        <a:pt x="2050" y="1872"/>
                      </a:lnTo>
                      <a:lnTo>
                        <a:pt x="2054" y="1878"/>
                      </a:lnTo>
                      <a:lnTo>
                        <a:pt x="2062" y="1874"/>
                      </a:lnTo>
                      <a:cubicBezTo>
                        <a:pt x="2064" y="1873"/>
                        <a:pt x="2066" y="1873"/>
                        <a:pt x="2069" y="1874"/>
                      </a:cubicBezTo>
                      <a:lnTo>
                        <a:pt x="2076" y="1878"/>
                      </a:lnTo>
                      <a:cubicBezTo>
                        <a:pt x="2077" y="1878"/>
                        <a:pt x="2078" y="1878"/>
                        <a:pt x="2078" y="1879"/>
                      </a:cubicBezTo>
                      <a:lnTo>
                        <a:pt x="2092" y="1891"/>
                      </a:lnTo>
                      <a:cubicBezTo>
                        <a:pt x="2095" y="1894"/>
                        <a:pt x="2096" y="1898"/>
                        <a:pt x="2094" y="1901"/>
                      </a:cubicBezTo>
                      <a:cubicBezTo>
                        <a:pt x="2092" y="1904"/>
                        <a:pt x="2089" y="1906"/>
                        <a:pt x="2085" y="1905"/>
                      </a:cubicBezTo>
                      <a:lnTo>
                        <a:pt x="2072" y="1902"/>
                      </a:lnTo>
                      <a:cubicBezTo>
                        <a:pt x="2072" y="1903"/>
                        <a:pt x="2071" y="1905"/>
                        <a:pt x="2070" y="1906"/>
                      </a:cubicBezTo>
                      <a:cubicBezTo>
                        <a:pt x="2068" y="1908"/>
                        <a:pt x="2065" y="1909"/>
                        <a:pt x="2062" y="1908"/>
                      </a:cubicBezTo>
                      <a:lnTo>
                        <a:pt x="2036" y="1901"/>
                      </a:lnTo>
                      <a:cubicBezTo>
                        <a:pt x="2035" y="1900"/>
                        <a:pt x="2033" y="1899"/>
                        <a:pt x="2032" y="1898"/>
                      </a:cubicBezTo>
                      <a:lnTo>
                        <a:pt x="2032" y="1897"/>
                      </a:lnTo>
                      <a:cubicBezTo>
                        <a:pt x="2031" y="1898"/>
                        <a:pt x="2030" y="1899"/>
                        <a:pt x="2029" y="1900"/>
                      </a:cubicBezTo>
                      <a:lnTo>
                        <a:pt x="2004" y="1922"/>
                      </a:lnTo>
                      <a:lnTo>
                        <a:pt x="2008" y="1919"/>
                      </a:lnTo>
                      <a:cubicBezTo>
                        <a:pt x="2011" y="1917"/>
                        <a:pt x="2013" y="1917"/>
                        <a:pt x="2016" y="1918"/>
                      </a:cubicBezTo>
                      <a:lnTo>
                        <a:pt x="2020" y="1920"/>
                      </a:lnTo>
                      <a:cubicBezTo>
                        <a:pt x="2021" y="1921"/>
                        <a:pt x="2022" y="1921"/>
                        <a:pt x="2022" y="1922"/>
                      </a:cubicBezTo>
                      <a:lnTo>
                        <a:pt x="2023" y="1922"/>
                      </a:lnTo>
                      <a:cubicBezTo>
                        <a:pt x="2024" y="1922"/>
                        <a:pt x="2024" y="1921"/>
                        <a:pt x="2025" y="1920"/>
                      </a:cubicBezTo>
                      <a:lnTo>
                        <a:pt x="2028" y="1916"/>
                      </a:lnTo>
                      <a:cubicBezTo>
                        <a:pt x="2030" y="1914"/>
                        <a:pt x="2033" y="1914"/>
                        <a:pt x="2035" y="1914"/>
                      </a:cubicBezTo>
                      <a:lnTo>
                        <a:pt x="2039" y="1914"/>
                      </a:lnTo>
                      <a:cubicBezTo>
                        <a:pt x="2041" y="1915"/>
                        <a:pt x="2042" y="1916"/>
                        <a:pt x="2044" y="1917"/>
                      </a:cubicBezTo>
                      <a:lnTo>
                        <a:pt x="2047" y="1921"/>
                      </a:lnTo>
                      <a:cubicBezTo>
                        <a:pt x="2048" y="1922"/>
                        <a:pt x="2048" y="1922"/>
                        <a:pt x="2048" y="1923"/>
                      </a:cubicBezTo>
                      <a:lnTo>
                        <a:pt x="2051" y="1929"/>
                      </a:lnTo>
                      <a:cubicBezTo>
                        <a:pt x="2052" y="1931"/>
                        <a:pt x="2052" y="1935"/>
                        <a:pt x="2050" y="1937"/>
                      </a:cubicBezTo>
                      <a:lnTo>
                        <a:pt x="2056" y="1946"/>
                      </a:lnTo>
                      <a:cubicBezTo>
                        <a:pt x="2057" y="1948"/>
                        <a:pt x="2058" y="1950"/>
                        <a:pt x="2057" y="1953"/>
                      </a:cubicBezTo>
                      <a:lnTo>
                        <a:pt x="2055" y="1957"/>
                      </a:lnTo>
                      <a:lnTo>
                        <a:pt x="2052" y="1962"/>
                      </a:lnTo>
                      <a:cubicBezTo>
                        <a:pt x="2051" y="1964"/>
                        <a:pt x="2050" y="1965"/>
                        <a:pt x="2049" y="1965"/>
                      </a:cubicBezTo>
                      <a:lnTo>
                        <a:pt x="2047" y="1966"/>
                      </a:lnTo>
                      <a:cubicBezTo>
                        <a:pt x="2045" y="1967"/>
                        <a:pt x="2042" y="1967"/>
                        <a:pt x="2040" y="1966"/>
                      </a:cubicBezTo>
                      <a:cubicBezTo>
                        <a:pt x="2038" y="1965"/>
                        <a:pt x="2036" y="1963"/>
                        <a:pt x="2036" y="1961"/>
                      </a:cubicBezTo>
                      <a:lnTo>
                        <a:pt x="2034" y="1955"/>
                      </a:lnTo>
                      <a:lnTo>
                        <a:pt x="2031" y="1955"/>
                      </a:lnTo>
                      <a:cubicBezTo>
                        <a:pt x="2031" y="1954"/>
                        <a:pt x="2030" y="1954"/>
                        <a:pt x="2029" y="1954"/>
                      </a:cubicBezTo>
                      <a:lnTo>
                        <a:pt x="2017" y="1950"/>
                      </a:lnTo>
                      <a:cubicBezTo>
                        <a:pt x="2018" y="1952"/>
                        <a:pt x="2017" y="1954"/>
                        <a:pt x="2016" y="1956"/>
                      </a:cubicBezTo>
                      <a:lnTo>
                        <a:pt x="2012" y="1960"/>
                      </a:lnTo>
                      <a:lnTo>
                        <a:pt x="2012" y="1961"/>
                      </a:lnTo>
                      <a:lnTo>
                        <a:pt x="2012" y="1968"/>
                      </a:lnTo>
                      <a:lnTo>
                        <a:pt x="2012" y="1969"/>
                      </a:lnTo>
                      <a:lnTo>
                        <a:pt x="2014" y="1969"/>
                      </a:lnTo>
                      <a:lnTo>
                        <a:pt x="2055" y="1976"/>
                      </a:lnTo>
                      <a:lnTo>
                        <a:pt x="2063" y="1974"/>
                      </a:lnTo>
                      <a:lnTo>
                        <a:pt x="2084" y="1957"/>
                      </a:lnTo>
                      <a:cubicBezTo>
                        <a:pt x="2085" y="1956"/>
                        <a:pt x="2086" y="1956"/>
                        <a:pt x="2087" y="1955"/>
                      </a:cubicBezTo>
                      <a:lnTo>
                        <a:pt x="2126" y="1944"/>
                      </a:lnTo>
                      <a:cubicBezTo>
                        <a:pt x="2129" y="1943"/>
                        <a:pt x="2133" y="1945"/>
                        <a:pt x="2134" y="1948"/>
                      </a:cubicBezTo>
                      <a:lnTo>
                        <a:pt x="2140" y="1956"/>
                      </a:lnTo>
                      <a:cubicBezTo>
                        <a:pt x="2142" y="1958"/>
                        <a:pt x="2142" y="1961"/>
                        <a:pt x="2141" y="1964"/>
                      </a:cubicBezTo>
                      <a:cubicBezTo>
                        <a:pt x="2140" y="1966"/>
                        <a:pt x="2138" y="1968"/>
                        <a:pt x="2135" y="1968"/>
                      </a:cubicBezTo>
                      <a:lnTo>
                        <a:pt x="2115" y="1971"/>
                      </a:lnTo>
                      <a:lnTo>
                        <a:pt x="2080" y="1991"/>
                      </a:lnTo>
                      <a:lnTo>
                        <a:pt x="2074" y="1997"/>
                      </a:lnTo>
                      <a:lnTo>
                        <a:pt x="2072" y="2001"/>
                      </a:lnTo>
                      <a:cubicBezTo>
                        <a:pt x="2075" y="2001"/>
                        <a:pt x="2078" y="2003"/>
                        <a:pt x="2079" y="2005"/>
                      </a:cubicBezTo>
                      <a:cubicBezTo>
                        <a:pt x="2080" y="2008"/>
                        <a:pt x="2080" y="2011"/>
                        <a:pt x="2079" y="2013"/>
                      </a:cubicBezTo>
                      <a:lnTo>
                        <a:pt x="2076" y="2019"/>
                      </a:lnTo>
                      <a:cubicBezTo>
                        <a:pt x="2075" y="2019"/>
                        <a:pt x="2075" y="2020"/>
                        <a:pt x="2074" y="2020"/>
                      </a:cubicBezTo>
                      <a:lnTo>
                        <a:pt x="2068" y="2025"/>
                      </a:lnTo>
                      <a:lnTo>
                        <a:pt x="2073" y="2030"/>
                      </a:lnTo>
                      <a:lnTo>
                        <a:pt x="2079" y="2038"/>
                      </a:lnTo>
                      <a:cubicBezTo>
                        <a:pt x="2080" y="2039"/>
                        <a:pt x="2080" y="2040"/>
                        <a:pt x="2080" y="2040"/>
                      </a:cubicBezTo>
                      <a:lnTo>
                        <a:pt x="2086" y="2059"/>
                      </a:lnTo>
                      <a:cubicBezTo>
                        <a:pt x="2087" y="2060"/>
                        <a:pt x="2087" y="2061"/>
                        <a:pt x="2087" y="2061"/>
                      </a:cubicBezTo>
                      <a:lnTo>
                        <a:pt x="2087" y="2067"/>
                      </a:lnTo>
                      <a:lnTo>
                        <a:pt x="2087" y="2071"/>
                      </a:lnTo>
                      <a:lnTo>
                        <a:pt x="2088" y="2073"/>
                      </a:lnTo>
                      <a:lnTo>
                        <a:pt x="2097" y="2078"/>
                      </a:lnTo>
                      <a:cubicBezTo>
                        <a:pt x="2099" y="2079"/>
                        <a:pt x="2100" y="2080"/>
                        <a:pt x="2101" y="2082"/>
                      </a:cubicBezTo>
                      <a:lnTo>
                        <a:pt x="2103" y="2087"/>
                      </a:lnTo>
                      <a:cubicBezTo>
                        <a:pt x="2103" y="2089"/>
                        <a:pt x="2103" y="2092"/>
                        <a:pt x="2102" y="2094"/>
                      </a:cubicBezTo>
                      <a:lnTo>
                        <a:pt x="2094" y="2108"/>
                      </a:lnTo>
                      <a:cubicBezTo>
                        <a:pt x="2093" y="2109"/>
                        <a:pt x="2091" y="2111"/>
                        <a:pt x="2089" y="2111"/>
                      </a:cubicBezTo>
                      <a:lnTo>
                        <a:pt x="2082" y="2113"/>
                      </a:lnTo>
                      <a:cubicBezTo>
                        <a:pt x="2080" y="2113"/>
                        <a:pt x="2077" y="2113"/>
                        <a:pt x="2075" y="2111"/>
                      </a:cubicBezTo>
                      <a:lnTo>
                        <a:pt x="2071" y="2107"/>
                      </a:lnTo>
                      <a:cubicBezTo>
                        <a:pt x="2069" y="2106"/>
                        <a:pt x="2068" y="2103"/>
                        <a:pt x="2068" y="2101"/>
                      </a:cubicBezTo>
                      <a:lnTo>
                        <a:pt x="2068" y="2095"/>
                      </a:lnTo>
                      <a:cubicBezTo>
                        <a:pt x="2069" y="2093"/>
                        <a:pt x="2070" y="2091"/>
                        <a:pt x="2072" y="2089"/>
                      </a:cubicBezTo>
                      <a:lnTo>
                        <a:pt x="2064" y="2081"/>
                      </a:lnTo>
                      <a:lnTo>
                        <a:pt x="2059" y="2070"/>
                      </a:lnTo>
                      <a:cubicBezTo>
                        <a:pt x="2058" y="2069"/>
                        <a:pt x="2058" y="2068"/>
                        <a:pt x="2057" y="2066"/>
                      </a:cubicBezTo>
                      <a:lnTo>
                        <a:pt x="2057" y="2063"/>
                      </a:lnTo>
                      <a:lnTo>
                        <a:pt x="2056" y="2052"/>
                      </a:lnTo>
                      <a:lnTo>
                        <a:pt x="2047" y="2027"/>
                      </a:lnTo>
                      <a:lnTo>
                        <a:pt x="2043" y="2013"/>
                      </a:lnTo>
                      <a:lnTo>
                        <a:pt x="2037" y="2005"/>
                      </a:lnTo>
                      <a:lnTo>
                        <a:pt x="2031" y="2004"/>
                      </a:lnTo>
                      <a:lnTo>
                        <a:pt x="2011" y="2007"/>
                      </a:lnTo>
                      <a:lnTo>
                        <a:pt x="2011" y="2013"/>
                      </a:lnTo>
                      <a:lnTo>
                        <a:pt x="2009" y="2018"/>
                      </a:lnTo>
                      <a:cubicBezTo>
                        <a:pt x="2009" y="2019"/>
                        <a:pt x="2008" y="2020"/>
                        <a:pt x="2007" y="2021"/>
                      </a:cubicBezTo>
                      <a:cubicBezTo>
                        <a:pt x="2006" y="2022"/>
                        <a:pt x="2004" y="2023"/>
                        <a:pt x="2004" y="2024"/>
                      </a:cubicBezTo>
                      <a:lnTo>
                        <a:pt x="2002" y="2025"/>
                      </a:lnTo>
                      <a:lnTo>
                        <a:pt x="1996" y="2033"/>
                      </a:lnTo>
                      <a:cubicBezTo>
                        <a:pt x="1995" y="2034"/>
                        <a:pt x="1995" y="2034"/>
                        <a:pt x="1994" y="2035"/>
                      </a:cubicBezTo>
                      <a:lnTo>
                        <a:pt x="1990" y="2037"/>
                      </a:lnTo>
                      <a:cubicBezTo>
                        <a:pt x="1987" y="2039"/>
                        <a:pt x="1984" y="2038"/>
                        <a:pt x="1982" y="2037"/>
                      </a:cubicBezTo>
                      <a:cubicBezTo>
                        <a:pt x="1979" y="2035"/>
                        <a:pt x="1978" y="2032"/>
                        <a:pt x="1978" y="2029"/>
                      </a:cubicBezTo>
                      <a:lnTo>
                        <a:pt x="1979" y="2021"/>
                      </a:lnTo>
                      <a:cubicBezTo>
                        <a:pt x="1979" y="2020"/>
                        <a:pt x="1979" y="2019"/>
                        <a:pt x="1980" y="2019"/>
                      </a:cubicBezTo>
                      <a:lnTo>
                        <a:pt x="1984" y="2009"/>
                      </a:lnTo>
                      <a:cubicBezTo>
                        <a:pt x="1982" y="2007"/>
                        <a:pt x="1981" y="2004"/>
                        <a:pt x="1981" y="2002"/>
                      </a:cubicBezTo>
                      <a:lnTo>
                        <a:pt x="1981" y="1999"/>
                      </a:lnTo>
                      <a:cubicBezTo>
                        <a:pt x="1981" y="1999"/>
                        <a:pt x="1981" y="1998"/>
                        <a:pt x="1981" y="1997"/>
                      </a:cubicBezTo>
                      <a:lnTo>
                        <a:pt x="1976" y="2001"/>
                      </a:lnTo>
                      <a:lnTo>
                        <a:pt x="1970" y="2009"/>
                      </a:lnTo>
                      <a:cubicBezTo>
                        <a:pt x="1973" y="2009"/>
                        <a:pt x="1975" y="2011"/>
                        <a:pt x="1976" y="2013"/>
                      </a:cubicBezTo>
                      <a:cubicBezTo>
                        <a:pt x="1977" y="2016"/>
                        <a:pt x="1977" y="2020"/>
                        <a:pt x="1974" y="2022"/>
                      </a:cubicBezTo>
                      <a:lnTo>
                        <a:pt x="1961" y="2034"/>
                      </a:lnTo>
                      <a:lnTo>
                        <a:pt x="1952" y="2039"/>
                      </a:lnTo>
                      <a:cubicBezTo>
                        <a:pt x="1952" y="2040"/>
                        <a:pt x="1951" y="2040"/>
                        <a:pt x="1950" y="2040"/>
                      </a:cubicBezTo>
                      <a:lnTo>
                        <a:pt x="1945" y="2041"/>
                      </a:lnTo>
                      <a:lnTo>
                        <a:pt x="1942" y="2044"/>
                      </a:lnTo>
                      <a:lnTo>
                        <a:pt x="1937" y="2051"/>
                      </a:lnTo>
                      <a:lnTo>
                        <a:pt x="1930" y="2057"/>
                      </a:lnTo>
                      <a:cubicBezTo>
                        <a:pt x="1928" y="2060"/>
                        <a:pt x="1924" y="2060"/>
                        <a:pt x="1921" y="2058"/>
                      </a:cubicBezTo>
                      <a:lnTo>
                        <a:pt x="1915" y="2055"/>
                      </a:lnTo>
                      <a:cubicBezTo>
                        <a:pt x="1912" y="2052"/>
                        <a:pt x="1910" y="2048"/>
                        <a:pt x="1912" y="2045"/>
                      </a:cubicBezTo>
                      <a:lnTo>
                        <a:pt x="1915" y="2037"/>
                      </a:lnTo>
                      <a:lnTo>
                        <a:pt x="1911" y="2038"/>
                      </a:lnTo>
                      <a:cubicBezTo>
                        <a:pt x="1910" y="2038"/>
                        <a:pt x="1909" y="2038"/>
                        <a:pt x="1907" y="2038"/>
                      </a:cubicBezTo>
                      <a:lnTo>
                        <a:pt x="1893" y="2035"/>
                      </a:lnTo>
                      <a:lnTo>
                        <a:pt x="1892" y="2039"/>
                      </a:lnTo>
                      <a:cubicBezTo>
                        <a:pt x="1892" y="2040"/>
                        <a:pt x="1891" y="2042"/>
                        <a:pt x="1890" y="2043"/>
                      </a:cubicBezTo>
                      <a:lnTo>
                        <a:pt x="1891" y="2044"/>
                      </a:lnTo>
                      <a:cubicBezTo>
                        <a:pt x="1891" y="2045"/>
                        <a:pt x="1891" y="2048"/>
                        <a:pt x="1891" y="2049"/>
                      </a:cubicBezTo>
                      <a:lnTo>
                        <a:pt x="1889" y="2055"/>
                      </a:lnTo>
                      <a:cubicBezTo>
                        <a:pt x="1889" y="2055"/>
                        <a:pt x="1888" y="2056"/>
                        <a:pt x="1888" y="2057"/>
                      </a:cubicBezTo>
                      <a:lnTo>
                        <a:pt x="1866" y="2084"/>
                      </a:lnTo>
                      <a:lnTo>
                        <a:pt x="1859" y="2097"/>
                      </a:lnTo>
                      <a:cubicBezTo>
                        <a:pt x="1858" y="2098"/>
                        <a:pt x="1858" y="2099"/>
                        <a:pt x="1857" y="2099"/>
                      </a:cubicBezTo>
                      <a:lnTo>
                        <a:pt x="1852" y="2104"/>
                      </a:lnTo>
                      <a:lnTo>
                        <a:pt x="1852" y="2105"/>
                      </a:lnTo>
                      <a:cubicBezTo>
                        <a:pt x="1852" y="2106"/>
                        <a:pt x="1852" y="2108"/>
                        <a:pt x="1852" y="2109"/>
                      </a:cubicBezTo>
                      <a:lnTo>
                        <a:pt x="1874" y="2108"/>
                      </a:lnTo>
                      <a:lnTo>
                        <a:pt x="1882" y="2103"/>
                      </a:lnTo>
                      <a:lnTo>
                        <a:pt x="1888" y="2098"/>
                      </a:lnTo>
                      <a:cubicBezTo>
                        <a:pt x="1889" y="2097"/>
                        <a:pt x="1889" y="2097"/>
                        <a:pt x="1890" y="2097"/>
                      </a:cubicBezTo>
                      <a:lnTo>
                        <a:pt x="1894" y="2095"/>
                      </a:lnTo>
                      <a:cubicBezTo>
                        <a:pt x="1896" y="2094"/>
                        <a:pt x="1898" y="2094"/>
                        <a:pt x="1900" y="2095"/>
                      </a:cubicBezTo>
                      <a:lnTo>
                        <a:pt x="1903" y="2096"/>
                      </a:lnTo>
                      <a:cubicBezTo>
                        <a:pt x="1905" y="2097"/>
                        <a:pt x="1907" y="2098"/>
                        <a:pt x="1908" y="2100"/>
                      </a:cubicBezTo>
                      <a:cubicBezTo>
                        <a:pt x="1908" y="2101"/>
                        <a:pt x="1908" y="2102"/>
                        <a:pt x="1908" y="2102"/>
                      </a:cubicBezTo>
                      <a:cubicBezTo>
                        <a:pt x="1910" y="2100"/>
                        <a:pt x="1912" y="2099"/>
                        <a:pt x="1914" y="2099"/>
                      </a:cubicBezTo>
                      <a:lnTo>
                        <a:pt x="1941" y="2096"/>
                      </a:lnTo>
                      <a:cubicBezTo>
                        <a:pt x="1941" y="2096"/>
                        <a:pt x="1942" y="2096"/>
                        <a:pt x="1943" y="2096"/>
                      </a:cubicBezTo>
                      <a:lnTo>
                        <a:pt x="1953" y="2098"/>
                      </a:lnTo>
                      <a:lnTo>
                        <a:pt x="1953" y="2097"/>
                      </a:lnTo>
                      <a:cubicBezTo>
                        <a:pt x="1953" y="2096"/>
                        <a:pt x="1953" y="2096"/>
                        <a:pt x="1953" y="2095"/>
                      </a:cubicBezTo>
                      <a:lnTo>
                        <a:pt x="1955" y="2092"/>
                      </a:lnTo>
                      <a:cubicBezTo>
                        <a:pt x="1955" y="2090"/>
                        <a:pt x="1957" y="2089"/>
                        <a:pt x="1958" y="2088"/>
                      </a:cubicBezTo>
                      <a:lnTo>
                        <a:pt x="1961" y="2087"/>
                      </a:lnTo>
                      <a:cubicBezTo>
                        <a:pt x="1962" y="2087"/>
                        <a:pt x="1963" y="2086"/>
                        <a:pt x="1963" y="2086"/>
                      </a:cubicBezTo>
                      <a:lnTo>
                        <a:pt x="1969" y="2085"/>
                      </a:lnTo>
                      <a:lnTo>
                        <a:pt x="1983" y="2078"/>
                      </a:lnTo>
                      <a:cubicBezTo>
                        <a:pt x="1984" y="2078"/>
                        <a:pt x="1985" y="2078"/>
                        <a:pt x="1987" y="2078"/>
                      </a:cubicBezTo>
                      <a:lnTo>
                        <a:pt x="1992" y="2078"/>
                      </a:lnTo>
                      <a:cubicBezTo>
                        <a:pt x="1994" y="2078"/>
                        <a:pt x="1996" y="2079"/>
                        <a:pt x="1998" y="2081"/>
                      </a:cubicBezTo>
                      <a:cubicBezTo>
                        <a:pt x="1999" y="2083"/>
                        <a:pt x="2000" y="2085"/>
                        <a:pt x="1999" y="2088"/>
                      </a:cubicBezTo>
                      <a:lnTo>
                        <a:pt x="1996" y="2104"/>
                      </a:lnTo>
                      <a:lnTo>
                        <a:pt x="1994" y="2110"/>
                      </a:lnTo>
                      <a:cubicBezTo>
                        <a:pt x="1993" y="2111"/>
                        <a:pt x="1992" y="2112"/>
                        <a:pt x="1991" y="2113"/>
                      </a:cubicBezTo>
                      <a:lnTo>
                        <a:pt x="1990" y="2114"/>
                      </a:lnTo>
                      <a:lnTo>
                        <a:pt x="2001" y="2116"/>
                      </a:lnTo>
                      <a:lnTo>
                        <a:pt x="2006" y="2113"/>
                      </a:lnTo>
                      <a:cubicBezTo>
                        <a:pt x="2007" y="2113"/>
                        <a:pt x="2008" y="2112"/>
                        <a:pt x="2009" y="2112"/>
                      </a:cubicBezTo>
                      <a:lnTo>
                        <a:pt x="2012" y="2111"/>
                      </a:lnTo>
                      <a:cubicBezTo>
                        <a:pt x="2013" y="2110"/>
                        <a:pt x="2015" y="2110"/>
                        <a:pt x="2016" y="2110"/>
                      </a:cubicBezTo>
                      <a:lnTo>
                        <a:pt x="2027" y="2113"/>
                      </a:lnTo>
                      <a:cubicBezTo>
                        <a:pt x="2029" y="2113"/>
                        <a:pt x="2031" y="2115"/>
                        <a:pt x="2032" y="2116"/>
                      </a:cubicBezTo>
                      <a:lnTo>
                        <a:pt x="2032" y="2116"/>
                      </a:lnTo>
                      <a:lnTo>
                        <a:pt x="2037" y="2116"/>
                      </a:lnTo>
                      <a:cubicBezTo>
                        <a:pt x="2038" y="2116"/>
                        <a:pt x="2039" y="2116"/>
                        <a:pt x="2040" y="2116"/>
                      </a:cubicBezTo>
                      <a:lnTo>
                        <a:pt x="2068" y="2124"/>
                      </a:lnTo>
                      <a:cubicBezTo>
                        <a:pt x="2069" y="2125"/>
                        <a:pt x="2070" y="2125"/>
                        <a:pt x="2071" y="2126"/>
                      </a:cubicBezTo>
                      <a:lnTo>
                        <a:pt x="2079" y="2132"/>
                      </a:lnTo>
                      <a:lnTo>
                        <a:pt x="2094" y="2127"/>
                      </a:lnTo>
                      <a:cubicBezTo>
                        <a:pt x="2097" y="2126"/>
                        <a:pt x="2101" y="2127"/>
                        <a:pt x="2103" y="2130"/>
                      </a:cubicBezTo>
                      <a:cubicBezTo>
                        <a:pt x="2105" y="2132"/>
                        <a:pt x="2105" y="2136"/>
                        <a:pt x="2104" y="2138"/>
                      </a:cubicBezTo>
                      <a:lnTo>
                        <a:pt x="2104" y="2139"/>
                      </a:lnTo>
                      <a:lnTo>
                        <a:pt x="2108" y="2143"/>
                      </a:lnTo>
                      <a:cubicBezTo>
                        <a:pt x="2109" y="2144"/>
                        <a:pt x="2109" y="2145"/>
                        <a:pt x="2110" y="2146"/>
                      </a:cubicBezTo>
                      <a:lnTo>
                        <a:pt x="2111" y="2154"/>
                      </a:lnTo>
                      <a:cubicBezTo>
                        <a:pt x="2112" y="2156"/>
                        <a:pt x="2111" y="2158"/>
                        <a:pt x="2109" y="2160"/>
                      </a:cubicBezTo>
                      <a:cubicBezTo>
                        <a:pt x="2108" y="2162"/>
                        <a:pt x="2106" y="2163"/>
                        <a:pt x="2103" y="2163"/>
                      </a:cubicBezTo>
                      <a:lnTo>
                        <a:pt x="2098" y="2163"/>
                      </a:lnTo>
                      <a:cubicBezTo>
                        <a:pt x="2097" y="2163"/>
                        <a:pt x="2096" y="2163"/>
                        <a:pt x="2096" y="2163"/>
                      </a:cubicBezTo>
                      <a:lnTo>
                        <a:pt x="2046" y="2143"/>
                      </a:lnTo>
                      <a:lnTo>
                        <a:pt x="2044" y="2143"/>
                      </a:lnTo>
                      <a:lnTo>
                        <a:pt x="2052" y="2150"/>
                      </a:lnTo>
                      <a:cubicBezTo>
                        <a:pt x="2054" y="2151"/>
                        <a:pt x="2054" y="2152"/>
                        <a:pt x="2055" y="2153"/>
                      </a:cubicBezTo>
                      <a:lnTo>
                        <a:pt x="2057" y="2160"/>
                      </a:lnTo>
                      <a:cubicBezTo>
                        <a:pt x="2058" y="2160"/>
                        <a:pt x="2058" y="2161"/>
                        <a:pt x="2058" y="2161"/>
                      </a:cubicBezTo>
                      <a:cubicBezTo>
                        <a:pt x="2060" y="2163"/>
                        <a:pt x="2061" y="2166"/>
                        <a:pt x="2060" y="2168"/>
                      </a:cubicBezTo>
                      <a:lnTo>
                        <a:pt x="2058" y="2173"/>
                      </a:lnTo>
                      <a:lnTo>
                        <a:pt x="2053" y="2184"/>
                      </a:lnTo>
                      <a:lnTo>
                        <a:pt x="2053" y="2187"/>
                      </a:lnTo>
                      <a:cubicBezTo>
                        <a:pt x="2053" y="2188"/>
                        <a:pt x="2053" y="2188"/>
                        <a:pt x="2053" y="2189"/>
                      </a:cubicBezTo>
                      <a:lnTo>
                        <a:pt x="2053" y="2191"/>
                      </a:lnTo>
                      <a:lnTo>
                        <a:pt x="2053" y="2191"/>
                      </a:lnTo>
                      <a:lnTo>
                        <a:pt x="2059" y="2195"/>
                      </a:lnTo>
                      <a:cubicBezTo>
                        <a:pt x="2060" y="2196"/>
                        <a:pt x="2061" y="2197"/>
                        <a:pt x="2062" y="2199"/>
                      </a:cubicBezTo>
                      <a:lnTo>
                        <a:pt x="2064" y="2204"/>
                      </a:lnTo>
                      <a:cubicBezTo>
                        <a:pt x="2065" y="2207"/>
                        <a:pt x="2065" y="2210"/>
                        <a:pt x="2063" y="2212"/>
                      </a:cubicBezTo>
                      <a:cubicBezTo>
                        <a:pt x="2061" y="2214"/>
                        <a:pt x="2059" y="2215"/>
                        <a:pt x="2056" y="2215"/>
                      </a:cubicBezTo>
                      <a:lnTo>
                        <a:pt x="2050" y="2215"/>
                      </a:lnTo>
                      <a:cubicBezTo>
                        <a:pt x="2049" y="2214"/>
                        <a:pt x="2048" y="2214"/>
                        <a:pt x="2048" y="2214"/>
                      </a:cubicBezTo>
                      <a:lnTo>
                        <a:pt x="2041" y="2212"/>
                      </a:lnTo>
                      <a:cubicBezTo>
                        <a:pt x="2040" y="2212"/>
                        <a:pt x="2040" y="2211"/>
                        <a:pt x="2039" y="2211"/>
                      </a:cubicBezTo>
                      <a:lnTo>
                        <a:pt x="2033" y="2206"/>
                      </a:lnTo>
                      <a:cubicBezTo>
                        <a:pt x="2032" y="2206"/>
                        <a:pt x="2032" y="2206"/>
                        <a:pt x="2031" y="2205"/>
                      </a:cubicBezTo>
                      <a:lnTo>
                        <a:pt x="2026" y="2198"/>
                      </a:lnTo>
                      <a:cubicBezTo>
                        <a:pt x="2024" y="2196"/>
                        <a:pt x="2024" y="2194"/>
                        <a:pt x="2024" y="2191"/>
                      </a:cubicBezTo>
                      <a:lnTo>
                        <a:pt x="2027" y="2179"/>
                      </a:lnTo>
                      <a:lnTo>
                        <a:pt x="2028" y="2172"/>
                      </a:lnTo>
                      <a:lnTo>
                        <a:pt x="2026" y="2168"/>
                      </a:lnTo>
                      <a:lnTo>
                        <a:pt x="2025" y="2167"/>
                      </a:lnTo>
                      <a:lnTo>
                        <a:pt x="2017" y="2165"/>
                      </a:lnTo>
                      <a:cubicBezTo>
                        <a:pt x="2016" y="2165"/>
                        <a:pt x="2015" y="2165"/>
                        <a:pt x="2014" y="2164"/>
                      </a:cubicBezTo>
                      <a:lnTo>
                        <a:pt x="2011" y="2162"/>
                      </a:lnTo>
                      <a:lnTo>
                        <a:pt x="2000" y="2154"/>
                      </a:lnTo>
                      <a:lnTo>
                        <a:pt x="1989" y="2153"/>
                      </a:lnTo>
                      <a:cubicBezTo>
                        <a:pt x="1988" y="2153"/>
                        <a:pt x="1987" y="2153"/>
                        <a:pt x="1986" y="2153"/>
                      </a:cubicBezTo>
                      <a:lnTo>
                        <a:pt x="1982" y="2151"/>
                      </a:lnTo>
                      <a:cubicBezTo>
                        <a:pt x="1981" y="2151"/>
                        <a:pt x="1979" y="2150"/>
                        <a:pt x="1979" y="2149"/>
                      </a:cubicBezTo>
                      <a:lnTo>
                        <a:pt x="1974" y="2143"/>
                      </a:lnTo>
                      <a:lnTo>
                        <a:pt x="1968" y="2146"/>
                      </a:lnTo>
                      <a:lnTo>
                        <a:pt x="1967" y="2148"/>
                      </a:lnTo>
                      <a:lnTo>
                        <a:pt x="1956" y="2166"/>
                      </a:lnTo>
                      <a:lnTo>
                        <a:pt x="1962" y="2172"/>
                      </a:lnTo>
                      <a:cubicBezTo>
                        <a:pt x="1963" y="2173"/>
                        <a:pt x="1963" y="2173"/>
                        <a:pt x="1964" y="2174"/>
                      </a:cubicBezTo>
                      <a:lnTo>
                        <a:pt x="1967" y="2181"/>
                      </a:lnTo>
                      <a:cubicBezTo>
                        <a:pt x="1968" y="2182"/>
                        <a:pt x="1968" y="2183"/>
                        <a:pt x="1968" y="2183"/>
                      </a:cubicBezTo>
                      <a:lnTo>
                        <a:pt x="1969" y="2190"/>
                      </a:lnTo>
                      <a:cubicBezTo>
                        <a:pt x="1969" y="2193"/>
                        <a:pt x="1968" y="2196"/>
                        <a:pt x="1965" y="2198"/>
                      </a:cubicBezTo>
                      <a:lnTo>
                        <a:pt x="1962" y="2199"/>
                      </a:lnTo>
                      <a:cubicBezTo>
                        <a:pt x="1960" y="2201"/>
                        <a:pt x="1957" y="2201"/>
                        <a:pt x="1954" y="2199"/>
                      </a:cubicBezTo>
                      <a:lnTo>
                        <a:pt x="1950" y="2197"/>
                      </a:lnTo>
                      <a:cubicBezTo>
                        <a:pt x="1949" y="2196"/>
                        <a:pt x="1948" y="2195"/>
                        <a:pt x="1947" y="2194"/>
                      </a:cubicBezTo>
                      <a:lnTo>
                        <a:pt x="1941" y="2184"/>
                      </a:lnTo>
                      <a:lnTo>
                        <a:pt x="1934" y="2176"/>
                      </a:lnTo>
                      <a:cubicBezTo>
                        <a:pt x="1933" y="2176"/>
                        <a:pt x="1932" y="2175"/>
                        <a:pt x="1932" y="2173"/>
                      </a:cubicBezTo>
                      <a:lnTo>
                        <a:pt x="1930" y="2168"/>
                      </a:lnTo>
                      <a:cubicBezTo>
                        <a:pt x="1930" y="2166"/>
                        <a:pt x="1930" y="2165"/>
                        <a:pt x="1930" y="2163"/>
                      </a:cubicBezTo>
                      <a:lnTo>
                        <a:pt x="1932" y="2157"/>
                      </a:lnTo>
                      <a:cubicBezTo>
                        <a:pt x="1933" y="2155"/>
                        <a:pt x="1934" y="2154"/>
                        <a:pt x="1935" y="2153"/>
                      </a:cubicBezTo>
                      <a:lnTo>
                        <a:pt x="1938" y="2150"/>
                      </a:lnTo>
                      <a:lnTo>
                        <a:pt x="1937" y="2147"/>
                      </a:lnTo>
                      <a:cubicBezTo>
                        <a:pt x="1936" y="2147"/>
                        <a:pt x="1936" y="2147"/>
                        <a:pt x="1935" y="2146"/>
                      </a:cubicBezTo>
                      <a:lnTo>
                        <a:pt x="1918" y="2143"/>
                      </a:lnTo>
                      <a:lnTo>
                        <a:pt x="1915" y="2146"/>
                      </a:lnTo>
                      <a:cubicBezTo>
                        <a:pt x="1914" y="2147"/>
                        <a:pt x="1913" y="2147"/>
                        <a:pt x="1912" y="2148"/>
                      </a:cubicBezTo>
                      <a:lnTo>
                        <a:pt x="1904" y="2152"/>
                      </a:lnTo>
                      <a:lnTo>
                        <a:pt x="1909" y="2154"/>
                      </a:lnTo>
                      <a:cubicBezTo>
                        <a:pt x="1910" y="2155"/>
                        <a:pt x="1910" y="2155"/>
                        <a:pt x="1911" y="2156"/>
                      </a:cubicBezTo>
                      <a:lnTo>
                        <a:pt x="1914" y="2158"/>
                      </a:lnTo>
                      <a:cubicBezTo>
                        <a:pt x="1914" y="2159"/>
                        <a:pt x="1915" y="2160"/>
                        <a:pt x="1915" y="2161"/>
                      </a:cubicBezTo>
                      <a:lnTo>
                        <a:pt x="1917" y="2166"/>
                      </a:lnTo>
                      <a:lnTo>
                        <a:pt x="1918" y="2173"/>
                      </a:lnTo>
                      <a:lnTo>
                        <a:pt x="1918" y="2180"/>
                      </a:lnTo>
                      <a:cubicBezTo>
                        <a:pt x="1918" y="2181"/>
                        <a:pt x="1918" y="2182"/>
                        <a:pt x="1918" y="2183"/>
                      </a:cubicBezTo>
                      <a:lnTo>
                        <a:pt x="1916" y="2186"/>
                      </a:lnTo>
                      <a:cubicBezTo>
                        <a:pt x="1915" y="2189"/>
                        <a:pt x="1912" y="2191"/>
                        <a:pt x="1909" y="2191"/>
                      </a:cubicBezTo>
                      <a:cubicBezTo>
                        <a:pt x="1906" y="2191"/>
                        <a:pt x="1904" y="2189"/>
                        <a:pt x="1902" y="2187"/>
                      </a:cubicBezTo>
                      <a:lnTo>
                        <a:pt x="1900" y="2183"/>
                      </a:lnTo>
                      <a:lnTo>
                        <a:pt x="1896" y="2172"/>
                      </a:lnTo>
                      <a:lnTo>
                        <a:pt x="1894" y="2170"/>
                      </a:lnTo>
                      <a:lnTo>
                        <a:pt x="1864" y="2173"/>
                      </a:lnTo>
                      <a:cubicBezTo>
                        <a:pt x="1864" y="2174"/>
                        <a:pt x="1864" y="2175"/>
                        <a:pt x="1864" y="2176"/>
                      </a:cubicBezTo>
                      <a:lnTo>
                        <a:pt x="1857" y="2188"/>
                      </a:lnTo>
                      <a:cubicBezTo>
                        <a:pt x="1856" y="2189"/>
                        <a:pt x="1856" y="2190"/>
                        <a:pt x="1855" y="2191"/>
                      </a:cubicBezTo>
                      <a:lnTo>
                        <a:pt x="1852" y="2193"/>
                      </a:lnTo>
                      <a:cubicBezTo>
                        <a:pt x="1850" y="2195"/>
                        <a:pt x="1847" y="2195"/>
                        <a:pt x="1845" y="2195"/>
                      </a:cubicBezTo>
                      <a:cubicBezTo>
                        <a:pt x="1842" y="2194"/>
                        <a:pt x="1840" y="2193"/>
                        <a:pt x="1839" y="2191"/>
                      </a:cubicBezTo>
                      <a:lnTo>
                        <a:pt x="1837" y="2186"/>
                      </a:lnTo>
                      <a:cubicBezTo>
                        <a:pt x="1837" y="2185"/>
                        <a:pt x="1837" y="2184"/>
                        <a:pt x="1836" y="2184"/>
                      </a:cubicBezTo>
                      <a:lnTo>
                        <a:pt x="1830" y="2196"/>
                      </a:lnTo>
                      <a:lnTo>
                        <a:pt x="1837" y="2195"/>
                      </a:lnTo>
                      <a:cubicBezTo>
                        <a:pt x="1838" y="2195"/>
                        <a:pt x="1839" y="2195"/>
                        <a:pt x="1840" y="2196"/>
                      </a:cubicBezTo>
                      <a:lnTo>
                        <a:pt x="1862" y="2202"/>
                      </a:lnTo>
                      <a:lnTo>
                        <a:pt x="1872" y="2202"/>
                      </a:lnTo>
                      <a:cubicBezTo>
                        <a:pt x="1873" y="2202"/>
                        <a:pt x="1874" y="2202"/>
                        <a:pt x="1875" y="2203"/>
                      </a:cubicBezTo>
                      <a:lnTo>
                        <a:pt x="1881" y="2206"/>
                      </a:lnTo>
                      <a:cubicBezTo>
                        <a:pt x="1883" y="2207"/>
                        <a:pt x="1884" y="2208"/>
                        <a:pt x="1885" y="2210"/>
                      </a:cubicBezTo>
                      <a:lnTo>
                        <a:pt x="1888" y="2218"/>
                      </a:lnTo>
                      <a:cubicBezTo>
                        <a:pt x="1888" y="2219"/>
                        <a:pt x="1889" y="2221"/>
                        <a:pt x="1888" y="2222"/>
                      </a:cubicBezTo>
                      <a:lnTo>
                        <a:pt x="1887" y="2230"/>
                      </a:lnTo>
                      <a:cubicBezTo>
                        <a:pt x="1886" y="2232"/>
                        <a:pt x="1886" y="2233"/>
                        <a:pt x="1885" y="2234"/>
                      </a:cubicBezTo>
                      <a:lnTo>
                        <a:pt x="1881" y="2238"/>
                      </a:lnTo>
                      <a:cubicBezTo>
                        <a:pt x="1879" y="2240"/>
                        <a:pt x="1877" y="2241"/>
                        <a:pt x="1875" y="2241"/>
                      </a:cubicBezTo>
                      <a:lnTo>
                        <a:pt x="1871" y="2241"/>
                      </a:lnTo>
                      <a:cubicBezTo>
                        <a:pt x="1869" y="2241"/>
                        <a:pt x="1867" y="2240"/>
                        <a:pt x="1866" y="2238"/>
                      </a:cubicBezTo>
                      <a:cubicBezTo>
                        <a:pt x="1864" y="2236"/>
                        <a:pt x="1864" y="2234"/>
                        <a:pt x="1864" y="2232"/>
                      </a:cubicBezTo>
                      <a:lnTo>
                        <a:pt x="1864" y="2228"/>
                      </a:lnTo>
                      <a:lnTo>
                        <a:pt x="1864" y="2228"/>
                      </a:lnTo>
                      <a:lnTo>
                        <a:pt x="1863" y="2228"/>
                      </a:lnTo>
                      <a:cubicBezTo>
                        <a:pt x="1861" y="2229"/>
                        <a:pt x="1859" y="2229"/>
                        <a:pt x="1857" y="2228"/>
                      </a:cubicBezTo>
                      <a:lnTo>
                        <a:pt x="1854" y="2226"/>
                      </a:lnTo>
                      <a:cubicBezTo>
                        <a:pt x="1853" y="2226"/>
                        <a:pt x="1852" y="2225"/>
                        <a:pt x="1851" y="2225"/>
                      </a:cubicBezTo>
                      <a:lnTo>
                        <a:pt x="1844" y="2218"/>
                      </a:lnTo>
                      <a:lnTo>
                        <a:pt x="1825" y="2220"/>
                      </a:lnTo>
                      <a:cubicBezTo>
                        <a:pt x="1825" y="2220"/>
                        <a:pt x="1825" y="2220"/>
                        <a:pt x="1825" y="2221"/>
                      </a:cubicBezTo>
                      <a:lnTo>
                        <a:pt x="1825" y="2230"/>
                      </a:lnTo>
                      <a:cubicBezTo>
                        <a:pt x="1825" y="2231"/>
                        <a:pt x="1824" y="2232"/>
                        <a:pt x="1824" y="2233"/>
                      </a:cubicBezTo>
                      <a:lnTo>
                        <a:pt x="1821" y="2243"/>
                      </a:lnTo>
                      <a:cubicBezTo>
                        <a:pt x="1820" y="2244"/>
                        <a:pt x="1820" y="2245"/>
                        <a:pt x="1819" y="2246"/>
                      </a:cubicBezTo>
                      <a:lnTo>
                        <a:pt x="1816" y="2249"/>
                      </a:lnTo>
                      <a:lnTo>
                        <a:pt x="1816" y="2250"/>
                      </a:lnTo>
                      <a:cubicBezTo>
                        <a:pt x="1816" y="2252"/>
                        <a:pt x="1816" y="2254"/>
                        <a:pt x="1815" y="2255"/>
                      </a:cubicBezTo>
                      <a:cubicBezTo>
                        <a:pt x="1814" y="2256"/>
                        <a:pt x="1811" y="2259"/>
                        <a:pt x="1810" y="2259"/>
                      </a:cubicBezTo>
                      <a:lnTo>
                        <a:pt x="1808" y="2260"/>
                      </a:lnTo>
                      <a:cubicBezTo>
                        <a:pt x="1807" y="2260"/>
                        <a:pt x="1806" y="2261"/>
                        <a:pt x="1805" y="2261"/>
                      </a:cubicBezTo>
                      <a:lnTo>
                        <a:pt x="1803" y="2262"/>
                      </a:lnTo>
                      <a:cubicBezTo>
                        <a:pt x="1802" y="2262"/>
                        <a:pt x="1801" y="2262"/>
                        <a:pt x="1799" y="2262"/>
                      </a:cubicBezTo>
                      <a:cubicBezTo>
                        <a:pt x="1798" y="2263"/>
                        <a:pt x="1796" y="2264"/>
                        <a:pt x="1794" y="2264"/>
                      </a:cubicBezTo>
                      <a:cubicBezTo>
                        <a:pt x="1791" y="2264"/>
                        <a:pt x="1789" y="2263"/>
                        <a:pt x="1787" y="2262"/>
                      </a:cubicBezTo>
                      <a:lnTo>
                        <a:pt x="1780" y="2253"/>
                      </a:lnTo>
                      <a:cubicBezTo>
                        <a:pt x="1780" y="2254"/>
                        <a:pt x="1780" y="2254"/>
                        <a:pt x="1780" y="2255"/>
                      </a:cubicBezTo>
                      <a:lnTo>
                        <a:pt x="1777" y="2262"/>
                      </a:lnTo>
                      <a:cubicBezTo>
                        <a:pt x="1776" y="2263"/>
                        <a:pt x="1775" y="2264"/>
                        <a:pt x="1773" y="2265"/>
                      </a:cubicBezTo>
                      <a:cubicBezTo>
                        <a:pt x="1772" y="2266"/>
                        <a:pt x="1770" y="2267"/>
                        <a:pt x="1768" y="2267"/>
                      </a:cubicBezTo>
                      <a:lnTo>
                        <a:pt x="1768" y="2267"/>
                      </a:lnTo>
                      <a:cubicBezTo>
                        <a:pt x="1767" y="2269"/>
                        <a:pt x="1767" y="2270"/>
                        <a:pt x="1766" y="2271"/>
                      </a:cubicBezTo>
                      <a:lnTo>
                        <a:pt x="1763" y="2274"/>
                      </a:lnTo>
                      <a:cubicBezTo>
                        <a:pt x="1764" y="2275"/>
                        <a:pt x="1764" y="2277"/>
                        <a:pt x="1764" y="2278"/>
                      </a:cubicBezTo>
                      <a:cubicBezTo>
                        <a:pt x="1764" y="2281"/>
                        <a:pt x="1762" y="2284"/>
                        <a:pt x="1760" y="2286"/>
                      </a:cubicBezTo>
                      <a:lnTo>
                        <a:pt x="1755" y="2288"/>
                      </a:lnTo>
                      <a:cubicBezTo>
                        <a:pt x="1752" y="2290"/>
                        <a:pt x="1748" y="2289"/>
                        <a:pt x="1746" y="2287"/>
                      </a:cubicBezTo>
                      <a:lnTo>
                        <a:pt x="1742" y="2283"/>
                      </a:lnTo>
                      <a:cubicBezTo>
                        <a:pt x="1741" y="2283"/>
                        <a:pt x="1741" y="2282"/>
                        <a:pt x="1740" y="2281"/>
                      </a:cubicBezTo>
                      <a:lnTo>
                        <a:pt x="1735" y="2268"/>
                      </a:lnTo>
                      <a:lnTo>
                        <a:pt x="1735" y="2268"/>
                      </a:lnTo>
                      <a:cubicBezTo>
                        <a:pt x="1734" y="2268"/>
                        <a:pt x="1733" y="2268"/>
                        <a:pt x="1732" y="2268"/>
                      </a:cubicBezTo>
                      <a:lnTo>
                        <a:pt x="1729" y="2268"/>
                      </a:lnTo>
                      <a:cubicBezTo>
                        <a:pt x="1729" y="2271"/>
                        <a:pt x="1728" y="2274"/>
                        <a:pt x="1725" y="2276"/>
                      </a:cubicBezTo>
                      <a:lnTo>
                        <a:pt x="1718" y="2280"/>
                      </a:lnTo>
                      <a:cubicBezTo>
                        <a:pt x="1717" y="2281"/>
                        <a:pt x="1716" y="2282"/>
                        <a:pt x="1714" y="2282"/>
                      </a:cubicBezTo>
                      <a:lnTo>
                        <a:pt x="1690" y="2281"/>
                      </a:lnTo>
                      <a:cubicBezTo>
                        <a:pt x="1690" y="2281"/>
                        <a:pt x="1691" y="2282"/>
                        <a:pt x="1692" y="2282"/>
                      </a:cubicBezTo>
                      <a:lnTo>
                        <a:pt x="1696" y="2286"/>
                      </a:lnTo>
                      <a:cubicBezTo>
                        <a:pt x="1698" y="2287"/>
                        <a:pt x="1699" y="2288"/>
                        <a:pt x="1699" y="2290"/>
                      </a:cubicBezTo>
                      <a:lnTo>
                        <a:pt x="1701" y="2294"/>
                      </a:lnTo>
                      <a:lnTo>
                        <a:pt x="1701" y="2303"/>
                      </a:lnTo>
                      <a:lnTo>
                        <a:pt x="1704" y="2303"/>
                      </a:lnTo>
                      <a:cubicBezTo>
                        <a:pt x="1705" y="2304"/>
                        <a:pt x="1706" y="2304"/>
                        <a:pt x="1707" y="2304"/>
                      </a:cubicBezTo>
                      <a:lnTo>
                        <a:pt x="1709" y="2306"/>
                      </a:lnTo>
                      <a:cubicBezTo>
                        <a:pt x="1711" y="2308"/>
                        <a:pt x="1713" y="2310"/>
                        <a:pt x="1713" y="2312"/>
                      </a:cubicBezTo>
                      <a:cubicBezTo>
                        <a:pt x="1713" y="2313"/>
                        <a:pt x="1713" y="2314"/>
                        <a:pt x="1713" y="2315"/>
                      </a:cubicBezTo>
                      <a:cubicBezTo>
                        <a:pt x="1714" y="2315"/>
                        <a:pt x="1716" y="2315"/>
                        <a:pt x="1718" y="2316"/>
                      </a:cubicBezTo>
                      <a:lnTo>
                        <a:pt x="1721" y="2319"/>
                      </a:lnTo>
                      <a:cubicBezTo>
                        <a:pt x="1722" y="2320"/>
                        <a:pt x="1723" y="2321"/>
                        <a:pt x="1724" y="2322"/>
                      </a:cubicBezTo>
                      <a:lnTo>
                        <a:pt x="1728" y="2329"/>
                      </a:lnTo>
                      <a:lnTo>
                        <a:pt x="1755" y="2334"/>
                      </a:lnTo>
                      <a:cubicBezTo>
                        <a:pt x="1756" y="2334"/>
                        <a:pt x="1757" y="2334"/>
                        <a:pt x="1758" y="2335"/>
                      </a:cubicBezTo>
                      <a:lnTo>
                        <a:pt x="1767" y="2340"/>
                      </a:lnTo>
                      <a:cubicBezTo>
                        <a:pt x="1770" y="2342"/>
                        <a:pt x="1771" y="2345"/>
                        <a:pt x="1770" y="2349"/>
                      </a:cubicBezTo>
                      <a:cubicBezTo>
                        <a:pt x="1769" y="2352"/>
                        <a:pt x="1766" y="2355"/>
                        <a:pt x="1762" y="2355"/>
                      </a:cubicBezTo>
                      <a:lnTo>
                        <a:pt x="1719" y="2353"/>
                      </a:lnTo>
                      <a:lnTo>
                        <a:pt x="1720" y="2354"/>
                      </a:lnTo>
                      <a:cubicBezTo>
                        <a:pt x="1722" y="2355"/>
                        <a:pt x="1724" y="2358"/>
                        <a:pt x="1724" y="2360"/>
                      </a:cubicBezTo>
                      <a:cubicBezTo>
                        <a:pt x="1724" y="2362"/>
                        <a:pt x="1723" y="2364"/>
                        <a:pt x="1722" y="2366"/>
                      </a:cubicBezTo>
                      <a:lnTo>
                        <a:pt x="1743" y="2366"/>
                      </a:lnTo>
                      <a:cubicBezTo>
                        <a:pt x="1746" y="2366"/>
                        <a:pt x="1748" y="2368"/>
                        <a:pt x="1750" y="2371"/>
                      </a:cubicBezTo>
                      <a:cubicBezTo>
                        <a:pt x="1751" y="2373"/>
                        <a:pt x="1751" y="2377"/>
                        <a:pt x="1749" y="2379"/>
                      </a:cubicBezTo>
                      <a:lnTo>
                        <a:pt x="1741" y="2388"/>
                      </a:lnTo>
                      <a:cubicBezTo>
                        <a:pt x="1740" y="2389"/>
                        <a:pt x="1739" y="2390"/>
                        <a:pt x="1737" y="2390"/>
                      </a:cubicBezTo>
                      <a:lnTo>
                        <a:pt x="1727" y="2393"/>
                      </a:lnTo>
                      <a:cubicBezTo>
                        <a:pt x="1726" y="2394"/>
                        <a:pt x="1725" y="2394"/>
                        <a:pt x="1724" y="2394"/>
                      </a:cubicBezTo>
                      <a:lnTo>
                        <a:pt x="1717" y="2393"/>
                      </a:lnTo>
                      <a:cubicBezTo>
                        <a:pt x="1716" y="2395"/>
                        <a:pt x="1715" y="2396"/>
                        <a:pt x="1714" y="2397"/>
                      </a:cubicBezTo>
                      <a:lnTo>
                        <a:pt x="1709" y="2401"/>
                      </a:lnTo>
                      <a:cubicBezTo>
                        <a:pt x="1708" y="2403"/>
                        <a:pt x="1706" y="2404"/>
                        <a:pt x="1704" y="2403"/>
                      </a:cubicBezTo>
                      <a:lnTo>
                        <a:pt x="1674" y="2402"/>
                      </a:lnTo>
                      <a:lnTo>
                        <a:pt x="1676" y="2404"/>
                      </a:lnTo>
                      <a:cubicBezTo>
                        <a:pt x="1677" y="2405"/>
                        <a:pt x="1677" y="2406"/>
                        <a:pt x="1678" y="2407"/>
                      </a:cubicBezTo>
                      <a:lnTo>
                        <a:pt x="1683" y="2418"/>
                      </a:lnTo>
                      <a:cubicBezTo>
                        <a:pt x="1684" y="2421"/>
                        <a:pt x="1684" y="2424"/>
                        <a:pt x="1682" y="2427"/>
                      </a:cubicBezTo>
                      <a:cubicBezTo>
                        <a:pt x="1681" y="2427"/>
                        <a:pt x="1681" y="2427"/>
                        <a:pt x="1681" y="2427"/>
                      </a:cubicBezTo>
                      <a:lnTo>
                        <a:pt x="1702" y="2425"/>
                      </a:lnTo>
                      <a:cubicBezTo>
                        <a:pt x="1704" y="2424"/>
                        <a:pt x="1706" y="2425"/>
                        <a:pt x="1707" y="2426"/>
                      </a:cubicBezTo>
                      <a:lnTo>
                        <a:pt x="1715" y="2432"/>
                      </a:lnTo>
                      <a:cubicBezTo>
                        <a:pt x="1718" y="2434"/>
                        <a:pt x="1719" y="2437"/>
                        <a:pt x="1718" y="2441"/>
                      </a:cubicBezTo>
                      <a:cubicBezTo>
                        <a:pt x="1717" y="2444"/>
                        <a:pt x="1714" y="2446"/>
                        <a:pt x="1710" y="2446"/>
                      </a:cubicBezTo>
                      <a:lnTo>
                        <a:pt x="1688" y="2445"/>
                      </a:lnTo>
                      <a:lnTo>
                        <a:pt x="1671" y="2457"/>
                      </a:lnTo>
                      <a:lnTo>
                        <a:pt x="1693" y="2463"/>
                      </a:lnTo>
                      <a:cubicBezTo>
                        <a:pt x="1693" y="2463"/>
                        <a:pt x="1694" y="2464"/>
                        <a:pt x="1695" y="2464"/>
                      </a:cubicBezTo>
                      <a:lnTo>
                        <a:pt x="1700" y="2468"/>
                      </a:lnTo>
                      <a:cubicBezTo>
                        <a:pt x="1701" y="2469"/>
                        <a:pt x="1702" y="2470"/>
                        <a:pt x="1702" y="2470"/>
                      </a:cubicBezTo>
                      <a:lnTo>
                        <a:pt x="1707" y="2478"/>
                      </a:lnTo>
                      <a:cubicBezTo>
                        <a:pt x="1708" y="2481"/>
                        <a:pt x="1708" y="2484"/>
                        <a:pt x="1706" y="2487"/>
                      </a:cubicBezTo>
                      <a:cubicBezTo>
                        <a:pt x="1704" y="2489"/>
                        <a:pt x="1701" y="2490"/>
                        <a:pt x="1698" y="2490"/>
                      </a:cubicBezTo>
                      <a:lnTo>
                        <a:pt x="1688" y="2488"/>
                      </a:lnTo>
                      <a:cubicBezTo>
                        <a:pt x="1687" y="2488"/>
                        <a:pt x="1687" y="2488"/>
                        <a:pt x="1686" y="2487"/>
                      </a:cubicBezTo>
                      <a:lnTo>
                        <a:pt x="1676" y="2483"/>
                      </a:lnTo>
                      <a:lnTo>
                        <a:pt x="1664" y="2474"/>
                      </a:lnTo>
                      <a:lnTo>
                        <a:pt x="1662" y="2474"/>
                      </a:lnTo>
                      <a:lnTo>
                        <a:pt x="1659" y="2477"/>
                      </a:lnTo>
                      <a:cubicBezTo>
                        <a:pt x="1658" y="2478"/>
                        <a:pt x="1656" y="2478"/>
                        <a:pt x="1654" y="2478"/>
                      </a:cubicBezTo>
                      <a:lnTo>
                        <a:pt x="1639" y="2477"/>
                      </a:lnTo>
                      <a:lnTo>
                        <a:pt x="1637" y="2477"/>
                      </a:lnTo>
                      <a:lnTo>
                        <a:pt x="1632" y="2482"/>
                      </a:lnTo>
                      <a:cubicBezTo>
                        <a:pt x="1633" y="2483"/>
                        <a:pt x="1633" y="2484"/>
                        <a:pt x="1633" y="2486"/>
                      </a:cubicBezTo>
                      <a:lnTo>
                        <a:pt x="1632" y="2491"/>
                      </a:lnTo>
                      <a:lnTo>
                        <a:pt x="1629" y="2500"/>
                      </a:lnTo>
                      <a:lnTo>
                        <a:pt x="1645" y="2498"/>
                      </a:lnTo>
                      <a:cubicBezTo>
                        <a:pt x="1648" y="2497"/>
                        <a:pt x="1652" y="2499"/>
                        <a:pt x="1653" y="2502"/>
                      </a:cubicBezTo>
                      <a:cubicBezTo>
                        <a:pt x="1655" y="2506"/>
                        <a:pt x="1654" y="2510"/>
                        <a:pt x="1651" y="2512"/>
                      </a:cubicBezTo>
                      <a:lnTo>
                        <a:pt x="1644" y="2517"/>
                      </a:lnTo>
                      <a:cubicBezTo>
                        <a:pt x="1643" y="2519"/>
                        <a:pt x="1641" y="2519"/>
                        <a:pt x="1639" y="2519"/>
                      </a:cubicBezTo>
                      <a:lnTo>
                        <a:pt x="1613" y="2520"/>
                      </a:lnTo>
                      <a:cubicBezTo>
                        <a:pt x="1610" y="2520"/>
                        <a:pt x="1608" y="2519"/>
                        <a:pt x="1607" y="2518"/>
                      </a:cubicBezTo>
                      <a:cubicBezTo>
                        <a:pt x="1607" y="2518"/>
                        <a:pt x="1607" y="2517"/>
                        <a:pt x="1606" y="2517"/>
                      </a:cubicBezTo>
                      <a:lnTo>
                        <a:pt x="1606" y="2517"/>
                      </a:lnTo>
                      <a:cubicBezTo>
                        <a:pt x="1607" y="2518"/>
                        <a:pt x="1607" y="2519"/>
                        <a:pt x="1607" y="2520"/>
                      </a:cubicBezTo>
                      <a:lnTo>
                        <a:pt x="1609" y="2529"/>
                      </a:lnTo>
                      <a:cubicBezTo>
                        <a:pt x="1610" y="2531"/>
                        <a:pt x="1610" y="2533"/>
                        <a:pt x="1609" y="2536"/>
                      </a:cubicBezTo>
                      <a:lnTo>
                        <a:pt x="1603" y="2548"/>
                      </a:lnTo>
                      <a:cubicBezTo>
                        <a:pt x="1602" y="2550"/>
                        <a:pt x="1601" y="2551"/>
                        <a:pt x="1600" y="2552"/>
                      </a:cubicBezTo>
                      <a:lnTo>
                        <a:pt x="1578" y="2563"/>
                      </a:lnTo>
                      <a:lnTo>
                        <a:pt x="1579" y="2567"/>
                      </a:lnTo>
                      <a:lnTo>
                        <a:pt x="1582" y="2572"/>
                      </a:lnTo>
                      <a:lnTo>
                        <a:pt x="1584" y="2571"/>
                      </a:lnTo>
                      <a:lnTo>
                        <a:pt x="1590" y="2567"/>
                      </a:lnTo>
                      <a:cubicBezTo>
                        <a:pt x="1591" y="2566"/>
                        <a:pt x="1592" y="2565"/>
                        <a:pt x="1593" y="2565"/>
                      </a:cubicBezTo>
                      <a:lnTo>
                        <a:pt x="1596" y="2564"/>
                      </a:lnTo>
                      <a:cubicBezTo>
                        <a:pt x="1598" y="2564"/>
                        <a:pt x="1601" y="2564"/>
                        <a:pt x="1603" y="2566"/>
                      </a:cubicBezTo>
                      <a:lnTo>
                        <a:pt x="1605" y="2568"/>
                      </a:lnTo>
                      <a:cubicBezTo>
                        <a:pt x="1607" y="2570"/>
                        <a:pt x="1608" y="2573"/>
                        <a:pt x="1608" y="2575"/>
                      </a:cubicBezTo>
                      <a:lnTo>
                        <a:pt x="1607" y="2580"/>
                      </a:lnTo>
                      <a:lnTo>
                        <a:pt x="1607" y="2580"/>
                      </a:lnTo>
                      <a:lnTo>
                        <a:pt x="1610" y="2581"/>
                      </a:lnTo>
                      <a:lnTo>
                        <a:pt x="1625" y="2570"/>
                      </a:lnTo>
                      <a:lnTo>
                        <a:pt x="1623" y="2566"/>
                      </a:lnTo>
                      <a:cubicBezTo>
                        <a:pt x="1622" y="2565"/>
                        <a:pt x="1622" y="2565"/>
                        <a:pt x="1622" y="2564"/>
                      </a:cubicBezTo>
                      <a:lnTo>
                        <a:pt x="1621" y="2555"/>
                      </a:lnTo>
                      <a:cubicBezTo>
                        <a:pt x="1620" y="2553"/>
                        <a:pt x="1620" y="2552"/>
                        <a:pt x="1621" y="2551"/>
                      </a:cubicBezTo>
                      <a:lnTo>
                        <a:pt x="1622" y="2548"/>
                      </a:lnTo>
                      <a:cubicBezTo>
                        <a:pt x="1622" y="2546"/>
                        <a:pt x="1625" y="2544"/>
                        <a:pt x="1627" y="2543"/>
                      </a:cubicBezTo>
                      <a:cubicBezTo>
                        <a:pt x="1630" y="2542"/>
                        <a:pt x="1633" y="2543"/>
                        <a:pt x="1635" y="2545"/>
                      </a:cubicBezTo>
                      <a:lnTo>
                        <a:pt x="1637" y="2548"/>
                      </a:lnTo>
                      <a:lnTo>
                        <a:pt x="1644" y="2560"/>
                      </a:lnTo>
                      <a:lnTo>
                        <a:pt x="1647" y="2559"/>
                      </a:lnTo>
                      <a:cubicBezTo>
                        <a:pt x="1648" y="2559"/>
                        <a:pt x="1648" y="2558"/>
                        <a:pt x="1649" y="2558"/>
                      </a:cubicBezTo>
                      <a:lnTo>
                        <a:pt x="1652" y="2558"/>
                      </a:lnTo>
                      <a:cubicBezTo>
                        <a:pt x="1654" y="2558"/>
                        <a:pt x="1656" y="2558"/>
                        <a:pt x="1658" y="2560"/>
                      </a:cubicBezTo>
                      <a:lnTo>
                        <a:pt x="1662" y="2563"/>
                      </a:lnTo>
                      <a:cubicBezTo>
                        <a:pt x="1664" y="2564"/>
                        <a:pt x="1665" y="2567"/>
                        <a:pt x="1665" y="2570"/>
                      </a:cubicBezTo>
                      <a:lnTo>
                        <a:pt x="1665" y="2570"/>
                      </a:lnTo>
                      <a:lnTo>
                        <a:pt x="1667" y="2570"/>
                      </a:lnTo>
                      <a:cubicBezTo>
                        <a:pt x="1669" y="2570"/>
                        <a:pt x="1671" y="2571"/>
                        <a:pt x="1672" y="2572"/>
                      </a:cubicBezTo>
                      <a:lnTo>
                        <a:pt x="1678" y="2576"/>
                      </a:lnTo>
                      <a:cubicBezTo>
                        <a:pt x="1680" y="2578"/>
                        <a:pt x="1681" y="2580"/>
                        <a:pt x="1681" y="2583"/>
                      </a:cubicBezTo>
                      <a:lnTo>
                        <a:pt x="1681" y="2584"/>
                      </a:lnTo>
                      <a:lnTo>
                        <a:pt x="1682" y="2584"/>
                      </a:lnTo>
                      <a:lnTo>
                        <a:pt x="1684" y="2584"/>
                      </a:lnTo>
                      <a:cubicBezTo>
                        <a:pt x="1685" y="2584"/>
                        <a:pt x="1687" y="2585"/>
                        <a:pt x="1688" y="2586"/>
                      </a:cubicBezTo>
                      <a:lnTo>
                        <a:pt x="1690" y="2587"/>
                      </a:lnTo>
                      <a:lnTo>
                        <a:pt x="1697" y="2594"/>
                      </a:lnTo>
                      <a:cubicBezTo>
                        <a:pt x="1698" y="2596"/>
                        <a:pt x="1698" y="2598"/>
                        <a:pt x="1698" y="2601"/>
                      </a:cubicBezTo>
                      <a:cubicBezTo>
                        <a:pt x="1698" y="2602"/>
                        <a:pt x="1697" y="2604"/>
                        <a:pt x="1696" y="2605"/>
                      </a:cubicBezTo>
                      <a:lnTo>
                        <a:pt x="1700" y="2603"/>
                      </a:lnTo>
                      <a:lnTo>
                        <a:pt x="1703" y="2600"/>
                      </a:lnTo>
                      <a:lnTo>
                        <a:pt x="1705" y="2596"/>
                      </a:lnTo>
                      <a:lnTo>
                        <a:pt x="1705" y="2593"/>
                      </a:lnTo>
                      <a:cubicBezTo>
                        <a:pt x="1705" y="2590"/>
                        <a:pt x="1706" y="2588"/>
                        <a:pt x="1707" y="2587"/>
                      </a:cubicBezTo>
                      <a:lnTo>
                        <a:pt x="1710" y="2584"/>
                      </a:lnTo>
                      <a:cubicBezTo>
                        <a:pt x="1712" y="2581"/>
                        <a:pt x="1716" y="2580"/>
                        <a:pt x="1720" y="2582"/>
                      </a:cubicBezTo>
                      <a:lnTo>
                        <a:pt x="1722" y="2583"/>
                      </a:lnTo>
                      <a:cubicBezTo>
                        <a:pt x="1723" y="2584"/>
                        <a:pt x="1724" y="2585"/>
                        <a:pt x="1725" y="2586"/>
                      </a:cubicBezTo>
                      <a:lnTo>
                        <a:pt x="1728" y="2590"/>
                      </a:lnTo>
                      <a:lnTo>
                        <a:pt x="1742" y="2593"/>
                      </a:lnTo>
                      <a:lnTo>
                        <a:pt x="1744" y="2586"/>
                      </a:lnTo>
                      <a:cubicBezTo>
                        <a:pt x="1745" y="2585"/>
                        <a:pt x="1746" y="2584"/>
                        <a:pt x="1747" y="2583"/>
                      </a:cubicBezTo>
                      <a:lnTo>
                        <a:pt x="1752" y="2579"/>
                      </a:lnTo>
                      <a:cubicBezTo>
                        <a:pt x="1752" y="2578"/>
                        <a:pt x="1753" y="2578"/>
                        <a:pt x="1754" y="2577"/>
                      </a:cubicBezTo>
                      <a:lnTo>
                        <a:pt x="1769" y="2572"/>
                      </a:lnTo>
                      <a:lnTo>
                        <a:pt x="1778" y="2563"/>
                      </a:lnTo>
                      <a:cubicBezTo>
                        <a:pt x="1779" y="2563"/>
                        <a:pt x="1779" y="2562"/>
                        <a:pt x="1780" y="2562"/>
                      </a:cubicBezTo>
                      <a:lnTo>
                        <a:pt x="1786" y="2559"/>
                      </a:lnTo>
                      <a:cubicBezTo>
                        <a:pt x="1790" y="2557"/>
                        <a:pt x="1794" y="2558"/>
                        <a:pt x="1796" y="2562"/>
                      </a:cubicBezTo>
                      <a:lnTo>
                        <a:pt x="1799" y="2567"/>
                      </a:lnTo>
                      <a:cubicBezTo>
                        <a:pt x="1800" y="2568"/>
                        <a:pt x="1800" y="2570"/>
                        <a:pt x="1800" y="2572"/>
                      </a:cubicBezTo>
                      <a:lnTo>
                        <a:pt x="1798" y="2581"/>
                      </a:lnTo>
                      <a:cubicBezTo>
                        <a:pt x="1798" y="2582"/>
                        <a:pt x="1798" y="2583"/>
                        <a:pt x="1797" y="2583"/>
                      </a:cubicBezTo>
                      <a:lnTo>
                        <a:pt x="1793" y="2590"/>
                      </a:lnTo>
                      <a:cubicBezTo>
                        <a:pt x="1792" y="2591"/>
                        <a:pt x="1792" y="2591"/>
                        <a:pt x="1791" y="2592"/>
                      </a:cubicBezTo>
                      <a:lnTo>
                        <a:pt x="1786" y="2597"/>
                      </a:lnTo>
                      <a:cubicBezTo>
                        <a:pt x="1786" y="2597"/>
                        <a:pt x="1785" y="2598"/>
                        <a:pt x="1784" y="2598"/>
                      </a:cubicBezTo>
                      <a:lnTo>
                        <a:pt x="1779" y="2600"/>
                      </a:lnTo>
                      <a:lnTo>
                        <a:pt x="1778" y="2602"/>
                      </a:lnTo>
                      <a:cubicBezTo>
                        <a:pt x="1777" y="2603"/>
                        <a:pt x="1776" y="2604"/>
                        <a:pt x="1775" y="2605"/>
                      </a:cubicBezTo>
                      <a:lnTo>
                        <a:pt x="1773" y="2606"/>
                      </a:lnTo>
                      <a:lnTo>
                        <a:pt x="1769" y="2619"/>
                      </a:lnTo>
                      <a:cubicBezTo>
                        <a:pt x="1768" y="2621"/>
                        <a:pt x="1767" y="2622"/>
                        <a:pt x="1765" y="2623"/>
                      </a:cubicBezTo>
                      <a:lnTo>
                        <a:pt x="1763" y="2624"/>
                      </a:lnTo>
                      <a:lnTo>
                        <a:pt x="1736" y="2632"/>
                      </a:lnTo>
                      <a:lnTo>
                        <a:pt x="1729" y="2641"/>
                      </a:lnTo>
                      <a:cubicBezTo>
                        <a:pt x="1728" y="2641"/>
                        <a:pt x="1728" y="2641"/>
                        <a:pt x="1728" y="2641"/>
                      </a:cubicBezTo>
                      <a:lnTo>
                        <a:pt x="1731" y="2642"/>
                      </a:lnTo>
                      <a:cubicBezTo>
                        <a:pt x="1732" y="2642"/>
                        <a:pt x="1734" y="2642"/>
                        <a:pt x="1735" y="2643"/>
                      </a:cubicBezTo>
                      <a:lnTo>
                        <a:pt x="1736" y="2645"/>
                      </a:lnTo>
                      <a:cubicBezTo>
                        <a:pt x="1738" y="2646"/>
                        <a:pt x="1739" y="2648"/>
                        <a:pt x="1739" y="2650"/>
                      </a:cubicBezTo>
                      <a:lnTo>
                        <a:pt x="1740" y="2655"/>
                      </a:lnTo>
                      <a:cubicBezTo>
                        <a:pt x="1740" y="2656"/>
                        <a:pt x="1740" y="2656"/>
                        <a:pt x="1740" y="2657"/>
                      </a:cubicBezTo>
                      <a:lnTo>
                        <a:pt x="1739" y="2662"/>
                      </a:lnTo>
                      <a:cubicBezTo>
                        <a:pt x="1738" y="2664"/>
                        <a:pt x="1737" y="2667"/>
                        <a:pt x="1734" y="2668"/>
                      </a:cubicBezTo>
                      <a:cubicBezTo>
                        <a:pt x="1732" y="2669"/>
                        <a:pt x="1727" y="2670"/>
                        <a:pt x="1725" y="2668"/>
                      </a:cubicBezTo>
                      <a:lnTo>
                        <a:pt x="1715" y="2661"/>
                      </a:lnTo>
                      <a:lnTo>
                        <a:pt x="1712" y="2663"/>
                      </a:lnTo>
                      <a:cubicBezTo>
                        <a:pt x="1710" y="2663"/>
                        <a:pt x="1709" y="2664"/>
                        <a:pt x="1708" y="2664"/>
                      </a:cubicBezTo>
                      <a:lnTo>
                        <a:pt x="1694" y="2665"/>
                      </a:lnTo>
                      <a:lnTo>
                        <a:pt x="1692" y="2668"/>
                      </a:lnTo>
                      <a:lnTo>
                        <a:pt x="1685" y="2683"/>
                      </a:lnTo>
                      <a:cubicBezTo>
                        <a:pt x="1684" y="2684"/>
                        <a:pt x="1683" y="2685"/>
                        <a:pt x="1682" y="2685"/>
                      </a:cubicBezTo>
                      <a:lnTo>
                        <a:pt x="1680" y="2687"/>
                      </a:lnTo>
                      <a:cubicBezTo>
                        <a:pt x="1677" y="2688"/>
                        <a:pt x="1674" y="2689"/>
                        <a:pt x="1672" y="2687"/>
                      </a:cubicBezTo>
                      <a:lnTo>
                        <a:pt x="1669" y="2686"/>
                      </a:lnTo>
                      <a:cubicBezTo>
                        <a:pt x="1667" y="2685"/>
                        <a:pt x="1666" y="2683"/>
                        <a:pt x="1665" y="2681"/>
                      </a:cubicBezTo>
                      <a:lnTo>
                        <a:pt x="1664" y="2676"/>
                      </a:lnTo>
                      <a:cubicBezTo>
                        <a:pt x="1664" y="2675"/>
                        <a:pt x="1664" y="2674"/>
                        <a:pt x="1664" y="2673"/>
                      </a:cubicBezTo>
                      <a:lnTo>
                        <a:pt x="1665" y="2665"/>
                      </a:lnTo>
                      <a:lnTo>
                        <a:pt x="1667" y="2657"/>
                      </a:lnTo>
                      <a:lnTo>
                        <a:pt x="1670" y="2651"/>
                      </a:lnTo>
                      <a:lnTo>
                        <a:pt x="1665" y="2651"/>
                      </a:lnTo>
                      <a:cubicBezTo>
                        <a:pt x="1660" y="2651"/>
                        <a:pt x="1657" y="2647"/>
                        <a:pt x="1657" y="2643"/>
                      </a:cubicBezTo>
                      <a:lnTo>
                        <a:pt x="1657" y="2639"/>
                      </a:lnTo>
                      <a:cubicBezTo>
                        <a:pt x="1657" y="2635"/>
                        <a:pt x="1659" y="2632"/>
                        <a:pt x="1663" y="2631"/>
                      </a:cubicBezTo>
                      <a:lnTo>
                        <a:pt x="1667" y="2630"/>
                      </a:lnTo>
                      <a:lnTo>
                        <a:pt x="1672" y="2626"/>
                      </a:lnTo>
                      <a:lnTo>
                        <a:pt x="1671" y="2625"/>
                      </a:lnTo>
                      <a:lnTo>
                        <a:pt x="1632" y="2634"/>
                      </a:lnTo>
                      <a:lnTo>
                        <a:pt x="1618" y="2648"/>
                      </a:lnTo>
                      <a:cubicBezTo>
                        <a:pt x="1617" y="2649"/>
                        <a:pt x="1617" y="2649"/>
                        <a:pt x="1616" y="2650"/>
                      </a:cubicBezTo>
                      <a:lnTo>
                        <a:pt x="1604" y="2657"/>
                      </a:lnTo>
                      <a:cubicBezTo>
                        <a:pt x="1604" y="2657"/>
                        <a:pt x="1603" y="2658"/>
                        <a:pt x="1602" y="2658"/>
                      </a:cubicBezTo>
                      <a:lnTo>
                        <a:pt x="1594" y="2661"/>
                      </a:lnTo>
                      <a:lnTo>
                        <a:pt x="1594" y="2664"/>
                      </a:lnTo>
                      <a:cubicBezTo>
                        <a:pt x="1593" y="2667"/>
                        <a:pt x="1589" y="2670"/>
                        <a:pt x="1586" y="2670"/>
                      </a:cubicBezTo>
                      <a:lnTo>
                        <a:pt x="1583" y="2670"/>
                      </a:lnTo>
                      <a:cubicBezTo>
                        <a:pt x="1582" y="2669"/>
                        <a:pt x="1580" y="2669"/>
                        <a:pt x="1579" y="2669"/>
                      </a:cubicBezTo>
                      <a:lnTo>
                        <a:pt x="1576" y="2667"/>
                      </a:lnTo>
                      <a:lnTo>
                        <a:pt x="1546" y="2675"/>
                      </a:lnTo>
                      <a:lnTo>
                        <a:pt x="1535" y="2683"/>
                      </a:lnTo>
                      <a:cubicBezTo>
                        <a:pt x="1534" y="2683"/>
                        <a:pt x="1534" y="2684"/>
                        <a:pt x="1533" y="2684"/>
                      </a:cubicBezTo>
                      <a:lnTo>
                        <a:pt x="1528" y="2686"/>
                      </a:lnTo>
                      <a:lnTo>
                        <a:pt x="1524" y="2688"/>
                      </a:lnTo>
                      <a:lnTo>
                        <a:pt x="1517" y="2697"/>
                      </a:lnTo>
                      <a:cubicBezTo>
                        <a:pt x="1518" y="2697"/>
                        <a:pt x="1518" y="2697"/>
                        <a:pt x="1518" y="2697"/>
                      </a:cubicBezTo>
                      <a:lnTo>
                        <a:pt x="1520" y="2700"/>
                      </a:lnTo>
                      <a:cubicBezTo>
                        <a:pt x="1521" y="2700"/>
                        <a:pt x="1521" y="2701"/>
                        <a:pt x="1522" y="2702"/>
                      </a:cubicBezTo>
                      <a:lnTo>
                        <a:pt x="1551" y="2695"/>
                      </a:lnTo>
                      <a:lnTo>
                        <a:pt x="1564" y="2686"/>
                      </a:lnTo>
                      <a:cubicBezTo>
                        <a:pt x="1565" y="2685"/>
                        <a:pt x="1567" y="2685"/>
                        <a:pt x="1568" y="2684"/>
                      </a:cubicBezTo>
                      <a:lnTo>
                        <a:pt x="1576" y="2684"/>
                      </a:lnTo>
                      <a:cubicBezTo>
                        <a:pt x="1579" y="2684"/>
                        <a:pt x="1581" y="2684"/>
                        <a:pt x="1583" y="2687"/>
                      </a:cubicBezTo>
                      <a:cubicBezTo>
                        <a:pt x="1584" y="2689"/>
                        <a:pt x="1585" y="2693"/>
                        <a:pt x="1584" y="2695"/>
                      </a:cubicBezTo>
                      <a:lnTo>
                        <a:pt x="1580" y="2703"/>
                      </a:lnTo>
                      <a:cubicBezTo>
                        <a:pt x="1580" y="2704"/>
                        <a:pt x="1579" y="2706"/>
                        <a:pt x="1577" y="2706"/>
                      </a:cubicBezTo>
                      <a:lnTo>
                        <a:pt x="1569" y="2712"/>
                      </a:lnTo>
                      <a:lnTo>
                        <a:pt x="1568" y="2715"/>
                      </a:lnTo>
                      <a:lnTo>
                        <a:pt x="1569" y="2717"/>
                      </a:lnTo>
                      <a:cubicBezTo>
                        <a:pt x="1570" y="2719"/>
                        <a:pt x="1570" y="2721"/>
                        <a:pt x="1570" y="2722"/>
                      </a:cubicBezTo>
                      <a:lnTo>
                        <a:pt x="1569" y="2729"/>
                      </a:lnTo>
                      <a:cubicBezTo>
                        <a:pt x="1569" y="2730"/>
                        <a:pt x="1568" y="2731"/>
                        <a:pt x="1568" y="2732"/>
                      </a:cubicBezTo>
                      <a:lnTo>
                        <a:pt x="1564" y="2737"/>
                      </a:lnTo>
                      <a:cubicBezTo>
                        <a:pt x="1564" y="2737"/>
                        <a:pt x="1564" y="2738"/>
                        <a:pt x="1563" y="2738"/>
                      </a:cubicBezTo>
                      <a:lnTo>
                        <a:pt x="1564" y="2740"/>
                      </a:lnTo>
                      <a:lnTo>
                        <a:pt x="1569" y="2745"/>
                      </a:lnTo>
                      <a:lnTo>
                        <a:pt x="1580" y="2750"/>
                      </a:lnTo>
                      <a:lnTo>
                        <a:pt x="1590" y="2750"/>
                      </a:lnTo>
                      <a:cubicBezTo>
                        <a:pt x="1592" y="2750"/>
                        <a:pt x="1594" y="2750"/>
                        <a:pt x="1596" y="2752"/>
                      </a:cubicBezTo>
                      <a:lnTo>
                        <a:pt x="1598" y="2753"/>
                      </a:lnTo>
                      <a:cubicBezTo>
                        <a:pt x="1599" y="2755"/>
                        <a:pt x="1600" y="2757"/>
                        <a:pt x="1600" y="2758"/>
                      </a:cubicBezTo>
                      <a:lnTo>
                        <a:pt x="1602" y="2766"/>
                      </a:lnTo>
                      <a:lnTo>
                        <a:pt x="1605" y="2771"/>
                      </a:lnTo>
                      <a:cubicBezTo>
                        <a:pt x="1605" y="2772"/>
                        <a:pt x="1606" y="2773"/>
                        <a:pt x="1606" y="2774"/>
                      </a:cubicBezTo>
                      <a:lnTo>
                        <a:pt x="1606" y="2782"/>
                      </a:lnTo>
                      <a:lnTo>
                        <a:pt x="1611" y="2799"/>
                      </a:lnTo>
                      <a:cubicBezTo>
                        <a:pt x="1611" y="2803"/>
                        <a:pt x="1610" y="2806"/>
                        <a:pt x="1607" y="2808"/>
                      </a:cubicBezTo>
                      <a:lnTo>
                        <a:pt x="1603" y="2810"/>
                      </a:lnTo>
                      <a:cubicBezTo>
                        <a:pt x="1602" y="2812"/>
                        <a:pt x="1599" y="2812"/>
                        <a:pt x="1597" y="2811"/>
                      </a:cubicBezTo>
                      <a:cubicBezTo>
                        <a:pt x="1595" y="2811"/>
                        <a:pt x="1593" y="2809"/>
                        <a:pt x="1592" y="2807"/>
                      </a:cubicBezTo>
                      <a:lnTo>
                        <a:pt x="1585" y="2794"/>
                      </a:lnTo>
                      <a:cubicBezTo>
                        <a:pt x="1585" y="2793"/>
                        <a:pt x="1584" y="2792"/>
                        <a:pt x="1584" y="2791"/>
                      </a:cubicBezTo>
                      <a:lnTo>
                        <a:pt x="1584" y="2791"/>
                      </a:lnTo>
                      <a:lnTo>
                        <a:pt x="1582" y="2790"/>
                      </a:lnTo>
                      <a:cubicBezTo>
                        <a:pt x="1580" y="2790"/>
                        <a:pt x="1579" y="2789"/>
                        <a:pt x="1579" y="2789"/>
                      </a:cubicBezTo>
                      <a:lnTo>
                        <a:pt x="1577" y="2787"/>
                      </a:lnTo>
                      <a:cubicBezTo>
                        <a:pt x="1576" y="2786"/>
                        <a:pt x="1575" y="2786"/>
                        <a:pt x="1575" y="2785"/>
                      </a:cubicBezTo>
                      <a:lnTo>
                        <a:pt x="1573" y="2782"/>
                      </a:lnTo>
                      <a:lnTo>
                        <a:pt x="1571" y="2775"/>
                      </a:lnTo>
                      <a:lnTo>
                        <a:pt x="1568" y="2776"/>
                      </a:lnTo>
                      <a:cubicBezTo>
                        <a:pt x="1567" y="2776"/>
                        <a:pt x="1566" y="2776"/>
                        <a:pt x="1565" y="2776"/>
                      </a:cubicBezTo>
                      <a:lnTo>
                        <a:pt x="1561" y="2776"/>
                      </a:lnTo>
                      <a:cubicBezTo>
                        <a:pt x="1560" y="2776"/>
                        <a:pt x="1558" y="2775"/>
                        <a:pt x="1556" y="2774"/>
                      </a:cubicBezTo>
                      <a:lnTo>
                        <a:pt x="1554" y="2771"/>
                      </a:lnTo>
                      <a:cubicBezTo>
                        <a:pt x="1553" y="2771"/>
                        <a:pt x="1552" y="2770"/>
                        <a:pt x="1552" y="2769"/>
                      </a:cubicBezTo>
                      <a:lnTo>
                        <a:pt x="1547" y="2761"/>
                      </a:lnTo>
                      <a:lnTo>
                        <a:pt x="1533" y="2755"/>
                      </a:lnTo>
                      <a:lnTo>
                        <a:pt x="1531" y="2756"/>
                      </a:lnTo>
                      <a:lnTo>
                        <a:pt x="1512" y="2773"/>
                      </a:lnTo>
                      <a:lnTo>
                        <a:pt x="1509" y="2779"/>
                      </a:lnTo>
                      <a:lnTo>
                        <a:pt x="1506" y="2788"/>
                      </a:lnTo>
                      <a:lnTo>
                        <a:pt x="1505" y="2798"/>
                      </a:lnTo>
                      <a:cubicBezTo>
                        <a:pt x="1505" y="2799"/>
                        <a:pt x="1505" y="2800"/>
                        <a:pt x="1505" y="2800"/>
                      </a:cubicBezTo>
                      <a:lnTo>
                        <a:pt x="1504" y="2803"/>
                      </a:lnTo>
                      <a:cubicBezTo>
                        <a:pt x="1503" y="2803"/>
                        <a:pt x="1503" y="2803"/>
                        <a:pt x="1503" y="2803"/>
                      </a:cubicBezTo>
                      <a:lnTo>
                        <a:pt x="1507" y="2803"/>
                      </a:lnTo>
                      <a:cubicBezTo>
                        <a:pt x="1510" y="2803"/>
                        <a:pt x="1513" y="2804"/>
                        <a:pt x="1514" y="2806"/>
                      </a:cubicBezTo>
                      <a:lnTo>
                        <a:pt x="1518" y="2810"/>
                      </a:lnTo>
                      <a:cubicBezTo>
                        <a:pt x="1519" y="2811"/>
                        <a:pt x="1520" y="2814"/>
                        <a:pt x="1520" y="2816"/>
                      </a:cubicBezTo>
                      <a:lnTo>
                        <a:pt x="1519" y="2826"/>
                      </a:lnTo>
                      <a:lnTo>
                        <a:pt x="1520" y="2830"/>
                      </a:lnTo>
                      <a:cubicBezTo>
                        <a:pt x="1522" y="2833"/>
                        <a:pt x="1521" y="2836"/>
                        <a:pt x="1519" y="2838"/>
                      </a:cubicBezTo>
                      <a:cubicBezTo>
                        <a:pt x="1517" y="2840"/>
                        <a:pt x="1514" y="2841"/>
                        <a:pt x="1512" y="2841"/>
                      </a:cubicBezTo>
                      <a:lnTo>
                        <a:pt x="1508" y="2840"/>
                      </a:lnTo>
                      <a:cubicBezTo>
                        <a:pt x="1506" y="2840"/>
                        <a:pt x="1504" y="2839"/>
                        <a:pt x="1503" y="2837"/>
                      </a:cubicBezTo>
                      <a:lnTo>
                        <a:pt x="1501" y="2835"/>
                      </a:lnTo>
                      <a:lnTo>
                        <a:pt x="1500" y="2837"/>
                      </a:lnTo>
                      <a:lnTo>
                        <a:pt x="1490" y="2850"/>
                      </a:lnTo>
                      <a:lnTo>
                        <a:pt x="1494" y="2857"/>
                      </a:lnTo>
                      <a:lnTo>
                        <a:pt x="1504" y="2864"/>
                      </a:lnTo>
                      <a:cubicBezTo>
                        <a:pt x="1506" y="2865"/>
                        <a:pt x="1507" y="2867"/>
                        <a:pt x="1508" y="2869"/>
                      </a:cubicBezTo>
                      <a:lnTo>
                        <a:pt x="1509" y="2873"/>
                      </a:lnTo>
                      <a:lnTo>
                        <a:pt x="1512" y="2887"/>
                      </a:lnTo>
                      <a:lnTo>
                        <a:pt x="1517" y="2887"/>
                      </a:lnTo>
                      <a:cubicBezTo>
                        <a:pt x="1518" y="2887"/>
                        <a:pt x="1519" y="2888"/>
                        <a:pt x="1519" y="2888"/>
                      </a:cubicBezTo>
                      <a:lnTo>
                        <a:pt x="1524" y="2889"/>
                      </a:lnTo>
                      <a:cubicBezTo>
                        <a:pt x="1524" y="2889"/>
                        <a:pt x="1525" y="2890"/>
                        <a:pt x="1526" y="2891"/>
                      </a:cubicBezTo>
                      <a:lnTo>
                        <a:pt x="1530" y="2893"/>
                      </a:lnTo>
                      <a:cubicBezTo>
                        <a:pt x="1531" y="2894"/>
                        <a:pt x="1532" y="2895"/>
                        <a:pt x="1532" y="2897"/>
                      </a:cubicBezTo>
                      <a:lnTo>
                        <a:pt x="1534" y="2902"/>
                      </a:lnTo>
                      <a:cubicBezTo>
                        <a:pt x="1535" y="2905"/>
                        <a:pt x="1534" y="2908"/>
                        <a:pt x="1532" y="2911"/>
                      </a:cubicBezTo>
                      <a:lnTo>
                        <a:pt x="1530" y="2913"/>
                      </a:lnTo>
                      <a:lnTo>
                        <a:pt x="1525" y="2916"/>
                      </a:lnTo>
                      <a:cubicBezTo>
                        <a:pt x="1524" y="2916"/>
                        <a:pt x="1523" y="2917"/>
                        <a:pt x="1521" y="2917"/>
                      </a:cubicBezTo>
                      <a:lnTo>
                        <a:pt x="1518" y="2917"/>
                      </a:lnTo>
                      <a:cubicBezTo>
                        <a:pt x="1516" y="2917"/>
                        <a:pt x="1513" y="2916"/>
                        <a:pt x="1511" y="2914"/>
                      </a:cubicBezTo>
                      <a:lnTo>
                        <a:pt x="1509" y="2910"/>
                      </a:lnTo>
                      <a:lnTo>
                        <a:pt x="1504" y="2912"/>
                      </a:lnTo>
                      <a:cubicBezTo>
                        <a:pt x="1501" y="2913"/>
                        <a:pt x="1498" y="2913"/>
                        <a:pt x="1496" y="2911"/>
                      </a:cubicBezTo>
                      <a:lnTo>
                        <a:pt x="1490" y="2906"/>
                      </a:lnTo>
                      <a:cubicBezTo>
                        <a:pt x="1489" y="2906"/>
                        <a:pt x="1488" y="2905"/>
                        <a:pt x="1488" y="2905"/>
                      </a:cubicBezTo>
                      <a:cubicBezTo>
                        <a:pt x="1486" y="2904"/>
                        <a:pt x="1484" y="2901"/>
                        <a:pt x="1484" y="2899"/>
                      </a:cubicBezTo>
                      <a:lnTo>
                        <a:pt x="1484" y="2893"/>
                      </a:lnTo>
                      <a:cubicBezTo>
                        <a:pt x="1484" y="2892"/>
                        <a:pt x="1484" y="2891"/>
                        <a:pt x="1484" y="2891"/>
                      </a:cubicBezTo>
                      <a:lnTo>
                        <a:pt x="1485" y="2889"/>
                      </a:lnTo>
                      <a:cubicBezTo>
                        <a:pt x="1484" y="2888"/>
                        <a:pt x="1483" y="2888"/>
                        <a:pt x="1483" y="2887"/>
                      </a:cubicBezTo>
                      <a:cubicBezTo>
                        <a:pt x="1482" y="2886"/>
                        <a:pt x="1480" y="2882"/>
                        <a:pt x="1480" y="2881"/>
                      </a:cubicBezTo>
                      <a:lnTo>
                        <a:pt x="1478" y="2870"/>
                      </a:lnTo>
                      <a:lnTo>
                        <a:pt x="1477" y="2868"/>
                      </a:lnTo>
                      <a:lnTo>
                        <a:pt x="1474" y="2867"/>
                      </a:lnTo>
                      <a:lnTo>
                        <a:pt x="1474" y="2867"/>
                      </a:lnTo>
                      <a:lnTo>
                        <a:pt x="1471" y="2871"/>
                      </a:lnTo>
                      <a:cubicBezTo>
                        <a:pt x="1471" y="2872"/>
                        <a:pt x="1470" y="2873"/>
                        <a:pt x="1469" y="2874"/>
                      </a:cubicBezTo>
                      <a:lnTo>
                        <a:pt x="1464" y="2879"/>
                      </a:lnTo>
                      <a:lnTo>
                        <a:pt x="1461" y="2887"/>
                      </a:lnTo>
                      <a:lnTo>
                        <a:pt x="1458" y="2893"/>
                      </a:lnTo>
                      <a:lnTo>
                        <a:pt x="1450" y="2905"/>
                      </a:lnTo>
                      <a:lnTo>
                        <a:pt x="1450" y="2906"/>
                      </a:lnTo>
                      <a:cubicBezTo>
                        <a:pt x="1451" y="2907"/>
                        <a:pt x="1451" y="2908"/>
                        <a:pt x="1451" y="2909"/>
                      </a:cubicBezTo>
                      <a:lnTo>
                        <a:pt x="1451" y="2914"/>
                      </a:lnTo>
                      <a:lnTo>
                        <a:pt x="1451" y="2917"/>
                      </a:lnTo>
                      <a:lnTo>
                        <a:pt x="1454" y="2916"/>
                      </a:lnTo>
                      <a:cubicBezTo>
                        <a:pt x="1457" y="2916"/>
                        <a:pt x="1459" y="2917"/>
                        <a:pt x="1461" y="2919"/>
                      </a:cubicBezTo>
                      <a:cubicBezTo>
                        <a:pt x="1462" y="2921"/>
                        <a:pt x="1463" y="2924"/>
                        <a:pt x="1462" y="2926"/>
                      </a:cubicBezTo>
                      <a:lnTo>
                        <a:pt x="1458" y="2945"/>
                      </a:lnTo>
                      <a:lnTo>
                        <a:pt x="1459" y="2946"/>
                      </a:lnTo>
                      <a:lnTo>
                        <a:pt x="1465" y="2932"/>
                      </a:lnTo>
                      <a:cubicBezTo>
                        <a:pt x="1466" y="2931"/>
                        <a:pt x="1466" y="2930"/>
                        <a:pt x="1467" y="2930"/>
                      </a:cubicBezTo>
                      <a:lnTo>
                        <a:pt x="1472" y="2925"/>
                      </a:lnTo>
                      <a:cubicBezTo>
                        <a:pt x="1474" y="2923"/>
                        <a:pt x="1476" y="2923"/>
                        <a:pt x="1479" y="2923"/>
                      </a:cubicBezTo>
                      <a:cubicBezTo>
                        <a:pt x="1480" y="2920"/>
                        <a:pt x="1484" y="2919"/>
                        <a:pt x="1487" y="2920"/>
                      </a:cubicBezTo>
                      <a:cubicBezTo>
                        <a:pt x="1491" y="2921"/>
                        <a:pt x="1493" y="2924"/>
                        <a:pt x="1493" y="2928"/>
                      </a:cubicBezTo>
                      <a:lnTo>
                        <a:pt x="1493" y="2938"/>
                      </a:lnTo>
                      <a:lnTo>
                        <a:pt x="1495" y="2949"/>
                      </a:lnTo>
                      <a:lnTo>
                        <a:pt x="1497" y="2950"/>
                      </a:lnTo>
                      <a:cubicBezTo>
                        <a:pt x="1500" y="2951"/>
                        <a:pt x="1501" y="2954"/>
                        <a:pt x="1501" y="2956"/>
                      </a:cubicBezTo>
                      <a:cubicBezTo>
                        <a:pt x="1501" y="2959"/>
                        <a:pt x="1500" y="2962"/>
                        <a:pt x="1498" y="2963"/>
                      </a:cubicBezTo>
                      <a:lnTo>
                        <a:pt x="1494" y="2966"/>
                      </a:lnTo>
                      <a:cubicBezTo>
                        <a:pt x="1493" y="2967"/>
                        <a:pt x="1493" y="2967"/>
                        <a:pt x="1493" y="2967"/>
                      </a:cubicBezTo>
                      <a:lnTo>
                        <a:pt x="1493" y="2968"/>
                      </a:lnTo>
                      <a:lnTo>
                        <a:pt x="1497" y="2968"/>
                      </a:lnTo>
                      <a:cubicBezTo>
                        <a:pt x="1499" y="2968"/>
                        <a:pt x="1500" y="2968"/>
                        <a:pt x="1502" y="2969"/>
                      </a:cubicBezTo>
                      <a:lnTo>
                        <a:pt x="1506" y="2973"/>
                      </a:lnTo>
                      <a:cubicBezTo>
                        <a:pt x="1508" y="2974"/>
                        <a:pt x="1509" y="2976"/>
                        <a:pt x="1509" y="2979"/>
                      </a:cubicBezTo>
                      <a:lnTo>
                        <a:pt x="1517" y="2977"/>
                      </a:lnTo>
                      <a:cubicBezTo>
                        <a:pt x="1518" y="2977"/>
                        <a:pt x="1520" y="2977"/>
                        <a:pt x="1521" y="2978"/>
                      </a:cubicBezTo>
                      <a:lnTo>
                        <a:pt x="1529" y="2982"/>
                      </a:lnTo>
                      <a:cubicBezTo>
                        <a:pt x="1532" y="2984"/>
                        <a:pt x="1534" y="2987"/>
                        <a:pt x="1533" y="2990"/>
                      </a:cubicBezTo>
                      <a:cubicBezTo>
                        <a:pt x="1533" y="2994"/>
                        <a:pt x="1530" y="2996"/>
                        <a:pt x="1527" y="2997"/>
                      </a:cubicBezTo>
                      <a:lnTo>
                        <a:pt x="1505" y="3001"/>
                      </a:lnTo>
                      <a:lnTo>
                        <a:pt x="1504" y="3003"/>
                      </a:lnTo>
                      <a:lnTo>
                        <a:pt x="1505" y="3006"/>
                      </a:lnTo>
                      <a:lnTo>
                        <a:pt x="1519" y="3026"/>
                      </a:lnTo>
                      <a:cubicBezTo>
                        <a:pt x="1521" y="3030"/>
                        <a:pt x="1520" y="3034"/>
                        <a:pt x="1518" y="3037"/>
                      </a:cubicBezTo>
                      <a:cubicBezTo>
                        <a:pt x="1516" y="3038"/>
                        <a:pt x="1514" y="3039"/>
                        <a:pt x="1512" y="3039"/>
                      </a:cubicBezTo>
                      <a:lnTo>
                        <a:pt x="1515" y="3047"/>
                      </a:lnTo>
                      <a:cubicBezTo>
                        <a:pt x="1517" y="3050"/>
                        <a:pt x="1516" y="3053"/>
                        <a:pt x="1514" y="3056"/>
                      </a:cubicBezTo>
                      <a:lnTo>
                        <a:pt x="1510" y="3059"/>
                      </a:lnTo>
                      <a:cubicBezTo>
                        <a:pt x="1508" y="3061"/>
                        <a:pt x="1505" y="3062"/>
                        <a:pt x="1502" y="3061"/>
                      </a:cubicBezTo>
                      <a:lnTo>
                        <a:pt x="1498" y="3059"/>
                      </a:lnTo>
                      <a:cubicBezTo>
                        <a:pt x="1497" y="3059"/>
                        <a:pt x="1496" y="3058"/>
                        <a:pt x="1495" y="3057"/>
                      </a:cubicBezTo>
                      <a:lnTo>
                        <a:pt x="1487" y="3046"/>
                      </a:lnTo>
                      <a:lnTo>
                        <a:pt x="1474" y="3045"/>
                      </a:lnTo>
                      <a:cubicBezTo>
                        <a:pt x="1475" y="3047"/>
                        <a:pt x="1474" y="3049"/>
                        <a:pt x="1474" y="3050"/>
                      </a:cubicBezTo>
                      <a:lnTo>
                        <a:pt x="1468" y="3061"/>
                      </a:lnTo>
                      <a:cubicBezTo>
                        <a:pt x="1467" y="3063"/>
                        <a:pt x="1466" y="3065"/>
                        <a:pt x="1464" y="3065"/>
                      </a:cubicBezTo>
                      <a:lnTo>
                        <a:pt x="1457" y="3067"/>
                      </a:lnTo>
                      <a:cubicBezTo>
                        <a:pt x="1456" y="3068"/>
                        <a:pt x="1455" y="3068"/>
                        <a:pt x="1454" y="3068"/>
                      </a:cubicBezTo>
                      <a:lnTo>
                        <a:pt x="1448" y="3068"/>
                      </a:lnTo>
                      <a:lnTo>
                        <a:pt x="1444" y="3070"/>
                      </a:lnTo>
                      <a:lnTo>
                        <a:pt x="1457" y="3069"/>
                      </a:lnTo>
                      <a:cubicBezTo>
                        <a:pt x="1458" y="3068"/>
                        <a:pt x="1460" y="3069"/>
                        <a:pt x="1461" y="3069"/>
                      </a:cubicBezTo>
                      <a:lnTo>
                        <a:pt x="1467" y="3072"/>
                      </a:lnTo>
                      <a:cubicBezTo>
                        <a:pt x="1468" y="3072"/>
                        <a:pt x="1468" y="3072"/>
                        <a:pt x="1468" y="3073"/>
                      </a:cubicBezTo>
                      <a:lnTo>
                        <a:pt x="1471" y="3072"/>
                      </a:lnTo>
                      <a:cubicBezTo>
                        <a:pt x="1472" y="3071"/>
                        <a:pt x="1474" y="3071"/>
                        <a:pt x="1476" y="3071"/>
                      </a:cubicBezTo>
                      <a:lnTo>
                        <a:pt x="1489" y="3074"/>
                      </a:lnTo>
                      <a:lnTo>
                        <a:pt x="1506" y="3073"/>
                      </a:lnTo>
                      <a:cubicBezTo>
                        <a:pt x="1507" y="3073"/>
                        <a:pt x="1509" y="3074"/>
                        <a:pt x="1510" y="3075"/>
                      </a:cubicBezTo>
                      <a:lnTo>
                        <a:pt x="1516" y="3079"/>
                      </a:lnTo>
                      <a:cubicBezTo>
                        <a:pt x="1518" y="3079"/>
                        <a:pt x="1518" y="3080"/>
                        <a:pt x="1519" y="3082"/>
                      </a:cubicBezTo>
                      <a:lnTo>
                        <a:pt x="1528" y="3071"/>
                      </a:lnTo>
                      <a:lnTo>
                        <a:pt x="1534" y="3061"/>
                      </a:lnTo>
                      <a:lnTo>
                        <a:pt x="1543" y="3053"/>
                      </a:lnTo>
                      <a:lnTo>
                        <a:pt x="1549" y="3044"/>
                      </a:lnTo>
                      <a:cubicBezTo>
                        <a:pt x="1550" y="3042"/>
                        <a:pt x="1552" y="3041"/>
                        <a:pt x="1555" y="3040"/>
                      </a:cubicBezTo>
                      <a:cubicBezTo>
                        <a:pt x="1558" y="3041"/>
                        <a:pt x="1560" y="3042"/>
                        <a:pt x="1562" y="3044"/>
                      </a:cubicBezTo>
                      <a:lnTo>
                        <a:pt x="1563" y="3047"/>
                      </a:lnTo>
                      <a:cubicBezTo>
                        <a:pt x="1565" y="3048"/>
                        <a:pt x="1565" y="3051"/>
                        <a:pt x="1564" y="3053"/>
                      </a:cubicBezTo>
                      <a:lnTo>
                        <a:pt x="1563" y="3060"/>
                      </a:lnTo>
                      <a:cubicBezTo>
                        <a:pt x="1562" y="3061"/>
                        <a:pt x="1562" y="3062"/>
                        <a:pt x="1562" y="3063"/>
                      </a:cubicBezTo>
                      <a:lnTo>
                        <a:pt x="1543" y="3090"/>
                      </a:lnTo>
                      <a:cubicBezTo>
                        <a:pt x="1543" y="3091"/>
                        <a:pt x="1542" y="3092"/>
                        <a:pt x="1542" y="3092"/>
                      </a:cubicBezTo>
                      <a:lnTo>
                        <a:pt x="1538" y="3095"/>
                      </a:lnTo>
                      <a:lnTo>
                        <a:pt x="1536" y="3103"/>
                      </a:lnTo>
                      <a:cubicBezTo>
                        <a:pt x="1536" y="3104"/>
                        <a:pt x="1536" y="3105"/>
                        <a:pt x="1536" y="3105"/>
                      </a:cubicBezTo>
                      <a:lnTo>
                        <a:pt x="1535" y="3108"/>
                      </a:lnTo>
                      <a:cubicBezTo>
                        <a:pt x="1534" y="3110"/>
                        <a:pt x="1532" y="3111"/>
                        <a:pt x="1530" y="3112"/>
                      </a:cubicBezTo>
                      <a:lnTo>
                        <a:pt x="1529" y="3112"/>
                      </a:lnTo>
                      <a:lnTo>
                        <a:pt x="1518" y="3124"/>
                      </a:lnTo>
                      <a:lnTo>
                        <a:pt x="1512" y="3134"/>
                      </a:lnTo>
                      <a:cubicBezTo>
                        <a:pt x="1511" y="3135"/>
                        <a:pt x="1510" y="3136"/>
                        <a:pt x="1509" y="3137"/>
                      </a:cubicBezTo>
                      <a:lnTo>
                        <a:pt x="1505" y="3139"/>
                      </a:lnTo>
                      <a:cubicBezTo>
                        <a:pt x="1505" y="3139"/>
                        <a:pt x="1505" y="3139"/>
                        <a:pt x="1504" y="3140"/>
                      </a:cubicBezTo>
                      <a:cubicBezTo>
                        <a:pt x="1505" y="3141"/>
                        <a:pt x="1505" y="3143"/>
                        <a:pt x="1505" y="3144"/>
                      </a:cubicBezTo>
                      <a:cubicBezTo>
                        <a:pt x="1505" y="3147"/>
                        <a:pt x="1503" y="3149"/>
                        <a:pt x="1500" y="3150"/>
                      </a:cubicBezTo>
                      <a:lnTo>
                        <a:pt x="1494" y="3153"/>
                      </a:lnTo>
                      <a:cubicBezTo>
                        <a:pt x="1494" y="3153"/>
                        <a:pt x="1493" y="3153"/>
                        <a:pt x="1492" y="3153"/>
                      </a:cubicBezTo>
                      <a:lnTo>
                        <a:pt x="1475" y="3156"/>
                      </a:lnTo>
                      <a:lnTo>
                        <a:pt x="1473" y="3164"/>
                      </a:lnTo>
                      <a:cubicBezTo>
                        <a:pt x="1472" y="3167"/>
                        <a:pt x="1470" y="3169"/>
                        <a:pt x="1467" y="3170"/>
                      </a:cubicBezTo>
                      <a:lnTo>
                        <a:pt x="1461" y="3172"/>
                      </a:lnTo>
                      <a:cubicBezTo>
                        <a:pt x="1459" y="3173"/>
                        <a:pt x="1458" y="3173"/>
                        <a:pt x="1457" y="3172"/>
                      </a:cubicBezTo>
                      <a:lnTo>
                        <a:pt x="1446" y="3170"/>
                      </a:lnTo>
                      <a:lnTo>
                        <a:pt x="1443" y="3172"/>
                      </a:lnTo>
                      <a:lnTo>
                        <a:pt x="1433" y="3182"/>
                      </a:lnTo>
                      <a:cubicBezTo>
                        <a:pt x="1432" y="3183"/>
                        <a:pt x="1431" y="3183"/>
                        <a:pt x="1429" y="3184"/>
                      </a:cubicBezTo>
                      <a:lnTo>
                        <a:pt x="1417" y="3187"/>
                      </a:lnTo>
                      <a:lnTo>
                        <a:pt x="1420" y="3192"/>
                      </a:lnTo>
                      <a:cubicBezTo>
                        <a:pt x="1422" y="3194"/>
                        <a:pt x="1422" y="3196"/>
                        <a:pt x="1422" y="3199"/>
                      </a:cubicBezTo>
                      <a:lnTo>
                        <a:pt x="1420" y="3207"/>
                      </a:lnTo>
                      <a:cubicBezTo>
                        <a:pt x="1419" y="3207"/>
                        <a:pt x="1419" y="3208"/>
                        <a:pt x="1419" y="3209"/>
                      </a:cubicBezTo>
                      <a:lnTo>
                        <a:pt x="1417" y="3211"/>
                      </a:lnTo>
                      <a:cubicBezTo>
                        <a:pt x="1416" y="3213"/>
                        <a:pt x="1414" y="3214"/>
                        <a:pt x="1412" y="3214"/>
                      </a:cubicBezTo>
                      <a:cubicBezTo>
                        <a:pt x="1412" y="3214"/>
                        <a:pt x="1411" y="3214"/>
                        <a:pt x="1410" y="3214"/>
                      </a:cubicBezTo>
                      <a:lnTo>
                        <a:pt x="1413" y="3215"/>
                      </a:lnTo>
                      <a:cubicBezTo>
                        <a:pt x="1414" y="3216"/>
                        <a:pt x="1415" y="3217"/>
                        <a:pt x="1415" y="3217"/>
                      </a:cubicBezTo>
                      <a:lnTo>
                        <a:pt x="1423" y="3227"/>
                      </a:lnTo>
                      <a:cubicBezTo>
                        <a:pt x="1425" y="3229"/>
                        <a:pt x="1425" y="3233"/>
                        <a:pt x="1423" y="3236"/>
                      </a:cubicBezTo>
                      <a:cubicBezTo>
                        <a:pt x="1421" y="3239"/>
                        <a:pt x="1418" y="3240"/>
                        <a:pt x="1414" y="3239"/>
                      </a:cubicBezTo>
                      <a:lnTo>
                        <a:pt x="1386" y="3231"/>
                      </a:lnTo>
                      <a:lnTo>
                        <a:pt x="1381" y="3238"/>
                      </a:lnTo>
                      <a:cubicBezTo>
                        <a:pt x="1381" y="3238"/>
                        <a:pt x="1380" y="3239"/>
                        <a:pt x="1379" y="3240"/>
                      </a:cubicBezTo>
                      <a:lnTo>
                        <a:pt x="1376" y="3242"/>
                      </a:lnTo>
                      <a:cubicBezTo>
                        <a:pt x="1375" y="3243"/>
                        <a:pt x="1374" y="3244"/>
                        <a:pt x="1372" y="3244"/>
                      </a:cubicBezTo>
                      <a:lnTo>
                        <a:pt x="1359" y="3246"/>
                      </a:lnTo>
                      <a:lnTo>
                        <a:pt x="1341" y="3259"/>
                      </a:lnTo>
                      <a:cubicBezTo>
                        <a:pt x="1340" y="3259"/>
                        <a:pt x="1339" y="3260"/>
                        <a:pt x="1338" y="3260"/>
                      </a:cubicBezTo>
                      <a:lnTo>
                        <a:pt x="1333" y="3262"/>
                      </a:lnTo>
                      <a:cubicBezTo>
                        <a:pt x="1334" y="3262"/>
                        <a:pt x="1335" y="3263"/>
                        <a:pt x="1336" y="3264"/>
                      </a:cubicBezTo>
                      <a:cubicBezTo>
                        <a:pt x="1339" y="3266"/>
                        <a:pt x="1340" y="3269"/>
                        <a:pt x="1338" y="3273"/>
                      </a:cubicBezTo>
                      <a:lnTo>
                        <a:pt x="1338" y="3273"/>
                      </a:lnTo>
                      <a:cubicBezTo>
                        <a:pt x="1338" y="3274"/>
                        <a:pt x="1339" y="3275"/>
                        <a:pt x="1339" y="3276"/>
                      </a:cubicBezTo>
                      <a:lnTo>
                        <a:pt x="1339" y="3279"/>
                      </a:lnTo>
                      <a:cubicBezTo>
                        <a:pt x="1339" y="3283"/>
                        <a:pt x="1337" y="3286"/>
                        <a:pt x="1334" y="3287"/>
                      </a:cubicBezTo>
                      <a:lnTo>
                        <a:pt x="1342" y="3287"/>
                      </a:lnTo>
                      <a:cubicBezTo>
                        <a:pt x="1346" y="3287"/>
                        <a:pt x="1350" y="3290"/>
                        <a:pt x="1350" y="3295"/>
                      </a:cubicBezTo>
                      <a:lnTo>
                        <a:pt x="1350" y="3298"/>
                      </a:lnTo>
                      <a:cubicBezTo>
                        <a:pt x="1350" y="3302"/>
                        <a:pt x="1347" y="3306"/>
                        <a:pt x="1343" y="3306"/>
                      </a:cubicBezTo>
                      <a:lnTo>
                        <a:pt x="1341" y="3306"/>
                      </a:lnTo>
                      <a:lnTo>
                        <a:pt x="1336" y="3310"/>
                      </a:lnTo>
                      <a:cubicBezTo>
                        <a:pt x="1335" y="3311"/>
                        <a:pt x="1334" y="3311"/>
                        <a:pt x="1333" y="3311"/>
                      </a:cubicBezTo>
                      <a:lnTo>
                        <a:pt x="1301" y="3317"/>
                      </a:lnTo>
                      <a:lnTo>
                        <a:pt x="1301" y="3317"/>
                      </a:lnTo>
                      <a:cubicBezTo>
                        <a:pt x="1304" y="3318"/>
                        <a:pt x="1305" y="3321"/>
                        <a:pt x="1305" y="3324"/>
                      </a:cubicBezTo>
                      <a:cubicBezTo>
                        <a:pt x="1305" y="3327"/>
                        <a:pt x="1303" y="3330"/>
                        <a:pt x="1300" y="3331"/>
                      </a:cubicBezTo>
                      <a:lnTo>
                        <a:pt x="1295" y="3333"/>
                      </a:lnTo>
                      <a:cubicBezTo>
                        <a:pt x="1293" y="3333"/>
                        <a:pt x="1290" y="3333"/>
                        <a:pt x="1289" y="3332"/>
                      </a:cubicBezTo>
                      <a:lnTo>
                        <a:pt x="1284" y="3330"/>
                      </a:lnTo>
                      <a:lnTo>
                        <a:pt x="1277" y="3338"/>
                      </a:lnTo>
                      <a:cubicBezTo>
                        <a:pt x="1276" y="3339"/>
                        <a:pt x="1274" y="3340"/>
                        <a:pt x="1273" y="3341"/>
                      </a:cubicBezTo>
                      <a:lnTo>
                        <a:pt x="1268" y="3342"/>
                      </a:lnTo>
                      <a:cubicBezTo>
                        <a:pt x="1268" y="3343"/>
                        <a:pt x="1268" y="3344"/>
                        <a:pt x="1268" y="3345"/>
                      </a:cubicBezTo>
                      <a:lnTo>
                        <a:pt x="1267" y="3349"/>
                      </a:lnTo>
                      <a:cubicBezTo>
                        <a:pt x="1267" y="3352"/>
                        <a:pt x="1265" y="3354"/>
                        <a:pt x="1263" y="3355"/>
                      </a:cubicBezTo>
                      <a:lnTo>
                        <a:pt x="1264" y="3357"/>
                      </a:lnTo>
                      <a:lnTo>
                        <a:pt x="1265" y="3358"/>
                      </a:lnTo>
                      <a:cubicBezTo>
                        <a:pt x="1267" y="3360"/>
                        <a:pt x="1268" y="3362"/>
                        <a:pt x="1268" y="3364"/>
                      </a:cubicBezTo>
                      <a:lnTo>
                        <a:pt x="1269" y="3369"/>
                      </a:lnTo>
                      <a:lnTo>
                        <a:pt x="1270" y="3370"/>
                      </a:lnTo>
                      <a:lnTo>
                        <a:pt x="1272" y="3373"/>
                      </a:lnTo>
                      <a:lnTo>
                        <a:pt x="1278" y="3383"/>
                      </a:lnTo>
                      <a:cubicBezTo>
                        <a:pt x="1278" y="3383"/>
                        <a:pt x="1278" y="3382"/>
                        <a:pt x="1279" y="3381"/>
                      </a:cubicBezTo>
                      <a:lnTo>
                        <a:pt x="1286" y="3372"/>
                      </a:lnTo>
                      <a:cubicBezTo>
                        <a:pt x="1287" y="3371"/>
                        <a:pt x="1287" y="3370"/>
                        <a:pt x="1288" y="3370"/>
                      </a:cubicBezTo>
                      <a:lnTo>
                        <a:pt x="1292" y="3367"/>
                      </a:lnTo>
                      <a:cubicBezTo>
                        <a:pt x="1295" y="3366"/>
                        <a:pt x="1298" y="3366"/>
                        <a:pt x="1301" y="3367"/>
                      </a:cubicBezTo>
                      <a:lnTo>
                        <a:pt x="1304" y="3369"/>
                      </a:lnTo>
                      <a:cubicBezTo>
                        <a:pt x="1306" y="3371"/>
                        <a:pt x="1307" y="3372"/>
                        <a:pt x="1308" y="3375"/>
                      </a:cubicBezTo>
                      <a:lnTo>
                        <a:pt x="1309" y="3380"/>
                      </a:lnTo>
                      <a:cubicBezTo>
                        <a:pt x="1309" y="3381"/>
                        <a:pt x="1309" y="3381"/>
                        <a:pt x="1309" y="3382"/>
                      </a:cubicBezTo>
                      <a:lnTo>
                        <a:pt x="1329" y="3381"/>
                      </a:lnTo>
                      <a:cubicBezTo>
                        <a:pt x="1333" y="3381"/>
                        <a:pt x="1336" y="3383"/>
                        <a:pt x="1337" y="3386"/>
                      </a:cubicBezTo>
                      <a:cubicBezTo>
                        <a:pt x="1338" y="3389"/>
                        <a:pt x="1337" y="3392"/>
                        <a:pt x="1335" y="3395"/>
                      </a:cubicBezTo>
                      <a:lnTo>
                        <a:pt x="1329" y="3400"/>
                      </a:lnTo>
                      <a:cubicBezTo>
                        <a:pt x="1328" y="3400"/>
                        <a:pt x="1328" y="3401"/>
                        <a:pt x="1327" y="3401"/>
                      </a:cubicBezTo>
                      <a:lnTo>
                        <a:pt x="1310" y="3408"/>
                      </a:lnTo>
                      <a:lnTo>
                        <a:pt x="1294" y="3422"/>
                      </a:lnTo>
                      <a:cubicBezTo>
                        <a:pt x="1293" y="3423"/>
                        <a:pt x="1292" y="3423"/>
                        <a:pt x="1291" y="3424"/>
                      </a:cubicBezTo>
                      <a:cubicBezTo>
                        <a:pt x="1290" y="3427"/>
                        <a:pt x="1288" y="3430"/>
                        <a:pt x="1285" y="3431"/>
                      </a:cubicBezTo>
                      <a:lnTo>
                        <a:pt x="1282" y="3432"/>
                      </a:lnTo>
                      <a:cubicBezTo>
                        <a:pt x="1281" y="3432"/>
                        <a:pt x="1280" y="3432"/>
                        <a:pt x="1279" y="3432"/>
                      </a:cubicBezTo>
                      <a:lnTo>
                        <a:pt x="1274" y="3433"/>
                      </a:lnTo>
                      <a:lnTo>
                        <a:pt x="1273" y="3439"/>
                      </a:lnTo>
                      <a:lnTo>
                        <a:pt x="1304" y="3434"/>
                      </a:lnTo>
                      <a:cubicBezTo>
                        <a:pt x="1308" y="3433"/>
                        <a:pt x="1312" y="3436"/>
                        <a:pt x="1313" y="3439"/>
                      </a:cubicBezTo>
                      <a:cubicBezTo>
                        <a:pt x="1314" y="3443"/>
                        <a:pt x="1313" y="3447"/>
                        <a:pt x="1309" y="3449"/>
                      </a:cubicBezTo>
                      <a:lnTo>
                        <a:pt x="1301" y="3454"/>
                      </a:lnTo>
                      <a:cubicBezTo>
                        <a:pt x="1300" y="3454"/>
                        <a:pt x="1299" y="3454"/>
                        <a:pt x="1298" y="3454"/>
                      </a:cubicBezTo>
                      <a:lnTo>
                        <a:pt x="1281" y="3457"/>
                      </a:lnTo>
                      <a:lnTo>
                        <a:pt x="1276" y="3461"/>
                      </a:lnTo>
                      <a:lnTo>
                        <a:pt x="1272" y="3465"/>
                      </a:lnTo>
                      <a:cubicBezTo>
                        <a:pt x="1271" y="3466"/>
                        <a:pt x="1270" y="3467"/>
                        <a:pt x="1268" y="3468"/>
                      </a:cubicBezTo>
                      <a:lnTo>
                        <a:pt x="1266" y="3468"/>
                      </a:lnTo>
                      <a:cubicBezTo>
                        <a:pt x="1264" y="3469"/>
                        <a:pt x="1261" y="3469"/>
                        <a:pt x="1259" y="3467"/>
                      </a:cubicBezTo>
                      <a:lnTo>
                        <a:pt x="1259" y="3467"/>
                      </a:lnTo>
                      <a:lnTo>
                        <a:pt x="1258" y="3469"/>
                      </a:lnTo>
                      <a:cubicBezTo>
                        <a:pt x="1261" y="3472"/>
                        <a:pt x="1262" y="3476"/>
                        <a:pt x="1260" y="3480"/>
                      </a:cubicBezTo>
                      <a:lnTo>
                        <a:pt x="1258" y="3484"/>
                      </a:lnTo>
                      <a:cubicBezTo>
                        <a:pt x="1257" y="3484"/>
                        <a:pt x="1257" y="3485"/>
                        <a:pt x="1256" y="3486"/>
                      </a:cubicBezTo>
                      <a:lnTo>
                        <a:pt x="1242" y="3496"/>
                      </a:lnTo>
                      <a:lnTo>
                        <a:pt x="1237" y="3509"/>
                      </a:lnTo>
                      <a:lnTo>
                        <a:pt x="1232" y="3516"/>
                      </a:lnTo>
                      <a:cubicBezTo>
                        <a:pt x="1231" y="3517"/>
                        <a:pt x="1230" y="3519"/>
                        <a:pt x="1228" y="3519"/>
                      </a:cubicBezTo>
                      <a:lnTo>
                        <a:pt x="1223" y="3521"/>
                      </a:lnTo>
                      <a:cubicBezTo>
                        <a:pt x="1220" y="3522"/>
                        <a:pt x="1217" y="3521"/>
                        <a:pt x="1215" y="3518"/>
                      </a:cubicBezTo>
                      <a:cubicBezTo>
                        <a:pt x="1213" y="3516"/>
                        <a:pt x="1212" y="3513"/>
                        <a:pt x="1214" y="3510"/>
                      </a:cubicBezTo>
                      <a:lnTo>
                        <a:pt x="1222" y="3490"/>
                      </a:lnTo>
                      <a:lnTo>
                        <a:pt x="1232" y="3475"/>
                      </a:lnTo>
                      <a:lnTo>
                        <a:pt x="1235" y="3466"/>
                      </a:lnTo>
                      <a:lnTo>
                        <a:pt x="1231" y="3463"/>
                      </a:lnTo>
                      <a:lnTo>
                        <a:pt x="1229" y="3462"/>
                      </a:lnTo>
                      <a:lnTo>
                        <a:pt x="1227" y="3462"/>
                      </a:lnTo>
                      <a:lnTo>
                        <a:pt x="1216" y="3466"/>
                      </a:lnTo>
                      <a:cubicBezTo>
                        <a:pt x="1214" y="3467"/>
                        <a:pt x="1212" y="3467"/>
                        <a:pt x="1210" y="3466"/>
                      </a:cubicBezTo>
                      <a:lnTo>
                        <a:pt x="1205" y="3464"/>
                      </a:lnTo>
                      <a:cubicBezTo>
                        <a:pt x="1202" y="3463"/>
                        <a:pt x="1200" y="3459"/>
                        <a:pt x="1201" y="3455"/>
                      </a:cubicBezTo>
                      <a:lnTo>
                        <a:pt x="1204" y="3444"/>
                      </a:lnTo>
                      <a:lnTo>
                        <a:pt x="1203" y="3442"/>
                      </a:lnTo>
                      <a:lnTo>
                        <a:pt x="1193" y="3431"/>
                      </a:lnTo>
                      <a:cubicBezTo>
                        <a:pt x="1192" y="3431"/>
                        <a:pt x="1190" y="3430"/>
                        <a:pt x="1189" y="3430"/>
                      </a:cubicBezTo>
                      <a:cubicBezTo>
                        <a:pt x="1188" y="3429"/>
                        <a:pt x="1185" y="3426"/>
                        <a:pt x="1184" y="3425"/>
                      </a:cubicBezTo>
                      <a:lnTo>
                        <a:pt x="1181" y="3412"/>
                      </a:lnTo>
                      <a:cubicBezTo>
                        <a:pt x="1181" y="3412"/>
                        <a:pt x="1181" y="3411"/>
                        <a:pt x="1181" y="3410"/>
                      </a:cubicBezTo>
                      <a:lnTo>
                        <a:pt x="1181" y="3402"/>
                      </a:lnTo>
                      <a:lnTo>
                        <a:pt x="1173" y="3398"/>
                      </a:lnTo>
                      <a:lnTo>
                        <a:pt x="1172" y="3398"/>
                      </a:lnTo>
                      <a:lnTo>
                        <a:pt x="1174" y="3401"/>
                      </a:lnTo>
                      <a:cubicBezTo>
                        <a:pt x="1175" y="3402"/>
                        <a:pt x="1175" y="3403"/>
                        <a:pt x="1175" y="3403"/>
                      </a:cubicBezTo>
                      <a:lnTo>
                        <a:pt x="1176" y="3406"/>
                      </a:lnTo>
                      <a:cubicBezTo>
                        <a:pt x="1177" y="3407"/>
                        <a:pt x="1177" y="3409"/>
                        <a:pt x="1177" y="3410"/>
                      </a:cubicBezTo>
                      <a:lnTo>
                        <a:pt x="1175" y="3420"/>
                      </a:lnTo>
                      <a:lnTo>
                        <a:pt x="1175" y="3420"/>
                      </a:lnTo>
                      <a:cubicBezTo>
                        <a:pt x="1177" y="3421"/>
                        <a:pt x="1178" y="3424"/>
                        <a:pt x="1178" y="3426"/>
                      </a:cubicBezTo>
                      <a:lnTo>
                        <a:pt x="1178" y="3429"/>
                      </a:lnTo>
                      <a:cubicBezTo>
                        <a:pt x="1178" y="3431"/>
                        <a:pt x="1177" y="3433"/>
                        <a:pt x="1176" y="3435"/>
                      </a:cubicBezTo>
                      <a:cubicBezTo>
                        <a:pt x="1176" y="3436"/>
                        <a:pt x="1177" y="3438"/>
                        <a:pt x="1176" y="3440"/>
                      </a:cubicBezTo>
                      <a:cubicBezTo>
                        <a:pt x="1176" y="3442"/>
                        <a:pt x="1175" y="3444"/>
                        <a:pt x="1173" y="3445"/>
                      </a:cubicBezTo>
                      <a:lnTo>
                        <a:pt x="1170" y="3447"/>
                      </a:lnTo>
                      <a:cubicBezTo>
                        <a:pt x="1168" y="3448"/>
                        <a:pt x="1166" y="3448"/>
                        <a:pt x="1163" y="3447"/>
                      </a:cubicBezTo>
                      <a:lnTo>
                        <a:pt x="1163" y="3448"/>
                      </a:lnTo>
                      <a:cubicBezTo>
                        <a:pt x="1162" y="3450"/>
                        <a:pt x="1160" y="3451"/>
                        <a:pt x="1158" y="3452"/>
                      </a:cubicBezTo>
                      <a:cubicBezTo>
                        <a:pt x="1156" y="3452"/>
                        <a:pt x="1155" y="3452"/>
                        <a:pt x="1153" y="3452"/>
                      </a:cubicBezTo>
                      <a:cubicBezTo>
                        <a:pt x="1153" y="3453"/>
                        <a:pt x="1152" y="3453"/>
                        <a:pt x="1151" y="3454"/>
                      </a:cubicBezTo>
                      <a:cubicBezTo>
                        <a:pt x="1149" y="3456"/>
                        <a:pt x="1147" y="3456"/>
                        <a:pt x="1144" y="3456"/>
                      </a:cubicBezTo>
                      <a:lnTo>
                        <a:pt x="1141" y="3455"/>
                      </a:lnTo>
                      <a:cubicBezTo>
                        <a:pt x="1141" y="3455"/>
                        <a:pt x="1141" y="3455"/>
                        <a:pt x="1140" y="3455"/>
                      </a:cubicBezTo>
                      <a:lnTo>
                        <a:pt x="1143" y="3458"/>
                      </a:lnTo>
                      <a:cubicBezTo>
                        <a:pt x="1144" y="3459"/>
                        <a:pt x="1145" y="3460"/>
                        <a:pt x="1145" y="3461"/>
                      </a:cubicBezTo>
                      <a:lnTo>
                        <a:pt x="1147" y="3466"/>
                      </a:lnTo>
                      <a:cubicBezTo>
                        <a:pt x="1147" y="3469"/>
                        <a:pt x="1147" y="3471"/>
                        <a:pt x="1145" y="3474"/>
                      </a:cubicBezTo>
                      <a:lnTo>
                        <a:pt x="1154" y="3482"/>
                      </a:lnTo>
                      <a:cubicBezTo>
                        <a:pt x="1156" y="3484"/>
                        <a:pt x="1157" y="3486"/>
                        <a:pt x="1157" y="3488"/>
                      </a:cubicBezTo>
                      <a:cubicBezTo>
                        <a:pt x="1157" y="3490"/>
                        <a:pt x="1156" y="3492"/>
                        <a:pt x="1154" y="3494"/>
                      </a:cubicBezTo>
                      <a:lnTo>
                        <a:pt x="1150" y="3498"/>
                      </a:lnTo>
                      <a:cubicBezTo>
                        <a:pt x="1149" y="3499"/>
                        <a:pt x="1146" y="3500"/>
                        <a:pt x="1144" y="3500"/>
                      </a:cubicBezTo>
                      <a:lnTo>
                        <a:pt x="1140" y="3499"/>
                      </a:lnTo>
                      <a:cubicBezTo>
                        <a:pt x="1138" y="3499"/>
                        <a:pt x="1137" y="3498"/>
                        <a:pt x="1136" y="3497"/>
                      </a:cubicBezTo>
                      <a:lnTo>
                        <a:pt x="1121" y="3484"/>
                      </a:lnTo>
                      <a:cubicBezTo>
                        <a:pt x="1120" y="3483"/>
                        <a:pt x="1120" y="3483"/>
                        <a:pt x="1120" y="3482"/>
                      </a:cubicBezTo>
                      <a:lnTo>
                        <a:pt x="1118" y="3478"/>
                      </a:lnTo>
                      <a:lnTo>
                        <a:pt x="1112" y="3478"/>
                      </a:lnTo>
                      <a:cubicBezTo>
                        <a:pt x="1113" y="3481"/>
                        <a:pt x="1112" y="3483"/>
                        <a:pt x="1109" y="3485"/>
                      </a:cubicBezTo>
                      <a:cubicBezTo>
                        <a:pt x="1109" y="3486"/>
                        <a:pt x="1108" y="3486"/>
                        <a:pt x="1108" y="3486"/>
                      </a:cubicBezTo>
                      <a:cubicBezTo>
                        <a:pt x="1110" y="3486"/>
                        <a:pt x="1112" y="3487"/>
                        <a:pt x="1114" y="3488"/>
                      </a:cubicBezTo>
                      <a:cubicBezTo>
                        <a:pt x="1115" y="3490"/>
                        <a:pt x="1116" y="3492"/>
                        <a:pt x="1116" y="3494"/>
                      </a:cubicBezTo>
                      <a:lnTo>
                        <a:pt x="1116" y="3498"/>
                      </a:lnTo>
                      <a:cubicBezTo>
                        <a:pt x="1116" y="3500"/>
                        <a:pt x="1115" y="3503"/>
                        <a:pt x="1113" y="3504"/>
                      </a:cubicBezTo>
                      <a:lnTo>
                        <a:pt x="1106" y="3509"/>
                      </a:lnTo>
                      <a:cubicBezTo>
                        <a:pt x="1105" y="3509"/>
                        <a:pt x="1104" y="3510"/>
                        <a:pt x="1102" y="3510"/>
                      </a:cubicBezTo>
                      <a:lnTo>
                        <a:pt x="1099" y="3510"/>
                      </a:lnTo>
                      <a:lnTo>
                        <a:pt x="1099" y="3510"/>
                      </a:lnTo>
                      <a:cubicBezTo>
                        <a:pt x="1099" y="3513"/>
                        <a:pt x="1097" y="3516"/>
                        <a:pt x="1094" y="3517"/>
                      </a:cubicBezTo>
                      <a:cubicBezTo>
                        <a:pt x="1091" y="3519"/>
                        <a:pt x="1087" y="3518"/>
                        <a:pt x="1085" y="3515"/>
                      </a:cubicBezTo>
                      <a:lnTo>
                        <a:pt x="1078" y="3508"/>
                      </a:lnTo>
                      <a:lnTo>
                        <a:pt x="1078" y="3508"/>
                      </a:lnTo>
                      <a:lnTo>
                        <a:pt x="1078" y="3509"/>
                      </a:lnTo>
                      <a:lnTo>
                        <a:pt x="1078" y="3514"/>
                      </a:lnTo>
                      <a:cubicBezTo>
                        <a:pt x="1080" y="3514"/>
                        <a:pt x="1082" y="3515"/>
                        <a:pt x="1083" y="3517"/>
                      </a:cubicBezTo>
                      <a:cubicBezTo>
                        <a:pt x="1085" y="3518"/>
                        <a:pt x="1086" y="3520"/>
                        <a:pt x="1086" y="3522"/>
                      </a:cubicBezTo>
                      <a:lnTo>
                        <a:pt x="1086" y="3525"/>
                      </a:lnTo>
                      <a:cubicBezTo>
                        <a:pt x="1086" y="3527"/>
                        <a:pt x="1085" y="3530"/>
                        <a:pt x="1083" y="3531"/>
                      </a:cubicBezTo>
                      <a:cubicBezTo>
                        <a:pt x="1081" y="3533"/>
                        <a:pt x="1079" y="3533"/>
                        <a:pt x="1077" y="3533"/>
                      </a:cubicBezTo>
                      <a:lnTo>
                        <a:pt x="1075" y="3533"/>
                      </a:lnTo>
                      <a:lnTo>
                        <a:pt x="1074" y="3534"/>
                      </a:lnTo>
                      <a:lnTo>
                        <a:pt x="1072" y="3536"/>
                      </a:lnTo>
                      <a:cubicBezTo>
                        <a:pt x="1071" y="3537"/>
                        <a:pt x="1069" y="3538"/>
                        <a:pt x="1067" y="3538"/>
                      </a:cubicBezTo>
                      <a:cubicBezTo>
                        <a:pt x="1067" y="3541"/>
                        <a:pt x="1066" y="3544"/>
                        <a:pt x="1064" y="3546"/>
                      </a:cubicBezTo>
                      <a:cubicBezTo>
                        <a:pt x="1061" y="3547"/>
                        <a:pt x="1058" y="3548"/>
                        <a:pt x="1055" y="3546"/>
                      </a:cubicBezTo>
                      <a:lnTo>
                        <a:pt x="1053" y="3545"/>
                      </a:lnTo>
                      <a:cubicBezTo>
                        <a:pt x="1052" y="3547"/>
                        <a:pt x="1051" y="3548"/>
                        <a:pt x="1049" y="3548"/>
                      </a:cubicBezTo>
                      <a:lnTo>
                        <a:pt x="1045" y="3550"/>
                      </a:lnTo>
                      <a:lnTo>
                        <a:pt x="1047" y="3550"/>
                      </a:lnTo>
                      <a:cubicBezTo>
                        <a:pt x="1048" y="3551"/>
                        <a:pt x="1049" y="3551"/>
                        <a:pt x="1050" y="3552"/>
                      </a:cubicBezTo>
                      <a:lnTo>
                        <a:pt x="1058" y="3559"/>
                      </a:lnTo>
                      <a:cubicBezTo>
                        <a:pt x="1059" y="3560"/>
                        <a:pt x="1060" y="3562"/>
                        <a:pt x="1061" y="3563"/>
                      </a:cubicBezTo>
                      <a:lnTo>
                        <a:pt x="1063" y="3573"/>
                      </a:lnTo>
                      <a:cubicBezTo>
                        <a:pt x="1063" y="3575"/>
                        <a:pt x="1062" y="3578"/>
                        <a:pt x="1061" y="3579"/>
                      </a:cubicBezTo>
                      <a:cubicBezTo>
                        <a:pt x="1060" y="3581"/>
                        <a:pt x="1057" y="3582"/>
                        <a:pt x="1055" y="3583"/>
                      </a:cubicBezTo>
                      <a:cubicBezTo>
                        <a:pt x="1053" y="3583"/>
                        <a:pt x="1049" y="3582"/>
                        <a:pt x="1047" y="3580"/>
                      </a:cubicBezTo>
                      <a:lnTo>
                        <a:pt x="1039" y="3572"/>
                      </a:lnTo>
                      <a:lnTo>
                        <a:pt x="1034" y="3573"/>
                      </a:lnTo>
                      <a:cubicBezTo>
                        <a:pt x="1034" y="3573"/>
                        <a:pt x="1034" y="3574"/>
                        <a:pt x="1033" y="3574"/>
                      </a:cubicBezTo>
                      <a:lnTo>
                        <a:pt x="1030" y="3577"/>
                      </a:lnTo>
                      <a:cubicBezTo>
                        <a:pt x="1029" y="3579"/>
                        <a:pt x="1027" y="3580"/>
                        <a:pt x="1024" y="3579"/>
                      </a:cubicBezTo>
                      <a:lnTo>
                        <a:pt x="1024" y="3580"/>
                      </a:lnTo>
                      <a:cubicBezTo>
                        <a:pt x="1027" y="3582"/>
                        <a:pt x="1029" y="3585"/>
                        <a:pt x="1028" y="3589"/>
                      </a:cubicBezTo>
                      <a:cubicBezTo>
                        <a:pt x="1027" y="3591"/>
                        <a:pt x="1025" y="3593"/>
                        <a:pt x="1023" y="3594"/>
                      </a:cubicBezTo>
                      <a:cubicBezTo>
                        <a:pt x="1025" y="3594"/>
                        <a:pt x="1027" y="3594"/>
                        <a:pt x="1029" y="3596"/>
                      </a:cubicBezTo>
                      <a:cubicBezTo>
                        <a:pt x="1031" y="3598"/>
                        <a:pt x="1032" y="3601"/>
                        <a:pt x="1032" y="3604"/>
                      </a:cubicBezTo>
                      <a:lnTo>
                        <a:pt x="1030" y="3610"/>
                      </a:lnTo>
                      <a:cubicBezTo>
                        <a:pt x="1030" y="3612"/>
                        <a:pt x="1029" y="3613"/>
                        <a:pt x="1028" y="3614"/>
                      </a:cubicBezTo>
                      <a:lnTo>
                        <a:pt x="1025" y="3617"/>
                      </a:lnTo>
                      <a:cubicBezTo>
                        <a:pt x="1024" y="3619"/>
                        <a:pt x="1023" y="3619"/>
                        <a:pt x="1021" y="3620"/>
                      </a:cubicBezTo>
                      <a:lnTo>
                        <a:pt x="1005" y="3625"/>
                      </a:lnTo>
                      <a:cubicBezTo>
                        <a:pt x="1003" y="3626"/>
                        <a:pt x="1001" y="3625"/>
                        <a:pt x="999" y="3625"/>
                      </a:cubicBezTo>
                      <a:lnTo>
                        <a:pt x="997" y="3624"/>
                      </a:lnTo>
                      <a:cubicBezTo>
                        <a:pt x="996" y="3623"/>
                        <a:pt x="995" y="3622"/>
                        <a:pt x="994" y="3621"/>
                      </a:cubicBezTo>
                      <a:lnTo>
                        <a:pt x="992" y="3618"/>
                      </a:lnTo>
                      <a:lnTo>
                        <a:pt x="989" y="3616"/>
                      </a:lnTo>
                      <a:lnTo>
                        <a:pt x="992" y="3623"/>
                      </a:lnTo>
                      <a:lnTo>
                        <a:pt x="993" y="3625"/>
                      </a:lnTo>
                      <a:cubicBezTo>
                        <a:pt x="995" y="3628"/>
                        <a:pt x="995" y="3630"/>
                        <a:pt x="994" y="3632"/>
                      </a:cubicBezTo>
                      <a:lnTo>
                        <a:pt x="992" y="3638"/>
                      </a:lnTo>
                      <a:lnTo>
                        <a:pt x="993" y="3640"/>
                      </a:lnTo>
                      <a:cubicBezTo>
                        <a:pt x="993" y="3643"/>
                        <a:pt x="993" y="3645"/>
                        <a:pt x="991" y="3647"/>
                      </a:cubicBezTo>
                      <a:cubicBezTo>
                        <a:pt x="990" y="3648"/>
                        <a:pt x="989" y="3649"/>
                        <a:pt x="987" y="3649"/>
                      </a:cubicBezTo>
                      <a:lnTo>
                        <a:pt x="987" y="3658"/>
                      </a:lnTo>
                      <a:lnTo>
                        <a:pt x="988" y="3657"/>
                      </a:lnTo>
                      <a:cubicBezTo>
                        <a:pt x="990" y="3656"/>
                        <a:pt x="992" y="3655"/>
                        <a:pt x="994" y="3655"/>
                      </a:cubicBezTo>
                      <a:cubicBezTo>
                        <a:pt x="996" y="3656"/>
                        <a:pt x="997" y="3656"/>
                        <a:pt x="998" y="3657"/>
                      </a:cubicBezTo>
                      <a:cubicBezTo>
                        <a:pt x="1000" y="3656"/>
                        <a:pt x="1002" y="3655"/>
                        <a:pt x="1004" y="3655"/>
                      </a:cubicBezTo>
                      <a:lnTo>
                        <a:pt x="1007" y="3655"/>
                      </a:lnTo>
                      <a:cubicBezTo>
                        <a:pt x="1010" y="3655"/>
                        <a:pt x="1013" y="3657"/>
                        <a:pt x="1014" y="3660"/>
                      </a:cubicBezTo>
                      <a:cubicBezTo>
                        <a:pt x="1015" y="3662"/>
                        <a:pt x="1015" y="3664"/>
                        <a:pt x="1014" y="3666"/>
                      </a:cubicBezTo>
                      <a:lnTo>
                        <a:pt x="1015" y="3666"/>
                      </a:lnTo>
                      <a:cubicBezTo>
                        <a:pt x="1016" y="3666"/>
                        <a:pt x="1017" y="3667"/>
                        <a:pt x="1019" y="3668"/>
                      </a:cubicBezTo>
                      <a:lnTo>
                        <a:pt x="1021" y="3671"/>
                      </a:lnTo>
                      <a:lnTo>
                        <a:pt x="1027" y="3681"/>
                      </a:lnTo>
                      <a:cubicBezTo>
                        <a:pt x="1028" y="3683"/>
                        <a:pt x="1028" y="3684"/>
                        <a:pt x="1028" y="3687"/>
                      </a:cubicBezTo>
                      <a:cubicBezTo>
                        <a:pt x="1027" y="3689"/>
                        <a:pt x="1025" y="3691"/>
                        <a:pt x="1023" y="3692"/>
                      </a:cubicBezTo>
                      <a:lnTo>
                        <a:pt x="1019" y="3694"/>
                      </a:lnTo>
                      <a:cubicBezTo>
                        <a:pt x="1017" y="3695"/>
                        <a:pt x="1015" y="3695"/>
                        <a:pt x="1013" y="3694"/>
                      </a:cubicBezTo>
                      <a:lnTo>
                        <a:pt x="1007" y="3693"/>
                      </a:lnTo>
                      <a:lnTo>
                        <a:pt x="1001" y="3699"/>
                      </a:lnTo>
                      <a:cubicBezTo>
                        <a:pt x="1000" y="3700"/>
                        <a:pt x="999" y="3701"/>
                        <a:pt x="997" y="3702"/>
                      </a:cubicBezTo>
                      <a:lnTo>
                        <a:pt x="980" y="3707"/>
                      </a:lnTo>
                      <a:lnTo>
                        <a:pt x="975" y="3713"/>
                      </a:lnTo>
                      <a:cubicBezTo>
                        <a:pt x="975" y="3714"/>
                        <a:pt x="974" y="3714"/>
                        <a:pt x="973" y="3715"/>
                      </a:cubicBezTo>
                      <a:lnTo>
                        <a:pt x="971" y="3716"/>
                      </a:lnTo>
                      <a:cubicBezTo>
                        <a:pt x="969" y="3717"/>
                        <a:pt x="968" y="3717"/>
                        <a:pt x="967" y="3717"/>
                      </a:cubicBezTo>
                      <a:lnTo>
                        <a:pt x="965" y="3717"/>
                      </a:lnTo>
                      <a:lnTo>
                        <a:pt x="965" y="3718"/>
                      </a:lnTo>
                      <a:cubicBezTo>
                        <a:pt x="965" y="3722"/>
                        <a:pt x="962" y="3726"/>
                        <a:pt x="958" y="3726"/>
                      </a:cubicBezTo>
                      <a:lnTo>
                        <a:pt x="951" y="3727"/>
                      </a:lnTo>
                      <a:lnTo>
                        <a:pt x="920" y="3745"/>
                      </a:lnTo>
                      <a:lnTo>
                        <a:pt x="908" y="3755"/>
                      </a:lnTo>
                      <a:lnTo>
                        <a:pt x="937" y="3750"/>
                      </a:lnTo>
                      <a:cubicBezTo>
                        <a:pt x="939" y="3749"/>
                        <a:pt x="942" y="3750"/>
                        <a:pt x="943" y="3751"/>
                      </a:cubicBezTo>
                      <a:cubicBezTo>
                        <a:pt x="945" y="3753"/>
                        <a:pt x="946" y="3755"/>
                        <a:pt x="946" y="3757"/>
                      </a:cubicBezTo>
                      <a:lnTo>
                        <a:pt x="946" y="3760"/>
                      </a:lnTo>
                      <a:cubicBezTo>
                        <a:pt x="946" y="3764"/>
                        <a:pt x="943" y="3768"/>
                        <a:pt x="940" y="3768"/>
                      </a:cubicBezTo>
                      <a:lnTo>
                        <a:pt x="929" y="3770"/>
                      </a:lnTo>
                      <a:lnTo>
                        <a:pt x="904" y="3783"/>
                      </a:lnTo>
                      <a:lnTo>
                        <a:pt x="904" y="3784"/>
                      </a:lnTo>
                      <a:cubicBezTo>
                        <a:pt x="905" y="3785"/>
                        <a:pt x="905" y="3787"/>
                        <a:pt x="905" y="3789"/>
                      </a:cubicBezTo>
                      <a:lnTo>
                        <a:pt x="905" y="3788"/>
                      </a:lnTo>
                      <a:cubicBezTo>
                        <a:pt x="906" y="3786"/>
                        <a:pt x="910" y="3783"/>
                        <a:pt x="912" y="3783"/>
                      </a:cubicBezTo>
                      <a:lnTo>
                        <a:pt x="925" y="3782"/>
                      </a:lnTo>
                      <a:lnTo>
                        <a:pt x="933" y="3774"/>
                      </a:lnTo>
                      <a:cubicBezTo>
                        <a:pt x="934" y="3773"/>
                        <a:pt x="935" y="3773"/>
                        <a:pt x="937" y="3772"/>
                      </a:cubicBezTo>
                      <a:lnTo>
                        <a:pt x="949" y="3769"/>
                      </a:lnTo>
                      <a:lnTo>
                        <a:pt x="957" y="3760"/>
                      </a:lnTo>
                      <a:cubicBezTo>
                        <a:pt x="958" y="3759"/>
                        <a:pt x="959" y="3758"/>
                        <a:pt x="960" y="3758"/>
                      </a:cubicBezTo>
                      <a:lnTo>
                        <a:pt x="976" y="3751"/>
                      </a:lnTo>
                      <a:lnTo>
                        <a:pt x="979" y="3749"/>
                      </a:lnTo>
                      <a:cubicBezTo>
                        <a:pt x="979" y="3748"/>
                        <a:pt x="980" y="3748"/>
                        <a:pt x="981" y="3748"/>
                      </a:cubicBezTo>
                      <a:lnTo>
                        <a:pt x="984" y="3746"/>
                      </a:lnTo>
                      <a:cubicBezTo>
                        <a:pt x="988" y="3744"/>
                        <a:pt x="993" y="3746"/>
                        <a:pt x="995" y="3750"/>
                      </a:cubicBezTo>
                      <a:lnTo>
                        <a:pt x="996" y="3753"/>
                      </a:lnTo>
                      <a:lnTo>
                        <a:pt x="1000" y="3753"/>
                      </a:lnTo>
                      <a:cubicBezTo>
                        <a:pt x="1004" y="3752"/>
                        <a:pt x="1007" y="3754"/>
                        <a:pt x="1008" y="3756"/>
                      </a:cubicBezTo>
                      <a:cubicBezTo>
                        <a:pt x="1010" y="3759"/>
                        <a:pt x="1010" y="3763"/>
                        <a:pt x="1008" y="3765"/>
                      </a:cubicBezTo>
                      <a:lnTo>
                        <a:pt x="1002" y="3773"/>
                      </a:lnTo>
                      <a:lnTo>
                        <a:pt x="994" y="3781"/>
                      </a:lnTo>
                      <a:lnTo>
                        <a:pt x="986" y="3786"/>
                      </a:lnTo>
                      <a:cubicBezTo>
                        <a:pt x="985" y="3787"/>
                        <a:pt x="984" y="3787"/>
                        <a:pt x="984" y="3787"/>
                      </a:cubicBezTo>
                      <a:lnTo>
                        <a:pt x="969" y="3791"/>
                      </a:lnTo>
                      <a:lnTo>
                        <a:pt x="955" y="3799"/>
                      </a:lnTo>
                      <a:cubicBezTo>
                        <a:pt x="954" y="3799"/>
                        <a:pt x="954" y="3799"/>
                        <a:pt x="953" y="3800"/>
                      </a:cubicBezTo>
                      <a:lnTo>
                        <a:pt x="951" y="3800"/>
                      </a:lnTo>
                      <a:cubicBezTo>
                        <a:pt x="951" y="3801"/>
                        <a:pt x="951" y="3801"/>
                        <a:pt x="951" y="3802"/>
                      </a:cubicBezTo>
                      <a:cubicBezTo>
                        <a:pt x="951" y="3803"/>
                        <a:pt x="952" y="3803"/>
                        <a:pt x="952" y="3803"/>
                      </a:cubicBezTo>
                      <a:lnTo>
                        <a:pt x="954" y="3806"/>
                      </a:lnTo>
                      <a:cubicBezTo>
                        <a:pt x="955" y="3806"/>
                        <a:pt x="955" y="3807"/>
                        <a:pt x="955" y="3808"/>
                      </a:cubicBezTo>
                      <a:lnTo>
                        <a:pt x="957" y="3812"/>
                      </a:lnTo>
                      <a:cubicBezTo>
                        <a:pt x="958" y="3816"/>
                        <a:pt x="956" y="3819"/>
                        <a:pt x="954" y="3821"/>
                      </a:cubicBezTo>
                      <a:lnTo>
                        <a:pt x="953" y="3822"/>
                      </a:lnTo>
                      <a:lnTo>
                        <a:pt x="955" y="3828"/>
                      </a:lnTo>
                      <a:lnTo>
                        <a:pt x="960" y="3828"/>
                      </a:lnTo>
                      <a:cubicBezTo>
                        <a:pt x="962" y="3829"/>
                        <a:pt x="963" y="3829"/>
                        <a:pt x="964" y="3830"/>
                      </a:cubicBezTo>
                      <a:lnTo>
                        <a:pt x="967" y="3832"/>
                      </a:lnTo>
                      <a:cubicBezTo>
                        <a:pt x="970" y="3835"/>
                        <a:pt x="971" y="3839"/>
                        <a:pt x="970" y="3842"/>
                      </a:cubicBezTo>
                      <a:lnTo>
                        <a:pt x="968" y="3845"/>
                      </a:lnTo>
                      <a:lnTo>
                        <a:pt x="970" y="3851"/>
                      </a:lnTo>
                      <a:lnTo>
                        <a:pt x="972" y="3866"/>
                      </a:lnTo>
                      <a:lnTo>
                        <a:pt x="977" y="3868"/>
                      </a:lnTo>
                      <a:lnTo>
                        <a:pt x="978" y="3869"/>
                      </a:lnTo>
                      <a:cubicBezTo>
                        <a:pt x="979" y="3869"/>
                        <a:pt x="979" y="3870"/>
                        <a:pt x="980" y="3870"/>
                      </a:cubicBezTo>
                      <a:cubicBezTo>
                        <a:pt x="980" y="3870"/>
                        <a:pt x="980" y="3870"/>
                        <a:pt x="981" y="3870"/>
                      </a:cubicBezTo>
                      <a:lnTo>
                        <a:pt x="989" y="3869"/>
                      </a:lnTo>
                      <a:lnTo>
                        <a:pt x="993" y="3868"/>
                      </a:lnTo>
                      <a:lnTo>
                        <a:pt x="1009" y="3855"/>
                      </a:lnTo>
                      <a:cubicBezTo>
                        <a:pt x="1010" y="3855"/>
                        <a:pt x="1011" y="3854"/>
                        <a:pt x="1012" y="3854"/>
                      </a:cubicBezTo>
                      <a:lnTo>
                        <a:pt x="1016" y="3853"/>
                      </a:lnTo>
                      <a:lnTo>
                        <a:pt x="1020" y="3848"/>
                      </a:lnTo>
                      <a:cubicBezTo>
                        <a:pt x="1020" y="3847"/>
                        <a:pt x="1021" y="3846"/>
                        <a:pt x="1022" y="3845"/>
                      </a:cubicBezTo>
                      <a:lnTo>
                        <a:pt x="1025" y="3844"/>
                      </a:lnTo>
                      <a:cubicBezTo>
                        <a:pt x="1026" y="3843"/>
                        <a:pt x="1027" y="3843"/>
                        <a:pt x="1029" y="3843"/>
                      </a:cubicBezTo>
                      <a:lnTo>
                        <a:pt x="1044" y="3842"/>
                      </a:lnTo>
                      <a:lnTo>
                        <a:pt x="1049" y="3839"/>
                      </a:lnTo>
                      <a:cubicBezTo>
                        <a:pt x="1050" y="3839"/>
                        <a:pt x="1051" y="3838"/>
                        <a:pt x="1052" y="3838"/>
                      </a:cubicBezTo>
                      <a:lnTo>
                        <a:pt x="1059" y="3836"/>
                      </a:lnTo>
                      <a:lnTo>
                        <a:pt x="1080" y="3819"/>
                      </a:lnTo>
                      <a:cubicBezTo>
                        <a:pt x="1081" y="3819"/>
                        <a:pt x="1082" y="3818"/>
                        <a:pt x="1083" y="3818"/>
                      </a:cubicBezTo>
                      <a:lnTo>
                        <a:pt x="1089" y="3816"/>
                      </a:lnTo>
                      <a:lnTo>
                        <a:pt x="1094" y="3812"/>
                      </a:lnTo>
                      <a:lnTo>
                        <a:pt x="1100" y="3796"/>
                      </a:lnTo>
                      <a:cubicBezTo>
                        <a:pt x="1101" y="3795"/>
                        <a:pt x="1102" y="3794"/>
                        <a:pt x="1103" y="3793"/>
                      </a:cubicBezTo>
                      <a:lnTo>
                        <a:pt x="1108" y="3789"/>
                      </a:lnTo>
                      <a:cubicBezTo>
                        <a:pt x="1109" y="3789"/>
                        <a:pt x="1111" y="3788"/>
                        <a:pt x="1112" y="3788"/>
                      </a:cubicBezTo>
                      <a:lnTo>
                        <a:pt x="1123" y="3787"/>
                      </a:lnTo>
                      <a:lnTo>
                        <a:pt x="1135" y="3775"/>
                      </a:lnTo>
                      <a:cubicBezTo>
                        <a:pt x="1136" y="3774"/>
                        <a:pt x="1137" y="3774"/>
                        <a:pt x="1138" y="3773"/>
                      </a:cubicBezTo>
                      <a:lnTo>
                        <a:pt x="1155" y="3769"/>
                      </a:lnTo>
                      <a:lnTo>
                        <a:pt x="1161" y="3761"/>
                      </a:lnTo>
                      <a:cubicBezTo>
                        <a:pt x="1162" y="3761"/>
                        <a:pt x="1162" y="3760"/>
                        <a:pt x="1163" y="3760"/>
                      </a:cubicBezTo>
                      <a:lnTo>
                        <a:pt x="1165" y="3757"/>
                      </a:lnTo>
                      <a:lnTo>
                        <a:pt x="1168" y="3743"/>
                      </a:lnTo>
                      <a:cubicBezTo>
                        <a:pt x="1168" y="3742"/>
                        <a:pt x="1168" y="3742"/>
                        <a:pt x="1169" y="3741"/>
                      </a:cubicBezTo>
                      <a:lnTo>
                        <a:pt x="1172" y="3736"/>
                      </a:lnTo>
                      <a:lnTo>
                        <a:pt x="1182" y="3726"/>
                      </a:lnTo>
                      <a:lnTo>
                        <a:pt x="1181" y="3723"/>
                      </a:lnTo>
                      <a:lnTo>
                        <a:pt x="1179" y="3721"/>
                      </a:lnTo>
                      <a:lnTo>
                        <a:pt x="1174" y="3719"/>
                      </a:lnTo>
                      <a:lnTo>
                        <a:pt x="1163" y="3711"/>
                      </a:lnTo>
                      <a:lnTo>
                        <a:pt x="1161" y="3711"/>
                      </a:lnTo>
                      <a:lnTo>
                        <a:pt x="1137" y="3730"/>
                      </a:lnTo>
                      <a:cubicBezTo>
                        <a:pt x="1136" y="3731"/>
                        <a:pt x="1135" y="3731"/>
                        <a:pt x="1134" y="3732"/>
                      </a:cubicBezTo>
                      <a:lnTo>
                        <a:pt x="1121" y="3735"/>
                      </a:lnTo>
                      <a:lnTo>
                        <a:pt x="1111" y="3745"/>
                      </a:lnTo>
                      <a:lnTo>
                        <a:pt x="1106" y="3748"/>
                      </a:lnTo>
                      <a:lnTo>
                        <a:pt x="1100" y="3750"/>
                      </a:lnTo>
                      <a:cubicBezTo>
                        <a:pt x="1099" y="3750"/>
                        <a:pt x="1098" y="3750"/>
                        <a:pt x="1097" y="3750"/>
                      </a:cubicBezTo>
                      <a:lnTo>
                        <a:pt x="1093" y="3750"/>
                      </a:lnTo>
                      <a:cubicBezTo>
                        <a:pt x="1090" y="3750"/>
                        <a:pt x="1087" y="3748"/>
                        <a:pt x="1086" y="3745"/>
                      </a:cubicBezTo>
                      <a:cubicBezTo>
                        <a:pt x="1084" y="3742"/>
                        <a:pt x="1086" y="3739"/>
                        <a:pt x="1088" y="3737"/>
                      </a:cubicBezTo>
                      <a:lnTo>
                        <a:pt x="1092" y="3732"/>
                      </a:lnTo>
                      <a:cubicBezTo>
                        <a:pt x="1093" y="3731"/>
                        <a:pt x="1093" y="3731"/>
                        <a:pt x="1094" y="3730"/>
                      </a:cubicBezTo>
                      <a:lnTo>
                        <a:pt x="1102" y="3725"/>
                      </a:lnTo>
                      <a:lnTo>
                        <a:pt x="1110" y="3715"/>
                      </a:lnTo>
                      <a:cubicBezTo>
                        <a:pt x="1110" y="3714"/>
                        <a:pt x="1111" y="3713"/>
                        <a:pt x="1112" y="3713"/>
                      </a:cubicBezTo>
                      <a:lnTo>
                        <a:pt x="1118" y="3708"/>
                      </a:lnTo>
                      <a:cubicBezTo>
                        <a:pt x="1119" y="3708"/>
                        <a:pt x="1119" y="3708"/>
                        <a:pt x="1120" y="3707"/>
                      </a:cubicBezTo>
                      <a:lnTo>
                        <a:pt x="1142" y="3700"/>
                      </a:lnTo>
                      <a:lnTo>
                        <a:pt x="1148" y="3696"/>
                      </a:lnTo>
                      <a:lnTo>
                        <a:pt x="1164" y="3675"/>
                      </a:lnTo>
                      <a:lnTo>
                        <a:pt x="1206" y="3648"/>
                      </a:lnTo>
                      <a:lnTo>
                        <a:pt x="1210" y="3642"/>
                      </a:lnTo>
                      <a:lnTo>
                        <a:pt x="1213" y="3623"/>
                      </a:lnTo>
                      <a:cubicBezTo>
                        <a:pt x="1214" y="3622"/>
                        <a:pt x="1214" y="3621"/>
                        <a:pt x="1215" y="3620"/>
                      </a:cubicBezTo>
                      <a:lnTo>
                        <a:pt x="1230" y="3604"/>
                      </a:lnTo>
                      <a:cubicBezTo>
                        <a:pt x="1231" y="3603"/>
                        <a:pt x="1231" y="3603"/>
                        <a:pt x="1232" y="3602"/>
                      </a:cubicBezTo>
                      <a:lnTo>
                        <a:pt x="1237" y="3599"/>
                      </a:lnTo>
                      <a:cubicBezTo>
                        <a:pt x="1238" y="3599"/>
                        <a:pt x="1239" y="3598"/>
                        <a:pt x="1240" y="3598"/>
                      </a:cubicBezTo>
                      <a:lnTo>
                        <a:pt x="1247" y="3597"/>
                      </a:lnTo>
                      <a:cubicBezTo>
                        <a:pt x="1250" y="3596"/>
                        <a:pt x="1253" y="3598"/>
                        <a:pt x="1255" y="3600"/>
                      </a:cubicBezTo>
                      <a:cubicBezTo>
                        <a:pt x="1256" y="3603"/>
                        <a:pt x="1256" y="3606"/>
                        <a:pt x="1255" y="3609"/>
                      </a:cubicBezTo>
                      <a:lnTo>
                        <a:pt x="1252" y="3615"/>
                      </a:lnTo>
                      <a:lnTo>
                        <a:pt x="1238" y="3629"/>
                      </a:lnTo>
                      <a:lnTo>
                        <a:pt x="1232" y="3632"/>
                      </a:lnTo>
                      <a:lnTo>
                        <a:pt x="1233" y="3634"/>
                      </a:lnTo>
                      <a:lnTo>
                        <a:pt x="1250" y="3637"/>
                      </a:lnTo>
                      <a:lnTo>
                        <a:pt x="1260" y="3636"/>
                      </a:lnTo>
                      <a:cubicBezTo>
                        <a:pt x="1261" y="3636"/>
                        <a:pt x="1263" y="3637"/>
                        <a:pt x="1264" y="3637"/>
                      </a:cubicBezTo>
                      <a:lnTo>
                        <a:pt x="1267" y="3638"/>
                      </a:lnTo>
                      <a:cubicBezTo>
                        <a:pt x="1268" y="3639"/>
                        <a:pt x="1269" y="3640"/>
                        <a:pt x="1270" y="3641"/>
                      </a:cubicBezTo>
                      <a:lnTo>
                        <a:pt x="1273" y="3640"/>
                      </a:lnTo>
                      <a:cubicBezTo>
                        <a:pt x="1276" y="3640"/>
                        <a:pt x="1279" y="3641"/>
                        <a:pt x="1281" y="3643"/>
                      </a:cubicBezTo>
                      <a:cubicBezTo>
                        <a:pt x="1282" y="3645"/>
                        <a:pt x="1283" y="3648"/>
                        <a:pt x="1282" y="3651"/>
                      </a:cubicBezTo>
                      <a:lnTo>
                        <a:pt x="1280" y="3657"/>
                      </a:lnTo>
                      <a:cubicBezTo>
                        <a:pt x="1280" y="3658"/>
                        <a:pt x="1279" y="3658"/>
                        <a:pt x="1279" y="3659"/>
                      </a:cubicBezTo>
                      <a:lnTo>
                        <a:pt x="1274" y="3665"/>
                      </a:lnTo>
                      <a:lnTo>
                        <a:pt x="1268" y="3671"/>
                      </a:lnTo>
                      <a:cubicBezTo>
                        <a:pt x="1267" y="3672"/>
                        <a:pt x="1266" y="3672"/>
                        <a:pt x="1265" y="3672"/>
                      </a:cubicBezTo>
                      <a:lnTo>
                        <a:pt x="1239" y="3680"/>
                      </a:lnTo>
                      <a:lnTo>
                        <a:pt x="1227" y="3687"/>
                      </a:lnTo>
                      <a:lnTo>
                        <a:pt x="1225" y="3690"/>
                      </a:lnTo>
                      <a:lnTo>
                        <a:pt x="1224" y="3695"/>
                      </a:lnTo>
                      <a:cubicBezTo>
                        <a:pt x="1224" y="3696"/>
                        <a:pt x="1223" y="3698"/>
                        <a:pt x="1222" y="3699"/>
                      </a:cubicBezTo>
                      <a:lnTo>
                        <a:pt x="1217" y="3703"/>
                      </a:lnTo>
                      <a:cubicBezTo>
                        <a:pt x="1217" y="3704"/>
                        <a:pt x="1216" y="3704"/>
                        <a:pt x="1216" y="3705"/>
                      </a:cubicBezTo>
                      <a:lnTo>
                        <a:pt x="1204" y="3711"/>
                      </a:lnTo>
                      <a:lnTo>
                        <a:pt x="1204" y="3713"/>
                      </a:lnTo>
                      <a:lnTo>
                        <a:pt x="1204" y="3715"/>
                      </a:lnTo>
                      <a:lnTo>
                        <a:pt x="1224" y="3709"/>
                      </a:lnTo>
                      <a:cubicBezTo>
                        <a:pt x="1225" y="3708"/>
                        <a:pt x="1226" y="3708"/>
                        <a:pt x="1226" y="3708"/>
                      </a:cubicBezTo>
                      <a:lnTo>
                        <a:pt x="1231" y="3708"/>
                      </a:lnTo>
                      <a:cubicBezTo>
                        <a:pt x="1233" y="3709"/>
                        <a:pt x="1233" y="3708"/>
                        <a:pt x="1234" y="3709"/>
                      </a:cubicBezTo>
                      <a:lnTo>
                        <a:pt x="1239" y="3711"/>
                      </a:lnTo>
                      <a:cubicBezTo>
                        <a:pt x="1240" y="3711"/>
                        <a:pt x="1241" y="3712"/>
                        <a:pt x="1242" y="3712"/>
                      </a:cubicBezTo>
                      <a:lnTo>
                        <a:pt x="1248" y="3717"/>
                      </a:lnTo>
                      <a:lnTo>
                        <a:pt x="1258" y="3716"/>
                      </a:lnTo>
                      <a:cubicBezTo>
                        <a:pt x="1261" y="3716"/>
                        <a:pt x="1263" y="3717"/>
                        <a:pt x="1265" y="3719"/>
                      </a:cubicBezTo>
                      <a:lnTo>
                        <a:pt x="1269" y="3726"/>
                      </a:lnTo>
                      <a:cubicBezTo>
                        <a:pt x="1271" y="3727"/>
                        <a:pt x="1271" y="3730"/>
                        <a:pt x="1271" y="3732"/>
                      </a:cubicBezTo>
                      <a:cubicBezTo>
                        <a:pt x="1271" y="3732"/>
                        <a:pt x="1271" y="3733"/>
                        <a:pt x="1272" y="3733"/>
                      </a:cubicBezTo>
                      <a:lnTo>
                        <a:pt x="1274" y="3736"/>
                      </a:lnTo>
                      <a:cubicBezTo>
                        <a:pt x="1274" y="3737"/>
                        <a:pt x="1275" y="3738"/>
                        <a:pt x="1275" y="3739"/>
                      </a:cubicBezTo>
                      <a:lnTo>
                        <a:pt x="1276" y="3744"/>
                      </a:lnTo>
                      <a:cubicBezTo>
                        <a:pt x="1276" y="3745"/>
                        <a:pt x="1276" y="3746"/>
                        <a:pt x="1276" y="3747"/>
                      </a:cubicBezTo>
                      <a:lnTo>
                        <a:pt x="1274" y="3752"/>
                      </a:lnTo>
                      <a:cubicBezTo>
                        <a:pt x="1274" y="3755"/>
                        <a:pt x="1273" y="3756"/>
                        <a:pt x="1271" y="3757"/>
                      </a:cubicBezTo>
                      <a:lnTo>
                        <a:pt x="1268" y="3759"/>
                      </a:lnTo>
                      <a:cubicBezTo>
                        <a:pt x="1267" y="3760"/>
                        <a:pt x="1265" y="3760"/>
                        <a:pt x="1264" y="3760"/>
                      </a:cubicBezTo>
                      <a:lnTo>
                        <a:pt x="1244" y="3761"/>
                      </a:lnTo>
                      <a:lnTo>
                        <a:pt x="1233" y="3765"/>
                      </a:lnTo>
                      <a:lnTo>
                        <a:pt x="1231" y="3767"/>
                      </a:lnTo>
                      <a:lnTo>
                        <a:pt x="1224" y="3779"/>
                      </a:lnTo>
                      <a:lnTo>
                        <a:pt x="1220" y="3786"/>
                      </a:lnTo>
                      <a:cubicBezTo>
                        <a:pt x="1219" y="3787"/>
                        <a:pt x="1219" y="3788"/>
                        <a:pt x="1218" y="3788"/>
                      </a:cubicBezTo>
                      <a:lnTo>
                        <a:pt x="1213" y="3792"/>
                      </a:lnTo>
                      <a:lnTo>
                        <a:pt x="1204" y="3796"/>
                      </a:lnTo>
                      <a:cubicBezTo>
                        <a:pt x="1203" y="3796"/>
                        <a:pt x="1202" y="3797"/>
                        <a:pt x="1201" y="3796"/>
                      </a:cubicBezTo>
                      <a:lnTo>
                        <a:pt x="1193" y="3796"/>
                      </a:lnTo>
                      <a:cubicBezTo>
                        <a:pt x="1191" y="3796"/>
                        <a:pt x="1189" y="3795"/>
                        <a:pt x="1188" y="3794"/>
                      </a:cubicBezTo>
                      <a:lnTo>
                        <a:pt x="1185" y="3791"/>
                      </a:lnTo>
                      <a:lnTo>
                        <a:pt x="1165" y="3803"/>
                      </a:lnTo>
                      <a:lnTo>
                        <a:pt x="1158" y="3816"/>
                      </a:lnTo>
                      <a:cubicBezTo>
                        <a:pt x="1157" y="3816"/>
                        <a:pt x="1157" y="3817"/>
                        <a:pt x="1156" y="3818"/>
                      </a:cubicBezTo>
                      <a:lnTo>
                        <a:pt x="1152" y="3821"/>
                      </a:lnTo>
                      <a:cubicBezTo>
                        <a:pt x="1151" y="3822"/>
                        <a:pt x="1150" y="3822"/>
                        <a:pt x="1150" y="3822"/>
                      </a:cubicBezTo>
                      <a:lnTo>
                        <a:pt x="1138" y="3827"/>
                      </a:lnTo>
                      <a:lnTo>
                        <a:pt x="1135" y="3829"/>
                      </a:lnTo>
                      <a:lnTo>
                        <a:pt x="1129" y="3838"/>
                      </a:lnTo>
                      <a:lnTo>
                        <a:pt x="1131" y="3837"/>
                      </a:lnTo>
                      <a:lnTo>
                        <a:pt x="1136" y="3832"/>
                      </a:lnTo>
                      <a:cubicBezTo>
                        <a:pt x="1137" y="3832"/>
                        <a:pt x="1137" y="3832"/>
                        <a:pt x="1138" y="3831"/>
                      </a:cubicBezTo>
                      <a:lnTo>
                        <a:pt x="1145" y="3828"/>
                      </a:lnTo>
                      <a:cubicBezTo>
                        <a:pt x="1145" y="3828"/>
                        <a:pt x="1146" y="3827"/>
                        <a:pt x="1147" y="3827"/>
                      </a:cubicBezTo>
                      <a:lnTo>
                        <a:pt x="1161" y="3825"/>
                      </a:lnTo>
                      <a:cubicBezTo>
                        <a:pt x="1164" y="3825"/>
                        <a:pt x="1166" y="3826"/>
                        <a:pt x="1168" y="3828"/>
                      </a:cubicBezTo>
                      <a:cubicBezTo>
                        <a:pt x="1170" y="3830"/>
                        <a:pt x="1171" y="3833"/>
                        <a:pt x="1170" y="3836"/>
                      </a:cubicBezTo>
                      <a:lnTo>
                        <a:pt x="1168" y="3842"/>
                      </a:lnTo>
                      <a:cubicBezTo>
                        <a:pt x="1167" y="3843"/>
                        <a:pt x="1167" y="3844"/>
                        <a:pt x="1166" y="3844"/>
                      </a:cubicBezTo>
                      <a:cubicBezTo>
                        <a:pt x="1169" y="3846"/>
                        <a:pt x="1170" y="3848"/>
                        <a:pt x="1170" y="3851"/>
                      </a:cubicBezTo>
                      <a:lnTo>
                        <a:pt x="1170" y="3854"/>
                      </a:lnTo>
                      <a:cubicBezTo>
                        <a:pt x="1170" y="3858"/>
                        <a:pt x="1167" y="3862"/>
                        <a:pt x="1163" y="3862"/>
                      </a:cubicBezTo>
                      <a:lnTo>
                        <a:pt x="1147" y="3864"/>
                      </a:lnTo>
                      <a:lnTo>
                        <a:pt x="1141" y="3867"/>
                      </a:lnTo>
                      <a:lnTo>
                        <a:pt x="1139" y="3871"/>
                      </a:lnTo>
                      <a:lnTo>
                        <a:pt x="1141" y="3878"/>
                      </a:lnTo>
                      <a:lnTo>
                        <a:pt x="1146" y="3881"/>
                      </a:lnTo>
                      <a:lnTo>
                        <a:pt x="1163" y="3885"/>
                      </a:lnTo>
                      <a:cubicBezTo>
                        <a:pt x="1165" y="3886"/>
                        <a:pt x="1167" y="3887"/>
                        <a:pt x="1168" y="3889"/>
                      </a:cubicBezTo>
                      <a:cubicBezTo>
                        <a:pt x="1169" y="3891"/>
                        <a:pt x="1169" y="3893"/>
                        <a:pt x="1168" y="3896"/>
                      </a:cubicBezTo>
                      <a:lnTo>
                        <a:pt x="1167" y="3900"/>
                      </a:lnTo>
                      <a:cubicBezTo>
                        <a:pt x="1166" y="3901"/>
                        <a:pt x="1166" y="3902"/>
                        <a:pt x="1165" y="3903"/>
                      </a:cubicBezTo>
                      <a:lnTo>
                        <a:pt x="1162" y="3906"/>
                      </a:lnTo>
                      <a:cubicBezTo>
                        <a:pt x="1161" y="3907"/>
                        <a:pt x="1161" y="3907"/>
                        <a:pt x="1160" y="3908"/>
                      </a:cubicBezTo>
                      <a:lnTo>
                        <a:pt x="1156" y="3909"/>
                      </a:lnTo>
                      <a:cubicBezTo>
                        <a:pt x="1156" y="3909"/>
                        <a:pt x="1155" y="3910"/>
                        <a:pt x="1154" y="3910"/>
                      </a:cubicBezTo>
                      <a:lnTo>
                        <a:pt x="1150" y="3910"/>
                      </a:lnTo>
                      <a:lnTo>
                        <a:pt x="1147" y="3916"/>
                      </a:lnTo>
                      <a:cubicBezTo>
                        <a:pt x="1147" y="3917"/>
                        <a:pt x="1146" y="3918"/>
                        <a:pt x="1145" y="3919"/>
                      </a:cubicBezTo>
                      <a:lnTo>
                        <a:pt x="1142" y="3921"/>
                      </a:lnTo>
                      <a:cubicBezTo>
                        <a:pt x="1139" y="3923"/>
                        <a:pt x="1135" y="3923"/>
                        <a:pt x="1132" y="3920"/>
                      </a:cubicBezTo>
                      <a:lnTo>
                        <a:pt x="1130" y="3918"/>
                      </a:lnTo>
                      <a:lnTo>
                        <a:pt x="1125" y="3912"/>
                      </a:lnTo>
                      <a:lnTo>
                        <a:pt x="1115" y="3909"/>
                      </a:lnTo>
                      <a:lnTo>
                        <a:pt x="1115" y="3909"/>
                      </a:lnTo>
                      <a:lnTo>
                        <a:pt x="1098" y="3916"/>
                      </a:lnTo>
                      <a:cubicBezTo>
                        <a:pt x="1096" y="3917"/>
                        <a:pt x="1094" y="3917"/>
                        <a:pt x="1092" y="3916"/>
                      </a:cubicBezTo>
                      <a:lnTo>
                        <a:pt x="1086" y="3914"/>
                      </a:lnTo>
                      <a:cubicBezTo>
                        <a:pt x="1085" y="3914"/>
                        <a:pt x="1084" y="3914"/>
                        <a:pt x="1083" y="3913"/>
                      </a:cubicBezTo>
                      <a:lnTo>
                        <a:pt x="1078" y="3908"/>
                      </a:lnTo>
                      <a:lnTo>
                        <a:pt x="1074" y="3906"/>
                      </a:lnTo>
                      <a:lnTo>
                        <a:pt x="1070" y="3905"/>
                      </a:lnTo>
                      <a:lnTo>
                        <a:pt x="1067" y="3906"/>
                      </a:lnTo>
                      <a:lnTo>
                        <a:pt x="1062" y="3910"/>
                      </a:lnTo>
                      <a:cubicBezTo>
                        <a:pt x="1061" y="3910"/>
                        <a:pt x="1060" y="3911"/>
                        <a:pt x="1059" y="3911"/>
                      </a:cubicBezTo>
                      <a:lnTo>
                        <a:pt x="1056" y="3912"/>
                      </a:lnTo>
                      <a:cubicBezTo>
                        <a:pt x="1055" y="3912"/>
                        <a:pt x="1053" y="3912"/>
                        <a:pt x="1052" y="3911"/>
                      </a:cubicBezTo>
                      <a:lnTo>
                        <a:pt x="1048" y="3910"/>
                      </a:lnTo>
                      <a:cubicBezTo>
                        <a:pt x="1047" y="3909"/>
                        <a:pt x="1046" y="3909"/>
                        <a:pt x="1045" y="3908"/>
                      </a:cubicBezTo>
                      <a:lnTo>
                        <a:pt x="1039" y="3901"/>
                      </a:lnTo>
                      <a:lnTo>
                        <a:pt x="1014" y="3907"/>
                      </a:lnTo>
                      <a:lnTo>
                        <a:pt x="1004" y="3913"/>
                      </a:lnTo>
                      <a:lnTo>
                        <a:pt x="1000" y="3920"/>
                      </a:lnTo>
                      <a:cubicBezTo>
                        <a:pt x="1000" y="3920"/>
                        <a:pt x="999" y="3921"/>
                        <a:pt x="998" y="3922"/>
                      </a:cubicBezTo>
                      <a:lnTo>
                        <a:pt x="998" y="3922"/>
                      </a:lnTo>
                      <a:lnTo>
                        <a:pt x="1001" y="3931"/>
                      </a:lnTo>
                      <a:lnTo>
                        <a:pt x="1031" y="3939"/>
                      </a:lnTo>
                      <a:cubicBezTo>
                        <a:pt x="1033" y="3939"/>
                        <a:pt x="1035" y="3940"/>
                        <a:pt x="1036" y="3941"/>
                      </a:cubicBezTo>
                      <a:lnTo>
                        <a:pt x="1040" y="3947"/>
                      </a:lnTo>
                      <a:cubicBezTo>
                        <a:pt x="1041" y="3947"/>
                        <a:pt x="1041" y="3948"/>
                        <a:pt x="1041" y="3949"/>
                      </a:cubicBezTo>
                      <a:lnTo>
                        <a:pt x="1042" y="3949"/>
                      </a:lnTo>
                      <a:cubicBezTo>
                        <a:pt x="1042" y="3950"/>
                        <a:pt x="1044" y="3953"/>
                        <a:pt x="1044" y="3954"/>
                      </a:cubicBezTo>
                      <a:lnTo>
                        <a:pt x="1044" y="3956"/>
                      </a:lnTo>
                      <a:cubicBezTo>
                        <a:pt x="1044" y="3957"/>
                        <a:pt x="1044" y="3958"/>
                        <a:pt x="1044" y="3958"/>
                      </a:cubicBezTo>
                      <a:lnTo>
                        <a:pt x="1044" y="3961"/>
                      </a:lnTo>
                      <a:cubicBezTo>
                        <a:pt x="1044" y="3962"/>
                        <a:pt x="1044" y="3963"/>
                        <a:pt x="1044" y="3963"/>
                      </a:cubicBezTo>
                      <a:cubicBezTo>
                        <a:pt x="1043" y="3964"/>
                        <a:pt x="1043" y="3964"/>
                        <a:pt x="1043" y="3964"/>
                      </a:cubicBezTo>
                      <a:lnTo>
                        <a:pt x="1042" y="3979"/>
                      </a:lnTo>
                      <a:cubicBezTo>
                        <a:pt x="1042" y="3980"/>
                        <a:pt x="1041" y="3981"/>
                        <a:pt x="1041" y="3982"/>
                      </a:cubicBezTo>
                      <a:lnTo>
                        <a:pt x="1039" y="3985"/>
                      </a:lnTo>
                      <a:cubicBezTo>
                        <a:pt x="1037" y="3987"/>
                        <a:pt x="1033" y="3988"/>
                        <a:pt x="1030" y="3987"/>
                      </a:cubicBezTo>
                      <a:cubicBezTo>
                        <a:pt x="1027" y="3986"/>
                        <a:pt x="1025" y="3983"/>
                        <a:pt x="1024" y="3980"/>
                      </a:cubicBezTo>
                      <a:lnTo>
                        <a:pt x="1023" y="3961"/>
                      </a:lnTo>
                      <a:lnTo>
                        <a:pt x="1010" y="3964"/>
                      </a:lnTo>
                      <a:cubicBezTo>
                        <a:pt x="1010" y="3964"/>
                        <a:pt x="1009" y="3964"/>
                        <a:pt x="1008" y="3964"/>
                      </a:cubicBezTo>
                      <a:lnTo>
                        <a:pt x="1000" y="3963"/>
                      </a:lnTo>
                      <a:cubicBezTo>
                        <a:pt x="998" y="3962"/>
                        <a:pt x="996" y="3961"/>
                        <a:pt x="995" y="3960"/>
                      </a:cubicBezTo>
                      <a:lnTo>
                        <a:pt x="986" y="3949"/>
                      </a:lnTo>
                      <a:lnTo>
                        <a:pt x="981" y="3946"/>
                      </a:lnTo>
                      <a:lnTo>
                        <a:pt x="974" y="3953"/>
                      </a:lnTo>
                      <a:lnTo>
                        <a:pt x="965" y="3959"/>
                      </a:lnTo>
                      <a:lnTo>
                        <a:pt x="956" y="3962"/>
                      </a:lnTo>
                      <a:cubicBezTo>
                        <a:pt x="955" y="3963"/>
                        <a:pt x="953" y="3963"/>
                        <a:pt x="951" y="3962"/>
                      </a:cubicBezTo>
                      <a:lnTo>
                        <a:pt x="947" y="3961"/>
                      </a:lnTo>
                      <a:cubicBezTo>
                        <a:pt x="944" y="3960"/>
                        <a:pt x="942" y="3958"/>
                        <a:pt x="941" y="3955"/>
                      </a:cubicBezTo>
                      <a:cubicBezTo>
                        <a:pt x="941" y="3953"/>
                        <a:pt x="941" y="3950"/>
                        <a:pt x="943" y="3948"/>
                      </a:cubicBezTo>
                      <a:lnTo>
                        <a:pt x="961" y="3928"/>
                      </a:lnTo>
                      <a:lnTo>
                        <a:pt x="966" y="3910"/>
                      </a:lnTo>
                      <a:lnTo>
                        <a:pt x="964" y="3904"/>
                      </a:lnTo>
                      <a:lnTo>
                        <a:pt x="956" y="3893"/>
                      </a:lnTo>
                      <a:lnTo>
                        <a:pt x="939" y="3878"/>
                      </a:lnTo>
                      <a:cubicBezTo>
                        <a:pt x="936" y="3876"/>
                        <a:pt x="935" y="3874"/>
                        <a:pt x="936" y="3871"/>
                      </a:cubicBezTo>
                      <a:lnTo>
                        <a:pt x="937" y="3864"/>
                      </a:lnTo>
                      <a:lnTo>
                        <a:pt x="937" y="3858"/>
                      </a:lnTo>
                      <a:lnTo>
                        <a:pt x="933" y="3849"/>
                      </a:lnTo>
                      <a:lnTo>
                        <a:pt x="924" y="3838"/>
                      </a:lnTo>
                      <a:lnTo>
                        <a:pt x="920" y="3829"/>
                      </a:lnTo>
                      <a:cubicBezTo>
                        <a:pt x="919" y="3828"/>
                        <a:pt x="919" y="3827"/>
                        <a:pt x="919" y="3826"/>
                      </a:cubicBezTo>
                      <a:lnTo>
                        <a:pt x="910" y="3833"/>
                      </a:lnTo>
                      <a:cubicBezTo>
                        <a:pt x="909" y="3834"/>
                        <a:pt x="908" y="3835"/>
                        <a:pt x="907" y="3835"/>
                      </a:cubicBezTo>
                      <a:lnTo>
                        <a:pt x="898" y="3837"/>
                      </a:lnTo>
                      <a:cubicBezTo>
                        <a:pt x="899" y="3838"/>
                        <a:pt x="900" y="3839"/>
                        <a:pt x="900" y="3840"/>
                      </a:cubicBezTo>
                      <a:lnTo>
                        <a:pt x="903" y="3846"/>
                      </a:lnTo>
                      <a:lnTo>
                        <a:pt x="906" y="3858"/>
                      </a:lnTo>
                      <a:cubicBezTo>
                        <a:pt x="907" y="3862"/>
                        <a:pt x="905" y="3865"/>
                        <a:pt x="903" y="3867"/>
                      </a:cubicBezTo>
                      <a:cubicBezTo>
                        <a:pt x="900" y="3869"/>
                        <a:pt x="896" y="3869"/>
                        <a:pt x="893" y="3866"/>
                      </a:cubicBezTo>
                      <a:lnTo>
                        <a:pt x="891" y="3864"/>
                      </a:lnTo>
                      <a:cubicBezTo>
                        <a:pt x="890" y="3864"/>
                        <a:pt x="889" y="3863"/>
                        <a:pt x="889" y="3862"/>
                      </a:cubicBezTo>
                      <a:lnTo>
                        <a:pt x="884" y="3853"/>
                      </a:lnTo>
                      <a:lnTo>
                        <a:pt x="883" y="3856"/>
                      </a:lnTo>
                      <a:lnTo>
                        <a:pt x="875" y="3871"/>
                      </a:lnTo>
                      <a:cubicBezTo>
                        <a:pt x="874" y="3872"/>
                        <a:pt x="874" y="3872"/>
                        <a:pt x="874" y="3873"/>
                      </a:cubicBezTo>
                      <a:lnTo>
                        <a:pt x="871" y="3876"/>
                      </a:lnTo>
                      <a:cubicBezTo>
                        <a:pt x="869" y="3878"/>
                        <a:pt x="865" y="3879"/>
                        <a:pt x="862" y="3878"/>
                      </a:cubicBezTo>
                      <a:lnTo>
                        <a:pt x="859" y="3876"/>
                      </a:lnTo>
                      <a:cubicBezTo>
                        <a:pt x="857" y="3876"/>
                        <a:pt x="856" y="3874"/>
                        <a:pt x="855" y="3872"/>
                      </a:cubicBezTo>
                      <a:lnTo>
                        <a:pt x="853" y="3868"/>
                      </a:lnTo>
                      <a:lnTo>
                        <a:pt x="853" y="3868"/>
                      </a:lnTo>
                      <a:lnTo>
                        <a:pt x="852" y="3869"/>
                      </a:lnTo>
                      <a:cubicBezTo>
                        <a:pt x="851" y="3871"/>
                        <a:pt x="849" y="3872"/>
                        <a:pt x="847" y="3873"/>
                      </a:cubicBezTo>
                      <a:lnTo>
                        <a:pt x="843" y="3873"/>
                      </a:lnTo>
                      <a:lnTo>
                        <a:pt x="844" y="3874"/>
                      </a:lnTo>
                      <a:cubicBezTo>
                        <a:pt x="845" y="3875"/>
                        <a:pt x="846" y="3876"/>
                        <a:pt x="846" y="3877"/>
                      </a:cubicBezTo>
                      <a:lnTo>
                        <a:pt x="847" y="3880"/>
                      </a:lnTo>
                      <a:cubicBezTo>
                        <a:pt x="848" y="3881"/>
                        <a:pt x="849" y="3881"/>
                        <a:pt x="850" y="3882"/>
                      </a:cubicBezTo>
                      <a:lnTo>
                        <a:pt x="854" y="3885"/>
                      </a:lnTo>
                      <a:lnTo>
                        <a:pt x="856" y="3885"/>
                      </a:lnTo>
                      <a:lnTo>
                        <a:pt x="873" y="3878"/>
                      </a:lnTo>
                      <a:cubicBezTo>
                        <a:pt x="874" y="3878"/>
                        <a:pt x="875" y="3877"/>
                        <a:pt x="876" y="3877"/>
                      </a:cubicBezTo>
                      <a:cubicBezTo>
                        <a:pt x="878" y="3876"/>
                        <a:pt x="881" y="3876"/>
                        <a:pt x="883" y="3877"/>
                      </a:cubicBezTo>
                      <a:cubicBezTo>
                        <a:pt x="885" y="3878"/>
                        <a:pt x="887" y="3879"/>
                        <a:pt x="888" y="3881"/>
                      </a:cubicBezTo>
                      <a:lnTo>
                        <a:pt x="888" y="3883"/>
                      </a:lnTo>
                      <a:cubicBezTo>
                        <a:pt x="889" y="3884"/>
                        <a:pt x="889" y="3885"/>
                        <a:pt x="889" y="3886"/>
                      </a:cubicBezTo>
                      <a:lnTo>
                        <a:pt x="889" y="3889"/>
                      </a:lnTo>
                      <a:cubicBezTo>
                        <a:pt x="889" y="3890"/>
                        <a:pt x="889" y="3890"/>
                        <a:pt x="889" y="3891"/>
                      </a:cubicBezTo>
                      <a:cubicBezTo>
                        <a:pt x="888" y="3894"/>
                        <a:pt x="885" y="3897"/>
                        <a:pt x="883" y="3898"/>
                      </a:cubicBezTo>
                      <a:lnTo>
                        <a:pt x="827" y="3914"/>
                      </a:lnTo>
                      <a:lnTo>
                        <a:pt x="827" y="3919"/>
                      </a:lnTo>
                      <a:lnTo>
                        <a:pt x="830" y="3925"/>
                      </a:lnTo>
                      <a:lnTo>
                        <a:pt x="833" y="3923"/>
                      </a:lnTo>
                      <a:cubicBezTo>
                        <a:pt x="834" y="3922"/>
                        <a:pt x="835" y="3922"/>
                        <a:pt x="836" y="3922"/>
                      </a:cubicBezTo>
                      <a:lnTo>
                        <a:pt x="861" y="3920"/>
                      </a:lnTo>
                      <a:lnTo>
                        <a:pt x="870" y="3914"/>
                      </a:lnTo>
                      <a:cubicBezTo>
                        <a:pt x="871" y="3914"/>
                        <a:pt x="872" y="3914"/>
                        <a:pt x="872" y="3914"/>
                      </a:cubicBezTo>
                      <a:lnTo>
                        <a:pt x="878" y="3912"/>
                      </a:lnTo>
                      <a:cubicBezTo>
                        <a:pt x="881" y="3912"/>
                        <a:pt x="884" y="3913"/>
                        <a:pt x="886" y="3916"/>
                      </a:cubicBezTo>
                      <a:cubicBezTo>
                        <a:pt x="888" y="3919"/>
                        <a:pt x="888" y="3922"/>
                        <a:pt x="886" y="3925"/>
                      </a:cubicBezTo>
                      <a:lnTo>
                        <a:pt x="877" y="3935"/>
                      </a:lnTo>
                      <a:cubicBezTo>
                        <a:pt x="876" y="3937"/>
                        <a:pt x="875" y="3938"/>
                        <a:pt x="873" y="3938"/>
                      </a:cubicBezTo>
                      <a:lnTo>
                        <a:pt x="841" y="3945"/>
                      </a:lnTo>
                      <a:lnTo>
                        <a:pt x="829" y="3955"/>
                      </a:lnTo>
                      <a:cubicBezTo>
                        <a:pt x="828" y="3956"/>
                        <a:pt x="827" y="3956"/>
                        <a:pt x="826" y="3956"/>
                      </a:cubicBezTo>
                      <a:lnTo>
                        <a:pt x="819" y="3959"/>
                      </a:lnTo>
                      <a:lnTo>
                        <a:pt x="817" y="3961"/>
                      </a:lnTo>
                      <a:lnTo>
                        <a:pt x="812" y="3972"/>
                      </a:lnTo>
                      <a:cubicBezTo>
                        <a:pt x="810" y="3975"/>
                        <a:pt x="807" y="3977"/>
                        <a:pt x="803" y="3976"/>
                      </a:cubicBezTo>
                      <a:cubicBezTo>
                        <a:pt x="799" y="3975"/>
                        <a:pt x="797" y="3972"/>
                        <a:pt x="797" y="3969"/>
                      </a:cubicBezTo>
                      <a:lnTo>
                        <a:pt x="796" y="3957"/>
                      </a:lnTo>
                      <a:cubicBezTo>
                        <a:pt x="796" y="3956"/>
                        <a:pt x="796" y="3955"/>
                        <a:pt x="796" y="3955"/>
                      </a:cubicBezTo>
                      <a:lnTo>
                        <a:pt x="799" y="3945"/>
                      </a:lnTo>
                      <a:lnTo>
                        <a:pt x="806" y="3932"/>
                      </a:lnTo>
                      <a:cubicBezTo>
                        <a:pt x="805" y="3932"/>
                        <a:pt x="805" y="3931"/>
                        <a:pt x="805" y="3931"/>
                      </a:cubicBezTo>
                      <a:lnTo>
                        <a:pt x="802" y="3918"/>
                      </a:lnTo>
                      <a:lnTo>
                        <a:pt x="792" y="3906"/>
                      </a:lnTo>
                      <a:cubicBezTo>
                        <a:pt x="793" y="3908"/>
                        <a:pt x="794" y="3909"/>
                        <a:pt x="794" y="3911"/>
                      </a:cubicBezTo>
                      <a:lnTo>
                        <a:pt x="794" y="3914"/>
                      </a:lnTo>
                      <a:cubicBezTo>
                        <a:pt x="794" y="3916"/>
                        <a:pt x="793" y="3918"/>
                        <a:pt x="791" y="3920"/>
                      </a:cubicBezTo>
                      <a:cubicBezTo>
                        <a:pt x="790" y="3921"/>
                        <a:pt x="788" y="3922"/>
                        <a:pt x="785" y="3922"/>
                      </a:cubicBezTo>
                      <a:lnTo>
                        <a:pt x="780" y="3922"/>
                      </a:lnTo>
                      <a:cubicBezTo>
                        <a:pt x="779" y="3922"/>
                        <a:pt x="778" y="3922"/>
                        <a:pt x="778" y="3921"/>
                      </a:cubicBezTo>
                      <a:lnTo>
                        <a:pt x="772" y="3920"/>
                      </a:lnTo>
                      <a:lnTo>
                        <a:pt x="771" y="3924"/>
                      </a:lnTo>
                      <a:cubicBezTo>
                        <a:pt x="770" y="3927"/>
                        <a:pt x="768" y="3930"/>
                        <a:pt x="765" y="3931"/>
                      </a:cubicBezTo>
                      <a:cubicBezTo>
                        <a:pt x="762" y="3931"/>
                        <a:pt x="759" y="3930"/>
                        <a:pt x="757" y="3928"/>
                      </a:cubicBezTo>
                      <a:lnTo>
                        <a:pt x="753" y="3924"/>
                      </a:lnTo>
                      <a:lnTo>
                        <a:pt x="747" y="3916"/>
                      </a:lnTo>
                      <a:lnTo>
                        <a:pt x="744" y="3918"/>
                      </a:lnTo>
                      <a:lnTo>
                        <a:pt x="741" y="3922"/>
                      </a:lnTo>
                      <a:lnTo>
                        <a:pt x="735" y="3925"/>
                      </a:lnTo>
                      <a:cubicBezTo>
                        <a:pt x="733" y="3926"/>
                        <a:pt x="731" y="3927"/>
                        <a:pt x="729" y="3926"/>
                      </a:cubicBezTo>
                      <a:lnTo>
                        <a:pt x="730" y="3927"/>
                      </a:lnTo>
                      <a:lnTo>
                        <a:pt x="734" y="3936"/>
                      </a:lnTo>
                      <a:lnTo>
                        <a:pt x="740" y="3936"/>
                      </a:lnTo>
                      <a:cubicBezTo>
                        <a:pt x="743" y="3935"/>
                        <a:pt x="746" y="3938"/>
                        <a:pt x="747" y="3941"/>
                      </a:cubicBezTo>
                      <a:cubicBezTo>
                        <a:pt x="749" y="3943"/>
                        <a:pt x="748" y="3947"/>
                        <a:pt x="746" y="3949"/>
                      </a:cubicBezTo>
                      <a:lnTo>
                        <a:pt x="741" y="3955"/>
                      </a:lnTo>
                      <a:cubicBezTo>
                        <a:pt x="741" y="3956"/>
                        <a:pt x="740" y="3957"/>
                        <a:pt x="739" y="3957"/>
                      </a:cubicBezTo>
                      <a:lnTo>
                        <a:pt x="732" y="3962"/>
                      </a:lnTo>
                      <a:cubicBezTo>
                        <a:pt x="731" y="3962"/>
                        <a:pt x="731" y="3963"/>
                        <a:pt x="730" y="3963"/>
                      </a:cubicBezTo>
                      <a:lnTo>
                        <a:pt x="700" y="3969"/>
                      </a:lnTo>
                      <a:lnTo>
                        <a:pt x="709" y="3981"/>
                      </a:lnTo>
                      <a:lnTo>
                        <a:pt x="717" y="3998"/>
                      </a:lnTo>
                      <a:lnTo>
                        <a:pt x="717" y="3998"/>
                      </a:lnTo>
                      <a:lnTo>
                        <a:pt x="775" y="3996"/>
                      </a:lnTo>
                      <a:cubicBezTo>
                        <a:pt x="779" y="3995"/>
                        <a:pt x="782" y="3998"/>
                        <a:pt x="783" y="4003"/>
                      </a:cubicBezTo>
                      <a:cubicBezTo>
                        <a:pt x="784" y="4007"/>
                        <a:pt x="781" y="4011"/>
                        <a:pt x="777" y="4011"/>
                      </a:cubicBezTo>
                      <a:lnTo>
                        <a:pt x="710" y="4026"/>
                      </a:lnTo>
                      <a:lnTo>
                        <a:pt x="710" y="4028"/>
                      </a:lnTo>
                      <a:lnTo>
                        <a:pt x="717" y="4033"/>
                      </a:lnTo>
                      <a:cubicBezTo>
                        <a:pt x="719" y="4034"/>
                        <a:pt x="720" y="4035"/>
                        <a:pt x="720" y="4037"/>
                      </a:cubicBezTo>
                      <a:lnTo>
                        <a:pt x="723" y="4045"/>
                      </a:lnTo>
                      <a:cubicBezTo>
                        <a:pt x="725" y="4048"/>
                        <a:pt x="724" y="4051"/>
                        <a:pt x="721" y="4054"/>
                      </a:cubicBezTo>
                      <a:cubicBezTo>
                        <a:pt x="719" y="4056"/>
                        <a:pt x="715" y="4056"/>
                        <a:pt x="712" y="4055"/>
                      </a:cubicBezTo>
                      <a:lnTo>
                        <a:pt x="695" y="4046"/>
                      </a:lnTo>
                      <a:lnTo>
                        <a:pt x="659" y="4041"/>
                      </a:lnTo>
                      <a:lnTo>
                        <a:pt x="660" y="4045"/>
                      </a:lnTo>
                      <a:cubicBezTo>
                        <a:pt x="661" y="4046"/>
                        <a:pt x="661" y="4048"/>
                        <a:pt x="661" y="4050"/>
                      </a:cubicBezTo>
                      <a:cubicBezTo>
                        <a:pt x="662" y="4051"/>
                        <a:pt x="662" y="4053"/>
                        <a:pt x="662" y="4054"/>
                      </a:cubicBezTo>
                      <a:lnTo>
                        <a:pt x="662" y="4056"/>
                      </a:lnTo>
                      <a:cubicBezTo>
                        <a:pt x="663" y="4058"/>
                        <a:pt x="662" y="4059"/>
                        <a:pt x="661" y="4061"/>
                      </a:cubicBezTo>
                      <a:lnTo>
                        <a:pt x="660" y="4063"/>
                      </a:lnTo>
                      <a:cubicBezTo>
                        <a:pt x="659" y="4064"/>
                        <a:pt x="659" y="4065"/>
                        <a:pt x="658" y="4066"/>
                      </a:cubicBezTo>
                      <a:lnTo>
                        <a:pt x="655" y="4068"/>
                      </a:lnTo>
                      <a:cubicBezTo>
                        <a:pt x="655" y="4068"/>
                        <a:pt x="654" y="4069"/>
                        <a:pt x="653" y="4069"/>
                      </a:cubicBezTo>
                      <a:lnTo>
                        <a:pt x="649" y="4070"/>
                      </a:lnTo>
                      <a:cubicBezTo>
                        <a:pt x="647" y="4071"/>
                        <a:pt x="645" y="4071"/>
                        <a:pt x="643" y="4070"/>
                      </a:cubicBezTo>
                      <a:lnTo>
                        <a:pt x="642" y="4077"/>
                      </a:lnTo>
                      <a:lnTo>
                        <a:pt x="644" y="4078"/>
                      </a:lnTo>
                      <a:lnTo>
                        <a:pt x="650" y="4078"/>
                      </a:lnTo>
                      <a:lnTo>
                        <a:pt x="674" y="4074"/>
                      </a:lnTo>
                      <a:cubicBezTo>
                        <a:pt x="677" y="4073"/>
                        <a:pt x="679" y="4074"/>
                        <a:pt x="680" y="4075"/>
                      </a:cubicBezTo>
                      <a:lnTo>
                        <a:pt x="687" y="4080"/>
                      </a:lnTo>
                      <a:cubicBezTo>
                        <a:pt x="688" y="4081"/>
                        <a:pt x="689" y="4082"/>
                        <a:pt x="690" y="4083"/>
                      </a:cubicBezTo>
                      <a:lnTo>
                        <a:pt x="693" y="4080"/>
                      </a:lnTo>
                      <a:cubicBezTo>
                        <a:pt x="695" y="4078"/>
                        <a:pt x="698" y="4077"/>
                        <a:pt x="700" y="4078"/>
                      </a:cubicBezTo>
                      <a:lnTo>
                        <a:pt x="707" y="4079"/>
                      </a:lnTo>
                      <a:cubicBezTo>
                        <a:pt x="710" y="4079"/>
                        <a:pt x="712" y="4081"/>
                        <a:pt x="713" y="4084"/>
                      </a:cubicBezTo>
                      <a:cubicBezTo>
                        <a:pt x="714" y="4087"/>
                        <a:pt x="713" y="4091"/>
                        <a:pt x="711" y="4093"/>
                      </a:cubicBezTo>
                      <a:lnTo>
                        <a:pt x="709" y="4094"/>
                      </a:lnTo>
                      <a:lnTo>
                        <a:pt x="714" y="4092"/>
                      </a:lnTo>
                      <a:cubicBezTo>
                        <a:pt x="716" y="4092"/>
                        <a:pt x="719" y="4092"/>
                        <a:pt x="721" y="4094"/>
                      </a:cubicBezTo>
                      <a:lnTo>
                        <a:pt x="726" y="4098"/>
                      </a:lnTo>
                      <a:cubicBezTo>
                        <a:pt x="728" y="4099"/>
                        <a:pt x="729" y="4101"/>
                        <a:pt x="730" y="4103"/>
                      </a:cubicBezTo>
                      <a:cubicBezTo>
                        <a:pt x="730" y="4106"/>
                        <a:pt x="729" y="4108"/>
                        <a:pt x="727" y="4110"/>
                      </a:cubicBezTo>
                      <a:lnTo>
                        <a:pt x="723" y="4115"/>
                      </a:lnTo>
                      <a:cubicBezTo>
                        <a:pt x="721" y="4116"/>
                        <a:pt x="719" y="4117"/>
                        <a:pt x="717" y="4117"/>
                      </a:cubicBezTo>
                      <a:lnTo>
                        <a:pt x="684" y="4120"/>
                      </a:lnTo>
                      <a:lnTo>
                        <a:pt x="695" y="4134"/>
                      </a:lnTo>
                      <a:lnTo>
                        <a:pt x="709" y="4137"/>
                      </a:lnTo>
                      <a:cubicBezTo>
                        <a:pt x="710" y="4137"/>
                        <a:pt x="711" y="4137"/>
                        <a:pt x="712" y="4138"/>
                      </a:cubicBezTo>
                      <a:lnTo>
                        <a:pt x="716" y="4141"/>
                      </a:lnTo>
                      <a:cubicBezTo>
                        <a:pt x="717" y="4142"/>
                        <a:pt x="718" y="4142"/>
                        <a:pt x="719" y="4143"/>
                      </a:cubicBezTo>
                      <a:lnTo>
                        <a:pt x="735" y="4167"/>
                      </a:lnTo>
                      <a:cubicBezTo>
                        <a:pt x="737" y="4170"/>
                        <a:pt x="737" y="4175"/>
                        <a:pt x="734" y="4177"/>
                      </a:cubicBezTo>
                      <a:cubicBezTo>
                        <a:pt x="731" y="4180"/>
                        <a:pt x="726" y="4180"/>
                        <a:pt x="723" y="4178"/>
                      </a:cubicBezTo>
                      <a:lnTo>
                        <a:pt x="720" y="4175"/>
                      </a:lnTo>
                      <a:lnTo>
                        <a:pt x="715" y="4173"/>
                      </a:lnTo>
                      <a:lnTo>
                        <a:pt x="710" y="4170"/>
                      </a:lnTo>
                      <a:cubicBezTo>
                        <a:pt x="709" y="4169"/>
                        <a:pt x="709" y="4169"/>
                        <a:pt x="708" y="4168"/>
                      </a:cubicBezTo>
                      <a:lnTo>
                        <a:pt x="704" y="4161"/>
                      </a:lnTo>
                      <a:cubicBezTo>
                        <a:pt x="703" y="4162"/>
                        <a:pt x="703" y="4163"/>
                        <a:pt x="702" y="4164"/>
                      </a:cubicBezTo>
                      <a:lnTo>
                        <a:pt x="699" y="4167"/>
                      </a:lnTo>
                      <a:cubicBezTo>
                        <a:pt x="697" y="4170"/>
                        <a:pt x="693" y="4171"/>
                        <a:pt x="689" y="4169"/>
                      </a:cubicBezTo>
                      <a:lnTo>
                        <a:pt x="682" y="4165"/>
                      </a:lnTo>
                      <a:lnTo>
                        <a:pt x="665" y="4151"/>
                      </a:lnTo>
                      <a:lnTo>
                        <a:pt x="662" y="4153"/>
                      </a:lnTo>
                      <a:cubicBezTo>
                        <a:pt x="661" y="4153"/>
                        <a:pt x="661" y="4153"/>
                        <a:pt x="660" y="4153"/>
                      </a:cubicBezTo>
                      <a:lnTo>
                        <a:pt x="657" y="4154"/>
                      </a:lnTo>
                      <a:cubicBezTo>
                        <a:pt x="655" y="4155"/>
                        <a:pt x="652" y="4154"/>
                        <a:pt x="650" y="4153"/>
                      </a:cubicBezTo>
                      <a:cubicBezTo>
                        <a:pt x="648" y="4151"/>
                        <a:pt x="647" y="4149"/>
                        <a:pt x="647" y="4146"/>
                      </a:cubicBezTo>
                      <a:lnTo>
                        <a:pt x="647" y="4144"/>
                      </a:lnTo>
                      <a:lnTo>
                        <a:pt x="648" y="4134"/>
                      </a:lnTo>
                      <a:lnTo>
                        <a:pt x="644" y="4121"/>
                      </a:lnTo>
                      <a:cubicBezTo>
                        <a:pt x="643" y="4118"/>
                        <a:pt x="644" y="4115"/>
                        <a:pt x="646" y="4113"/>
                      </a:cubicBezTo>
                      <a:lnTo>
                        <a:pt x="647" y="4112"/>
                      </a:lnTo>
                      <a:cubicBezTo>
                        <a:pt x="646" y="4112"/>
                        <a:pt x="646" y="4111"/>
                        <a:pt x="645" y="4111"/>
                      </a:cubicBezTo>
                      <a:lnTo>
                        <a:pt x="643" y="4110"/>
                      </a:lnTo>
                      <a:cubicBezTo>
                        <a:pt x="642" y="4109"/>
                        <a:pt x="640" y="4108"/>
                        <a:pt x="640" y="4107"/>
                      </a:cubicBezTo>
                      <a:lnTo>
                        <a:pt x="634" y="4098"/>
                      </a:lnTo>
                      <a:lnTo>
                        <a:pt x="622" y="4094"/>
                      </a:lnTo>
                      <a:cubicBezTo>
                        <a:pt x="621" y="4093"/>
                        <a:pt x="621" y="4093"/>
                        <a:pt x="620" y="4092"/>
                      </a:cubicBezTo>
                      <a:lnTo>
                        <a:pt x="617" y="4090"/>
                      </a:lnTo>
                      <a:lnTo>
                        <a:pt x="612" y="4084"/>
                      </a:lnTo>
                      <a:cubicBezTo>
                        <a:pt x="612" y="4084"/>
                        <a:pt x="612" y="4083"/>
                        <a:pt x="611" y="4082"/>
                      </a:cubicBezTo>
                      <a:lnTo>
                        <a:pt x="609" y="4077"/>
                      </a:lnTo>
                      <a:cubicBezTo>
                        <a:pt x="608" y="4075"/>
                        <a:pt x="608" y="4074"/>
                        <a:pt x="608" y="4073"/>
                      </a:cubicBezTo>
                      <a:lnTo>
                        <a:pt x="609" y="4062"/>
                      </a:lnTo>
                      <a:lnTo>
                        <a:pt x="608" y="4059"/>
                      </a:lnTo>
                      <a:lnTo>
                        <a:pt x="604" y="4055"/>
                      </a:lnTo>
                      <a:lnTo>
                        <a:pt x="602" y="4056"/>
                      </a:lnTo>
                      <a:lnTo>
                        <a:pt x="596" y="4061"/>
                      </a:lnTo>
                      <a:lnTo>
                        <a:pt x="594" y="4064"/>
                      </a:lnTo>
                      <a:lnTo>
                        <a:pt x="589" y="4075"/>
                      </a:lnTo>
                      <a:lnTo>
                        <a:pt x="590" y="4076"/>
                      </a:lnTo>
                      <a:cubicBezTo>
                        <a:pt x="592" y="4077"/>
                        <a:pt x="594" y="4078"/>
                        <a:pt x="595" y="4080"/>
                      </a:cubicBezTo>
                      <a:lnTo>
                        <a:pt x="596" y="4081"/>
                      </a:lnTo>
                      <a:lnTo>
                        <a:pt x="598" y="4087"/>
                      </a:lnTo>
                      <a:lnTo>
                        <a:pt x="612" y="4102"/>
                      </a:lnTo>
                      <a:lnTo>
                        <a:pt x="619" y="4105"/>
                      </a:lnTo>
                      <a:cubicBezTo>
                        <a:pt x="620" y="4105"/>
                        <a:pt x="621" y="4106"/>
                        <a:pt x="622" y="4107"/>
                      </a:cubicBezTo>
                      <a:lnTo>
                        <a:pt x="625" y="4110"/>
                      </a:lnTo>
                      <a:cubicBezTo>
                        <a:pt x="626" y="4111"/>
                        <a:pt x="626" y="4112"/>
                        <a:pt x="627" y="4112"/>
                      </a:cubicBezTo>
                      <a:lnTo>
                        <a:pt x="628" y="4115"/>
                      </a:lnTo>
                      <a:lnTo>
                        <a:pt x="633" y="4124"/>
                      </a:lnTo>
                      <a:lnTo>
                        <a:pt x="637" y="4127"/>
                      </a:lnTo>
                      <a:cubicBezTo>
                        <a:pt x="639" y="4129"/>
                        <a:pt x="640" y="4132"/>
                        <a:pt x="640" y="4134"/>
                      </a:cubicBezTo>
                      <a:cubicBezTo>
                        <a:pt x="639" y="4137"/>
                        <a:pt x="637" y="4140"/>
                        <a:pt x="634" y="4141"/>
                      </a:cubicBezTo>
                      <a:lnTo>
                        <a:pt x="633" y="4141"/>
                      </a:lnTo>
                      <a:lnTo>
                        <a:pt x="632" y="4144"/>
                      </a:lnTo>
                      <a:lnTo>
                        <a:pt x="632" y="4149"/>
                      </a:lnTo>
                      <a:lnTo>
                        <a:pt x="633" y="4156"/>
                      </a:lnTo>
                      <a:lnTo>
                        <a:pt x="644" y="4167"/>
                      </a:lnTo>
                      <a:lnTo>
                        <a:pt x="659" y="4173"/>
                      </a:lnTo>
                      <a:cubicBezTo>
                        <a:pt x="660" y="4174"/>
                        <a:pt x="661" y="4174"/>
                        <a:pt x="661" y="4175"/>
                      </a:cubicBezTo>
                      <a:lnTo>
                        <a:pt x="670" y="4184"/>
                      </a:lnTo>
                      <a:lnTo>
                        <a:pt x="684" y="4193"/>
                      </a:lnTo>
                      <a:lnTo>
                        <a:pt x="702" y="4209"/>
                      </a:lnTo>
                      <a:cubicBezTo>
                        <a:pt x="703" y="4209"/>
                        <a:pt x="704" y="4210"/>
                        <a:pt x="704" y="4211"/>
                      </a:cubicBezTo>
                      <a:lnTo>
                        <a:pt x="708" y="4218"/>
                      </a:lnTo>
                      <a:cubicBezTo>
                        <a:pt x="709" y="4219"/>
                        <a:pt x="709" y="4220"/>
                        <a:pt x="709" y="4221"/>
                      </a:cubicBezTo>
                      <a:lnTo>
                        <a:pt x="710" y="4231"/>
                      </a:lnTo>
                      <a:cubicBezTo>
                        <a:pt x="710" y="4232"/>
                        <a:pt x="710" y="4233"/>
                        <a:pt x="709" y="4234"/>
                      </a:cubicBezTo>
                      <a:lnTo>
                        <a:pt x="705" y="4245"/>
                      </a:lnTo>
                      <a:cubicBezTo>
                        <a:pt x="704" y="4248"/>
                        <a:pt x="700" y="4250"/>
                        <a:pt x="696" y="4250"/>
                      </a:cubicBezTo>
                      <a:cubicBezTo>
                        <a:pt x="693" y="4249"/>
                        <a:pt x="690" y="4246"/>
                        <a:pt x="689" y="4242"/>
                      </a:cubicBezTo>
                      <a:lnTo>
                        <a:pt x="688" y="4231"/>
                      </a:lnTo>
                      <a:lnTo>
                        <a:pt x="685" y="4226"/>
                      </a:lnTo>
                      <a:lnTo>
                        <a:pt x="682" y="4224"/>
                      </a:lnTo>
                      <a:lnTo>
                        <a:pt x="677" y="4223"/>
                      </a:lnTo>
                      <a:lnTo>
                        <a:pt x="669" y="4220"/>
                      </a:lnTo>
                      <a:cubicBezTo>
                        <a:pt x="668" y="4219"/>
                        <a:pt x="667" y="4219"/>
                        <a:pt x="666" y="4218"/>
                      </a:cubicBezTo>
                      <a:lnTo>
                        <a:pt x="648" y="4197"/>
                      </a:lnTo>
                      <a:lnTo>
                        <a:pt x="642" y="4193"/>
                      </a:lnTo>
                      <a:lnTo>
                        <a:pt x="626" y="4189"/>
                      </a:lnTo>
                      <a:cubicBezTo>
                        <a:pt x="624" y="4189"/>
                        <a:pt x="623" y="4188"/>
                        <a:pt x="622" y="4187"/>
                      </a:cubicBezTo>
                      <a:lnTo>
                        <a:pt x="615" y="4180"/>
                      </a:lnTo>
                      <a:cubicBezTo>
                        <a:pt x="614" y="4179"/>
                        <a:pt x="614" y="4178"/>
                        <a:pt x="613" y="4177"/>
                      </a:cubicBezTo>
                      <a:lnTo>
                        <a:pt x="611" y="4168"/>
                      </a:lnTo>
                      <a:lnTo>
                        <a:pt x="605" y="4140"/>
                      </a:lnTo>
                      <a:lnTo>
                        <a:pt x="605" y="4134"/>
                      </a:lnTo>
                      <a:cubicBezTo>
                        <a:pt x="604" y="4133"/>
                        <a:pt x="603" y="4132"/>
                        <a:pt x="603" y="4131"/>
                      </a:cubicBezTo>
                      <a:lnTo>
                        <a:pt x="601" y="4123"/>
                      </a:lnTo>
                      <a:lnTo>
                        <a:pt x="583" y="4113"/>
                      </a:lnTo>
                      <a:lnTo>
                        <a:pt x="577" y="4119"/>
                      </a:lnTo>
                      <a:cubicBezTo>
                        <a:pt x="576" y="4120"/>
                        <a:pt x="575" y="4121"/>
                        <a:pt x="574" y="4122"/>
                      </a:cubicBezTo>
                      <a:lnTo>
                        <a:pt x="571" y="4123"/>
                      </a:lnTo>
                      <a:cubicBezTo>
                        <a:pt x="570" y="4123"/>
                        <a:pt x="569" y="4123"/>
                        <a:pt x="568" y="4123"/>
                      </a:cubicBezTo>
                      <a:lnTo>
                        <a:pt x="560" y="4124"/>
                      </a:lnTo>
                      <a:lnTo>
                        <a:pt x="535" y="4140"/>
                      </a:lnTo>
                      <a:cubicBezTo>
                        <a:pt x="533" y="4141"/>
                        <a:pt x="530" y="4141"/>
                        <a:pt x="528" y="4140"/>
                      </a:cubicBezTo>
                      <a:lnTo>
                        <a:pt x="523" y="4138"/>
                      </a:lnTo>
                      <a:cubicBezTo>
                        <a:pt x="520" y="4136"/>
                        <a:pt x="518" y="4134"/>
                        <a:pt x="518" y="4131"/>
                      </a:cubicBezTo>
                      <a:cubicBezTo>
                        <a:pt x="518" y="4128"/>
                        <a:pt x="519" y="4125"/>
                        <a:pt x="522" y="4124"/>
                      </a:cubicBezTo>
                      <a:lnTo>
                        <a:pt x="536" y="4114"/>
                      </a:lnTo>
                      <a:lnTo>
                        <a:pt x="537" y="4112"/>
                      </a:lnTo>
                      <a:lnTo>
                        <a:pt x="531" y="4111"/>
                      </a:lnTo>
                      <a:lnTo>
                        <a:pt x="529" y="4112"/>
                      </a:lnTo>
                      <a:lnTo>
                        <a:pt x="521" y="4118"/>
                      </a:lnTo>
                      <a:lnTo>
                        <a:pt x="511" y="4130"/>
                      </a:lnTo>
                      <a:lnTo>
                        <a:pt x="498" y="4140"/>
                      </a:lnTo>
                      <a:cubicBezTo>
                        <a:pt x="496" y="4141"/>
                        <a:pt x="494" y="4142"/>
                        <a:pt x="491" y="4141"/>
                      </a:cubicBezTo>
                      <a:lnTo>
                        <a:pt x="480" y="4138"/>
                      </a:lnTo>
                      <a:cubicBezTo>
                        <a:pt x="477" y="4137"/>
                        <a:pt x="475" y="4135"/>
                        <a:pt x="474" y="4132"/>
                      </a:cubicBezTo>
                      <a:lnTo>
                        <a:pt x="471" y="4121"/>
                      </a:lnTo>
                      <a:lnTo>
                        <a:pt x="463" y="4114"/>
                      </a:lnTo>
                      <a:lnTo>
                        <a:pt x="459" y="4112"/>
                      </a:lnTo>
                      <a:cubicBezTo>
                        <a:pt x="458" y="4111"/>
                        <a:pt x="457" y="4110"/>
                        <a:pt x="456" y="4109"/>
                      </a:cubicBezTo>
                      <a:lnTo>
                        <a:pt x="446" y="4097"/>
                      </a:lnTo>
                      <a:lnTo>
                        <a:pt x="444" y="4097"/>
                      </a:lnTo>
                      <a:lnTo>
                        <a:pt x="433" y="4103"/>
                      </a:lnTo>
                      <a:cubicBezTo>
                        <a:pt x="432" y="4103"/>
                        <a:pt x="432" y="4104"/>
                        <a:pt x="431" y="4104"/>
                      </a:cubicBezTo>
                      <a:lnTo>
                        <a:pt x="419" y="4107"/>
                      </a:lnTo>
                      <a:lnTo>
                        <a:pt x="414" y="4110"/>
                      </a:lnTo>
                      <a:lnTo>
                        <a:pt x="401" y="4122"/>
                      </a:lnTo>
                      <a:cubicBezTo>
                        <a:pt x="400" y="4122"/>
                        <a:pt x="400" y="4123"/>
                        <a:pt x="399" y="4123"/>
                      </a:cubicBezTo>
                      <a:lnTo>
                        <a:pt x="389" y="4129"/>
                      </a:lnTo>
                      <a:lnTo>
                        <a:pt x="390" y="4129"/>
                      </a:lnTo>
                      <a:cubicBezTo>
                        <a:pt x="392" y="4131"/>
                        <a:pt x="393" y="4132"/>
                        <a:pt x="393" y="4134"/>
                      </a:cubicBezTo>
                      <a:lnTo>
                        <a:pt x="394" y="4141"/>
                      </a:lnTo>
                      <a:lnTo>
                        <a:pt x="402" y="4155"/>
                      </a:lnTo>
                      <a:lnTo>
                        <a:pt x="420" y="4152"/>
                      </a:lnTo>
                      <a:cubicBezTo>
                        <a:pt x="422" y="4152"/>
                        <a:pt x="424" y="4152"/>
                        <a:pt x="426" y="4153"/>
                      </a:cubicBezTo>
                      <a:lnTo>
                        <a:pt x="430" y="4155"/>
                      </a:lnTo>
                      <a:cubicBezTo>
                        <a:pt x="431" y="4156"/>
                        <a:pt x="431" y="4157"/>
                        <a:pt x="432" y="4157"/>
                      </a:cubicBezTo>
                      <a:lnTo>
                        <a:pt x="438" y="4165"/>
                      </a:lnTo>
                      <a:lnTo>
                        <a:pt x="442" y="4168"/>
                      </a:lnTo>
                      <a:cubicBezTo>
                        <a:pt x="445" y="4170"/>
                        <a:pt x="446" y="4174"/>
                        <a:pt x="445" y="4177"/>
                      </a:cubicBezTo>
                      <a:cubicBezTo>
                        <a:pt x="444" y="4181"/>
                        <a:pt x="440" y="4183"/>
                        <a:pt x="436" y="4182"/>
                      </a:cubicBezTo>
                      <a:lnTo>
                        <a:pt x="408" y="4178"/>
                      </a:lnTo>
                      <a:lnTo>
                        <a:pt x="402" y="4181"/>
                      </a:lnTo>
                      <a:lnTo>
                        <a:pt x="395" y="4191"/>
                      </a:lnTo>
                      <a:lnTo>
                        <a:pt x="396" y="4192"/>
                      </a:lnTo>
                      <a:cubicBezTo>
                        <a:pt x="397" y="4193"/>
                        <a:pt x="398" y="4194"/>
                        <a:pt x="399" y="4196"/>
                      </a:cubicBezTo>
                      <a:lnTo>
                        <a:pt x="400" y="4198"/>
                      </a:lnTo>
                      <a:cubicBezTo>
                        <a:pt x="400" y="4199"/>
                        <a:pt x="400" y="4201"/>
                        <a:pt x="400" y="4202"/>
                      </a:cubicBezTo>
                      <a:lnTo>
                        <a:pt x="400" y="4203"/>
                      </a:lnTo>
                      <a:lnTo>
                        <a:pt x="454" y="4197"/>
                      </a:lnTo>
                      <a:lnTo>
                        <a:pt x="460" y="4193"/>
                      </a:lnTo>
                      <a:cubicBezTo>
                        <a:pt x="461" y="4192"/>
                        <a:pt x="462" y="4192"/>
                        <a:pt x="464" y="4192"/>
                      </a:cubicBezTo>
                      <a:lnTo>
                        <a:pt x="473" y="4191"/>
                      </a:lnTo>
                      <a:lnTo>
                        <a:pt x="479" y="4187"/>
                      </a:lnTo>
                      <a:cubicBezTo>
                        <a:pt x="479" y="4186"/>
                        <a:pt x="480" y="4186"/>
                        <a:pt x="481" y="4185"/>
                      </a:cubicBezTo>
                      <a:lnTo>
                        <a:pt x="512" y="4175"/>
                      </a:lnTo>
                      <a:cubicBezTo>
                        <a:pt x="513" y="4175"/>
                        <a:pt x="515" y="4174"/>
                        <a:pt x="516" y="4175"/>
                      </a:cubicBezTo>
                      <a:lnTo>
                        <a:pt x="524" y="4176"/>
                      </a:lnTo>
                      <a:lnTo>
                        <a:pt x="528" y="4175"/>
                      </a:lnTo>
                      <a:cubicBezTo>
                        <a:pt x="532" y="4175"/>
                        <a:pt x="536" y="4177"/>
                        <a:pt x="536" y="4182"/>
                      </a:cubicBezTo>
                      <a:cubicBezTo>
                        <a:pt x="537" y="4186"/>
                        <a:pt x="535" y="4190"/>
                        <a:pt x="531" y="4191"/>
                      </a:cubicBezTo>
                      <a:lnTo>
                        <a:pt x="492" y="4202"/>
                      </a:lnTo>
                      <a:lnTo>
                        <a:pt x="480" y="4212"/>
                      </a:lnTo>
                      <a:lnTo>
                        <a:pt x="482" y="4215"/>
                      </a:lnTo>
                      <a:cubicBezTo>
                        <a:pt x="482" y="4217"/>
                        <a:pt x="483" y="4219"/>
                        <a:pt x="482" y="4221"/>
                      </a:cubicBezTo>
                      <a:lnTo>
                        <a:pt x="490" y="4221"/>
                      </a:lnTo>
                      <a:lnTo>
                        <a:pt x="495" y="4220"/>
                      </a:lnTo>
                      <a:lnTo>
                        <a:pt x="517" y="4205"/>
                      </a:lnTo>
                      <a:cubicBezTo>
                        <a:pt x="518" y="4204"/>
                        <a:pt x="519" y="4204"/>
                        <a:pt x="520" y="4203"/>
                      </a:cubicBezTo>
                      <a:lnTo>
                        <a:pt x="561" y="4195"/>
                      </a:lnTo>
                      <a:lnTo>
                        <a:pt x="569" y="4190"/>
                      </a:lnTo>
                      <a:cubicBezTo>
                        <a:pt x="570" y="4189"/>
                        <a:pt x="571" y="4189"/>
                        <a:pt x="572" y="4189"/>
                      </a:cubicBezTo>
                      <a:lnTo>
                        <a:pt x="590" y="4186"/>
                      </a:lnTo>
                      <a:lnTo>
                        <a:pt x="597" y="4182"/>
                      </a:lnTo>
                      <a:cubicBezTo>
                        <a:pt x="598" y="4182"/>
                        <a:pt x="599" y="4182"/>
                        <a:pt x="600" y="4182"/>
                      </a:cubicBezTo>
                      <a:lnTo>
                        <a:pt x="605" y="4181"/>
                      </a:lnTo>
                      <a:cubicBezTo>
                        <a:pt x="607" y="4181"/>
                        <a:pt x="610" y="4182"/>
                        <a:pt x="611" y="4184"/>
                      </a:cubicBezTo>
                      <a:cubicBezTo>
                        <a:pt x="613" y="4186"/>
                        <a:pt x="614" y="4189"/>
                        <a:pt x="613" y="4191"/>
                      </a:cubicBezTo>
                      <a:lnTo>
                        <a:pt x="610" y="4199"/>
                      </a:lnTo>
                      <a:lnTo>
                        <a:pt x="610" y="4200"/>
                      </a:lnTo>
                      <a:lnTo>
                        <a:pt x="610" y="4201"/>
                      </a:lnTo>
                      <a:lnTo>
                        <a:pt x="621" y="4209"/>
                      </a:lnTo>
                      <a:cubicBezTo>
                        <a:pt x="622" y="4210"/>
                        <a:pt x="623" y="4212"/>
                        <a:pt x="624" y="4213"/>
                      </a:cubicBezTo>
                      <a:lnTo>
                        <a:pt x="627" y="4224"/>
                      </a:lnTo>
                      <a:cubicBezTo>
                        <a:pt x="628" y="4227"/>
                        <a:pt x="628" y="4230"/>
                        <a:pt x="626" y="4232"/>
                      </a:cubicBezTo>
                      <a:cubicBezTo>
                        <a:pt x="624" y="4234"/>
                        <a:pt x="621" y="4235"/>
                        <a:pt x="618" y="4235"/>
                      </a:cubicBezTo>
                      <a:lnTo>
                        <a:pt x="614" y="4234"/>
                      </a:lnTo>
                      <a:cubicBezTo>
                        <a:pt x="613" y="4234"/>
                        <a:pt x="611" y="4233"/>
                        <a:pt x="610" y="4232"/>
                      </a:cubicBezTo>
                      <a:lnTo>
                        <a:pt x="592" y="4217"/>
                      </a:lnTo>
                      <a:lnTo>
                        <a:pt x="590" y="4216"/>
                      </a:lnTo>
                      <a:lnTo>
                        <a:pt x="582" y="4218"/>
                      </a:lnTo>
                      <a:lnTo>
                        <a:pt x="560" y="4218"/>
                      </a:lnTo>
                      <a:lnTo>
                        <a:pt x="520" y="4231"/>
                      </a:lnTo>
                      <a:lnTo>
                        <a:pt x="512" y="4237"/>
                      </a:lnTo>
                      <a:cubicBezTo>
                        <a:pt x="512" y="4238"/>
                        <a:pt x="511" y="4238"/>
                        <a:pt x="510" y="4239"/>
                      </a:cubicBezTo>
                      <a:lnTo>
                        <a:pt x="503" y="4241"/>
                      </a:lnTo>
                      <a:lnTo>
                        <a:pt x="503" y="4244"/>
                      </a:lnTo>
                      <a:lnTo>
                        <a:pt x="507" y="4258"/>
                      </a:lnTo>
                      <a:cubicBezTo>
                        <a:pt x="508" y="4259"/>
                        <a:pt x="508" y="4260"/>
                        <a:pt x="508" y="4260"/>
                      </a:cubicBezTo>
                      <a:lnTo>
                        <a:pt x="508" y="4268"/>
                      </a:lnTo>
                      <a:cubicBezTo>
                        <a:pt x="508" y="4269"/>
                        <a:pt x="507" y="4269"/>
                        <a:pt x="507" y="4270"/>
                      </a:cubicBezTo>
                      <a:lnTo>
                        <a:pt x="540" y="4264"/>
                      </a:lnTo>
                      <a:cubicBezTo>
                        <a:pt x="542" y="4264"/>
                        <a:pt x="544" y="4264"/>
                        <a:pt x="546" y="4265"/>
                      </a:cubicBezTo>
                      <a:lnTo>
                        <a:pt x="552" y="4270"/>
                      </a:lnTo>
                      <a:cubicBezTo>
                        <a:pt x="555" y="4272"/>
                        <a:pt x="556" y="4275"/>
                        <a:pt x="555" y="4278"/>
                      </a:cubicBezTo>
                      <a:cubicBezTo>
                        <a:pt x="555" y="4281"/>
                        <a:pt x="553" y="4284"/>
                        <a:pt x="549" y="4284"/>
                      </a:cubicBezTo>
                      <a:lnTo>
                        <a:pt x="514" y="4293"/>
                      </a:lnTo>
                      <a:lnTo>
                        <a:pt x="514" y="4297"/>
                      </a:lnTo>
                      <a:lnTo>
                        <a:pt x="513" y="4303"/>
                      </a:lnTo>
                      <a:cubicBezTo>
                        <a:pt x="513" y="4304"/>
                        <a:pt x="513" y="4305"/>
                        <a:pt x="512" y="4306"/>
                      </a:cubicBezTo>
                      <a:lnTo>
                        <a:pt x="508" y="4311"/>
                      </a:lnTo>
                      <a:cubicBezTo>
                        <a:pt x="507" y="4314"/>
                        <a:pt x="504" y="4315"/>
                        <a:pt x="501" y="4315"/>
                      </a:cubicBezTo>
                      <a:cubicBezTo>
                        <a:pt x="498" y="4315"/>
                        <a:pt x="496" y="4313"/>
                        <a:pt x="495" y="4311"/>
                      </a:cubicBezTo>
                      <a:lnTo>
                        <a:pt x="493" y="4308"/>
                      </a:lnTo>
                      <a:cubicBezTo>
                        <a:pt x="492" y="4307"/>
                        <a:pt x="492" y="4306"/>
                        <a:pt x="492" y="4305"/>
                      </a:cubicBezTo>
                      <a:lnTo>
                        <a:pt x="490" y="4296"/>
                      </a:lnTo>
                      <a:lnTo>
                        <a:pt x="489" y="4296"/>
                      </a:lnTo>
                      <a:lnTo>
                        <a:pt x="480" y="4296"/>
                      </a:lnTo>
                      <a:cubicBezTo>
                        <a:pt x="477" y="4296"/>
                        <a:pt x="475" y="4295"/>
                        <a:pt x="473" y="4292"/>
                      </a:cubicBezTo>
                      <a:lnTo>
                        <a:pt x="461" y="4275"/>
                      </a:lnTo>
                      <a:lnTo>
                        <a:pt x="454" y="4271"/>
                      </a:lnTo>
                      <a:lnTo>
                        <a:pt x="435" y="4267"/>
                      </a:lnTo>
                      <a:cubicBezTo>
                        <a:pt x="434" y="4267"/>
                        <a:pt x="433" y="4266"/>
                        <a:pt x="432" y="4266"/>
                      </a:cubicBezTo>
                      <a:lnTo>
                        <a:pt x="431" y="4265"/>
                      </a:lnTo>
                      <a:lnTo>
                        <a:pt x="430" y="4266"/>
                      </a:lnTo>
                      <a:lnTo>
                        <a:pt x="432" y="4270"/>
                      </a:lnTo>
                      <a:cubicBezTo>
                        <a:pt x="432" y="4271"/>
                        <a:pt x="433" y="4271"/>
                        <a:pt x="433" y="4272"/>
                      </a:cubicBezTo>
                      <a:lnTo>
                        <a:pt x="433" y="4275"/>
                      </a:lnTo>
                      <a:cubicBezTo>
                        <a:pt x="434" y="4276"/>
                        <a:pt x="434" y="4277"/>
                        <a:pt x="433" y="4278"/>
                      </a:cubicBezTo>
                      <a:lnTo>
                        <a:pt x="429" y="4296"/>
                      </a:lnTo>
                      <a:cubicBezTo>
                        <a:pt x="429" y="4299"/>
                        <a:pt x="425" y="4302"/>
                        <a:pt x="421" y="4302"/>
                      </a:cubicBezTo>
                      <a:cubicBezTo>
                        <a:pt x="417" y="4302"/>
                        <a:pt x="412" y="4299"/>
                        <a:pt x="412" y="4294"/>
                      </a:cubicBezTo>
                      <a:lnTo>
                        <a:pt x="412" y="4286"/>
                      </a:lnTo>
                      <a:lnTo>
                        <a:pt x="408" y="4270"/>
                      </a:lnTo>
                      <a:lnTo>
                        <a:pt x="407" y="4270"/>
                      </a:lnTo>
                      <a:cubicBezTo>
                        <a:pt x="403" y="4270"/>
                        <a:pt x="400" y="4268"/>
                        <a:pt x="398" y="4265"/>
                      </a:cubicBezTo>
                      <a:lnTo>
                        <a:pt x="396" y="4260"/>
                      </a:lnTo>
                      <a:cubicBezTo>
                        <a:pt x="395" y="4258"/>
                        <a:pt x="394" y="4255"/>
                        <a:pt x="395" y="4253"/>
                      </a:cubicBezTo>
                      <a:cubicBezTo>
                        <a:pt x="396" y="4252"/>
                        <a:pt x="396" y="4252"/>
                        <a:pt x="396" y="4251"/>
                      </a:cubicBezTo>
                      <a:lnTo>
                        <a:pt x="387" y="4251"/>
                      </a:lnTo>
                      <a:cubicBezTo>
                        <a:pt x="388" y="4251"/>
                        <a:pt x="388" y="4252"/>
                        <a:pt x="388" y="4252"/>
                      </a:cubicBezTo>
                      <a:cubicBezTo>
                        <a:pt x="390" y="4254"/>
                        <a:pt x="390" y="4257"/>
                        <a:pt x="389" y="4259"/>
                      </a:cubicBezTo>
                      <a:lnTo>
                        <a:pt x="386" y="4266"/>
                      </a:lnTo>
                      <a:lnTo>
                        <a:pt x="388" y="4274"/>
                      </a:lnTo>
                      <a:cubicBezTo>
                        <a:pt x="389" y="4276"/>
                        <a:pt x="388" y="4278"/>
                        <a:pt x="387" y="4279"/>
                      </a:cubicBezTo>
                      <a:lnTo>
                        <a:pt x="386" y="4281"/>
                      </a:lnTo>
                      <a:cubicBezTo>
                        <a:pt x="384" y="4284"/>
                        <a:pt x="382" y="4285"/>
                        <a:pt x="378" y="4285"/>
                      </a:cubicBezTo>
                      <a:lnTo>
                        <a:pt x="375" y="4284"/>
                      </a:lnTo>
                      <a:cubicBezTo>
                        <a:pt x="372" y="4284"/>
                        <a:pt x="369" y="4282"/>
                        <a:pt x="368" y="4279"/>
                      </a:cubicBezTo>
                      <a:cubicBezTo>
                        <a:pt x="368" y="4277"/>
                        <a:pt x="367" y="4275"/>
                        <a:pt x="368" y="4273"/>
                      </a:cubicBezTo>
                      <a:lnTo>
                        <a:pt x="366" y="4270"/>
                      </a:lnTo>
                      <a:lnTo>
                        <a:pt x="347" y="4251"/>
                      </a:lnTo>
                      <a:lnTo>
                        <a:pt x="347" y="4251"/>
                      </a:lnTo>
                      <a:lnTo>
                        <a:pt x="339" y="4258"/>
                      </a:lnTo>
                      <a:lnTo>
                        <a:pt x="333" y="4267"/>
                      </a:lnTo>
                      <a:cubicBezTo>
                        <a:pt x="332" y="4268"/>
                        <a:pt x="331" y="4269"/>
                        <a:pt x="330" y="4269"/>
                      </a:cubicBezTo>
                      <a:lnTo>
                        <a:pt x="330" y="4271"/>
                      </a:lnTo>
                      <a:lnTo>
                        <a:pt x="328" y="4284"/>
                      </a:lnTo>
                      <a:cubicBezTo>
                        <a:pt x="327" y="4288"/>
                        <a:pt x="324" y="4291"/>
                        <a:pt x="320" y="4291"/>
                      </a:cubicBezTo>
                      <a:cubicBezTo>
                        <a:pt x="316" y="4291"/>
                        <a:pt x="311" y="4287"/>
                        <a:pt x="310" y="4283"/>
                      </a:cubicBezTo>
                      <a:lnTo>
                        <a:pt x="310" y="4276"/>
                      </a:lnTo>
                      <a:lnTo>
                        <a:pt x="307" y="4271"/>
                      </a:lnTo>
                      <a:lnTo>
                        <a:pt x="304" y="4267"/>
                      </a:lnTo>
                      <a:lnTo>
                        <a:pt x="264" y="4270"/>
                      </a:lnTo>
                      <a:lnTo>
                        <a:pt x="261" y="4272"/>
                      </a:lnTo>
                      <a:lnTo>
                        <a:pt x="257" y="4276"/>
                      </a:lnTo>
                      <a:lnTo>
                        <a:pt x="258" y="4276"/>
                      </a:lnTo>
                      <a:cubicBezTo>
                        <a:pt x="258" y="4277"/>
                        <a:pt x="259" y="4278"/>
                        <a:pt x="259" y="4279"/>
                      </a:cubicBezTo>
                      <a:lnTo>
                        <a:pt x="260" y="4282"/>
                      </a:lnTo>
                      <a:cubicBezTo>
                        <a:pt x="261" y="4284"/>
                        <a:pt x="261" y="4285"/>
                        <a:pt x="261" y="4287"/>
                      </a:cubicBezTo>
                      <a:lnTo>
                        <a:pt x="260" y="4288"/>
                      </a:lnTo>
                      <a:lnTo>
                        <a:pt x="304" y="4285"/>
                      </a:lnTo>
                      <a:cubicBezTo>
                        <a:pt x="305" y="4285"/>
                        <a:pt x="307" y="4285"/>
                        <a:pt x="308" y="4286"/>
                      </a:cubicBezTo>
                      <a:lnTo>
                        <a:pt x="315" y="4290"/>
                      </a:lnTo>
                      <a:cubicBezTo>
                        <a:pt x="316" y="4291"/>
                        <a:pt x="316" y="4291"/>
                        <a:pt x="317" y="4292"/>
                      </a:cubicBezTo>
                      <a:cubicBezTo>
                        <a:pt x="320" y="4291"/>
                        <a:pt x="323" y="4292"/>
                        <a:pt x="325" y="4294"/>
                      </a:cubicBezTo>
                      <a:lnTo>
                        <a:pt x="332" y="4300"/>
                      </a:lnTo>
                      <a:lnTo>
                        <a:pt x="335" y="4301"/>
                      </a:lnTo>
                      <a:cubicBezTo>
                        <a:pt x="338" y="4302"/>
                        <a:pt x="340" y="4305"/>
                        <a:pt x="340" y="4309"/>
                      </a:cubicBezTo>
                      <a:lnTo>
                        <a:pt x="340" y="4310"/>
                      </a:lnTo>
                      <a:lnTo>
                        <a:pt x="354" y="4309"/>
                      </a:lnTo>
                      <a:cubicBezTo>
                        <a:pt x="358" y="4309"/>
                        <a:pt x="361" y="4311"/>
                        <a:pt x="362" y="4314"/>
                      </a:cubicBezTo>
                      <a:cubicBezTo>
                        <a:pt x="362" y="4315"/>
                        <a:pt x="362" y="4316"/>
                        <a:pt x="363" y="4317"/>
                      </a:cubicBezTo>
                      <a:lnTo>
                        <a:pt x="366" y="4318"/>
                      </a:lnTo>
                      <a:cubicBezTo>
                        <a:pt x="367" y="4318"/>
                        <a:pt x="368" y="4319"/>
                        <a:pt x="369" y="4320"/>
                      </a:cubicBezTo>
                      <a:lnTo>
                        <a:pt x="372" y="4321"/>
                      </a:lnTo>
                      <a:lnTo>
                        <a:pt x="397" y="4356"/>
                      </a:lnTo>
                      <a:cubicBezTo>
                        <a:pt x="398" y="4357"/>
                        <a:pt x="399" y="4360"/>
                        <a:pt x="399" y="4362"/>
                      </a:cubicBezTo>
                      <a:cubicBezTo>
                        <a:pt x="398" y="4364"/>
                        <a:pt x="397" y="4366"/>
                        <a:pt x="395" y="4367"/>
                      </a:cubicBezTo>
                      <a:lnTo>
                        <a:pt x="393" y="4369"/>
                      </a:lnTo>
                      <a:cubicBezTo>
                        <a:pt x="392" y="4369"/>
                        <a:pt x="391" y="4370"/>
                        <a:pt x="390" y="4370"/>
                      </a:cubicBezTo>
                      <a:lnTo>
                        <a:pt x="393" y="4377"/>
                      </a:lnTo>
                      <a:lnTo>
                        <a:pt x="403" y="4384"/>
                      </a:lnTo>
                      <a:lnTo>
                        <a:pt x="427" y="4390"/>
                      </a:lnTo>
                      <a:lnTo>
                        <a:pt x="451" y="4386"/>
                      </a:lnTo>
                      <a:cubicBezTo>
                        <a:pt x="453" y="4385"/>
                        <a:pt x="455" y="4386"/>
                        <a:pt x="457" y="4387"/>
                      </a:cubicBezTo>
                      <a:lnTo>
                        <a:pt x="462" y="4390"/>
                      </a:lnTo>
                      <a:cubicBezTo>
                        <a:pt x="463" y="4390"/>
                        <a:pt x="464" y="4391"/>
                        <a:pt x="464" y="4391"/>
                      </a:cubicBezTo>
                      <a:lnTo>
                        <a:pt x="466" y="4393"/>
                      </a:lnTo>
                      <a:lnTo>
                        <a:pt x="473" y="4397"/>
                      </a:lnTo>
                      <a:cubicBezTo>
                        <a:pt x="474" y="4398"/>
                        <a:pt x="475" y="4399"/>
                        <a:pt x="475" y="4400"/>
                      </a:cubicBezTo>
                      <a:lnTo>
                        <a:pt x="484" y="4414"/>
                      </a:lnTo>
                      <a:cubicBezTo>
                        <a:pt x="484" y="4415"/>
                        <a:pt x="485" y="4417"/>
                        <a:pt x="485" y="4418"/>
                      </a:cubicBezTo>
                      <a:lnTo>
                        <a:pt x="485" y="4421"/>
                      </a:lnTo>
                      <a:cubicBezTo>
                        <a:pt x="485" y="4424"/>
                        <a:pt x="483" y="4426"/>
                        <a:pt x="481" y="4428"/>
                      </a:cubicBezTo>
                      <a:cubicBezTo>
                        <a:pt x="479" y="4429"/>
                        <a:pt x="477" y="4430"/>
                        <a:pt x="474" y="4429"/>
                      </a:cubicBezTo>
                      <a:lnTo>
                        <a:pt x="470" y="4428"/>
                      </a:lnTo>
                      <a:cubicBezTo>
                        <a:pt x="469" y="4427"/>
                        <a:pt x="468" y="4427"/>
                        <a:pt x="467" y="4426"/>
                      </a:cubicBezTo>
                      <a:lnTo>
                        <a:pt x="463" y="4422"/>
                      </a:lnTo>
                      <a:lnTo>
                        <a:pt x="453" y="4409"/>
                      </a:lnTo>
                      <a:lnTo>
                        <a:pt x="453" y="4409"/>
                      </a:lnTo>
                      <a:lnTo>
                        <a:pt x="451" y="4410"/>
                      </a:lnTo>
                      <a:lnTo>
                        <a:pt x="448" y="4415"/>
                      </a:lnTo>
                      <a:cubicBezTo>
                        <a:pt x="447" y="4417"/>
                        <a:pt x="446" y="4418"/>
                        <a:pt x="445" y="4418"/>
                      </a:cubicBezTo>
                      <a:lnTo>
                        <a:pt x="440" y="4420"/>
                      </a:lnTo>
                      <a:cubicBezTo>
                        <a:pt x="437" y="4422"/>
                        <a:pt x="434" y="4422"/>
                        <a:pt x="432" y="4420"/>
                      </a:cubicBezTo>
                      <a:lnTo>
                        <a:pt x="416" y="4409"/>
                      </a:lnTo>
                      <a:lnTo>
                        <a:pt x="409" y="4410"/>
                      </a:lnTo>
                      <a:lnTo>
                        <a:pt x="411" y="4433"/>
                      </a:lnTo>
                      <a:lnTo>
                        <a:pt x="411" y="4442"/>
                      </a:lnTo>
                      <a:cubicBezTo>
                        <a:pt x="411" y="4442"/>
                        <a:pt x="411" y="4443"/>
                        <a:pt x="410" y="4443"/>
                      </a:cubicBezTo>
                      <a:lnTo>
                        <a:pt x="408" y="4450"/>
                      </a:lnTo>
                      <a:cubicBezTo>
                        <a:pt x="408" y="4451"/>
                        <a:pt x="408" y="4452"/>
                        <a:pt x="407" y="4453"/>
                      </a:cubicBezTo>
                      <a:lnTo>
                        <a:pt x="399" y="4465"/>
                      </a:lnTo>
                      <a:lnTo>
                        <a:pt x="399" y="4466"/>
                      </a:lnTo>
                      <a:lnTo>
                        <a:pt x="401" y="4467"/>
                      </a:lnTo>
                      <a:lnTo>
                        <a:pt x="421" y="4456"/>
                      </a:lnTo>
                      <a:cubicBezTo>
                        <a:pt x="425" y="4455"/>
                        <a:pt x="429" y="4456"/>
                        <a:pt x="431" y="4459"/>
                      </a:cubicBezTo>
                      <a:lnTo>
                        <a:pt x="439" y="4471"/>
                      </a:lnTo>
                      <a:cubicBezTo>
                        <a:pt x="441" y="4474"/>
                        <a:pt x="440" y="4479"/>
                        <a:pt x="438" y="4481"/>
                      </a:cubicBezTo>
                      <a:cubicBezTo>
                        <a:pt x="435" y="4484"/>
                        <a:pt x="430" y="4484"/>
                        <a:pt x="427" y="4482"/>
                      </a:cubicBezTo>
                      <a:lnTo>
                        <a:pt x="423" y="4478"/>
                      </a:lnTo>
                      <a:lnTo>
                        <a:pt x="420" y="4481"/>
                      </a:lnTo>
                      <a:cubicBezTo>
                        <a:pt x="419" y="4481"/>
                        <a:pt x="419" y="4482"/>
                        <a:pt x="418" y="4482"/>
                      </a:cubicBezTo>
                      <a:lnTo>
                        <a:pt x="402" y="4488"/>
                      </a:lnTo>
                      <a:cubicBezTo>
                        <a:pt x="402" y="4488"/>
                        <a:pt x="401" y="4488"/>
                        <a:pt x="400" y="4488"/>
                      </a:cubicBezTo>
                      <a:lnTo>
                        <a:pt x="394" y="4489"/>
                      </a:lnTo>
                      <a:cubicBezTo>
                        <a:pt x="392" y="4489"/>
                        <a:pt x="390" y="4488"/>
                        <a:pt x="388" y="4487"/>
                      </a:cubicBezTo>
                      <a:lnTo>
                        <a:pt x="382" y="4482"/>
                      </a:lnTo>
                      <a:cubicBezTo>
                        <a:pt x="381" y="4481"/>
                        <a:pt x="380" y="4480"/>
                        <a:pt x="379" y="4479"/>
                      </a:cubicBezTo>
                      <a:lnTo>
                        <a:pt x="376" y="4470"/>
                      </a:lnTo>
                      <a:cubicBezTo>
                        <a:pt x="375" y="4469"/>
                        <a:pt x="375" y="4468"/>
                        <a:pt x="375" y="4466"/>
                      </a:cubicBezTo>
                      <a:lnTo>
                        <a:pt x="376" y="4460"/>
                      </a:lnTo>
                      <a:cubicBezTo>
                        <a:pt x="376" y="4459"/>
                        <a:pt x="377" y="4458"/>
                        <a:pt x="377" y="4457"/>
                      </a:cubicBezTo>
                      <a:lnTo>
                        <a:pt x="388" y="4435"/>
                      </a:lnTo>
                      <a:lnTo>
                        <a:pt x="389" y="4430"/>
                      </a:lnTo>
                      <a:lnTo>
                        <a:pt x="386" y="4406"/>
                      </a:lnTo>
                      <a:lnTo>
                        <a:pt x="384" y="4403"/>
                      </a:lnTo>
                      <a:lnTo>
                        <a:pt x="367" y="4380"/>
                      </a:lnTo>
                      <a:cubicBezTo>
                        <a:pt x="366" y="4380"/>
                        <a:pt x="366" y="4379"/>
                        <a:pt x="366" y="4378"/>
                      </a:cubicBezTo>
                      <a:lnTo>
                        <a:pt x="363" y="4372"/>
                      </a:lnTo>
                      <a:cubicBezTo>
                        <a:pt x="363" y="4371"/>
                        <a:pt x="363" y="4370"/>
                        <a:pt x="363" y="4369"/>
                      </a:cubicBezTo>
                      <a:lnTo>
                        <a:pt x="363" y="4359"/>
                      </a:lnTo>
                      <a:lnTo>
                        <a:pt x="364" y="4349"/>
                      </a:lnTo>
                      <a:lnTo>
                        <a:pt x="344" y="4344"/>
                      </a:lnTo>
                      <a:cubicBezTo>
                        <a:pt x="343" y="4344"/>
                        <a:pt x="341" y="4343"/>
                        <a:pt x="340" y="4341"/>
                      </a:cubicBezTo>
                      <a:lnTo>
                        <a:pt x="337" y="4338"/>
                      </a:lnTo>
                      <a:lnTo>
                        <a:pt x="332" y="4342"/>
                      </a:lnTo>
                      <a:cubicBezTo>
                        <a:pt x="331" y="4343"/>
                        <a:pt x="331" y="4343"/>
                        <a:pt x="330" y="4343"/>
                      </a:cubicBezTo>
                      <a:lnTo>
                        <a:pt x="317" y="4349"/>
                      </a:lnTo>
                      <a:lnTo>
                        <a:pt x="317" y="4350"/>
                      </a:lnTo>
                      <a:lnTo>
                        <a:pt x="318" y="4355"/>
                      </a:lnTo>
                      <a:lnTo>
                        <a:pt x="318" y="4363"/>
                      </a:lnTo>
                      <a:lnTo>
                        <a:pt x="318" y="4369"/>
                      </a:lnTo>
                      <a:cubicBezTo>
                        <a:pt x="319" y="4373"/>
                        <a:pt x="316" y="4376"/>
                        <a:pt x="312" y="4377"/>
                      </a:cubicBezTo>
                      <a:cubicBezTo>
                        <a:pt x="309" y="4378"/>
                        <a:pt x="305" y="4376"/>
                        <a:pt x="303" y="4373"/>
                      </a:cubicBezTo>
                      <a:lnTo>
                        <a:pt x="296" y="4360"/>
                      </a:lnTo>
                      <a:lnTo>
                        <a:pt x="294" y="4359"/>
                      </a:lnTo>
                      <a:lnTo>
                        <a:pt x="285" y="4361"/>
                      </a:lnTo>
                      <a:lnTo>
                        <a:pt x="284" y="4366"/>
                      </a:lnTo>
                      <a:lnTo>
                        <a:pt x="286" y="4376"/>
                      </a:lnTo>
                      <a:lnTo>
                        <a:pt x="289" y="4385"/>
                      </a:lnTo>
                      <a:lnTo>
                        <a:pt x="303" y="4408"/>
                      </a:lnTo>
                      <a:lnTo>
                        <a:pt x="321" y="4448"/>
                      </a:lnTo>
                      <a:lnTo>
                        <a:pt x="323" y="4460"/>
                      </a:lnTo>
                      <a:cubicBezTo>
                        <a:pt x="324" y="4463"/>
                        <a:pt x="323" y="4465"/>
                        <a:pt x="321" y="4467"/>
                      </a:cubicBezTo>
                      <a:lnTo>
                        <a:pt x="309" y="4479"/>
                      </a:lnTo>
                      <a:cubicBezTo>
                        <a:pt x="306" y="4481"/>
                        <a:pt x="302" y="4481"/>
                        <a:pt x="299" y="4479"/>
                      </a:cubicBezTo>
                      <a:cubicBezTo>
                        <a:pt x="296" y="4477"/>
                        <a:pt x="295" y="4473"/>
                        <a:pt x="296" y="4470"/>
                      </a:cubicBezTo>
                      <a:lnTo>
                        <a:pt x="301" y="4455"/>
                      </a:lnTo>
                      <a:lnTo>
                        <a:pt x="300" y="4449"/>
                      </a:lnTo>
                      <a:lnTo>
                        <a:pt x="284" y="4420"/>
                      </a:lnTo>
                      <a:lnTo>
                        <a:pt x="276" y="4413"/>
                      </a:lnTo>
                      <a:cubicBezTo>
                        <a:pt x="275" y="4412"/>
                        <a:pt x="275" y="4412"/>
                        <a:pt x="274" y="4411"/>
                      </a:cubicBezTo>
                      <a:lnTo>
                        <a:pt x="270" y="4405"/>
                      </a:lnTo>
                      <a:cubicBezTo>
                        <a:pt x="270" y="4405"/>
                        <a:pt x="269" y="4404"/>
                        <a:pt x="269" y="4403"/>
                      </a:cubicBezTo>
                      <a:lnTo>
                        <a:pt x="265" y="4389"/>
                      </a:lnTo>
                      <a:lnTo>
                        <a:pt x="257" y="4372"/>
                      </a:lnTo>
                      <a:lnTo>
                        <a:pt x="251" y="4375"/>
                      </a:lnTo>
                      <a:lnTo>
                        <a:pt x="230" y="4388"/>
                      </a:lnTo>
                      <a:cubicBezTo>
                        <a:pt x="229" y="4388"/>
                        <a:pt x="229" y="4388"/>
                        <a:pt x="228" y="4389"/>
                      </a:cubicBezTo>
                      <a:lnTo>
                        <a:pt x="219" y="4391"/>
                      </a:lnTo>
                      <a:lnTo>
                        <a:pt x="211" y="4396"/>
                      </a:lnTo>
                      <a:lnTo>
                        <a:pt x="203" y="4406"/>
                      </a:lnTo>
                      <a:lnTo>
                        <a:pt x="200" y="4412"/>
                      </a:lnTo>
                      <a:cubicBezTo>
                        <a:pt x="200" y="4412"/>
                        <a:pt x="200" y="4412"/>
                        <a:pt x="200" y="4413"/>
                      </a:cubicBezTo>
                      <a:lnTo>
                        <a:pt x="203" y="4420"/>
                      </a:lnTo>
                      <a:lnTo>
                        <a:pt x="207" y="4421"/>
                      </a:lnTo>
                      <a:lnTo>
                        <a:pt x="213" y="4423"/>
                      </a:lnTo>
                      <a:cubicBezTo>
                        <a:pt x="214" y="4423"/>
                        <a:pt x="214" y="4424"/>
                        <a:pt x="215" y="4424"/>
                      </a:cubicBezTo>
                      <a:lnTo>
                        <a:pt x="218" y="4427"/>
                      </a:lnTo>
                      <a:cubicBezTo>
                        <a:pt x="220" y="4429"/>
                        <a:pt x="221" y="4433"/>
                        <a:pt x="220" y="4436"/>
                      </a:cubicBezTo>
                      <a:cubicBezTo>
                        <a:pt x="218" y="4439"/>
                        <a:pt x="215" y="4441"/>
                        <a:pt x="212" y="4441"/>
                      </a:cubicBezTo>
                      <a:lnTo>
                        <a:pt x="205" y="4440"/>
                      </a:lnTo>
                      <a:lnTo>
                        <a:pt x="221" y="4466"/>
                      </a:lnTo>
                      <a:lnTo>
                        <a:pt x="274" y="4482"/>
                      </a:lnTo>
                      <a:cubicBezTo>
                        <a:pt x="277" y="4483"/>
                        <a:pt x="280" y="4486"/>
                        <a:pt x="280" y="4490"/>
                      </a:cubicBezTo>
                      <a:lnTo>
                        <a:pt x="280" y="4493"/>
                      </a:lnTo>
                      <a:cubicBezTo>
                        <a:pt x="280" y="4495"/>
                        <a:pt x="278" y="4497"/>
                        <a:pt x="276" y="4499"/>
                      </a:cubicBezTo>
                      <a:cubicBezTo>
                        <a:pt x="275" y="4500"/>
                        <a:pt x="272" y="4501"/>
                        <a:pt x="270" y="4500"/>
                      </a:cubicBezTo>
                      <a:lnTo>
                        <a:pt x="239" y="4492"/>
                      </a:lnTo>
                      <a:lnTo>
                        <a:pt x="225" y="4492"/>
                      </a:lnTo>
                      <a:lnTo>
                        <a:pt x="219" y="4494"/>
                      </a:lnTo>
                      <a:lnTo>
                        <a:pt x="214" y="4497"/>
                      </a:lnTo>
                      <a:cubicBezTo>
                        <a:pt x="211" y="4498"/>
                        <a:pt x="208" y="4498"/>
                        <a:pt x="205" y="4496"/>
                      </a:cubicBezTo>
                      <a:cubicBezTo>
                        <a:pt x="203" y="4495"/>
                        <a:pt x="202" y="4492"/>
                        <a:pt x="202" y="4489"/>
                      </a:cubicBezTo>
                      <a:lnTo>
                        <a:pt x="202" y="4483"/>
                      </a:lnTo>
                      <a:lnTo>
                        <a:pt x="202" y="4481"/>
                      </a:lnTo>
                      <a:lnTo>
                        <a:pt x="197" y="4475"/>
                      </a:lnTo>
                      <a:lnTo>
                        <a:pt x="195" y="4483"/>
                      </a:lnTo>
                      <a:cubicBezTo>
                        <a:pt x="195" y="4484"/>
                        <a:pt x="195" y="4485"/>
                        <a:pt x="195" y="4485"/>
                      </a:cubicBezTo>
                      <a:lnTo>
                        <a:pt x="189" y="4496"/>
                      </a:lnTo>
                      <a:lnTo>
                        <a:pt x="176" y="4515"/>
                      </a:lnTo>
                      <a:cubicBezTo>
                        <a:pt x="174" y="4518"/>
                        <a:pt x="170" y="4519"/>
                        <a:pt x="167" y="4517"/>
                      </a:cubicBezTo>
                      <a:cubicBezTo>
                        <a:pt x="163" y="4516"/>
                        <a:pt x="161" y="4513"/>
                        <a:pt x="162" y="4509"/>
                      </a:cubicBezTo>
                      <a:lnTo>
                        <a:pt x="163" y="4496"/>
                      </a:lnTo>
                      <a:cubicBezTo>
                        <a:pt x="163" y="4495"/>
                        <a:pt x="164" y="4494"/>
                        <a:pt x="164" y="4493"/>
                      </a:cubicBezTo>
                      <a:lnTo>
                        <a:pt x="174" y="4476"/>
                      </a:lnTo>
                      <a:lnTo>
                        <a:pt x="177" y="4466"/>
                      </a:lnTo>
                      <a:lnTo>
                        <a:pt x="177" y="4450"/>
                      </a:lnTo>
                      <a:lnTo>
                        <a:pt x="177" y="4447"/>
                      </a:lnTo>
                      <a:lnTo>
                        <a:pt x="175" y="4444"/>
                      </a:lnTo>
                      <a:lnTo>
                        <a:pt x="172" y="4441"/>
                      </a:lnTo>
                      <a:lnTo>
                        <a:pt x="163" y="4449"/>
                      </a:lnTo>
                      <a:cubicBezTo>
                        <a:pt x="162" y="4450"/>
                        <a:pt x="161" y="4450"/>
                        <a:pt x="160" y="4450"/>
                      </a:cubicBezTo>
                      <a:lnTo>
                        <a:pt x="157" y="4451"/>
                      </a:lnTo>
                      <a:cubicBezTo>
                        <a:pt x="156" y="4452"/>
                        <a:pt x="155" y="4452"/>
                        <a:pt x="154" y="4452"/>
                      </a:cubicBezTo>
                      <a:lnTo>
                        <a:pt x="143" y="4451"/>
                      </a:lnTo>
                      <a:lnTo>
                        <a:pt x="143" y="4451"/>
                      </a:lnTo>
                      <a:lnTo>
                        <a:pt x="143" y="4456"/>
                      </a:lnTo>
                      <a:lnTo>
                        <a:pt x="147" y="4463"/>
                      </a:lnTo>
                      <a:lnTo>
                        <a:pt x="153" y="4469"/>
                      </a:lnTo>
                      <a:lnTo>
                        <a:pt x="158" y="4477"/>
                      </a:lnTo>
                      <a:cubicBezTo>
                        <a:pt x="160" y="4481"/>
                        <a:pt x="159" y="4485"/>
                        <a:pt x="156" y="4488"/>
                      </a:cubicBezTo>
                      <a:cubicBezTo>
                        <a:pt x="153" y="4490"/>
                        <a:pt x="148" y="4490"/>
                        <a:pt x="146" y="4487"/>
                      </a:cubicBezTo>
                      <a:lnTo>
                        <a:pt x="134" y="4477"/>
                      </a:lnTo>
                      <a:lnTo>
                        <a:pt x="130" y="4475"/>
                      </a:lnTo>
                      <a:cubicBezTo>
                        <a:pt x="128" y="4474"/>
                        <a:pt x="127" y="4472"/>
                        <a:pt x="126" y="4470"/>
                      </a:cubicBezTo>
                      <a:lnTo>
                        <a:pt x="122" y="4457"/>
                      </a:lnTo>
                      <a:lnTo>
                        <a:pt x="105" y="4453"/>
                      </a:lnTo>
                      <a:cubicBezTo>
                        <a:pt x="104" y="4453"/>
                        <a:pt x="103" y="4453"/>
                        <a:pt x="102" y="4452"/>
                      </a:cubicBezTo>
                      <a:lnTo>
                        <a:pt x="94" y="4447"/>
                      </a:lnTo>
                      <a:lnTo>
                        <a:pt x="94" y="4448"/>
                      </a:lnTo>
                      <a:lnTo>
                        <a:pt x="93" y="4452"/>
                      </a:lnTo>
                      <a:lnTo>
                        <a:pt x="89" y="4465"/>
                      </a:lnTo>
                      <a:lnTo>
                        <a:pt x="90" y="4465"/>
                      </a:lnTo>
                      <a:lnTo>
                        <a:pt x="117" y="4473"/>
                      </a:lnTo>
                      <a:cubicBezTo>
                        <a:pt x="119" y="4474"/>
                        <a:pt x="121" y="4475"/>
                        <a:pt x="122" y="4477"/>
                      </a:cubicBezTo>
                      <a:lnTo>
                        <a:pt x="127" y="4486"/>
                      </a:lnTo>
                      <a:cubicBezTo>
                        <a:pt x="129" y="4489"/>
                        <a:pt x="128" y="4492"/>
                        <a:pt x="126" y="4495"/>
                      </a:cubicBezTo>
                      <a:cubicBezTo>
                        <a:pt x="124" y="4498"/>
                        <a:pt x="120" y="4498"/>
                        <a:pt x="117" y="4497"/>
                      </a:cubicBezTo>
                      <a:lnTo>
                        <a:pt x="115" y="4496"/>
                      </a:lnTo>
                      <a:cubicBezTo>
                        <a:pt x="114" y="4496"/>
                        <a:pt x="114" y="4496"/>
                        <a:pt x="114" y="4496"/>
                      </a:cubicBezTo>
                      <a:lnTo>
                        <a:pt x="106" y="4516"/>
                      </a:lnTo>
                      <a:cubicBezTo>
                        <a:pt x="105" y="4517"/>
                        <a:pt x="104" y="4518"/>
                        <a:pt x="103" y="4519"/>
                      </a:cubicBezTo>
                      <a:lnTo>
                        <a:pt x="101" y="4521"/>
                      </a:lnTo>
                      <a:cubicBezTo>
                        <a:pt x="99" y="4522"/>
                        <a:pt x="95" y="4523"/>
                        <a:pt x="92" y="4522"/>
                      </a:cubicBezTo>
                      <a:cubicBezTo>
                        <a:pt x="90" y="4521"/>
                        <a:pt x="87" y="4519"/>
                        <a:pt x="87" y="4517"/>
                      </a:cubicBezTo>
                      <a:cubicBezTo>
                        <a:pt x="86" y="4517"/>
                        <a:pt x="86" y="4517"/>
                        <a:pt x="85" y="4517"/>
                      </a:cubicBezTo>
                      <a:lnTo>
                        <a:pt x="81" y="4519"/>
                      </a:lnTo>
                      <a:cubicBezTo>
                        <a:pt x="79" y="4519"/>
                        <a:pt x="78" y="4520"/>
                        <a:pt x="77" y="4519"/>
                      </a:cubicBezTo>
                      <a:lnTo>
                        <a:pt x="71" y="4518"/>
                      </a:lnTo>
                      <a:cubicBezTo>
                        <a:pt x="71" y="4519"/>
                        <a:pt x="71" y="4520"/>
                        <a:pt x="70" y="4521"/>
                      </a:cubicBezTo>
                      <a:lnTo>
                        <a:pt x="68" y="4525"/>
                      </a:lnTo>
                      <a:cubicBezTo>
                        <a:pt x="67" y="4526"/>
                        <a:pt x="67" y="4527"/>
                        <a:pt x="66" y="4528"/>
                      </a:cubicBezTo>
                      <a:lnTo>
                        <a:pt x="59" y="4533"/>
                      </a:lnTo>
                      <a:cubicBezTo>
                        <a:pt x="59" y="4534"/>
                        <a:pt x="59" y="4536"/>
                        <a:pt x="59" y="4536"/>
                      </a:cubicBezTo>
                      <a:cubicBezTo>
                        <a:pt x="58" y="4538"/>
                        <a:pt x="57" y="4541"/>
                        <a:pt x="54" y="4542"/>
                      </a:cubicBezTo>
                      <a:lnTo>
                        <a:pt x="52" y="4543"/>
                      </a:lnTo>
                      <a:cubicBezTo>
                        <a:pt x="50" y="4544"/>
                        <a:pt x="47" y="4544"/>
                        <a:pt x="44" y="4542"/>
                      </a:cubicBezTo>
                      <a:lnTo>
                        <a:pt x="44" y="4542"/>
                      </a:lnTo>
                      <a:cubicBezTo>
                        <a:pt x="44" y="4542"/>
                        <a:pt x="43" y="4543"/>
                        <a:pt x="42" y="4543"/>
                      </a:cubicBezTo>
                      <a:lnTo>
                        <a:pt x="40" y="4543"/>
                      </a:lnTo>
                      <a:cubicBezTo>
                        <a:pt x="39" y="4544"/>
                        <a:pt x="38" y="4544"/>
                        <a:pt x="37" y="4543"/>
                      </a:cubicBezTo>
                      <a:lnTo>
                        <a:pt x="34" y="4551"/>
                      </a:lnTo>
                      <a:lnTo>
                        <a:pt x="34" y="4552"/>
                      </a:lnTo>
                      <a:lnTo>
                        <a:pt x="36" y="4549"/>
                      </a:lnTo>
                      <a:cubicBezTo>
                        <a:pt x="38" y="4548"/>
                        <a:pt x="39" y="4547"/>
                        <a:pt x="41" y="4547"/>
                      </a:cubicBezTo>
                      <a:lnTo>
                        <a:pt x="46" y="4546"/>
                      </a:lnTo>
                      <a:cubicBezTo>
                        <a:pt x="47" y="4546"/>
                        <a:pt x="48" y="4546"/>
                        <a:pt x="49" y="4546"/>
                      </a:cubicBezTo>
                      <a:lnTo>
                        <a:pt x="58" y="4547"/>
                      </a:lnTo>
                      <a:lnTo>
                        <a:pt x="60" y="4547"/>
                      </a:lnTo>
                      <a:lnTo>
                        <a:pt x="68" y="4542"/>
                      </a:lnTo>
                      <a:cubicBezTo>
                        <a:pt x="69" y="4541"/>
                        <a:pt x="70" y="4541"/>
                        <a:pt x="70" y="4541"/>
                      </a:cubicBezTo>
                      <a:lnTo>
                        <a:pt x="86" y="4536"/>
                      </a:lnTo>
                      <a:cubicBezTo>
                        <a:pt x="88" y="4536"/>
                        <a:pt x="90" y="4536"/>
                        <a:pt x="92" y="4537"/>
                      </a:cubicBezTo>
                      <a:lnTo>
                        <a:pt x="94" y="4538"/>
                      </a:lnTo>
                      <a:cubicBezTo>
                        <a:pt x="94" y="4539"/>
                        <a:pt x="95" y="4539"/>
                        <a:pt x="95" y="4539"/>
                      </a:cubicBezTo>
                      <a:lnTo>
                        <a:pt x="102" y="4537"/>
                      </a:lnTo>
                      <a:cubicBezTo>
                        <a:pt x="104" y="4536"/>
                        <a:pt x="106" y="4536"/>
                        <a:pt x="107" y="4536"/>
                      </a:cubicBezTo>
                      <a:lnTo>
                        <a:pt x="132" y="4542"/>
                      </a:lnTo>
                      <a:lnTo>
                        <a:pt x="193" y="4545"/>
                      </a:lnTo>
                      <a:cubicBezTo>
                        <a:pt x="197" y="4545"/>
                        <a:pt x="200" y="4549"/>
                        <a:pt x="200" y="4553"/>
                      </a:cubicBezTo>
                      <a:lnTo>
                        <a:pt x="200" y="4556"/>
                      </a:lnTo>
                      <a:cubicBezTo>
                        <a:pt x="200" y="4559"/>
                        <a:pt x="199" y="4561"/>
                        <a:pt x="196" y="4563"/>
                      </a:cubicBezTo>
                      <a:lnTo>
                        <a:pt x="194" y="4564"/>
                      </a:lnTo>
                      <a:lnTo>
                        <a:pt x="194" y="4564"/>
                      </a:lnTo>
                      <a:lnTo>
                        <a:pt x="203" y="4564"/>
                      </a:lnTo>
                      <a:lnTo>
                        <a:pt x="209" y="4564"/>
                      </a:lnTo>
                      <a:cubicBezTo>
                        <a:pt x="210" y="4565"/>
                        <a:pt x="211" y="4565"/>
                        <a:pt x="213" y="4566"/>
                      </a:cubicBezTo>
                      <a:lnTo>
                        <a:pt x="220" y="4573"/>
                      </a:lnTo>
                      <a:lnTo>
                        <a:pt x="250" y="4570"/>
                      </a:lnTo>
                      <a:cubicBezTo>
                        <a:pt x="251" y="4570"/>
                        <a:pt x="252" y="4570"/>
                        <a:pt x="253" y="4570"/>
                      </a:cubicBezTo>
                      <a:lnTo>
                        <a:pt x="292" y="4582"/>
                      </a:lnTo>
                      <a:lnTo>
                        <a:pt x="294" y="4581"/>
                      </a:lnTo>
                      <a:lnTo>
                        <a:pt x="302" y="4564"/>
                      </a:lnTo>
                      <a:cubicBezTo>
                        <a:pt x="303" y="4563"/>
                        <a:pt x="305" y="4561"/>
                        <a:pt x="307" y="4561"/>
                      </a:cubicBezTo>
                      <a:lnTo>
                        <a:pt x="325" y="4556"/>
                      </a:lnTo>
                      <a:cubicBezTo>
                        <a:pt x="326" y="4555"/>
                        <a:pt x="327" y="4555"/>
                        <a:pt x="328" y="4554"/>
                      </a:cubicBezTo>
                      <a:cubicBezTo>
                        <a:pt x="331" y="4553"/>
                        <a:pt x="335" y="4553"/>
                        <a:pt x="337" y="4554"/>
                      </a:cubicBezTo>
                      <a:cubicBezTo>
                        <a:pt x="339" y="4555"/>
                        <a:pt x="341" y="4558"/>
                        <a:pt x="341" y="4559"/>
                      </a:cubicBezTo>
                      <a:lnTo>
                        <a:pt x="341" y="4560"/>
                      </a:lnTo>
                      <a:lnTo>
                        <a:pt x="347" y="4561"/>
                      </a:lnTo>
                      <a:cubicBezTo>
                        <a:pt x="348" y="4562"/>
                        <a:pt x="349" y="4562"/>
                        <a:pt x="350" y="4562"/>
                      </a:cubicBezTo>
                      <a:lnTo>
                        <a:pt x="351" y="4563"/>
                      </a:lnTo>
                      <a:lnTo>
                        <a:pt x="354" y="4562"/>
                      </a:lnTo>
                      <a:cubicBezTo>
                        <a:pt x="355" y="4562"/>
                        <a:pt x="356" y="4562"/>
                        <a:pt x="356" y="4562"/>
                      </a:cubicBezTo>
                      <a:lnTo>
                        <a:pt x="360" y="4561"/>
                      </a:lnTo>
                      <a:cubicBezTo>
                        <a:pt x="362" y="4561"/>
                        <a:pt x="364" y="4562"/>
                        <a:pt x="366" y="4564"/>
                      </a:cubicBezTo>
                      <a:cubicBezTo>
                        <a:pt x="367" y="4565"/>
                        <a:pt x="368" y="4567"/>
                        <a:pt x="368" y="4569"/>
                      </a:cubicBezTo>
                      <a:lnTo>
                        <a:pt x="368" y="4572"/>
                      </a:lnTo>
                      <a:cubicBezTo>
                        <a:pt x="368" y="4574"/>
                        <a:pt x="367" y="4576"/>
                        <a:pt x="366" y="4578"/>
                      </a:cubicBezTo>
                      <a:lnTo>
                        <a:pt x="364" y="4581"/>
                      </a:lnTo>
                      <a:lnTo>
                        <a:pt x="361" y="4586"/>
                      </a:lnTo>
                      <a:cubicBezTo>
                        <a:pt x="361" y="4587"/>
                        <a:pt x="360" y="4588"/>
                        <a:pt x="359" y="4589"/>
                      </a:cubicBezTo>
                      <a:lnTo>
                        <a:pt x="357" y="4590"/>
                      </a:lnTo>
                      <a:cubicBezTo>
                        <a:pt x="354" y="4593"/>
                        <a:pt x="350" y="4593"/>
                        <a:pt x="347" y="4590"/>
                      </a:cubicBezTo>
                      <a:lnTo>
                        <a:pt x="342" y="4585"/>
                      </a:lnTo>
                      <a:lnTo>
                        <a:pt x="339" y="4584"/>
                      </a:lnTo>
                      <a:lnTo>
                        <a:pt x="325" y="4578"/>
                      </a:lnTo>
                      <a:lnTo>
                        <a:pt x="319" y="4579"/>
                      </a:lnTo>
                      <a:lnTo>
                        <a:pt x="317" y="4581"/>
                      </a:lnTo>
                      <a:lnTo>
                        <a:pt x="314" y="4585"/>
                      </a:lnTo>
                      <a:lnTo>
                        <a:pt x="312" y="4594"/>
                      </a:lnTo>
                      <a:lnTo>
                        <a:pt x="309" y="4599"/>
                      </a:lnTo>
                      <a:cubicBezTo>
                        <a:pt x="308" y="4600"/>
                        <a:pt x="308" y="4601"/>
                        <a:pt x="307" y="4602"/>
                      </a:cubicBezTo>
                      <a:lnTo>
                        <a:pt x="303" y="4604"/>
                      </a:lnTo>
                      <a:cubicBezTo>
                        <a:pt x="302" y="4605"/>
                        <a:pt x="301" y="4606"/>
                        <a:pt x="300" y="4606"/>
                      </a:cubicBezTo>
                      <a:lnTo>
                        <a:pt x="294" y="4607"/>
                      </a:lnTo>
                      <a:cubicBezTo>
                        <a:pt x="293" y="4607"/>
                        <a:pt x="293" y="4607"/>
                        <a:pt x="292" y="4607"/>
                      </a:cubicBezTo>
                      <a:lnTo>
                        <a:pt x="274" y="4606"/>
                      </a:lnTo>
                      <a:cubicBezTo>
                        <a:pt x="274" y="4606"/>
                        <a:pt x="273" y="4606"/>
                        <a:pt x="272" y="4605"/>
                      </a:cubicBezTo>
                      <a:lnTo>
                        <a:pt x="267" y="4604"/>
                      </a:lnTo>
                      <a:cubicBezTo>
                        <a:pt x="266" y="4603"/>
                        <a:pt x="266" y="4603"/>
                        <a:pt x="265" y="4602"/>
                      </a:cubicBezTo>
                      <a:lnTo>
                        <a:pt x="255" y="4594"/>
                      </a:lnTo>
                      <a:lnTo>
                        <a:pt x="229" y="4594"/>
                      </a:lnTo>
                      <a:lnTo>
                        <a:pt x="231" y="4599"/>
                      </a:lnTo>
                      <a:lnTo>
                        <a:pt x="233" y="4600"/>
                      </a:lnTo>
                      <a:lnTo>
                        <a:pt x="238" y="4603"/>
                      </a:lnTo>
                      <a:cubicBezTo>
                        <a:pt x="239" y="4604"/>
                        <a:pt x="240" y="4605"/>
                        <a:pt x="241" y="4606"/>
                      </a:cubicBezTo>
                      <a:lnTo>
                        <a:pt x="243" y="4612"/>
                      </a:lnTo>
                      <a:cubicBezTo>
                        <a:pt x="244" y="4615"/>
                        <a:pt x="243" y="4618"/>
                        <a:pt x="242" y="4620"/>
                      </a:cubicBezTo>
                      <a:cubicBezTo>
                        <a:pt x="240" y="4622"/>
                        <a:pt x="237" y="4623"/>
                        <a:pt x="234" y="4623"/>
                      </a:cubicBezTo>
                      <a:lnTo>
                        <a:pt x="223" y="4621"/>
                      </a:lnTo>
                      <a:cubicBezTo>
                        <a:pt x="222" y="4621"/>
                        <a:pt x="220" y="4621"/>
                        <a:pt x="219" y="4620"/>
                      </a:cubicBezTo>
                      <a:lnTo>
                        <a:pt x="214" y="4616"/>
                      </a:lnTo>
                      <a:cubicBezTo>
                        <a:pt x="214" y="4616"/>
                        <a:pt x="213" y="4615"/>
                        <a:pt x="213" y="4614"/>
                      </a:cubicBezTo>
                      <a:lnTo>
                        <a:pt x="205" y="4602"/>
                      </a:lnTo>
                      <a:lnTo>
                        <a:pt x="200" y="4598"/>
                      </a:lnTo>
                      <a:lnTo>
                        <a:pt x="199" y="4608"/>
                      </a:lnTo>
                      <a:lnTo>
                        <a:pt x="196" y="4616"/>
                      </a:lnTo>
                      <a:lnTo>
                        <a:pt x="187" y="4631"/>
                      </a:lnTo>
                      <a:cubicBezTo>
                        <a:pt x="185" y="4634"/>
                        <a:pt x="181" y="4635"/>
                        <a:pt x="178" y="4634"/>
                      </a:cubicBezTo>
                      <a:cubicBezTo>
                        <a:pt x="174" y="4633"/>
                        <a:pt x="172" y="4630"/>
                        <a:pt x="172" y="4626"/>
                      </a:cubicBezTo>
                      <a:lnTo>
                        <a:pt x="172" y="4621"/>
                      </a:lnTo>
                      <a:cubicBezTo>
                        <a:pt x="172" y="4620"/>
                        <a:pt x="173" y="4619"/>
                        <a:pt x="173" y="4618"/>
                      </a:cubicBezTo>
                      <a:lnTo>
                        <a:pt x="178" y="4605"/>
                      </a:lnTo>
                      <a:lnTo>
                        <a:pt x="181" y="4589"/>
                      </a:lnTo>
                      <a:lnTo>
                        <a:pt x="151" y="4594"/>
                      </a:lnTo>
                      <a:lnTo>
                        <a:pt x="134" y="4602"/>
                      </a:lnTo>
                      <a:cubicBezTo>
                        <a:pt x="133" y="4603"/>
                        <a:pt x="132" y="4603"/>
                        <a:pt x="131" y="4603"/>
                      </a:cubicBezTo>
                      <a:lnTo>
                        <a:pt x="126" y="4603"/>
                      </a:lnTo>
                      <a:cubicBezTo>
                        <a:pt x="123" y="4603"/>
                        <a:pt x="120" y="4602"/>
                        <a:pt x="119" y="4599"/>
                      </a:cubicBezTo>
                      <a:cubicBezTo>
                        <a:pt x="117" y="4597"/>
                        <a:pt x="117" y="4594"/>
                        <a:pt x="118" y="4591"/>
                      </a:cubicBezTo>
                      <a:lnTo>
                        <a:pt x="123" y="4583"/>
                      </a:lnTo>
                      <a:cubicBezTo>
                        <a:pt x="124" y="4581"/>
                        <a:pt x="125" y="4580"/>
                        <a:pt x="128" y="4579"/>
                      </a:cubicBezTo>
                      <a:lnTo>
                        <a:pt x="136" y="4577"/>
                      </a:lnTo>
                      <a:lnTo>
                        <a:pt x="133" y="4573"/>
                      </a:lnTo>
                      <a:lnTo>
                        <a:pt x="128" y="4572"/>
                      </a:lnTo>
                      <a:cubicBezTo>
                        <a:pt x="127" y="4572"/>
                        <a:pt x="126" y="4572"/>
                        <a:pt x="125" y="4571"/>
                      </a:cubicBezTo>
                      <a:lnTo>
                        <a:pt x="117" y="4568"/>
                      </a:lnTo>
                      <a:lnTo>
                        <a:pt x="111" y="4569"/>
                      </a:lnTo>
                      <a:cubicBezTo>
                        <a:pt x="110" y="4569"/>
                        <a:pt x="109" y="4569"/>
                        <a:pt x="108" y="4569"/>
                      </a:cubicBezTo>
                      <a:lnTo>
                        <a:pt x="105" y="4568"/>
                      </a:lnTo>
                      <a:cubicBezTo>
                        <a:pt x="104" y="4568"/>
                        <a:pt x="103" y="4568"/>
                        <a:pt x="103" y="4567"/>
                      </a:cubicBezTo>
                      <a:lnTo>
                        <a:pt x="97" y="4564"/>
                      </a:lnTo>
                      <a:lnTo>
                        <a:pt x="83" y="4563"/>
                      </a:lnTo>
                      <a:lnTo>
                        <a:pt x="80" y="4564"/>
                      </a:lnTo>
                      <a:lnTo>
                        <a:pt x="71" y="4575"/>
                      </a:lnTo>
                      <a:lnTo>
                        <a:pt x="72" y="4575"/>
                      </a:lnTo>
                      <a:lnTo>
                        <a:pt x="75" y="4577"/>
                      </a:lnTo>
                      <a:cubicBezTo>
                        <a:pt x="78" y="4579"/>
                        <a:pt x="79" y="4583"/>
                        <a:pt x="78" y="4586"/>
                      </a:cubicBezTo>
                      <a:cubicBezTo>
                        <a:pt x="77" y="4589"/>
                        <a:pt x="74" y="4592"/>
                        <a:pt x="71" y="4592"/>
                      </a:cubicBezTo>
                      <a:lnTo>
                        <a:pt x="64" y="4592"/>
                      </a:lnTo>
                      <a:cubicBezTo>
                        <a:pt x="64" y="4593"/>
                        <a:pt x="64" y="4595"/>
                        <a:pt x="63" y="4596"/>
                      </a:cubicBezTo>
                      <a:lnTo>
                        <a:pt x="58" y="4600"/>
                      </a:lnTo>
                      <a:cubicBezTo>
                        <a:pt x="57" y="4600"/>
                        <a:pt x="56" y="4601"/>
                        <a:pt x="55" y="4601"/>
                      </a:cubicBezTo>
                      <a:lnTo>
                        <a:pt x="44" y="4606"/>
                      </a:lnTo>
                      <a:cubicBezTo>
                        <a:pt x="46" y="4607"/>
                        <a:pt x="48" y="4609"/>
                        <a:pt x="49" y="4611"/>
                      </a:cubicBezTo>
                      <a:cubicBezTo>
                        <a:pt x="50" y="4615"/>
                        <a:pt x="49" y="4619"/>
                        <a:pt x="45" y="4621"/>
                      </a:cubicBezTo>
                      <a:lnTo>
                        <a:pt x="40" y="4623"/>
                      </a:lnTo>
                      <a:lnTo>
                        <a:pt x="43" y="4627"/>
                      </a:lnTo>
                      <a:cubicBezTo>
                        <a:pt x="45" y="4628"/>
                        <a:pt x="45" y="4631"/>
                        <a:pt x="45" y="4633"/>
                      </a:cubicBezTo>
                      <a:cubicBezTo>
                        <a:pt x="45" y="4635"/>
                        <a:pt x="44" y="4637"/>
                        <a:pt x="42" y="4638"/>
                      </a:cubicBezTo>
                      <a:lnTo>
                        <a:pt x="38" y="4641"/>
                      </a:lnTo>
                      <a:cubicBezTo>
                        <a:pt x="37" y="4642"/>
                        <a:pt x="36" y="4643"/>
                        <a:pt x="34" y="4643"/>
                      </a:cubicBezTo>
                      <a:cubicBezTo>
                        <a:pt x="33" y="4643"/>
                        <a:pt x="31" y="4643"/>
                        <a:pt x="30" y="4643"/>
                      </a:cubicBezTo>
                      <a:lnTo>
                        <a:pt x="27" y="4643"/>
                      </a:lnTo>
                      <a:cubicBezTo>
                        <a:pt x="26" y="4642"/>
                        <a:pt x="24" y="4641"/>
                        <a:pt x="23" y="4640"/>
                      </a:cubicBezTo>
                      <a:cubicBezTo>
                        <a:pt x="23" y="4640"/>
                        <a:pt x="22" y="4639"/>
                        <a:pt x="22" y="4638"/>
                      </a:cubicBezTo>
                      <a:lnTo>
                        <a:pt x="21" y="4637"/>
                      </a:lnTo>
                      <a:cubicBezTo>
                        <a:pt x="20" y="4637"/>
                        <a:pt x="20" y="4637"/>
                        <a:pt x="20" y="4637"/>
                      </a:cubicBezTo>
                      <a:cubicBezTo>
                        <a:pt x="16" y="4636"/>
                        <a:pt x="12" y="4634"/>
                        <a:pt x="11" y="4631"/>
                      </a:cubicBezTo>
                      <a:close/>
                      <a:moveTo>
                        <a:pt x="91" y="5485"/>
                      </a:moveTo>
                      <a:cubicBezTo>
                        <a:pt x="91" y="5486"/>
                        <a:pt x="91" y="5486"/>
                        <a:pt x="90" y="5487"/>
                      </a:cubicBezTo>
                      <a:lnTo>
                        <a:pt x="91" y="5485"/>
                      </a:lnTo>
                      <a:close/>
                      <a:moveTo>
                        <a:pt x="790" y="3903"/>
                      </a:moveTo>
                      <a:lnTo>
                        <a:pt x="789" y="3904"/>
                      </a:lnTo>
                      <a:cubicBezTo>
                        <a:pt x="790" y="3904"/>
                        <a:pt x="791" y="3905"/>
                        <a:pt x="792" y="3906"/>
                      </a:cubicBezTo>
                      <a:lnTo>
                        <a:pt x="790" y="3903"/>
                      </a:lnTo>
                      <a:close/>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 name="Freeform 192">
                  <a:extLst>
                    <a:ext uri="{FF2B5EF4-FFF2-40B4-BE49-F238E27FC236}">
                      <a16:creationId xmlns:a16="http://schemas.microsoft.com/office/drawing/2014/main" id="{93C95946-F9B0-93F7-377D-7E9BE6719F85}"/>
                    </a:ext>
                  </a:extLst>
                </p:cNvPr>
                <p:cNvSpPr>
                  <a:spLocks noChangeArrowheads="1"/>
                </p:cNvSpPr>
                <p:nvPr/>
              </p:nvSpPr>
              <p:spPr bwMode="auto">
                <a:xfrm>
                  <a:off x="6673737" y="1737868"/>
                  <a:ext cx="17906" cy="23876"/>
                </a:xfrm>
                <a:custGeom>
                  <a:avLst/>
                  <a:gdLst>
                    <a:gd name="T0" fmla="*/ 6 w 25"/>
                    <a:gd name="T1" fmla="*/ 21 h 37"/>
                    <a:gd name="T2" fmla="*/ 10 w 25"/>
                    <a:gd name="T3" fmla="*/ 24 h 37"/>
                    <a:gd name="T4" fmla="*/ 12 w 25"/>
                    <a:gd name="T5" fmla="*/ 26 h 37"/>
                    <a:gd name="T6" fmla="*/ 19 w 25"/>
                    <a:gd name="T7" fmla="*/ 36 h 37"/>
                    <a:gd name="T8" fmla="*/ 24 w 25"/>
                    <a:gd name="T9" fmla="*/ 35 h 37"/>
                    <a:gd name="T10" fmla="*/ 22 w 25"/>
                    <a:gd name="T11" fmla="*/ 15 h 37"/>
                    <a:gd name="T12" fmla="*/ 19 w 25"/>
                    <a:gd name="T13" fmla="*/ 15 h 37"/>
                    <a:gd name="T14" fmla="*/ 16 w 25"/>
                    <a:gd name="T15" fmla="*/ 14 h 37"/>
                    <a:gd name="T16" fmla="*/ 11 w 25"/>
                    <a:gd name="T17" fmla="*/ 10 h 37"/>
                    <a:gd name="T18" fmla="*/ 9 w 25"/>
                    <a:gd name="T19" fmla="*/ 7 h 37"/>
                    <a:gd name="T20" fmla="*/ 8 w 25"/>
                    <a:gd name="T21" fmla="*/ 3 h 37"/>
                    <a:gd name="T22" fmla="*/ 8 w 25"/>
                    <a:gd name="T23" fmla="*/ 0 h 37"/>
                    <a:gd name="T24" fmla="*/ 0 w 25"/>
                    <a:gd name="T25" fmla="*/ 20 h 37"/>
                    <a:gd name="T26" fmla="*/ 2 w 25"/>
                    <a:gd name="T27" fmla="*/ 20 h 37"/>
                    <a:gd name="T28" fmla="*/ 6 w 25"/>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7">
                      <a:moveTo>
                        <a:pt x="6" y="21"/>
                      </a:moveTo>
                      <a:lnTo>
                        <a:pt x="10" y="24"/>
                      </a:lnTo>
                      <a:cubicBezTo>
                        <a:pt x="11" y="24"/>
                        <a:pt x="11" y="25"/>
                        <a:pt x="12" y="26"/>
                      </a:cubicBezTo>
                      <a:lnTo>
                        <a:pt x="19" y="36"/>
                      </a:lnTo>
                      <a:lnTo>
                        <a:pt x="24" y="35"/>
                      </a:lnTo>
                      <a:lnTo>
                        <a:pt x="22" y="15"/>
                      </a:lnTo>
                      <a:cubicBezTo>
                        <a:pt x="21" y="15"/>
                        <a:pt x="20" y="15"/>
                        <a:pt x="19" y="15"/>
                      </a:cubicBezTo>
                      <a:lnTo>
                        <a:pt x="16" y="14"/>
                      </a:lnTo>
                      <a:cubicBezTo>
                        <a:pt x="14" y="13"/>
                        <a:pt x="12" y="12"/>
                        <a:pt x="11" y="10"/>
                      </a:cubicBezTo>
                      <a:lnTo>
                        <a:pt x="9" y="7"/>
                      </a:lnTo>
                      <a:cubicBezTo>
                        <a:pt x="8" y="6"/>
                        <a:pt x="8" y="5"/>
                        <a:pt x="8" y="3"/>
                      </a:cubicBezTo>
                      <a:lnTo>
                        <a:pt x="8" y="0"/>
                      </a:lnTo>
                      <a:lnTo>
                        <a:pt x="0" y="20"/>
                      </a:lnTo>
                      <a:cubicBezTo>
                        <a:pt x="1" y="20"/>
                        <a:pt x="1" y="20"/>
                        <a:pt x="2" y="20"/>
                      </a:cubicBezTo>
                      <a:cubicBezTo>
                        <a:pt x="3" y="20"/>
                        <a:pt x="5" y="20"/>
                        <a:pt x="6" y="21"/>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6" name="Freeform 193">
                  <a:extLst>
                    <a:ext uri="{FF2B5EF4-FFF2-40B4-BE49-F238E27FC236}">
                      <a16:creationId xmlns:a16="http://schemas.microsoft.com/office/drawing/2014/main" id="{0CFD592D-9768-0800-5E2A-7AED22635120}"/>
                    </a:ext>
                  </a:extLst>
                </p:cNvPr>
                <p:cNvSpPr>
                  <a:spLocks noChangeArrowheads="1"/>
                </p:cNvSpPr>
                <p:nvPr/>
              </p:nvSpPr>
              <p:spPr bwMode="auto">
                <a:xfrm>
                  <a:off x="6661799" y="1770697"/>
                  <a:ext cx="17906" cy="20893"/>
                </a:xfrm>
                <a:custGeom>
                  <a:avLst/>
                  <a:gdLst>
                    <a:gd name="T0" fmla="*/ 18 w 25"/>
                    <a:gd name="T1" fmla="*/ 22 h 32"/>
                    <a:gd name="T2" fmla="*/ 19 w 25"/>
                    <a:gd name="T3" fmla="*/ 19 h 32"/>
                    <a:gd name="T4" fmla="*/ 21 w 25"/>
                    <a:gd name="T5" fmla="*/ 15 h 32"/>
                    <a:gd name="T6" fmla="*/ 23 w 25"/>
                    <a:gd name="T7" fmla="*/ 13 h 32"/>
                    <a:gd name="T8" fmla="*/ 24 w 25"/>
                    <a:gd name="T9" fmla="*/ 8 h 32"/>
                    <a:gd name="T10" fmla="*/ 20 w 25"/>
                    <a:gd name="T11" fmla="*/ 8 h 32"/>
                    <a:gd name="T12" fmla="*/ 17 w 25"/>
                    <a:gd name="T13" fmla="*/ 7 h 32"/>
                    <a:gd name="T14" fmla="*/ 14 w 25"/>
                    <a:gd name="T15" fmla="*/ 5 h 32"/>
                    <a:gd name="T16" fmla="*/ 11 w 25"/>
                    <a:gd name="T17" fmla="*/ 2 h 32"/>
                    <a:gd name="T18" fmla="*/ 10 w 25"/>
                    <a:gd name="T19" fmla="*/ 0 h 32"/>
                    <a:gd name="T20" fmla="*/ 9 w 25"/>
                    <a:gd name="T21" fmla="*/ 2 h 32"/>
                    <a:gd name="T22" fmla="*/ 7 w 25"/>
                    <a:gd name="T23" fmla="*/ 9 h 32"/>
                    <a:gd name="T24" fmla="*/ 0 w 25"/>
                    <a:gd name="T25" fmla="*/ 28 h 32"/>
                    <a:gd name="T26" fmla="*/ 1 w 25"/>
                    <a:gd name="T27" fmla="*/ 31 h 32"/>
                    <a:gd name="T28" fmla="*/ 18 w 25"/>
                    <a:gd name="T2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2">
                      <a:moveTo>
                        <a:pt x="18" y="22"/>
                      </a:moveTo>
                      <a:lnTo>
                        <a:pt x="19" y="19"/>
                      </a:lnTo>
                      <a:cubicBezTo>
                        <a:pt x="19" y="18"/>
                        <a:pt x="20" y="16"/>
                        <a:pt x="21" y="15"/>
                      </a:cubicBezTo>
                      <a:lnTo>
                        <a:pt x="23" y="13"/>
                      </a:lnTo>
                      <a:lnTo>
                        <a:pt x="24" y="8"/>
                      </a:lnTo>
                      <a:lnTo>
                        <a:pt x="20" y="8"/>
                      </a:lnTo>
                      <a:cubicBezTo>
                        <a:pt x="19" y="8"/>
                        <a:pt x="18" y="7"/>
                        <a:pt x="17" y="7"/>
                      </a:cubicBezTo>
                      <a:lnTo>
                        <a:pt x="14" y="5"/>
                      </a:lnTo>
                      <a:cubicBezTo>
                        <a:pt x="13" y="5"/>
                        <a:pt x="12" y="4"/>
                        <a:pt x="11" y="2"/>
                      </a:cubicBezTo>
                      <a:lnTo>
                        <a:pt x="10" y="0"/>
                      </a:lnTo>
                      <a:lnTo>
                        <a:pt x="9" y="2"/>
                      </a:lnTo>
                      <a:lnTo>
                        <a:pt x="7" y="9"/>
                      </a:lnTo>
                      <a:lnTo>
                        <a:pt x="0" y="28"/>
                      </a:lnTo>
                      <a:lnTo>
                        <a:pt x="1" y="31"/>
                      </a:lnTo>
                      <a:lnTo>
                        <a:pt x="18" y="2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7" name="Freeform 194">
                  <a:extLst>
                    <a:ext uri="{FF2B5EF4-FFF2-40B4-BE49-F238E27FC236}">
                      <a16:creationId xmlns:a16="http://schemas.microsoft.com/office/drawing/2014/main" id="{5317AD47-55AF-F825-8122-77D874D30B7E}"/>
                    </a:ext>
                  </a:extLst>
                </p:cNvPr>
                <p:cNvSpPr>
                  <a:spLocks noChangeArrowheads="1"/>
                </p:cNvSpPr>
                <p:nvPr/>
              </p:nvSpPr>
              <p:spPr bwMode="auto">
                <a:xfrm>
                  <a:off x="6921447" y="1385702"/>
                  <a:ext cx="65658" cy="149223"/>
                </a:xfrm>
                <a:custGeom>
                  <a:avLst/>
                  <a:gdLst>
                    <a:gd name="T0" fmla="*/ 49 w 99"/>
                    <a:gd name="T1" fmla="*/ 43 h 220"/>
                    <a:gd name="T2" fmla="*/ 52 w 99"/>
                    <a:gd name="T3" fmla="*/ 52 h 220"/>
                    <a:gd name="T4" fmla="*/ 51 w 99"/>
                    <a:gd name="T5" fmla="*/ 64 h 220"/>
                    <a:gd name="T6" fmla="*/ 58 w 99"/>
                    <a:gd name="T7" fmla="*/ 72 h 220"/>
                    <a:gd name="T8" fmla="*/ 66 w 99"/>
                    <a:gd name="T9" fmla="*/ 84 h 220"/>
                    <a:gd name="T10" fmla="*/ 65 w 99"/>
                    <a:gd name="T11" fmla="*/ 105 h 220"/>
                    <a:gd name="T12" fmla="*/ 49 w 99"/>
                    <a:gd name="T13" fmla="*/ 101 h 220"/>
                    <a:gd name="T14" fmla="*/ 43 w 99"/>
                    <a:gd name="T15" fmla="*/ 93 h 220"/>
                    <a:gd name="T16" fmla="*/ 43 w 99"/>
                    <a:gd name="T17" fmla="*/ 97 h 220"/>
                    <a:gd name="T18" fmla="*/ 43 w 99"/>
                    <a:gd name="T19" fmla="*/ 102 h 220"/>
                    <a:gd name="T20" fmla="*/ 40 w 99"/>
                    <a:gd name="T21" fmla="*/ 112 h 220"/>
                    <a:gd name="T22" fmla="*/ 37 w 99"/>
                    <a:gd name="T23" fmla="*/ 116 h 220"/>
                    <a:gd name="T24" fmla="*/ 67 w 99"/>
                    <a:gd name="T25" fmla="*/ 133 h 220"/>
                    <a:gd name="T26" fmla="*/ 67 w 99"/>
                    <a:gd name="T27" fmla="*/ 153 h 220"/>
                    <a:gd name="T28" fmla="*/ 66 w 99"/>
                    <a:gd name="T29" fmla="*/ 168 h 220"/>
                    <a:gd name="T30" fmla="*/ 57 w 99"/>
                    <a:gd name="T31" fmla="*/ 173 h 220"/>
                    <a:gd name="T32" fmla="*/ 48 w 99"/>
                    <a:gd name="T33" fmla="*/ 175 h 220"/>
                    <a:gd name="T34" fmla="*/ 43 w 99"/>
                    <a:gd name="T35" fmla="*/ 185 h 220"/>
                    <a:gd name="T36" fmla="*/ 36 w 99"/>
                    <a:gd name="T37" fmla="*/ 188 h 220"/>
                    <a:gd name="T38" fmla="*/ 10 w 99"/>
                    <a:gd name="T39" fmla="*/ 197 h 220"/>
                    <a:gd name="T40" fmla="*/ 1 w 99"/>
                    <a:gd name="T41" fmla="*/ 199 h 220"/>
                    <a:gd name="T42" fmla="*/ 6 w 99"/>
                    <a:gd name="T43" fmla="*/ 206 h 220"/>
                    <a:gd name="T44" fmla="*/ 10 w 99"/>
                    <a:gd name="T45" fmla="*/ 216 h 220"/>
                    <a:gd name="T46" fmla="*/ 89 w 99"/>
                    <a:gd name="T47" fmla="*/ 181 h 220"/>
                    <a:gd name="T48" fmla="*/ 98 w 99"/>
                    <a:gd name="T49" fmla="*/ 164 h 220"/>
                    <a:gd name="T50" fmla="*/ 94 w 99"/>
                    <a:gd name="T51" fmla="*/ 144 h 220"/>
                    <a:gd name="T52" fmla="*/ 85 w 99"/>
                    <a:gd name="T53" fmla="*/ 140 h 220"/>
                    <a:gd name="T54" fmla="*/ 75 w 99"/>
                    <a:gd name="T55" fmla="*/ 129 h 220"/>
                    <a:gd name="T56" fmla="*/ 79 w 99"/>
                    <a:gd name="T57" fmla="*/ 121 h 220"/>
                    <a:gd name="T58" fmla="*/ 76 w 99"/>
                    <a:gd name="T59" fmla="*/ 114 h 220"/>
                    <a:gd name="T60" fmla="*/ 76 w 99"/>
                    <a:gd name="T61" fmla="*/ 106 h 220"/>
                    <a:gd name="T62" fmla="*/ 72 w 99"/>
                    <a:gd name="T63" fmla="*/ 101 h 220"/>
                    <a:gd name="T64" fmla="*/ 77 w 99"/>
                    <a:gd name="T65" fmla="*/ 70 h 220"/>
                    <a:gd name="T66" fmla="*/ 62 w 99"/>
                    <a:gd name="T67" fmla="*/ 69 h 220"/>
                    <a:gd name="T68" fmla="*/ 60 w 99"/>
                    <a:gd name="T69" fmla="*/ 53 h 220"/>
                    <a:gd name="T70" fmla="*/ 64 w 99"/>
                    <a:gd name="T71" fmla="*/ 47 h 220"/>
                    <a:gd name="T72" fmla="*/ 59 w 99"/>
                    <a:gd name="T73" fmla="*/ 39 h 220"/>
                    <a:gd name="T74" fmla="*/ 59 w 99"/>
                    <a:gd name="T75" fmla="*/ 34 h 220"/>
                    <a:gd name="T76" fmla="*/ 52 w 99"/>
                    <a:gd name="T77" fmla="*/ 16 h 220"/>
                    <a:gd name="T78" fmla="*/ 54 w 99"/>
                    <a:gd name="T79" fmla="*/ 7 h 220"/>
                    <a:gd name="T80" fmla="*/ 51 w 99"/>
                    <a:gd name="T81" fmla="*/ 0 h 220"/>
                    <a:gd name="T82" fmla="*/ 39 w 99"/>
                    <a:gd name="T83" fmla="*/ 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220">
                      <a:moveTo>
                        <a:pt x="42" y="32"/>
                      </a:moveTo>
                      <a:lnTo>
                        <a:pt x="49" y="43"/>
                      </a:lnTo>
                      <a:cubicBezTo>
                        <a:pt x="49" y="43"/>
                        <a:pt x="49" y="44"/>
                        <a:pt x="50" y="45"/>
                      </a:cubicBezTo>
                      <a:lnTo>
                        <a:pt x="52" y="52"/>
                      </a:lnTo>
                      <a:cubicBezTo>
                        <a:pt x="52" y="53"/>
                        <a:pt x="52" y="55"/>
                        <a:pt x="52" y="56"/>
                      </a:cubicBezTo>
                      <a:lnTo>
                        <a:pt x="51" y="64"/>
                      </a:lnTo>
                      <a:lnTo>
                        <a:pt x="54" y="68"/>
                      </a:lnTo>
                      <a:lnTo>
                        <a:pt x="58" y="72"/>
                      </a:lnTo>
                      <a:lnTo>
                        <a:pt x="64" y="81"/>
                      </a:lnTo>
                      <a:cubicBezTo>
                        <a:pt x="65" y="82"/>
                        <a:pt x="65" y="83"/>
                        <a:pt x="66" y="84"/>
                      </a:cubicBezTo>
                      <a:lnTo>
                        <a:pt x="68" y="97"/>
                      </a:lnTo>
                      <a:cubicBezTo>
                        <a:pt x="69" y="100"/>
                        <a:pt x="67" y="103"/>
                        <a:pt x="65" y="105"/>
                      </a:cubicBezTo>
                      <a:cubicBezTo>
                        <a:pt x="62" y="107"/>
                        <a:pt x="59" y="107"/>
                        <a:pt x="56" y="105"/>
                      </a:cubicBezTo>
                      <a:lnTo>
                        <a:pt x="49" y="101"/>
                      </a:lnTo>
                      <a:cubicBezTo>
                        <a:pt x="48" y="101"/>
                        <a:pt x="47" y="100"/>
                        <a:pt x="47" y="99"/>
                      </a:cubicBezTo>
                      <a:lnTo>
                        <a:pt x="43" y="93"/>
                      </a:lnTo>
                      <a:lnTo>
                        <a:pt x="42" y="95"/>
                      </a:lnTo>
                      <a:cubicBezTo>
                        <a:pt x="42" y="95"/>
                        <a:pt x="42" y="96"/>
                        <a:pt x="43" y="97"/>
                      </a:cubicBezTo>
                      <a:lnTo>
                        <a:pt x="43" y="100"/>
                      </a:lnTo>
                      <a:cubicBezTo>
                        <a:pt x="43" y="101"/>
                        <a:pt x="43" y="101"/>
                        <a:pt x="43" y="102"/>
                      </a:cubicBezTo>
                      <a:lnTo>
                        <a:pt x="40" y="110"/>
                      </a:lnTo>
                      <a:cubicBezTo>
                        <a:pt x="40" y="111"/>
                        <a:pt x="40" y="112"/>
                        <a:pt x="40" y="112"/>
                      </a:cubicBezTo>
                      <a:lnTo>
                        <a:pt x="37" y="116"/>
                      </a:lnTo>
                      <a:lnTo>
                        <a:pt x="37" y="116"/>
                      </a:lnTo>
                      <a:lnTo>
                        <a:pt x="61" y="124"/>
                      </a:lnTo>
                      <a:cubicBezTo>
                        <a:pt x="65" y="126"/>
                        <a:pt x="67" y="129"/>
                        <a:pt x="67" y="133"/>
                      </a:cubicBezTo>
                      <a:lnTo>
                        <a:pt x="66" y="142"/>
                      </a:lnTo>
                      <a:lnTo>
                        <a:pt x="67" y="153"/>
                      </a:lnTo>
                      <a:lnTo>
                        <a:pt x="69" y="159"/>
                      </a:lnTo>
                      <a:cubicBezTo>
                        <a:pt x="70" y="162"/>
                        <a:pt x="69" y="166"/>
                        <a:pt x="66" y="168"/>
                      </a:cubicBezTo>
                      <a:lnTo>
                        <a:pt x="62" y="171"/>
                      </a:lnTo>
                      <a:cubicBezTo>
                        <a:pt x="60" y="172"/>
                        <a:pt x="59" y="173"/>
                        <a:pt x="57" y="173"/>
                      </a:cubicBezTo>
                      <a:lnTo>
                        <a:pt x="50" y="173"/>
                      </a:lnTo>
                      <a:lnTo>
                        <a:pt x="48" y="175"/>
                      </a:lnTo>
                      <a:lnTo>
                        <a:pt x="45" y="182"/>
                      </a:lnTo>
                      <a:cubicBezTo>
                        <a:pt x="45" y="183"/>
                        <a:pt x="44" y="184"/>
                        <a:pt x="43" y="185"/>
                      </a:cubicBezTo>
                      <a:lnTo>
                        <a:pt x="41" y="186"/>
                      </a:lnTo>
                      <a:cubicBezTo>
                        <a:pt x="40" y="187"/>
                        <a:pt x="38" y="188"/>
                        <a:pt x="36" y="188"/>
                      </a:cubicBezTo>
                      <a:lnTo>
                        <a:pt x="23" y="189"/>
                      </a:lnTo>
                      <a:lnTo>
                        <a:pt x="10" y="197"/>
                      </a:lnTo>
                      <a:cubicBezTo>
                        <a:pt x="9" y="198"/>
                        <a:pt x="7" y="199"/>
                        <a:pt x="6" y="199"/>
                      </a:cubicBezTo>
                      <a:lnTo>
                        <a:pt x="1" y="199"/>
                      </a:lnTo>
                      <a:lnTo>
                        <a:pt x="0" y="203"/>
                      </a:lnTo>
                      <a:lnTo>
                        <a:pt x="6" y="206"/>
                      </a:lnTo>
                      <a:cubicBezTo>
                        <a:pt x="8" y="207"/>
                        <a:pt x="9" y="208"/>
                        <a:pt x="10" y="210"/>
                      </a:cubicBezTo>
                      <a:cubicBezTo>
                        <a:pt x="11" y="212"/>
                        <a:pt x="11" y="215"/>
                        <a:pt x="10" y="216"/>
                      </a:cubicBezTo>
                      <a:lnTo>
                        <a:pt x="39" y="219"/>
                      </a:lnTo>
                      <a:lnTo>
                        <a:pt x="89" y="181"/>
                      </a:lnTo>
                      <a:lnTo>
                        <a:pt x="94" y="174"/>
                      </a:lnTo>
                      <a:lnTo>
                        <a:pt x="98" y="164"/>
                      </a:lnTo>
                      <a:lnTo>
                        <a:pt x="97" y="148"/>
                      </a:lnTo>
                      <a:lnTo>
                        <a:pt x="94" y="144"/>
                      </a:lnTo>
                      <a:lnTo>
                        <a:pt x="87" y="141"/>
                      </a:lnTo>
                      <a:cubicBezTo>
                        <a:pt x="87" y="141"/>
                        <a:pt x="86" y="140"/>
                        <a:pt x="85" y="140"/>
                      </a:cubicBezTo>
                      <a:lnTo>
                        <a:pt x="78" y="134"/>
                      </a:lnTo>
                      <a:cubicBezTo>
                        <a:pt x="76" y="133"/>
                        <a:pt x="75" y="131"/>
                        <a:pt x="75" y="129"/>
                      </a:cubicBezTo>
                      <a:cubicBezTo>
                        <a:pt x="75" y="126"/>
                        <a:pt x="76" y="124"/>
                        <a:pt x="77" y="122"/>
                      </a:cubicBezTo>
                      <a:lnTo>
                        <a:pt x="79" y="121"/>
                      </a:lnTo>
                      <a:lnTo>
                        <a:pt x="77" y="116"/>
                      </a:lnTo>
                      <a:cubicBezTo>
                        <a:pt x="76" y="116"/>
                        <a:pt x="76" y="115"/>
                        <a:pt x="76" y="114"/>
                      </a:cubicBezTo>
                      <a:lnTo>
                        <a:pt x="75" y="111"/>
                      </a:lnTo>
                      <a:cubicBezTo>
                        <a:pt x="75" y="110"/>
                        <a:pt x="75" y="108"/>
                        <a:pt x="76" y="106"/>
                      </a:cubicBezTo>
                      <a:lnTo>
                        <a:pt x="78" y="102"/>
                      </a:lnTo>
                      <a:cubicBezTo>
                        <a:pt x="76" y="103"/>
                        <a:pt x="73" y="102"/>
                        <a:pt x="72" y="101"/>
                      </a:cubicBezTo>
                      <a:cubicBezTo>
                        <a:pt x="69" y="99"/>
                        <a:pt x="67" y="95"/>
                        <a:pt x="69" y="92"/>
                      </a:cubicBezTo>
                      <a:lnTo>
                        <a:pt x="77" y="70"/>
                      </a:lnTo>
                      <a:cubicBezTo>
                        <a:pt x="74" y="72"/>
                        <a:pt x="71" y="72"/>
                        <a:pt x="68" y="71"/>
                      </a:cubicBezTo>
                      <a:lnTo>
                        <a:pt x="62" y="69"/>
                      </a:lnTo>
                      <a:cubicBezTo>
                        <a:pt x="58" y="67"/>
                        <a:pt x="56" y="63"/>
                        <a:pt x="58" y="59"/>
                      </a:cubicBezTo>
                      <a:lnTo>
                        <a:pt x="60" y="53"/>
                      </a:lnTo>
                      <a:cubicBezTo>
                        <a:pt x="60" y="52"/>
                        <a:pt x="61" y="51"/>
                        <a:pt x="61" y="51"/>
                      </a:cubicBezTo>
                      <a:lnTo>
                        <a:pt x="64" y="47"/>
                      </a:lnTo>
                      <a:cubicBezTo>
                        <a:pt x="63" y="46"/>
                        <a:pt x="62" y="46"/>
                        <a:pt x="61" y="45"/>
                      </a:cubicBezTo>
                      <a:cubicBezTo>
                        <a:pt x="60" y="43"/>
                        <a:pt x="59" y="41"/>
                        <a:pt x="59" y="39"/>
                      </a:cubicBezTo>
                      <a:lnTo>
                        <a:pt x="59" y="35"/>
                      </a:lnTo>
                      <a:lnTo>
                        <a:pt x="59" y="34"/>
                      </a:lnTo>
                      <a:lnTo>
                        <a:pt x="52" y="25"/>
                      </a:lnTo>
                      <a:cubicBezTo>
                        <a:pt x="50" y="22"/>
                        <a:pt x="50" y="19"/>
                        <a:pt x="52" y="16"/>
                      </a:cubicBezTo>
                      <a:lnTo>
                        <a:pt x="54" y="12"/>
                      </a:lnTo>
                      <a:lnTo>
                        <a:pt x="54" y="7"/>
                      </a:lnTo>
                      <a:lnTo>
                        <a:pt x="51" y="0"/>
                      </a:lnTo>
                      <a:lnTo>
                        <a:pt x="51" y="0"/>
                      </a:lnTo>
                      <a:lnTo>
                        <a:pt x="39" y="13"/>
                      </a:lnTo>
                      <a:lnTo>
                        <a:pt x="39" y="19"/>
                      </a:lnTo>
                      <a:lnTo>
                        <a:pt x="42" y="3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8" name="Freeform 195">
                  <a:extLst>
                    <a:ext uri="{FF2B5EF4-FFF2-40B4-BE49-F238E27FC236}">
                      <a16:creationId xmlns:a16="http://schemas.microsoft.com/office/drawing/2014/main" id="{CE5F9D2C-31F0-B371-D544-CE3A722DC793}"/>
                    </a:ext>
                  </a:extLst>
                </p:cNvPr>
                <p:cNvSpPr>
                  <a:spLocks noChangeArrowheads="1"/>
                </p:cNvSpPr>
                <p:nvPr/>
              </p:nvSpPr>
              <p:spPr bwMode="auto">
                <a:xfrm>
                  <a:off x="6897571" y="1543876"/>
                  <a:ext cx="41782" cy="20893"/>
                </a:xfrm>
                <a:custGeom>
                  <a:avLst/>
                  <a:gdLst>
                    <a:gd name="T0" fmla="*/ 57 w 61"/>
                    <a:gd name="T1" fmla="*/ 18 h 32"/>
                    <a:gd name="T2" fmla="*/ 59 w 61"/>
                    <a:gd name="T3" fmla="*/ 16 h 32"/>
                    <a:gd name="T4" fmla="*/ 60 w 61"/>
                    <a:gd name="T5" fmla="*/ 15 h 32"/>
                    <a:gd name="T6" fmla="*/ 60 w 61"/>
                    <a:gd name="T7" fmla="*/ 15 h 32"/>
                    <a:gd name="T8" fmla="*/ 60 w 61"/>
                    <a:gd name="T9" fmla="*/ 13 h 32"/>
                    <a:gd name="T10" fmla="*/ 40 w 61"/>
                    <a:gd name="T11" fmla="*/ 7 h 32"/>
                    <a:gd name="T12" fmla="*/ 25 w 61"/>
                    <a:gd name="T13" fmla="*/ 4 h 32"/>
                    <a:gd name="T14" fmla="*/ 11 w 61"/>
                    <a:gd name="T15" fmla="*/ 3 h 32"/>
                    <a:gd name="T16" fmla="*/ 8 w 61"/>
                    <a:gd name="T17" fmla="*/ 2 h 32"/>
                    <a:gd name="T18" fmla="*/ 4 w 61"/>
                    <a:gd name="T19" fmla="*/ 0 h 32"/>
                    <a:gd name="T20" fmla="*/ 0 w 61"/>
                    <a:gd name="T21" fmla="*/ 5 h 32"/>
                    <a:gd name="T22" fmla="*/ 2 w 61"/>
                    <a:gd name="T23" fmla="*/ 9 h 32"/>
                    <a:gd name="T24" fmla="*/ 16 w 61"/>
                    <a:gd name="T25" fmla="*/ 24 h 32"/>
                    <a:gd name="T26" fmla="*/ 18 w 61"/>
                    <a:gd name="T27" fmla="*/ 28 h 32"/>
                    <a:gd name="T28" fmla="*/ 19 w 61"/>
                    <a:gd name="T29" fmla="*/ 31 h 32"/>
                    <a:gd name="T30" fmla="*/ 20 w 61"/>
                    <a:gd name="T31" fmla="*/ 31 h 32"/>
                    <a:gd name="T32" fmla="*/ 44 w 61"/>
                    <a:gd name="T33" fmla="*/ 31 h 32"/>
                    <a:gd name="T34" fmla="*/ 49 w 61"/>
                    <a:gd name="T35" fmla="*/ 27 h 32"/>
                    <a:gd name="T36" fmla="*/ 50 w 61"/>
                    <a:gd name="T37" fmla="*/ 26 h 32"/>
                    <a:gd name="T38" fmla="*/ 51 w 61"/>
                    <a:gd name="T39" fmla="*/ 25 h 32"/>
                    <a:gd name="T40" fmla="*/ 58 w 61"/>
                    <a:gd name="T41" fmla="*/ 29 h 32"/>
                    <a:gd name="T42" fmla="*/ 53 w 61"/>
                    <a:gd name="T43" fmla="*/ 23 h 32"/>
                    <a:gd name="T44" fmla="*/ 60 w 61"/>
                    <a:gd name="T45" fmla="*/ 27 h 32"/>
                    <a:gd name="T46" fmla="*/ 54 w 61"/>
                    <a:gd name="T47" fmla="*/ 21 h 32"/>
                    <a:gd name="T48" fmla="*/ 56 w 61"/>
                    <a:gd name="T49" fmla="*/ 20 h 32"/>
                    <a:gd name="T50" fmla="*/ 57 w 61"/>
                    <a:gd name="T5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32">
                      <a:moveTo>
                        <a:pt x="57" y="18"/>
                      </a:moveTo>
                      <a:lnTo>
                        <a:pt x="59" y="16"/>
                      </a:lnTo>
                      <a:cubicBezTo>
                        <a:pt x="59" y="16"/>
                        <a:pt x="59" y="16"/>
                        <a:pt x="60" y="15"/>
                      </a:cubicBezTo>
                      <a:lnTo>
                        <a:pt x="60" y="15"/>
                      </a:lnTo>
                      <a:lnTo>
                        <a:pt x="60" y="13"/>
                      </a:lnTo>
                      <a:lnTo>
                        <a:pt x="40" y="7"/>
                      </a:lnTo>
                      <a:lnTo>
                        <a:pt x="25" y="4"/>
                      </a:lnTo>
                      <a:lnTo>
                        <a:pt x="11" y="3"/>
                      </a:lnTo>
                      <a:cubicBezTo>
                        <a:pt x="10" y="3"/>
                        <a:pt x="9" y="3"/>
                        <a:pt x="8" y="2"/>
                      </a:cubicBezTo>
                      <a:lnTo>
                        <a:pt x="4" y="0"/>
                      </a:lnTo>
                      <a:lnTo>
                        <a:pt x="0" y="5"/>
                      </a:lnTo>
                      <a:lnTo>
                        <a:pt x="2" y="9"/>
                      </a:lnTo>
                      <a:lnTo>
                        <a:pt x="16" y="24"/>
                      </a:lnTo>
                      <a:cubicBezTo>
                        <a:pt x="17" y="25"/>
                        <a:pt x="18" y="26"/>
                        <a:pt x="18" y="28"/>
                      </a:cubicBezTo>
                      <a:lnTo>
                        <a:pt x="19" y="31"/>
                      </a:lnTo>
                      <a:lnTo>
                        <a:pt x="20" y="31"/>
                      </a:lnTo>
                      <a:lnTo>
                        <a:pt x="44" y="31"/>
                      </a:lnTo>
                      <a:lnTo>
                        <a:pt x="49" y="27"/>
                      </a:lnTo>
                      <a:cubicBezTo>
                        <a:pt x="49" y="27"/>
                        <a:pt x="49" y="27"/>
                        <a:pt x="50" y="26"/>
                      </a:cubicBezTo>
                      <a:lnTo>
                        <a:pt x="51" y="25"/>
                      </a:lnTo>
                      <a:lnTo>
                        <a:pt x="58" y="29"/>
                      </a:lnTo>
                      <a:lnTo>
                        <a:pt x="53" y="23"/>
                      </a:lnTo>
                      <a:lnTo>
                        <a:pt x="60" y="27"/>
                      </a:lnTo>
                      <a:lnTo>
                        <a:pt x="54" y="21"/>
                      </a:lnTo>
                      <a:lnTo>
                        <a:pt x="56" y="20"/>
                      </a:lnTo>
                      <a:cubicBezTo>
                        <a:pt x="56" y="19"/>
                        <a:pt x="57" y="18"/>
                        <a:pt x="57" y="1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9" name="Freeform 196">
                  <a:extLst>
                    <a:ext uri="{FF2B5EF4-FFF2-40B4-BE49-F238E27FC236}">
                      <a16:creationId xmlns:a16="http://schemas.microsoft.com/office/drawing/2014/main" id="{87C0E560-A50B-E036-4133-4AB08EB7F1F1}"/>
                    </a:ext>
                  </a:extLst>
                </p:cNvPr>
                <p:cNvSpPr>
                  <a:spLocks noChangeArrowheads="1"/>
                </p:cNvSpPr>
                <p:nvPr/>
              </p:nvSpPr>
              <p:spPr bwMode="auto">
                <a:xfrm>
                  <a:off x="6927415" y="1415546"/>
                  <a:ext cx="8955" cy="11938"/>
                </a:xfrm>
                <a:custGeom>
                  <a:avLst/>
                  <a:gdLst>
                    <a:gd name="T0" fmla="*/ 11 w 14"/>
                    <a:gd name="T1" fmla="*/ 15 h 17"/>
                    <a:gd name="T2" fmla="*/ 12 w 14"/>
                    <a:gd name="T3" fmla="*/ 13 h 17"/>
                    <a:gd name="T4" fmla="*/ 13 w 14"/>
                    <a:gd name="T5" fmla="*/ 9 h 17"/>
                    <a:gd name="T6" fmla="*/ 12 w 14"/>
                    <a:gd name="T7" fmla="*/ 4 h 17"/>
                    <a:gd name="T8" fmla="*/ 10 w 14"/>
                    <a:gd name="T9" fmla="*/ 2 h 17"/>
                    <a:gd name="T10" fmla="*/ 2 w 14"/>
                    <a:gd name="T11" fmla="*/ 0 h 17"/>
                    <a:gd name="T12" fmla="*/ 2 w 14"/>
                    <a:gd name="T13" fmla="*/ 1 h 17"/>
                    <a:gd name="T14" fmla="*/ 2 w 14"/>
                    <a:gd name="T15" fmla="*/ 5 h 17"/>
                    <a:gd name="T16" fmla="*/ 1 w 14"/>
                    <a:gd name="T17" fmla="*/ 8 h 17"/>
                    <a:gd name="T18" fmla="*/ 0 w 14"/>
                    <a:gd name="T19" fmla="*/ 12 h 17"/>
                    <a:gd name="T20" fmla="*/ 4 w 14"/>
                    <a:gd name="T21" fmla="*/ 16 h 17"/>
                    <a:gd name="T22" fmla="*/ 11 w 1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7">
                      <a:moveTo>
                        <a:pt x="11" y="15"/>
                      </a:moveTo>
                      <a:lnTo>
                        <a:pt x="12" y="13"/>
                      </a:lnTo>
                      <a:lnTo>
                        <a:pt x="13" y="9"/>
                      </a:lnTo>
                      <a:lnTo>
                        <a:pt x="12" y="4"/>
                      </a:lnTo>
                      <a:lnTo>
                        <a:pt x="10" y="2"/>
                      </a:lnTo>
                      <a:lnTo>
                        <a:pt x="2" y="0"/>
                      </a:lnTo>
                      <a:lnTo>
                        <a:pt x="2" y="1"/>
                      </a:lnTo>
                      <a:lnTo>
                        <a:pt x="2" y="5"/>
                      </a:lnTo>
                      <a:cubicBezTo>
                        <a:pt x="2" y="6"/>
                        <a:pt x="2" y="7"/>
                        <a:pt x="1" y="8"/>
                      </a:cubicBezTo>
                      <a:lnTo>
                        <a:pt x="0" y="12"/>
                      </a:lnTo>
                      <a:lnTo>
                        <a:pt x="4" y="16"/>
                      </a:lnTo>
                      <a:lnTo>
                        <a:pt x="11" y="1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0" name="Freeform 197">
                  <a:extLst>
                    <a:ext uri="{FF2B5EF4-FFF2-40B4-BE49-F238E27FC236}">
                      <a16:creationId xmlns:a16="http://schemas.microsoft.com/office/drawing/2014/main" id="{B56D5D8B-F4FE-449A-AF2F-B860EB3973E2}"/>
                    </a:ext>
                  </a:extLst>
                </p:cNvPr>
                <p:cNvSpPr>
                  <a:spLocks noChangeArrowheads="1"/>
                </p:cNvSpPr>
                <p:nvPr/>
              </p:nvSpPr>
              <p:spPr bwMode="auto">
                <a:xfrm>
                  <a:off x="6721487" y="1696086"/>
                  <a:ext cx="8953" cy="17906"/>
                </a:xfrm>
                <a:custGeom>
                  <a:avLst/>
                  <a:gdLst>
                    <a:gd name="T0" fmla="*/ 6 w 15"/>
                    <a:gd name="T1" fmla="*/ 14 h 26"/>
                    <a:gd name="T2" fmla="*/ 11 w 15"/>
                    <a:gd name="T3" fmla="*/ 25 h 26"/>
                    <a:gd name="T4" fmla="*/ 14 w 15"/>
                    <a:gd name="T5" fmla="*/ 9 h 26"/>
                    <a:gd name="T6" fmla="*/ 11 w 15"/>
                    <a:gd name="T7" fmla="*/ 3 h 26"/>
                    <a:gd name="T8" fmla="*/ 2 w 15"/>
                    <a:gd name="T9" fmla="*/ 0 h 26"/>
                    <a:gd name="T10" fmla="*/ 0 w 15"/>
                    <a:gd name="T11" fmla="*/ 4 h 26"/>
                    <a:gd name="T12" fmla="*/ 2 w 15"/>
                    <a:gd name="T13" fmla="*/ 8 h 26"/>
                    <a:gd name="T14" fmla="*/ 6 w 15"/>
                    <a:gd name="T15" fmla="*/ 14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6">
                      <a:moveTo>
                        <a:pt x="6" y="14"/>
                      </a:moveTo>
                      <a:lnTo>
                        <a:pt x="11" y="25"/>
                      </a:lnTo>
                      <a:lnTo>
                        <a:pt x="14" y="9"/>
                      </a:lnTo>
                      <a:lnTo>
                        <a:pt x="11" y="3"/>
                      </a:lnTo>
                      <a:lnTo>
                        <a:pt x="2" y="0"/>
                      </a:lnTo>
                      <a:lnTo>
                        <a:pt x="0" y="4"/>
                      </a:lnTo>
                      <a:lnTo>
                        <a:pt x="2" y="8"/>
                      </a:lnTo>
                      <a:lnTo>
                        <a:pt x="6" y="1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1" name="Freeform 201">
                  <a:extLst>
                    <a:ext uri="{FF2B5EF4-FFF2-40B4-BE49-F238E27FC236}">
                      <a16:creationId xmlns:a16="http://schemas.microsoft.com/office/drawing/2014/main" id="{3F677326-5D37-F03D-C1FA-0B2DE1296907}"/>
                    </a:ext>
                  </a:extLst>
                </p:cNvPr>
                <p:cNvSpPr>
                  <a:spLocks noChangeArrowheads="1"/>
                </p:cNvSpPr>
                <p:nvPr/>
              </p:nvSpPr>
              <p:spPr bwMode="auto">
                <a:xfrm>
                  <a:off x="6706564" y="1719962"/>
                  <a:ext cx="11938" cy="17906"/>
                </a:xfrm>
                <a:custGeom>
                  <a:avLst/>
                  <a:gdLst>
                    <a:gd name="T0" fmla="*/ 7 w 18"/>
                    <a:gd name="T1" fmla="*/ 14 h 25"/>
                    <a:gd name="T2" fmla="*/ 9 w 18"/>
                    <a:gd name="T3" fmla="*/ 17 h 25"/>
                    <a:gd name="T4" fmla="*/ 9 w 18"/>
                    <a:gd name="T5" fmla="*/ 19 h 25"/>
                    <a:gd name="T6" fmla="*/ 10 w 18"/>
                    <a:gd name="T7" fmla="*/ 24 h 25"/>
                    <a:gd name="T8" fmla="*/ 14 w 18"/>
                    <a:gd name="T9" fmla="*/ 17 h 25"/>
                    <a:gd name="T10" fmla="*/ 17 w 18"/>
                    <a:gd name="T11" fmla="*/ 14 h 25"/>
                    <a:gd name="T12" fmla="*/ 13 w 18"/>
                    <a:gd name="T13" fmla="*/ 11 h 25"/>
                    <a:gd name="T14" fmla="*/ 10 w 18"/>
                    <a:gd name="T15" fmla="*/ 7 h 25"/>
                    <a:gd name="T16" fmla="*/ 9 w 18"/>
                    <a:gd name="T17" fmla="*/ 5 h 25"/>
                    <a:gd name="T18" fmla="*/ 7 w 18"/>
                    <a:gd name="T19" fmla="*/ 0 h 25"/>
                    <a:gd name="T20" fmla="*/ 0 w 18"/>
                    <a:gd name="T21" fmla="*/ 10 h 25"/>
                    <a:gd name="T22" fmla="*/ 0 w 18"/>
                    <a:gd name="T23" fmla="*/ 10 h 25"/>
                    <a:gd name="T24" fmla="*/ 7 w 1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7" y="14"/>
                      </a:moveTo>
                      <a:lnTo>
                        <a:pt x="9" y="17"/>
                      </a:lnTo>
                      <a:cubicBezTo>
                        <a:pt x="9" y="17"/>
                        <a:pt x="9" y="18"/>
                        <a:pt x="9" y="19"/>
                      </a:cubicBezTo>
                      <a:lnTo>
                        <a:pt x="10" y="24"/>
                      </a:lnTo>
                      <a:lnTo>
                        <a:pt x="14" y="17"/>
                      </a:lnTo>
                      <a:cubicBezTo>
                        <a:pt x="15" y="16"/>
                        <a:pt x="16" y="15"/>
                        <a:pt x="17" y="14"/>
                      </a:cubicBezTo>
                      <a:cubicBezTo>
                        <a:pt x="15" y="14"/>
                        <a:pt x="14" y="13"/>
                        <a:pt x="13" y="11"/>
                      </a:cubicBezTo>
                      <a:lnTo>
                        <a:pt x="10" y="7"/>
                      </a:lnTo>
                      <a:cubicBezTo>
                        <a:pt x="9" y="7"/>
                        <a:pt x="9" y="6"/>
                        <a:pt x="9" y="5"/>
                      </a:cubicBezTo>
                      <a:lnTo>
                        <a:pt x="7" y="0"/>
                      </a:lnTo>
                      <a:lnTo>
                        <a:pt x="0" y="10"/>
                      </a:lnTo>
                      <a:lnTo>
                        <a:pt x="0" y="10"/>
                      </a:lnTo>
                      <a:cubicBezTo>
                        <a:pt x="3" y="10"/>
                        <a:pt x="6" y="11"/>
                        <a:pt x="7" y="1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2" name="Freeform 202">
                  <a:extLst>
                    <a:ext uri="{FF2B5EF4-FFF2-40B4-BE49-F238E27FC236}">
                      <a16:creationId xmlns:a16="http://schemas.microsoft.com/office/drawing/2014/main" id="{E946FC17-0A7B-332C-7392-64ECE9061584}"/>
                    </a:ext>
                  </a:extLst>
                </p:cNvPr>
                <p:cNvSpPr>
                  <a:spLocks noChangeArrowheads="1"/>
                </p:cNvSpPr>
                <p:nvPr/>
              </p:nvSpPr>
              <p:spPr bwMode="auto">
                <a:xfrm>
                  <a:off x="8064499" y="773885"/>
                  <a:ext cx="11938" cy="14923"/>
                </a:xfrm>
                <a:custGeom>
                  <a:avLst/>
                  <a:gdLst>
                    <a:gd name="T0" fmla="*/ 0 w 16"/>
                    <a:gd name="T1" fmla="*/ 6 h 21"/>
                    <a:gd name="T2" fmla="*/ 7 w 16"/>
                    <a:gd name="T3" fmla="*/ 11 h 21"/>
                    <a:gd name="T4" fmla="*/ 14 w 16"/>
                    <a:gd name="T5" fmla="*/ 20 h 21"/>
                    <a:gd name="T6" fmla="*/ 15 w 16"/>
                    <a:gd name="T7" fmla="*/ 14 h 21"/>
                    <a:gd name="T8" fmla="*/ 9 w 16"/>
                    <a:gd name="T9" fmla="*/ 1 h 21"/>
                    <a:gd name="T10" fmla="*/ 2 w 16"/>
                    <a:gd name="T11" fmla="*/ 0 h 21"/>
                    <a:gd name="T12" fmla="*/ 0 w 16"/>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0" y="6"/>
                      </a:moveTo>
                      <a:lnTo>
                        <a:pt x="7" y="11"/>
                      </a:lnTo>
                      <a:lnTo>
                        <a:pt x="14" y="20"/>
                      </a:lnTo>
                      <a:lnTo>
                        <a:pt x="15" y="14"/>
                      </a:lnTo>
                      <a:lnTo>
                        <a:pt x="9" y="1"/>
                      </a:lnTo>
                      <a:cubicBezTo>
                        <a:pt x="6" y="2"/>
                        <a:pt x="4" y="1"/>
                        <a:pt x="2" y="0"/>
                      </a:cubicBezTo>
                      <a:lnTo>
                        <a:pt x="0" y="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3" name="Freeform 203">
                  <a:extLst>
                    <a:ext uri="{FF2B5EF4-FFF2-40B4-BE49-F238E27FC236}">
                      <a16:creationId xmlns:a16="http://schemas.microsoft.com/office/drawing/2014/main" id="{96029F6C-AE8A-D431-59F9-49685DE112B4}"/>
                    </a:ext>
                  </a:extLst>
                </p:cNvPr>
                <p:cNvSpPr>
                  <a:spLocks noChangeArrowheads="1"/>
                </p:cNvSpPr>
                <p:nvPr/>
              </p:nvSpPr>
              <p:spPr bwMode="auto">
                <a:xfrm>
                  <a:off x="6685675" y="2251197"/>
                  <a:ext cx="17906" cy="14921"/>
                </a:xfrm>
                <a:custGeom>
                  <a:avLst/>
                  <a:gdLst>
                    <a:gd name="T0" fmla="*/ 3 w 26"/>
                    <a:gd name="T1" fmla="*/ 3 h 22"/>
                    <a:gd name="T2" fmla="*/ 6 w 26"/>
                    <a:gd name="T3" fmla="*/ 4 h 22"/>
                    <a:gd name="T4" fmla="*/ 9 w 26"/>
                    <a:gd name="T5" fmla="*/ 6 h 22"/>
                    <a:gd name="T6" fmla="*/ 13 w 26"/>
                    <a:gd name="T7" fmla="*/ 10 h 22"/>
                    <a:gd name="T8" fmla="*/ 15 w 26"/>
                    <a:gd name="T9" fmla="*/ 18 h 22"/>
                    <a:gd name="T10" fmla="*/ 19 w 26"/>
                    <a:gd name="T11" fmla="*/ 18 h 22"/>
                    <a:gd name="T12" fmla="*/ 22 w 26"/>
                    <a:gd name="T13" fmla="*/ 19 h 22"/>
                    <a:gd name="T14" fmla="*/ 25 w 26"/>
                    <a:gd name="T15" fmla="*/ 21 h 22"/>
                    <a:gd name="T16" fmla="*/ 25 w 26"/>
                    <a:gd name="T17" fmla="*/ 21 h 22"/>
                    <a:gd name="T18" fmla="*/ 23 w 26"/>
                    <a:gd name="T19" fmla="*/ 10 h 22"/>
                    <a:gd name="T20" fmla="*/ 21 w 26"/>
                    <a:gd name="T21" fmla="*/ 8 h 22"/>
                    <a:gd name="T22" fmla="*/ 12 w 26"/>
                    <a:gd name="T23" fmla="*/ 4 h 22"/>
                    <a:gd name="T24" fmla="*/ 9 w 26"/>
                    <a:gd name="T25" fmla="*/ 2 h 22"/>
                    <a:gd name="T26" fmla="*/ 8 w 26"/>
                    <a:gd name="T27" fmla="*/ 0 h 22"/>
                    <a:gd name="T28" fmla="*/ 0 w 26"/>
                    <a:gd name="T29" fmla="*/ 3 h 22"/>
                    <a:gd name="T30" fmla="*/ 3 w 26"/>
                    <a:gd name="T3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2">
                      <a:moveTo>
                        <a:pt x="3" y="3"/>
                      </a:moveTo>
                      <a:cubicBezTo>
                        <a:pt x="4" y="3"/>
                        <a:pt x="5" y="4"/>
                        <a:pt x="6" y="4"/>
                      </a:cubicBezTo>
                      <a:lnTo>
                        <a:pt x="9" y="6"/>
                      </a:lnTo>
                      <a:cubicBezTo>
                        <a:pt x="11" y="7"/>
                        <a:pt x="12" y="8"/>
                        <a:pt x="13" y="10"/>
                      </a:cubicBezTo>
                      <a:lnTo>
                        <a:pt x="15" y="18"/>
                      </a:lnTo>
                      <a:lnTo>
                        <a:pt x="19" y="18"/>
                      </a:lnTo>
                      <a:cubicBezTo>
                        <a:pt x="20" y="18"/>
                        <a:pt x="21" y="19"/>
                        <a:pt x="22" y="19"/>
                      </a:cubicBezTo>
                      <a:lnTo>
                        <a:pt x="25" y="21"/>
                      </a:lnTo>
                      <a:lnTo>
                        <a:pt x="25" y="21"/>
                      </a:lnTo>
                      <a:lnTo>
                        <a:pt x="23" y="10"/>
                      </a:lnTo>
                      <a:lnTo>
                        <a:pt x="21" y="8"/>
                      </a:lnTo>
                      <a:lnTo>
                        <a:pt x="12" y="4"/>
                      </a:lnTo>
                      <a:cubicBezTo>
                        <a:pt x="11" y="4"/>
                        <a:pt x="10" y="3"/>
                        <a:pt x="9" y="2"/>
                      </a:cubicBezTo>
                      <a:lnTo>
                        <a:pt x="8" y="0"/>
                      </a:lnTo>
                      <a:lnTo>
                        <a:pt x="0" y="3"/>
                      </a:lnTo>
                      <a:lnTo>
                        <a:pt x="3" y="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 name="Freeform 205">
                  <a:extLst>
                    <a:ext uri="{FF2B5EF4-FFF2-40B4-BE49-F238E27FC236}">
                      <a16:creationId xmlns:a16="http://schemas.microsoft.com/office/drawing/2014/main" id="{42273FF5-A19B-1986-E9DB-9CAB931651AC}"/>
                    </a:ext>
                  </a:extLst>
                </p:cNvPr>
                <p:cNvSpPr>
                  <a:spLocks noChangeArrowheads="1"/>
                </p:cNvSpPr>
                <p:nvPr/>
              </p:nvSpPr>
              <p:spPr bwMode="auto">
                <a:xfrm>
                  <a:off x="6867726" y="1466281"/>
                  <a:ext cx="77596" cy="56706"/>
                </a:xfrm>
                <a:custGeom>
                  <a:avLst/>
                  <a:gdLst>
                    <a:gd name="T0" fmla="*/ 8 w 116"/>
                    <a:gd name="T1" fmla="*/ 63 h 85"/>
                    <a:gd name="T2" fmla="*/ 4 w 116"/>
                    <a:gd name="T3" fmla="*/ 77 h 85"/>
                    <a:gd name="T4" fmla="*/ 12 w 116"/>
                    <a:gd name="T5" fmla="*/ 84 h 85"/>
                    <a:gd name="T6" fmla="*/ 16 w 116"/>
                    <a:gd name="T7" fmla="*/ 79 h 85"/>
                    <a:gd name="T8" fmla="*/ 25 w 116"/>
                    <a:gd name="T9" fmla="*/ 73 h 85"/>
                    <a:gd name="T10" fmla="*/ 31 w 116"/>
                    <a:gd name="T11" fmla="*/ 66 h 85"/>
                    <a:gd name="T12" fmla="*/ 38 w 116"/>
                    <a:gd name="T13" fmla="*/ 52 h 85"/>
                    <a:gd name="T14" fmla="*/ 41 w 116"/>
                    <a:gd name="T15" fmla="*/ 37 h 85"/>
                    <a:gd name="T16" fmla="*/ 56 w 116"/>
                    <a:gd name="T17" fmla="*/ 36 h 85"/>
                    <a:gd name="T18" fmla="*/ 61 w 116"/>
                    <a:gd name="T19" fmla="*/ 49 h 85"/>
                    <a:gd name="T20" fmla="*/ 65 w 116"/>
                    <a:gd name="T21" fmla="*/ 34 h 85"/>
                    <a:gd name="T22" fmla="*/ 70 w 116"/>
                    <a:gd name="T23" fmla="*/ 28 h 85"/>
                    <a:gd name="T24" fmla="*/ 83 w 116"/>
                    <a:gd name="T25" fmla="*/ 32 h 85"/>
                    <a:gd name="T26" fmla="*/ 84 w 116"/>
                    <a:gd name="T27" fmla="*/ 38 h 85"/>
                    <a:gd name="T28" fmla="*/ 89 w 116"/>
                    <a:gd name="T29" fmla="*/ 41 h 85"/>
                    <a:gd name="T30" fmla="*/ 95 w 116"/>
                    <a:gd name="T31" fmla="*/ 24 h 85"/>
                    <a:gd name="T32" fmla="*/ 111 w 116"/>
                    <a:gd name="T33" fmla="*/ 26 h 85"/>
                    <a:gd name="T34" fmla="*/ 115 w 116"/>
                    <a:gd name="T35" fmla="*/ 19 h 85"/>
                    <a:gd name="T36" fmla="*/ 110 w 116"/>
                    <a:gd name="T37" fmla="*/ 16 h 85"/>
                    <a:gd name="T38" fmla="*/ 102 w 116"/>
                    <a:gd name="T39" fmla="*/ 11 h 85"/>
                    <a:gd name="T40" fmla="*/ 100 w 116"/>
                    <a:gd name="T41" fmla="*/ 13 h 85"/>
                    <a:gd name="T42" fmla="*/ 96 w 116"/>
                    <a:gd name="T43" fmla="*/ 18 h 85"/>
                    <a:gd name="T44" fmla="*/ 83 w 116"/>
                    <a:gd name="T45" fmla="*/ 16 h 85"/>
                    <a:gd name="T46" fmla="*/ 78 w 116"/>
                    <a:gd name="T47" fmla="*/ 7 h 85"/>
                    <a:gd name="T48" fmla="*/ 78 w 116"/>
                    <a:gd name="T49" fmla="*/ 0 h 85"/>
                    <a:gd name="T50" fmla="*/ 62 w 116"/>
                    <a:gd name="T51" fmla="*/ 14 h 85"/>
                    <a:gd name="T52" fmla="*/ 53 w 116"/>
                    <a:gd name="T53" fmla="*/ 19 h 85"/>
                    <a:gd name="T54" fmla="*/ 42 w 116"/>
                    <a:gd name="T55" fmla="*/ 13 h 85"/>
                    <a:gd name="T56" fmla="*/ 41 w 116"/>
                    <a:gd name="T57" fmla="*/ 7 h 85"/>
                    <a:gd name="T58" fmla="*/ 42 w 116"/>
                    <a:gd name="T59" fmla="*/ 15 h 85"/>
                    <a:gd name="T60" fmla="*/ 45 w 116"/>
                    <a:gd name="T61" fmla="*/ 27 h 85"/>
                    <a:gd name="T62" fmla="*/ 34 w 116"/>
                    <a:gd name="T63" fmla="*/ 31 h 85"/>
                    <a:gd name="T64" fmla="*/ 27 w 116"/>
                    <a:gd name="T65" fmla="*/ 29 h 85"/>
                    <a:gd name="T66" fmla="*/ 10 w 116"/>
                    <a:gd name="T67" fmla="*/ 36 h 85"/>
                    <a:gd name="T68" fmla="*/ 7 w 116"/>
                    <a:gd name="T69" fmla="*/ 42 h 85"/>
                    <a:gd name="T70" fmla="*/ 4 w 116"/>
                    <a:gd name="T71"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85">
                      <a:moveTo>
                        <a:pt x="7" y="55"/>
                      </a:moveTo>
                      <a:cubicBezTo>
                        <a:pt x="8" y="58"/>
                        <a:pt x="9" y="60"/>
                        <a:pt x="8" y="63"/>
                      </a:cubicBezTo>
                      <a:lnTo>
                        <a:pt x="6" y="68"/>
                      </a:lnTo>
                      <a:lnTo>
                        <a:pt x="4" y="77"/>
                      </a:lnTo>
                      <a:lnTo>
                        <a:pt x="5" y="82"/>
                      </a:lnTo>
                      <a:lnTo>
                        <a:pt x="12" y="84"/>
                      </a:lnTo>
                      <a:lnTo>
                        <a:pt x="13" y="84"/>
                      </a:lnTo>
                      <a:lnTo>
                        <a:pt x="16" y="79"/>
                      </a:lnTo>
                      <a:lnTo>
                        <a:pt x="19" y="75"/>
                      </a:lnTo>
                      <a:cubicBezTo>
                        <a:pt x="21" y="74"/>
                        <a:pt x="23" y="73"/>
                        <a:pt x="25" y="73"/>
                      </a:cubicBezTo>
                      <a:lnTo>
                        <a:pt x="30" y="74"/>
                      </a:lnTo>
                      <a:lnTo>
                        <a:pt x="31" y="66"/>
                      </a:lnTo>
                      <a:cubicBezTo>
                        <a:pt x="31" y="65"/>
                        <a:pt x="32" y="64"/>
                        <a:pt x="32" y="64"/>
                      </a:cubicBezTo>
                      <a:lnTo>
                        <a:pt x="38" y="52"/>
                      </a:lnTo>
                      <a:lnTo>
                        <a:pt x="40" y="47"/>
                      </a:lnTo>
                      <a:lnTo>
                        <a:pt x="41" y="37"/>
                      </a:lnTo>
                      <a:cubicBezTo>
                        <a:pt x="41" y="34"/>
                        <a:pt x="44" y="30"/>
                        <a:pt x="48" y="30"/>
                      </a:cubicBezTo>
                      <a:cubicBezTo>
                        <a:pt x="52" y="30"/>
                        <a:pt x="55" y="32"/>
                        <a:pt x="56" y="36"/>
                      </a:cubicBezTo>
                      <a:lnTo>
                        <a:pt x="59" y="45"/>
                      </a:lnTo>
                      <a:lnTo>
                        <a:pt x="61" y="49"/>
                      </a:lnTo>
                      <a:lnTo>
                        <a:pt x="62" y="48"/>
                      </a:lnTo>
                      <a:lnTo>
                        <a:pt x="65" y="34"/>
                      </a:lnTo>
                      <a:cubicBezTo>
                        <a:pt x="66" y="32"/>
                        <a:pt x="67" y="31"/>
                        <a:pt x="68" y="30"/>
                      </a:cubicBezTo>
                      <a:lnTo>
                        <a:pt x="70" y="28"/>
                      </a:lnTo>
                      <a:cubicBezTo>
                        <a:pt x="72" y="26"/>
                        <a:pt x="74" y="26"/>
                        <a:pt x="77" y="27"/>
                      </a:cubicBezTo>
                      <a:cubicBezTo>
                        <a:pt x="80" y="27"/>
                        <a:pt x="82" y="29"/>
                        <a:pt x="83" y="32"/>
                      </a:cubicBezTo>
                      <a:lnTo>
                        <a:pt x="84" y="36"/>
                      </a:lnTo>
                      <a:cubicBezTo>
                        <a:pt x="84" y="37"/>
                        <a:pt x="84" y="38"/>
                        <a:pt x="84" y="38"/>
                      </a:cubicBezTo>
                      <a:lnTo>
                        <a:pt x="84" y="40"/>
                      </a:lnTo>
                      <a:cubicBezTo>
                        <a:pt x="86" y="40"/>
                        <a:pt x="88" y="40"/>
                        <a:pt x="89" y="41"/>
                      </a:cubicBezTo>
                      <a:lnTo>
                        <a:pt x="90" y="40"/>
                      </a:lnTo>
                      <a:lnTo>
                        <a:pt x="95" y="24"/>
                      </a:lnTo>
                      <a:cubicBezTo>
                        <a:pt x="97" y="20"/>
                        <a:pt x="100" y="18"/>
                        <a:pt x="104" y="18"/>
                      </a:cubicBezTo>
                      <a:cubicBezTo>
                        <a:pt x="108" y="19"/>
                        <a:pt x="111" y="22"/>
                        <a:pt x="111" y="26"/>
                      </a:cubicBezTo>
                      <a:lnTo>
                        <a:pt x="111" y="27"/>
                      </a:lnTo>
                      <a:lnTo>
                        <a:pt x="115" y="19"/>
                      </a:lnTo>
                      <a:lnTo>
                        <a:pt x="111" y="16"/>
                      </a:lnTo>
                      <a:lnTo>
                        <a:pt x="110" y="16"/>
                      </a:lnTo>
                      <a:lnTo>
                        <a:pt x="110" y="16"/>
                      </a:lnTo>
                      <a:cubicBezTo>
                        <a:pt x="106" y="16"/>
                        <a:pt x="103" y="14"/>
                        <a:pt x="102" y="11"/>
                      </a:cubicBezTo>
                      <a:cubicBezTo>
                        <a:pt x="102" y="10"/>
                        <a:pt x="102" y="10"/>
                        <a:pt x="102" y="9"/>
                      </a:cubicBezTo>
                      <a:lnTo>
                        <a:pt x="100" y="13"/>
                      </a:lnTo>
                      <a:cubicBezTo>
                        <a:pt x="100" y="14"/>
                        <a:pt x="99" y="15"/>
                        <a:pt x="98" y="16"/>
                      </a:cubicBezTo>
                      <a:lnTo>
                        <a:pt x="96" y="18"/>
                      </a:lnTo>
                      <a:cubicBezTo>
                        <a:pt x="93" y="20"/>
                        <a:pt x="89" y="21"/>
                        <a:pt x="86" y="18"/>
                      </a:cubicBezTo>
                      <a:lnTo>
                        <a:pt x="83" y="16"/>
                      </a:lnTo>
                      <a:cubicBezTo>
                        <a:pt x="81" y="15"/>
                        <a:pt x="80" y="14"/>
                        <a:pt x="80" y="12"/>
                      </a:cubicBezTo>
                      <a:lnTo>
                        <a:pt x="78" y="7"/>
                      </a:lnTo>
                      <a:cubicBezTo>
                        <a:pt x="78" y="6"/>
                        <a:pt x="78" y="6"/>
                        <a:pt x="78" y="5"/>
                      </a:cubicBezTo>
                      <a:lnTo>
                        <a:pt x="78" y="0"/>
                      </a:lnTo>
                      <a:lnTo>
                        <a:pt x="77" y="1"/>
                      </a:lnTo>
                      <a:lnTo>
                        <a:pt x="62" y="14"/>
                      </a:lnTo>
                      <a:cubicBezTo>
                        <a:pt x="61" y="15"/>
                        <a:pt x="60" y="15"/>
                        <a:pt x="60" y="16"/>
                      </a:cubicBezTo>
                      <a:lnTo>
                        <a:pt x="53" y="19"/>
                      </a:lnTo>
                      <a:cubicBezTo>
                        <a:pt x="51" y="20"/>
                        <a:pt x="48" y="19"/>
                        <a:pt x="46" y="18"/>
                      </a:cubicBezTo>
                      <a:cubicBezTo>
                        <a:pt x="44" y="17"/>
                        <a:pt x="43" y="15"/>
                        <a:pt x="42" y="13"/>
                      </a:cubicBezTo>
                      <a:lnTo>
                        <a:pt x="41" y="8"/>
                      </a:lnTo>
                      <a:lnTo>
                        <a:pt x="41" y="7"/>
                      </a:lnTo>
                      <a:lnTo>
                        <a:pt x="40" y="12"/>
                      </a:lnTo>
                      <a:lnTo>
                        <a:pt x="42" y="15"/>
                      </a:lnTo>
                      <a:lnTo>
                        <a:pt x="45" y="19"/>
                      </a:lnTo>
                      <a:cubicBezTo>
                        <a:pt x="46" y="22"/>
                        <a:pt x="46" y="25"/>
                        <a:pt x="45" y="27"/>
                      </a:cubicBezTo>
                      <a:cubicBezTo>
                        <a:pt x="43" y="29"/>
                        <a:pt x="41" y="31"/>
                        <a:pt x="38" y="31"/>
                      </a:cubicBezTo>
                      <a:lnTo>
                        <a:pt x="34" y="31"/>
                      </a:lnTo>
                      <a:cubicBezTo>
                        <a:pt x="33" y="31"/>
                        <a:pt x="31" y="31"/>
                        <a:pt x="30" y="30"/>
                      </a:cubicBezTo>
                      <a:lnTo>
                        <a:pt x="27" y="29"/>
                      </a:lnTo>
                      <a:cubicBezTo>
                        <a:pt x="27" y="29"/>
                        <a:pt x="26" y="30"/>
                        <a:pt x="24" y="30"/>
                      </a:cubicBezTo>
                      <a:lnTo>
                        <a:pt x="10" y="36"/>
                      </a:lnTo>
                      <a:lnTo>
                        <a:pt x="7" y="39"/>
                      </a:lnTo>
                      <a:lnTo>
                        <a:pt x="7" y="42"/>
                      </a:lnTo>
                      <a:cubicBezTo>
                        <a:pt x="7" y="45"/>
                        <a:pt x="4" y="49"/>
                        <a:pt x="0" y="49"/>
                      </a:cubicBezTo>
                      <a:cubicBezTo>
                        <a:pt x="2" y="50"/>
                        <a:pt x="3" y="51"/>
                        <a:pt x="4" y="52"/>
                      </a:cubicBezTo>
                      <a:lnTo>
                        <a:pt x="7" y="5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 name="Freeform 223">
                  <a:extLst>
                    <a:ext uri="{FF2B5EF4-FFF2-40B4-BE49-F238E27FC236}">
                      <a16:creationId xmlns:a16="http://schemas.microsoft.com/office/drawing/2014/main" id="{D66CFB5C-E2A0-913F-39B1-7673B619E6C3}"/>
                    </a:ext>
                  </a:extLst>
                </p:cNvPr>
                <p:cNvSpPr>
                  <a:spLocks noChangeArrowheads="1"/>
                </p:cNvSpPr>
                <p:nvPr/>
              </p:nvSpPr>
              <p:spPr bwMode="auto">
                <a:xfrm>
                  <a:off x="7551170" y="902217"/>
                  <a:ext cx="59690" cy="77596"/>
                </a:xfrm>
                <a:custGeom>
                  <a:avLst/>
                  <a:gdLst>
                    <a:gd name="T0" fmla="*/ 11 w 87"/>
                    <a:gd name="T1" fmla="*/ 25 h 114"/>
                    <a:gd name="T2" fmla="*/ 17 w 87"/>
                    <a:gd name="T3" fmla="*/ 33 h 114"/>
                    <a:gd name="T4" fmla="*/ 25 w 87"/>
                    <a:gd name="T5" fmla="*/ 48 h 114"/>
                    <a:gd name="T6" fmla="*/ 32 w 87"/>
                    <a:gd name="T7" fmla="*/ 70 h 114"/>
                    <a:gd name="T8" fmla="*/ 33 w 87"/>
                    <a:gd name="T9" fmla="*/ 72 h 114"/>
                    <a:gd name="T10" fmla="*/ 34 w 87"/>
                    <a:gd name="T11" fmla="*/ 75 h 114"/>
                    <a:gd name="T12" fmla="*/ 35 w 87"/>
                    <a:gd name="T13" fmla="*/ 77 h 114"/>
                    <a:gd name="T14" fmla="*/ 35 w 87"/>
                    <a:gd name="T15" fmla="*/ 84 h 114"/>
                    <a:gd name="T16" fmla="*/ 35 w 87"/>
                    <a:gd name="T17" fmla="*/ 102 h 114"/>
                    <a:gd name="T18" fmla="*/ 35 w 87"/>
                    <a:gd name="T19" fmla="*/ 104 h 114"/>
                    <a:gd name="T20" fmla="*/ 38 w 87"/>
                    <a:gd name="T21" fmla="*/ 111 h 114"/>
                    <a:gd name="T22" fmla="*/ 43 w 87"/>
                    <a:gd name="T23" fmla="*/ 113 h 114"/>
                    <a:gd name="T24" fmla="*/ 69 w 87"/>
                    <a:gd name="T25" fmla="*/ 113 h 114"/>
                    <a:gd name="T26" fmla="*/ 75 w 87"/>
                    <a:gd name="T27" fmla="*/ 109 h 114"/>
                    <a:gd name="T28" fmla="*/ 73 w 87"/>
                    <a:gd name="T29" fmla="*/ 106 h 114"/>
                    <a:gd name="T30" fmla="*/ 75 w 87"/>
                    <a:gd name="T31" fmla="*/ 97 h 114"/>
                    <a:gd name="T32" fmla="*/ 81 w 87"/>
                    <a:gd name="T33" fmla="*/ 91 h 114"/>
                    <a:gd name="T34" fmla="*/ 84 w 87"/>
                    <a:gd name="T35" fmla="*/ 90 h 114"/>
                    <a:gd name="T36" fmla="*/ 86 w 87"/>
                    <a:gd name="T37" fmla="*/ 89 h 114"/>
                    <a:gd name="T38" fmla="*/ 68 w 87"/>
                    <a:gd name="T39" fmla="*/ 78 h 114"/>
                    <a:gd name="T40" fmla="*/ 62 w 87"/>
                    <a:gd name="T41" fmla="*/ 73 h 114"/>
                    <a:gd name="T42" fmla="*/ 57 w 87"/>
                    <a:gd name="T43" fmla="*/ 66 h 114"/>
                    <a:gd name="T44" fmla="*/ 56 w 87"/>
                    <a:gd name="T45" fmla="*/ 63 h 114"/>
                    <a:gd name="T46" fmla="*/ 55 w 87"/>
                    <a:gd name="T47" fmla="*/ 56 h 114"/>
                    <a:gd name="T48" fmla="*/ 54 w 87"/>
                    <a:gd name="T49" fmla="*/ 54 h 114"/>
                    <a:gd name="T50" fmla="*/ 53 w 87"/>
                    <a:gd name="T51" fmla="*/ 57 h 114"/>
                    <a:gd name="T52" fmla="*/ 49 w 87"/>
                    <a:gd name="T53" fmla="*/ 62 h 114"/>
                    <a:gd name="T54" fmla="*/ 44 w 87"/>
                    <a:gd name="T55" fmla="*/ 65 h 114"/>
                    <a:gd name="T56" fmla="*/ 37 w 87"/>
                    <a:gd name="T57" fmla="*/ 65 h 114"/>
                    <a:gd name="T58" fmla="*/ 32 w 87"/>
                    <a:gd name="T59" fmla="*/ 60 h 114"/>
                    <a:gd name="T60" fmla="*/ 29 w 87"/>
                    <a:gd name="T61" fmla="*/ 50 h 114"/>
                    <a:gd name="T62" fmla="*/ 27 w 87"/>
                    <a:gd name="T63" fmla="*/ 37 h 114"/>
                    <a:gd name="T64" fmla="*/ 25 w 87"/>
                    <a:gd name="T65" fmla="*/ 34 h 114"/>
                    <a:gd name="T66" fmla="*/ 22 w 87"/>
                    <a:gd name="T67" fmla="*/ 33 h 114"/>
                    <a:gd name="T68" fmla="*/ 18 w 87"/>
                    <a:gd name="T69" fmla="*/ 29 h 114"/>
                    <a:gd name="T70" fmla="*/ 14 w 87"/>
                    <a:gd name="T71" fmla="*/ 23 h 114"/>
                    <a:gd name="T72" fmla="*/ 10 w 87"/>
                    <a:gd name="T73" fmla="*/ 15 h 114"/>
                    <a:gd name="T74" fmla="*/ 10 w 87"/>
                    <a:gd name="T75" fmla="*/ 13 h 114"/>
                    <a:gd name="T76" fmla="*/ 8 w 87"/>
                    <a:gd name="T77" fmla="*/ 0 h 114"/>
                    <a:gd name="T78" fmla="*/ 6 w 87"/>
                    <a:gd name="T79" fmla="*/ 1 h 114"/>
                    <a:gd name="T80" fmla="*/ 4 w 87"/>
                    <a:gd name="T81" fmla="*/ 4 h 114"/>
                    <a:gd name="T82" fmla="*/ 4 w 87"/>
                    <a:gd name="T83" fmla="*/ 12 h 114"/>
                    <a:gd name="T84" fmla="*/ 0 w 87"/>
                    <a:gd name="T85" fmla="*/ 19 h 114"/>
                    <a:gd name="T86" fmla="*/ 8 w 87"/>
                    <a:gd name="T87" fmla="*/ 22 h 114"/>
                    <a:gd name="T88" fmla="*/ 11 w 87"/>
                    <a:gd name="T89" fmla="*/ 2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14">
                      <a:moveTo>
                        <a:pt x="11" y="25"/>
                      </a:moveTo>
                      <a:lnTo>
                        <a:pt x="17" y="33"/>
                      </a:lnTo>
                      <a:lnTo>
                        <a:pt x="25" y="48"/>
                      </a:lnTo>
                      <a:lnTo>
                        <a:pt x="32" y="70"/>
                      </a:lnTo>
                      <a:cubicBezTo>
                        <a:pt x="32" y="70"/>
                        <a:pt x="33" y="71"/>
                        <a:pt x="33" y="72"/>
                      </a:cubicBezTo>
                      <a:lnTo>
                        <a:pt x="34" y="75"/>
                      </a:lnTo>
                      <a:cubicBezTo>
                        <a:pt x="35" y="76"/>
                        <a:pt x="35" y="77"/>
                        <a:pt x="35" y="77"/>
                      </a:cubicBezTo>
                      <a:lnTo>
                        <a:pt x="35" y="84"/>
                      </a:lnTo>
                      <a:lnTo>
                        <a:pt x="35" y="102"/>
                      </a:lnTo>
                      <a:lnTo>
                        <a:pt x="35" y="104"/>
                      </a:lnTo>
                      <a:lnTo>
                        <a:pt x="38" y="111"/>
                      </a:lnTo>
                      <a:lnTo>
                        <a:pt x="43" y="113"/>
                      </a:lnTo>
                      <a:lnTo>
                        <a:pt x="69" y="113"/>
                      </a:lnTo>
                      <a:lnTo>
                        <a:pt x="75" y="109"/>
                      </a:lnTo>
                      <a:lnTo>
                        <a:pt x="73" y="106"/>
                      </a:lnTo>
                      <a:cubicBezTo>
                        <a:pt x="72" y="103"/>
                        <a:pt x="73" y="99"/>
                        <a:pt x="75" y="97"/>
                      </a:cubicBezTo>
                      <a:lnTo>
                        <a:pt x="81" y="91"/>
                      </a:lnTo>
                      <a:cubicBezTo>
                        <a:pt x="82" y="91"/>
                        <a:pt x="83" y="90"/>
                        <a:pt x="84" y="90"/>
                      </a:cubicBezTo>
                      <a:lnTo>
                        <a:pt x="86" y="89"/>
                      </a:lnTo>
                      <a:lnTo>
                        <a:pt x="68" y="78"/>
                      </a:lnTo>
                      <a:lnTo>
                        <a:pt x="62" y="73"/>
                      </a:lnTo>
                      <a:lnTo>
                        <a:pt x="57" y="66"/>
                      </a:lnTo>
                      <a:cubicBezTo>
                        <a:pt x="57" y="65"/>
                        <a:pt x="56" y="64"/>
                        <a:pt x="56" y="63"/>
                      </a:cubicBezTo>
                      <a:lnTo>
                        <a:pt x="55" y="56"/>
                      </a:lnTo>
                      <a:cubicBezTo>
                        <a:pt x="54" y="55"/>
                        <a:pt x="54" y="54"/>
                        <a:pt x="54" y="54"/>
                      </a:cubicBezTo>
                      <a:lnTo>
                        <a:pt x="53" y="57"/>
                      </a:lnTo>
                      <a:cubicBezTo>
                        <a:pt x="53" y="60"/>
                        <a:pt x="51" y="61"/>
                        <a:pt x="49" y="62"/>
                      </a:cubicBezTo>
                      <a:lnTo>
                        <a:pt x="44" y="65"/>
                      </a:lnTo>
                      <a:cubicBezTo>
                        <a:pt x="41" y="66"/>
                        <a:pt x="39" y="66"/>
                        <a:pt x="37" y="65"/>
                      </a:cubicBezTo>
                      <a:cubicBezTo>
                        <a:pt x="34" y="65"/>
                        <a:pt x="33" y="63"/>
                        <a:pt x="32" y="60"/>
                      </a:cubicBezTo>
                      <a:lnTo>
                        <a:pt x="29" y="50"/>
                      </a:lnTo>
                      <a:lnTo>
                        <a:pt x="27" y="37"/>
                      </a:lnTo>
                      <a:lnTo>
                        <a:pt x="25" y="34"/>
                      </a:lnTo>
                      <a:cubicBezTo>
                        <a:pt x="24" y="34"/>
                        <a:pt x="23" y="33"/>
                        <a:pt x="22" y="33"/>
                      </a:cubicBezTo>
                      <a:lnTo>
                        <a:pt x="18" y="29"/>
                      </a:lnTo>
                      <a:lnTo>
                        <a:pt x="14" y="23"/>
                      </a:lnTo>
                      <a:lnTo>
                        <a:pt x="10" y="15"/>
                      </a:lnTo>
                      <a:cubicBezTo>
                        <a:pt x="10" y="14"/>
                        <a:pt x="10" y="14"/>
                        <a:pt x="10" y="13"/>
                      </a:cubicBezTo>
                      <a:lnTo>
                        <a:pt x="8" y="0"/>
                      </a:lnTo>
                      <a:lnTo>
                        <a:pt x="6" y="1"/>
                      </a:lnTo>
                      <a:lnTo>
                        <a:pt x="4" y="4"/>
                      </a:lnTo>
                      <a:lnTo>
                        <a:pt x="4" y="12"/>
                      </a:lnTo>
                      <a:cubicBezTo>
                        <a:pt x="4" y="15"/>
                        <a:pt x="3" y="17"/>
                        <a:pt x="0" y="19"/>
                      </a:cubicBezTo>
                      <a:lnTo>
                        <a:pt x="8" y="22"/>
                      </a:lnTo>
                      <a:cubicBezTo>
                        <a:pt x="9" y="23"/>
                        <a:pt x="10" y="24"/>
                        <a:pt x="11" y="25"/>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 name="Freeform 234">
                  <a:extLst>
                    <a:ext uri="{FF2B5EF4-FFF2-40B4-BE49-F238E27FC236}">
                      <a16:creationId xmlns:a16="http://schemas.microsoft.com/office/drawing/2014/main" id="{39BF087E-EB46-426F-2203-0EA4D024FC9E}"/>
                    </a:ext>
                  </a:extLst>
                </p:cNvPr>
                <p:cNvSpPr>
                  <a:spLocks noChangeArrowheads="1"/>
                </p:cNvSpPr>
                <p:nvPr/>
              </p:nvSpPr>
              <p:spPr bwMode="auto">
                <a:xfrm>
                  <a:off x="7521325" y="949969"/>
                  <a:ext cx="20891" cy="14921"/>
                </a:xfrm>
                <a:custGeom>
                  <a:avLst/>
                  <a:gdLst>
                    <a:gd name="T0" fmla="*/ 24 w 31"/>
                    <a:gd name="T1" fmla="*/ 22 h 23"/>
                    <a:gd name="T2" fmla="*/ 30 w 31"/>
                    <a:gd name="T3" fmla="*/ 22 h 23"/>
                    <a:gd name="T4" fmla="*/ 30 w 31"/>
                    <a:gd name="T5" fmla="*/ 22 h 23"/>
                    <a:gd name="T6" fmla="*/ 28 w 31"/>
                    <a:gd name="T7" fmla="*/ 19 h 23"/>
                    <a:gd name="T8" fmla="*/ 6 w 31"/>
                    <a:gd name="T9" fmla="*/ 0 h 23"/>
                    <a:gd name="T10" fmla="*/ 4 w 31"/>
                    <a:gd name="T11" fmla="*/ 1 h 23"/>
                    <a:gd name="T12" fmla="*/ 1 w 31"/>
                    <a:gd name="T13" fmla="*/ 6 h 23"/>
                    <a:gd name="T14" fmla="*/ 0 w 31"/>
                    <a:gd name="T15" fmla="*/ 10 h 23"/>
                    <a:gd name="T16" fmla="*/ 1 w 31"/>
                    <a:gd name="T17" fmla="*/ 12 h 23"/>
                    <a:gd name="T18" fmla="*/ 24 w 31"/>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24" y="22"/>
                      </a:moveTo>
                      <a:lnTo>
                        <a:pt x="30" y="22"/>
                      </a:lnTo>
                      <a:lnTo>
                        <a:pt x="30" y="22"/>
                      </a:lnTo>
                      <a:lnTo>
                        <a:pt x="28" y="19"/>
                      </a:lnTo>
                      <a:lnTo>
                        <a:pt x="6" y="0"/>
                      </a:lnTo>
                      <a:lnTo>
                        <a:pt x="4" y="1"/>
                      </a:lnTo>
                      <a:lnTo>
                        <a:pt x="1" y="6"/>
                      </a:lnTo>
                      <a:lnTo>
                        <a:pt x="0" y="10"/>
                      </a:lnTo>
                      <a:lnTo>
                        <a:pt x="1" y="12"/>
                      </a:lnTo>
                      <a:lnTo>
                        <a:pt x="24" y="2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7" name="Freeform 235">
                  <a:extLst>
                    <a:ext uri="{FF2B5EF4-FFF2-40B4-BE49-F238E27FC236}">
                      <a16:creationId xmlns:a16="http://schemas.microsoft.com/office/drawing/2014/main" id="{6772C081-0BB7-DA2F-896C-4577BC9D4382}"/>
                    </a:ext>
                  </a:extLst>
                </p:cNvPr>
                <p:cNvSpPr>
                  <a:spLocks noChangeArrowheads="1"/>
                </p:cNvSpPr>
                <p:nvPr/>
              </p:nvSpPr>
              <p:spPr bwMode="auto">
                <a:xfrm>
                  <a:off x="7115437" y="1394653"/>
                  <a:ext cx="32829" cy="29844"/>
                </a:xfrm>
                <a:custGeom>
                  <a:avLst/>
                  <a:gdLst>
                    <a:gd name="T0" fmla="*/ 12 w 50"/>
                    <a:gd name="T1" fmla="*/ 18 h 43"/>
                    <a:gd name="T2" fmla="*/ 14 w 50"/>
                    <a:gd name="T3" fmla="*/ 20 h 43"/>
                    <a:gd name="T4" fmla="*/ 23 w 50"/>
                    <a:gd name="T5" fmla="*/ 36 h 43"/>
                    <a:gd name="T6" fmla="*/ 29 w 50"/>
                    <a:gd name="T7" fmla="*/ 40 h 43"/>
                    <a:gd name="T8" fmla="*/ 34 w 50"/>
                    <a:gd name="T9" fmla="*/ 42 h 43"/>
                    <a:gd name="T10" fmla="*/ 46 w 50"/>
                    <a:gd name="T11" fmla="*/ 41 h 43"/>
                    <a:gd name="T12" fmla="*/ 46 w 50"/>
                    <a:gd name="T13" fmla="*/ 31 h 43"/>
                    <a:gd name="T14" fmla="*/ 47 w 50"/>
                    <a:gd name="T15" fmla="*/ 26 h 43"/>
                    <a:gd name="T16" fmla="*/ 49 w 50"/>
                    <a:gd name="T17" fmla="*/ 23 h 43"/>
                    <a:gd name="T18" fmla="*/ 49 w 50"/>
                    <a:gd name="T19" fmla="*/ 18 h 43"/>
                    <a:gd name="T20" fmla="*/ 48 w 50"/>
                    <a:gd name="T21" fmla="*/ 15 h 43"/>
                    <a:gd name="T22" fmla="*/ 44 w 50"/>
                    <a:gd name="T23" fmla="*/ 16 h 43"/>
                    <a:gd name="T24" fmla="*/ 42 w 50"/>
                    <a:gd name="T25" fmla="*/ 16 h 43"/>
                    <a:gd name="T26" fmla="*/ 31 w 50"/>
                    <a:gd name="T27" fmla="*/ 16 h 43"/>
                    <a:gd name="T28" fmla="*/ 27 w 50"/>
                    <a:gd name="T29" fmla="*/ 15 h 43"/>
                    <a:gd name="T30" fmla="*/ 17 w 50"/>
                    <a:gd name="T31" fmla="*/ 10 h 43"/>
                    <a:gd name="T32" fmla="*/ 6 w 50"/>
                    <a:gd name="T33" fmla="*/ 0 h 43"/>
                    <a:gd name="T34" fmla="*/ 3 w 50"/>
                    <a:gd name="T35" fmla="*/ 0 h 43"/>
                    <a:gd name="T36" fmla="*/ 0 w 50"/>
                    <a:gd name="T37" fmla="*/ 5 h 43"/>
                    <a:gd name="T38" fmla="*/ 2 w 50"/>
                    <a:gd name="T39" fmla="*/ 9 h 43"/>
                    <a:gd name="T40" fmla="*/ 12 w 50"/>
                    <a:gd name="T41"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3">
                      <a:moveTo>
                        <a:pt x="12" y="18"/>
                      </a:moveTo>
                      <a:cubicBezTo>
                        <a:pt x="13" y="18"/>
                        <a:pt x="13" y="19"/>
                        <a:pt x="14" y="20"/>
                      </a:cubicBezTo>
                      <a:lnTo>
                        <a:pt x="23" y="36"/>
                      </a:lnTo>
                      <a:lnTo>
                        <a:pt x="29" y="40"/>
                      </a:lnTo>
                      <a:lnTo>
                        <a:pt x="34" y="42"/>
                      </a:lnTo>
                      <a:lnTo>
                        <a:pt x="46" y="41"/>
                      </a:lnTo>
                      <a:lnTo>
                        <a:pt x="46" y="31"/>
                      </a:lnTo>
                      <a:cubicBezTo>
                        <a:pt x="46" y="29"/>
                        <a:pt x="46" y="28"/>
                        <a:pt x="47" y="26"/>
                      </a:cubicBezTo>
                      <a:lnTo>
                        <a:pt x="49" y="23"/>
                      </a:lnTo>
                      <a:lnTo>
                        <a:pt x="49" y="18"/>
                      </a:lnTo>
                      <a:lnTo>
                        <a:pt x="48" y="15"/>
                      </a:lnTo>
                      <a:lnTo>
                        <a:pt x="44" y="16"/>
                      </a:lnTo>
                      <a:cubicBezTo>
                        <a:pt x="44" y="16"/>
                        <a:pt x="43" y="16"/>
                        <a:pt x="42" y="16"/>
                      </a:cubicBezTo>
                      <a:lnTo>
                        <a:pt x="31" y="16"/>
                      </a:lnTo>
                      <a:cubicBezTo>
                        <a:pt x="30" y="16"/>
                        <a:pt x="28" y="16"/>
                        <a:pt x="27" y="15"/>
                      </a:cubicBezTo>
                      <a:lnTo>
                        <a:pt x="17" y="10"/>
                      </a:lnTo>
                      <a:lnTo>
                        <a:pt x="6" y="0"/>
                      </a:lnTo>
                      <a:lnTo>
                        <a:pt x="3" y="0"/>
                      </a:lnTo>
                      <a:lnTo>
                        <a:pt x="0" y="5"/>
                      </a:lnTo>
                      <a:lnTo>
                        <a:pt x="2" y="9"/>
                      </a:lnTo>
                      <a:lnTo>
                        <a:pt x="12" y="1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8" name="Freeform 237">
                  <a:extLst>
                    <a:ext uri="{FF2B5EF4-FFF2-40B4-BE49-F238E27FC236}">
                      <a16:creationId xmlns:a16="http://schemas.microsoft.com/office/drawing/2014/main" id="{EEA13B6E-4FAF-AE8C-6703-9BC2DD3685F2}"/>
                    </a:ext>
                  </a:extLst>
                </p:cNvPr>
                <p:cNvSpPr>
                  <a:spLocks noChangeArrowheads="1"/>
                </p:cNvSpPr>
                <p:nvPr/>
              </p:nvSpPr>
              <p:spPr bwMode="auto">
                <a:xfrm>
                  <a:off x="6748348" y="1630427"/>
                  <a:ext cx="77596" cy="77596"/>
                </a:xfrm>
                <a:custGeom>
                  <a:avLst/>
                  <a:gdLst>
                    <a:gd name="T0" fmla="*/ 5 w 114"/>
                    <a:gd name="T1" fmla="*/ 75 h 115"/>
                    <a:gd name="T2" fmla="*/ 9 w 114"/>
                    <a:gd name="T3" fmla="*/ 78 h 115"/>
                    <a:gd name="T4" fmla="*/ 18 w 114"/>
                    <a:gd name="T5" fmla="*/ 85 h 115"/>
                    <a:gd name="T6" fmla="*/ 11 w 114"/>
                    <a:gd name="T7" fmla="*/ 100 h 115"/>
                    <a:gd name="T8" fmla="*/ 17 w 114"/>
                    <a:gd name="T9" fmla="*/ 103 h 115"/>
                    <a:gd name="T10" fmla="*/ 25 w 114"/>
                    <a:gd name="T11" fmla="*/ 114 h 115"/>
                    <a:gd name="T12" fmla="*/ 33 w 114"/>
                    <a:gd name="T13" fmla="*/ 99 h 115"/>
                    <a:gd name="T14" fmla="*/ 41 w 114"/>
                    <a:gd name="T15" fmla="*/ 97 h 115"/>
                    <a:gd name="T16" fmla="*/ 39 w 114"/>
                    <a:gd name="T17" fmla="*/ 90 h 115"/>
                    <a:gd name="T18" fmla="*/ 47 w 114"/>
                    <a:gd name="T19" fmla="*/ 79 h 115"/>
                    <a:gd name="T20" fmla="*/ 57 w 114"/>
                    <a:gd name="T21" fmla="*/ 76 h 115"/>
                    <a:gd name="T22" fmla="*/ 60 w 114"/>
                    <a:gd name="T23" fmla="*/ 72 h 115"/>
                    <a:gd name="T24" fmla="*/ 72 w 114"/>
                    <a:gd name="T25" fmla="*/ 70 h 115"/>
                    <a:gd name="T26" fmla="*/ 76 w 114"/>
                    <a:gd name="T27" fmla="*/ 71 h 115"/>
                    <a:gd name="T28" fmla="*/ 93 w 114"/>
                    <a:gd name="T29" fmla="*/ 68 h 115"/>
                    <a:gd name="T30" fmla="*/ 100 w 114"/>
                    <a:gd name="T31" fmla="*/ 58 h 115"/>
                    <a:gd name="T32" fmla="*/ 113 w 114"/>
                    <a:gd name="T33" fmla="*/ 38 h 115"/>
                    <a:gd name="T34" fmla="*/ 101 w 114"/>
                    <a:gd name="T35" fmla="*/ 39 h 115"/>
                    <a:gd name="T36" fmla="*/ 92 w 114"/>
                    <a:gd name="T37" fmla="*/ 43 h 115"/>
                    <a:gd name="T38" fmla="*/ 78 w 114"/>
                    <a:gd name="T39" fmla="*/ 34 h 115"/>
                    <a:gd name="T40" fmla="*/ 84 w 114"/>
                    <a:gd name="T41" fmla="*/ 15 h 115"/>
                    <a:gd name="T42" fmla="*/ 77 w 114"/>
                    <a:gd name="T43" fmla="*/ 0 h 115"/>
                    <a:gd name="T44" fmla="*/ 64 w 114"/>
                    <a:gd name="T45" fmla="*/ 22 h 115"/>
                    <a:gd name="T46" fmla="*/ 62 w 114"/>
                    <a:gd name="T47" fmla="*/ 24 h 115"/>
                    <a:gd name="T48" fmla="*/ 55 w 114"/>
                    <a:gd name="T49" fmla="*/ 37 h 115"/>
                    <a:gd name="T50" fmla="*/ 43 w 114"/>
                    <a:gd name="T51" fmla="*/ 34 h 115"/>
                    <a:gd name="T52" fmla="*/ 39 w 114"/>
                    <a:gd name="T53" fmla="*/ 34 h 115"/>
                    <a:gd name="T54" fmla="*/ 27 w 114"/>
                    <a:gd name="T55" fmla="*/ 31 h 115"/>
                    <a:gd name="T56" fmla="*/ 24 w 114"/>
                    <a:gd name="T57" fmla="*/ 26 h 115"/>
                    <a:gd name="T58" fmla="*/ 22 w 114"/>
                    <a:gd name="T59" fmla="*/ 25 h 115"/>
                    <a:gd name="T60" fmla="*/ 11 w 114"/>
                    <a:gd name="T61" fmla="*/ 39 h 115"/>
                    <a:gd name="T62" fmla="*/ 20 w 114"/>
                    <a:gd name="T63" fmla="*/ 45 h 115"/>
                    <a:gd name="T64" fmla="*/ 19 w 114"/>
                    <a:gd name="T65" fmla="*/ 59 h 115"/>
                    <a:gd name="T66" fmla="*/ 1 w 114"/>
                    <a:gd name="T67" fmla="*/ 67 h 115"/>
                    <a:gd name="T68" fmla="*/ 0 w 114"/>
                    <a:gd name="T6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3" y="72"/>
                      </a:moveTo>
                      <a:lnTo>
                        <a:pt x="5" y="75"/>
                      </a:lnTo>
                      <a:cubicBezTo>
                        <a:pt x="5" y="76"/>
                        <a:pt x="5" y="76"/>
                        <a:pt x="6" y="77"/>
                      </a:cubicBezTo>
                      <a:cubicBezTo>
                        <a:pt x="7" y="77"/>
                        <a:pt x="8" y="77"/>
                        <a:pt x="9" y="78"/>
                      </a:cubicBezTo>
                      <a:lnTo>
                        <a:pt x="14" y="80"/>
                      </a:lnTo>
                      <a:cubicBezTo>
                        <a:pt x="16" y="81"/>
                        <a:pt x="17" y="83"/>
                        <a:pt x="18" y="85"/>
                      </a:cubicBezTo>
                      <a:cubicBezTo>
                        <a:pt x="19" y="88"/>
                        <a:pt x="18" y="90"/>
                        <a:pt x="17" y="92"/>
                      </a:cubicBezTo>
                      <a:lnTo>
                        <a:pt x="11" y="100"/>
                      </a:lnTo>
                      <a:lnTo>
                        <a:pt x="11" y="100"/>
                      </a:lnTo>
                      <a:cubicBezTo>
                        <a:pt x="14" y="100"/>
                        <a:pt x="16" y="101"/>
                        <a:pt x="17" y="103"/>
                      </a:cubicBezTo>
                      <a:lnTo>
                        <a:pt x="23" y="109"/>
                      </a:lnTo>
                      <a:cubicBezTo>
                        <a:pt x="25" y="111"/>
                        <a:pt x="25" y="112"/>
                        <a:pt x="25" y="114"/>
                      </a:cubicBezTo>
                      <a:lnTo>
                        <a:pt x="29" y="103"/>
                      </a:lnTo>
                      <a:cubicBezTo>
                        <a:pt x="30" y="101"/>
                        <a:pt x="32" y="100"/>
                        <a:pt x="33" y="99"/>
                      </a:cubicBezTo>
                      <a:lnTo>
                        <a:pt x="37" y="97"/>
                      </a:lnTo>
                      <a:cubicBezTo>
                        <a:pt x="39" y="97"/>
                        <a:pt x="40" y="97"/>
                        <a:pt x="41" y="97"/>
                      </a:cubicBezTo>
                      <a:lnTo>
                        <a:pt x="41" y="96"/>
                      </a:lnTo>
                      <a:lnTo>
                        <a:pt x="39" y="90"/>
                      </a:lnTo>
                      <a:cubicBezTo>
                        <a:pt x="38" y="87"/>
                        <a:pt x="39" y="85"/>
                        <a:pt x="40" y="83"/>
                      </a:cubicBezTo>
                      <a:cubicBezTo>
                        <a:pt x="42" y="80"/>
                        <a:pt x="44" y="79"/>
                        <a:pt x="47" y="79"/>
                      </a:cubicBezTo>
                      <a:lnTo>
                        <a:pt x="57" y="79"/>
                      </a:lnTo>
                      <a:lnTo>
                        <a:pt x="57" y="76"/>
                      </a:lnTo>
                      <a:cubicBezTo>
                        <a:pt x="58" y="75"/>
                        <a:pt x="58" y="75"/>
                        <a:pt x="58" y="74"/>
                      </a:cubicBezTo>
                      <a:lnTo>
                        <a:pt x="60" y="72"/>
                      </a:lnTo>
                      <a:cubicBezTo>
                        <a:pt x="62" y="69"/>
                        <a:pt x="66" y="67"/>
                        <a:pt x="70" y="69"/>
                      </a:cubicBezTo>
                      <a:lnTo>
                        <a:pt x="72" y="70"/>
                      </a:lnTo>
                      <a:cubicBezTo>
                        <a:pt x="73" y="70"/>
                        <a:pt x="74" y="71"/>
                        <a:pt x="75" y="72"/>
                      </a:cubicBezTo>
                      <a:lnTo>
                        <a:pt x="76" y="71"/>
                      </a:lnTo>
                      <a:cubicBezTo>
                        <a:pt x="77" y="70"/>
                        <a:pt x="78" y="70"/>
                        <a:pt x="80" y="70"/>
                      </a:cubicBezTo>
                      <a:lnTo>
                        <a:pt x="93" y="68"/>
                      </a:lnTo>
                      <a:lnTo>
                        <a:pt x="95" y="63"/>
                      </a:lnTo>
                      <a:cubicBezTo>
                        <a:pt x="96" y="60"/>
                        <a:pt x="98" y="59"/>
                        <a:pt x="100" y="58"/>
                      </a:cubicBezTo>
                      <a:lnTo>
                        <a:pt x="106" y="56"/>
                      </a:lnTo>
                      <a:lnTo>
                        <a:pt x="113" y="38"/>
                      </a:lnTo>
                      <a:lnTo>
                        <a:pt x="109" y="32"/>
                      </a:lnTo>
                      <a:lnTo>
                        <a:pt x="101" y="39"/>
                      </a:lnTo>
                      <a:cubicBezTo>
                        <a:pt x="101" y="40"/>
                        <a:pt x="100" y="40"/>
                        <a:pt x="99" y="41"/>
                      </a:cubicBezTo>
                      <a:lnTo>
                        <a:pt x="92" y="43"/>
                      </a:lnTo>
                      <a:cubicBezTo>
                        <a:pt x="89" y="44"/>
                        <a:pt x="85" y="43"/>
                        <a:pt x="83" y="41"/>
                      </a:cubicBezTo>
                      <a:lnTo>
                        <a:pt x="78" y="34"/>
                      </a:lnTo>
                      <a:cubicBezTo>
                        <a:pt x="76" y="32"/>
                        <a:pt x="76" y="28"/>
                        <a:pt x="77" y="25"/>
                      </a:cubicBezTo>
                      <a:lnTo>
                        <a:pt x="84" y="15"/>
                      </a:lnTo>
                      <a:lnTo>
                        <a:pt x="81" y="1"/>
                      </a:lnTo>
                      <a:lnTo>
                        <a:pt x="77" y="0"/>
                      </a:lnTo>
                      <a:lnTo>
                        <a:pt x="73" y="5"/>
                      </a:lnTo>
                      <a:lnTo>
                        <a:pt x="64" y="22"/>
                      </a:lnTo>
                      <a:cubicBezTo>
                        <a:pt x="64" y="23"/>
                        <a:pt x="63" y="24"/>
                        <a:pt x="62" y="24"/>
                      </a:cubicBezTo>
                      <a:lnTo>
                        <a:pt x="62" y="24"/>
                      </a:lnTo>
                      <a:lnTo>
                        <a:pt x="59" y="33"/>
                      </a:lnTo>
                      <a:cubicBezTo>
                        <a:pt x="58" y="35"/>
                        <a:pt x="56" y="36"/>
                        <a:pt x="55" y="37"/>
                      </a:cubicBezTo>
                      <a:lnTo>
                        <a:pt x="53" y="38"/>
                      </a:lnTo>
                      <a:cubicBezTo>
                        <a:pt x="49" y="39"/>
                        <a:pt x="45" y="38"/>
                        <a:pt x="43" y="34"/>
                      </a:cubicBezTo>
                      <a:lnTo>
                        <a:pt x="42" y="32"/>
                      </a:lnTo>
                      <a:lnTo>
                        <a:pt x="39" y="34"/>
                      </a:lnTo>
                      <a:cubicBezTo>
                        <a:pt x="36" y="35"/>
                        <a:pt x="32" y="35"/>
                        <a:pt x="30" y="33"/>
                      </a:cubicBezTo>
                      <a:lnTo>
                        <a:pt x="27" y="31"/>
                      </a:lnTo>
                      <a:cubicBezTo>
                        <a:pt x="27" y="30"/>
                        <a:pt x="26" y="29"/>
                        <a:pt x="25" y="29"/>
                      </a:cubicBezTo>
                      <a:lnTo>
                        <a:pt x="24" y="26"/>
                      </a:lnTo>
                      <a:cubicBezTo>
                        <a:pt x="23" y="26"/>
                        <a:pt x="23" y="26"/>
                        <a:pt x="23" y="26"/>
                      </a:cubicBezTo>
                      <a:lnTo>
                        <a:pt x="22" y="25"/>
                      </a:lnTo>
                      <a:lnTo>
                        <a:pt x="9" y="39"/>
                      </a:lnTo>
                      <a:lnTo>
                        <a:pt x="11" y="39"/>
                      </a:lnTo>
                      <a:cubicBezTo>
                        <a:pt x="12" y="40"/>
                        <a:pt x="13" y="40"/>
                        <a:pt x="14" y="41"/>
                      </a:cubicBezTo>
                      <a:lnTo>
                        <a:pt x="20" y="45"/>
                      </a:lnTo>
                      <a:cubicBezTo>
                        <a:pt x="22" y="47"/>
                        <a:pt x="24" y="50"/>
                        <a:pt x="24" y="52"/>
                      </a:cubicBezTo>
                      <a:cubicBezTo>
                        <a:pt x="23" y="55"/>
                        <a:pt x="22" y="58"/>
                        <a:pt x="19" y="59"/>
                      </a:cubicBezTo>
                      <a:lnTo>
                        <a:pt x="11" y="64"/>
                      </a:lnTo>
                      <a:lnTo>
                        <a:pt x="1" y="67"/>
                      </a:lnTo>
                      <a:lnTo>
                        <a:pt x="0" y="70"/>
                      </a:lnTo>
                      <a:lnTo>
                        <a:pt x="0" y="70"/>
                      </a:lnTo>
                      <a:cubicBezTo>
                        <a:pt x="1" y="71"/>
                        <a:pt x="2" y="71"/>
                        <a:pt x="3" y="7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9" name="Freeform 238">
                  <a:extLst>
                    <a:ext uri="{FF2B5EF4-FFF2-40B4-BE49-F238E27FC236}">
                      <a16:creationId xmlns:a16="http://schemas.microsoft.com/office/drawing/2014/main" id="{FBC00238-DDE8-6E76-5401-B6C027924981}"/>
                    </a:ext>
                  </a:extLst>
                </p:cNvPr>
                <p:cNvSpPr>
                  <a:spLocks noChangeArrowheads="1"/>
                </p:cNvSpPr>
                <p:nvPr/>
              </p:nvSpPr>
              <p:spPr bwMode="auto">
                <a:xfrm>
                  <a:off x="7190049" y="1448375"/>
                  <a:ext cx="29844" cy="32831"/>
                </a:xfrm>
                <a:custGeom>
                  <a:avLst/>
                  <a:gdLst>
                    <a:gd name="T0" fmla="*/ 31 w 45"/>
                    <a:gd name="T1" fmla="*/ 13 h 47"/>
                    <a:gd name="T2" fmla="*/ 28 w 45"/>
                    <a:gd name="T3" fmla="*/ 9 h 47"/>
                    <a:gd name="T4" fmla="*/ 25 w 45"/>
                    <a:gd name="T5" fmla="*/ 0 h 47"/>
                    <a:gd name="T6" fmla="*/ 15 w 45"/>
                    <a:gd name="T7" fmla="*/ 21 h 47"/>
                    <a:gd name="T8" fmla="*/ 13 w 45"/>
                    <a:gd name="T9" fmla="*/ 24 h 47"/>
                    <a:gd name="T10" fmla="*/ 6 w 45"/>
                    <a:gd name="T11" fmla="*/ 29 h 47"/>
                    <a:gd name="T12" fmla="*/ 1 w 45"/>
                    <a:gd name="T13" fmla="*/ 36 h 47"/>
                    <a:gd name="T14" fmla="*/ 0 w 45"/>
                    <a:gd name="T15" fmla="*/ 46 h 47"/>
                    <a:gd name="T16" fmla="*/ 42 w 45"/>
                    <a:gd name="T17" fmla="*/ 32 h 47"/>
                    <a:gd name="T18" fmla="*/ 44 w 45"/>
                    <a:gd name="T19" fmla="*/ 30 h 47"/>
                    <a:gd name="T20" fmla="*/ 44 w 45"/>
                    <a:gd name="T21" fmla="*/ 29 h 47"/>
                    <a:gd name="T22" fmla="*/ 34 w 45"/>
                    <a:gd name="T23" fmla="*/ 15 h 47"/>
                    <a:gd name="T24" fmla="*/ 31 w 45"/>
                    <a:gd name="T25"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7">
                      <a:moveTo>
                        <a:pt x="31" y="13"/>
                      </a:moveTo>
                      <a:cubicBezTo>
                        <a:pt x="30" y="12"/>
                        <a:pt x="29" y="11"/>
                        <a:pt x="28" y="9"/>
                      </a:cubicBezTo>
                      <a:lnTo>
                        <a:pt x="25" y="0"/>
                      </a:lnTo>
                      <a:lnTo>
                        <a:pt x="15" y="21"/>
                      </a:lnTo>
                      <a:cubicBezTo>
                        <a:pt x="15" y="22"/>
                        <a:pt x="14" y="23"/>
                        <a:pt x="13" y="24"/>
                      </a:cubicBezTo>
                      <a:lnTo>
                        <a:pt x="6" y="29"/>
                      </a:lnTo>
                      <a:lnTo>
                        <a:pt x="1" y="36"/>
                      </a:lnTo>
                      <a:lnTo>
                        <a:pt x="0" y="46"/>
                      </a:lnTo>
                      <a:lnTo>
                        <a:pt x="42" y="32"/>
                      </a:lnTo>
                      <a:lnTo>
                        <a:pt x="44" y="30"/>
                      </a:lnTo>
                      <a:lnTo>
                        <a:pt x="44" y="29"/>
                      </a:lnTo>
                      <a:lnTo>
                        <a:pt x="34" y="15"/>
                      </a:lnTo>
                      <a:lnTo>
                        <a:pt x="31"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0" name="Freeform 239">
                  <a:extLst>
                    <a:ext uri="{FF2B5EF4-FFF2-40B4-BE49-F238E27FC236}">
                      <a16:creationId xmlns:a16="http://schemas.microsoft.com/office/drawing/2014/main" id="{15F67453-A74E-EA6B-758A-60CBEB6532AA}"/>
                    </a:ext>
                  </a:extLst>
                </p:cNvPr>
                <p:cNvSpPr>
                  <a:spLocks noChangeArrowheads="1"/>
                </p:cNvSpPr>
                <p:nvPr/>
              </p:nvSpPr>
              <p:spPr bwMode="auto">
                <a:xfrm>
                  <a:off x="6834898" y="1639380"/>
                  <a:ext cx="5968" cy="11938"/>
                </a:xfrm>
                <a:custGeom>
                  <a:avLst/>
                  <a:gdLst>
                    <a:gd name="T0" fmla="*/ 0 w 10"/>
                    <a:gd name="T1" fmla="*/ 11 h 19"/>
                    <a:gd name="T2" fmla="*/ 6 w 10"/>
                    <a:gd name="T3" fmla="*/ 18 h 19"/>
                    <a:gd name="T4" fmla="*/ 6 w 10"/>
                    <a:gd name="T5" fmla="*/ 18 h 19"/>
                    <a:gd name="T6" fmla="*/ 9 w 10"/>
                    <a:gd name="T7" fmla="*/ 9 h 19"/>
                    <a:gd name="T8" fmla="*/ 6 w 10"/>
                    <a:gd name="T9" fmla="*/ 1 h 19"/>
                    <a:gd name="T10" fmla="*/ 3 w 10"/>
                    <a:gd name="T11" fmla="*/ 0 h 19"/>
                    <a:gd name="T12" fmla="*/ 1 w 10"/>
                    <a:gd name="T13" fmla="*/ 0 h 19"/>
                    <a:gd name="T14" fmla="*/ 1 w 10"/>
                    <a:gd name="T15" fmla="*/ 5 h 19"/>
                    <a:gd name="T16" fmla="*/ 0 w 10"/>
                    <a:gd name="T17" fmla="*/ 9 h 19"/>
                    <a:gd name="T18" fmla="*/ 0 w 10"/>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11"/>
                      </a:moveTo>
                      <a:lnTo>
                        <a:pt x="6" y="18"/>
                      </a:lnTo>
                      <a:lnTo>
                        <a:pt x="6" y="18"/>
                      </a:lnTo>
                      <a:lnTo>
                        <a:pt x="9" y="9"/>
                      </a:lnTo>
                      <a:lnTo>
                        <a:pt x="6" y="1"/>
                      </a:lnTo>
                      <a:lnTo>
                        <a:pt x="3" y="0"/>
                      </a:lnTo>
                      <a:cubicBezTo>
                        <a:pt x="2" y="0"/>
                        <a:pt x="1" y="0"/>
                        <a:pt x="1" y="0"/>
                      </a:cubicBezTo>
                      <a:cubicBezTo>
                        <a:pt x="1" y="1"/>
                        <a:pt x="1" y="3"/>
                        <a:pt x="1" y="5"/>
                      </a:cubicBezTo>
                      <a:lnTo>
                        <a:pt x="0" y="9"/>
                      </a:lnTo>
                      <a:lnTo>
                        <a:pt x="0" y="1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1" name="Freeform 242">
                  <a:extLst>
                    <a:ext uri="{FF2B5EF4-FFF2-40B4-BE49-F238E27FC236}">
                      <a16:creationId xmlns:a16="http://schemas.microsoft.com/office/drawing/2014/main" id="{35B50055-A7AF-0E9D-4BEF-DCED10BE4A78}"/>
                    </a:ext>
                  </a:extLst>
                </p:cNvPr>
                <p:cNvSpPr>
                  <a:spLocks noChangeArrowheads="1"/>
                </p:cNvSpPr>
                <p:nvPr/>
              </p:nvSpPr>
              <p:spPr bwMode="auto">
                <a:xfrm>
                  <a:off x="8091358" y="717180"/>
                  <a:ext cx="53720" cy="83565"/>
                </a:xfrm>
                <a:custGeom>
                  <a:avLst/>
                  <a:gdLst>
                    <a:gd name="T0" fmla="*/ 9 w 80"/>
                    <a:gd name="T1" fmla="*/ 35 h 125"/>
                    <a:gd name="T2" fmla="*/ 10 w 80"/>
                    <a:gd name="T3" fmla="*/ 42 h 125"/>
                    <a:gd name="T4" fmla="*/ 9 w 80"/>
                    <a:gd name="T5" fmla="*/ 48 h 125"/>
                    <a:gd name="T6" fmla="*/ 8 w 80"/>
                    <a:gd name="T7" fmla="*/ 50 h 125"/>
                    <a:gd name="T8" fmla="*/ 7 w 80"/>
                    <a:gd name="T9" fmla="*/ 53 h 125"/>
                    <a:gd name="T10" fmla="*/ 6 w 80"/>
                    <a:gd name="T11" fmla="*/ 54 h 125"/>
                    <a:gd name="T12" fmla="*/ 7 w 80"/>
                    <a:gd name="T13" fmla="*/ 55 h 125"/>
                    <a:gd name="T14" fmla="*/ 9 w 80"/>
                    <a:gd name="T15" fmla="*/ 59 h 125"/>
                    <a:gd name="T16" fmla="*/ 9 w 80"/>
                    <a:gd name="T17" fmla="*/ 66 h 125"/>
                    <a:gd name="T18" fmla="*/ 8 w 80"/>
                    <a:gd name="T19" fmla="*/ 69 h 125"/>
                    <a:gd name="T20" fmla="*/ 6 w 80"/>
                    <a:gd name="T21" fmla="*/ 74 h 125"/>
                    <a:gd name="T22" fmla="*/ 9 w 80"/>
                    <a:gd name="T23" fmla="*/ 78 h 125"/>
                    <a:gd name="T24" fmla="*/ 10 w 80"/>
                    <a:gd name="T25" fmla="*/ 80 h 125"/>
                    <a:gd name="T26" fmla="*/ 11 w 80"/>
                    <a:gd name="T27" fmla="*/ 83 h 125"/>
                    <a:gd name="T28" fmla="*/ 12 w 80"/>
                    <a:gd name="T29" fmla="*/ 97 h 125"/>
                    <a:gd name="T30" fmla="*/ 14 w 80"/>
                    <a:gd name="T31" fmla="*/ 103 h 125"/>
                    <a:gd name="T32" fmla="*/ 21 w 80"/>
                    <a:gd name="T33" fmla="*/ 120 h 125"/>
                    <a:gd name="T34" fmla="*/ 27 w 80"/>
                    <a:gd name="T35" fmla="*/ 124 h 125"/>
                    <a:gd name="T36" fmla="*/ 36 w 80"/>
                    <a:gd name="T37" fmla="*/ 124 h 125"/>
                    <a:gd name="T38" fmla="*/ 44 w 80"/>
                    <a:gd name="T39" fmla="*/ 120 h 125"/>
                    <a:gd name="T40" fmla="*/ 59 w 80"/>
                    <a:gd name="T41" fmla="*/ 96 h 125"/>
                    <a:gd name="T42" fmla="*/ 61 w 80"/>
                    <a:gd name="T43" fmla="*/ 93 h 125"/>
                    <a:gd name="T44" fmla="*/ 76 w 80"/>
                    <a:gd name="T45" fmla="*/ 83 h 125"/>
                    <a:gd name="T46" fmla="*/ 79 w 80"/>
                    <a:gd name="T47" fmla="*/ 71 h 125"/>
                    <a:gd name="T48" fmla="*/ 74 w 80"/>
                    <a:gd name="T49" fmla="*/ 65 h 125"/>
                    <a:gd name="T50" fmla="*/ 69 w 80"/>
                    <a:gd name="T51" fmla="*/ 58 h 125"/>
                    <a:gd name="T52" fmla="*/ 68 w 80"/>
                    <a:gd name="T53" fmla="*/ 53 h 125"/>
                    <a:gd name="T54" fmla="*/ 68 w 80"/>
                    <a:gd name="T55" fmla="*/ 46 h 125"/>
                    <a:gd name="T56" fmla="*/ 63 w 80"/>
                    <a:gd name="T57" fmla="*/ 33 h 125"/>
                    <a:gd name="T58" fmla="*/ 54 w 80"/>
                    <a:gd name="T59" fmla="*/ 24 h 125"/>
                    <a:gd name="T60" fmla="*/ 39 w 80"/>
                    <a:gd name="T61" fmla="*/ 24 h 125"/>
                    <a:gd name="T62" fmla="*/ 38 w 80"/>
                    <a:gd name="T63" fmla="*/ 25 h 125"/>
                    <a:gd name="T64" fmla="*/ 34 w 80"/>
                    <a:gd name="T65" fmla="*/ 27 h 125"/>
                    <a:gd name="T66" fmla="*/ 32 w 80"/>
                    <a:gd name="T67" fmla="*/ 28 h 125"/>
                    <a:gd name="T68" fmla="*/ 24 w 80"/>
                    <a:gd name="T69" fmla="*/ 24 h 125"/>
                    <a:gd name="T70" fmla="*/ 21 w 80"/>
                    <a:gd name="T71" fmla="*/ 21 h 125"/>
                    <a:gd name="T72" fmla="*/ 20 w 80"/>
                    <a:gd name="T73" fmla="*/ 14 h 125"/>
                    <a:gd name="T74" fmla="*/ 23 w 80"/>
                    <a:gd name="T75" fmla="*/ 10 h 125"/>
                    <a:gd name="T76" fmla="*/ 22 w 80"/>
                    <a:gd name="T77" fmla="*/ 7 h 125"/>
                    <a:gd name="T78" fmla="*/ 22 w 80"/>
                    <a:gd name="T79" fmla="*/ 3 h 125"/>
                    <a:gd name="T80" fmla="*/ 22 w 80"/>
                    <a:gd name="T81" fmla="*/ 0 h 125"/>
                    <a:gd name="T82" fmla="*/ 11 w 80"/>
                    <a:gd name="T83" fmla="*/ 1 h 125"/>
                    <a:gd name="T84" fmla="*/ 7 w 80"/>
                    <a:gd name="T85" fmla="*/ 11 h 125"/>
                    <a:gd name="T86" fmla="*/ 1 w 80"/>
                    <a:gd name="T87" fmla="*/ 23 h 125"/>
                    <a:gd name="T88" fmla="*/ 0 w 80"/>
                    <a:gd name="T89" fmla="*/ 26 h 125"/>
                    <a:gd name="T90" fmla="*/ 0 w 80"/>
                    <a:gd name="T91" fmla="*/ 26 h 125"/>
                    <a:gd name="T92" fmla="*/ 9 w 80"/>
                    <a:gd name="T93" fmla="*/ 3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125">
                      <a:moveTo>
                        <a:pt x="9" y="35"/>
                      </a:moveTo>
                      <a:cubicBezTo>
                        <a:pt x="10" y="37"/>
                        <a:pt x="11" y="40"/>
                        <a:pt x="10" y="42"/>
                      </a:cubicBezTo>
                      <a:lnTo>
                        <a:pt x="9" y="48"/>
                      </a:lnTo>
                      <a:cubicBezTo>
                        <a:pt x="9" y="49"/>
                        <a:pt x="9" y="49"/>
                        <a:pt x="8" y="50"/>
                      </a:cubicBezTo>
                      <a:lnTo>
                        <a:pt x="7" y="53"/>
                      </a:lnTo>
                      <a:cubicBezTo>
                        <a:pt x="7" y="53"/>
                        <a:pt x="7" y="53"/>
                        <a:pt x="6" y="54"/>
                      </a:cubicBezTo>
                      <a:lnTo>
                        <a:pt x="7" y="55"/>
                      </a:lnTo>
                      <a:cubicBezTo>
                        <a:pt x="8" y="56"/>
                        <a:pt x="9" y="58"/>
                        <a:pt x="9" y="59"/>
                      </a:cubicBezTo>
                      <a:lnTo>
                        <a:pt x="9" y="66"/>
                      </a:lnTo>
                      <a:cubicBezTo>
                        <a:pt x="9" y="67"/>
                        <a:pt x="9" y="68"/>
                        <a:pt x="8" y="69"/>
                      </a:cubicBezTo>
                      <a:lnTo>
                        <a:pt x="6" y="74"/>
                      </a:lnTo>
                      <a:cubicBezTo>
                        <a:pt x="7" y="75"/>
                        <a:pt x="9" y="76"/>
                        <a:pt x="9" y="78"/>
                      </a:cubicBezTo>
                      <a:lnTo>
                        <a:pt x="10" y="80"/>
                      </a:lnTo>
                      <a:cubicBezTo>
                        <a:pt x="11" y="81"/>
                        <a:pt x="11" y="82"/>
                        <a:pt x="11" y="83"/>
                      </a:cubicBezTo>
                      <a:lnTo>
                        <a:pt x="12" y="97"/>
                      </a:lnTo>
                      <a:lnTo>
                        <a:pt x="14" y="103"/>
                      </a:lnTo>
                      <a:lnTo>
                        <a:pt x="21" y="120"/>
                      </a:lnTo>
                      <a:lnTo>
                        <a:pt x="27" y="124"/>
                      </a:lnTo>
                      <a:lnTo>
                        <a:pt x="36" y="124"/>
                      </a:lnTo>
                      <a:lnTo>
                        <a:pt x="44" y="120"/>
                      </a:lnTo>
                      <a:lnTo>
                        <a:pt x="59" y="96"/>
                      </a:lnTo>
                      <a:cubicBezTo>
                        <a:pt x="59" y="95"/>
                        <a:pt x="60" y="94"/>
                        <a:pt x="61" y="93"/>
                      </a:cubicBezTo>
                      <a:lnTo>
                        <a:pt x="76" y="83"/>
                      </a:lnTo>
                      <a:lnTo>
                        <a:pt x="79" y="71"/>
                      </a:lnTo>
                      <a:lnTo>
                        <a:pt x="74" y="65"/>
                      </a:lnTo>
                      <a:lnTo>
                        <a:pt x="69" y="58"/>
                      </a:lnTo>
                      <a:cubicBezTo>
                        <a:pt x="68" y="57"/>
                        <a:pt x="68" y="55"/>
                        <a:pt x="68" y="53"/>
                      </a:cubicBezTo>
                      <a:lnTo>
                        <a:pt x="68" y="46"/>
                      </a:lnTo>
                      <a:lnTo>
                        <a:pt x="63" y="33"/>
                      </a:lnTo>
                      <a:lnTo>
                        <a:pt x="54" y="24"/>
                      </a:lnTo>
                      <a:lnTo>
                        <a:pt x="39" y="24"/>
                      </a:lnTo>
                      <a:lnTo>
                        <a:pt x="38" y="25"/>
                      </a:lnTo>
                      <a:cubicBezTo>
                        <a:pt x="37" y="26"/>
                        <a:pt x="35" y="27"/>
                        <a:pt x="34" y="27"/>
                      </a:cubicBezTo>
                      <a:lnTo>
                        <a:pt x="32" y="28"/>
                      </a:lnTo>
                      <a:cubicBezTo>
                        <a:pt x="29" y="28"/>
                        <a:pt x="26" y="27"/>
                        <a:pt x="24" y="24"/>
                      </a:cubicBezTo>
                      <a:lnTo>
                        <a:pt x="21" y="21"/>
                      </a:lnTo>
                      <a:cubicBezTo>
                        <a:pt x="20" y="19"/>
                        <a:pt x="20" y="16"/>
                        <a:pt x="20" y="14"/>
                      </a:cubicBezTo>
                      <a:cubicBezTo>
                        <a:pt x="21" y="12"/>
                        <a:pt x="22" y="11"/>
                        <a:pt x="23" y="10"/>
                      </a:cubicBezTo>
                      <a:lnTo>
                        <a:pt x="22" y="7"/>
                      </a:lnTo>
                      <a:cubicBezTo>
                        <a:pt x="22" y="6"/>
                        <a:pt x="22" y="4"/>
                        <a:pt x="22" y="3"/>
                      </a:cubicBezTo>
                      <a:lnTo>
                        <a:pt x="22" y="0"/>
                      </a:lnTo>
                      <a:lnTo>
                        <a:pt x="11" y="1"/>
                      </a:lnTo>
                      <a:lnTo>
                        <a:pt x="7" y="11"/>
                      </a:lnTo>
                      <a:lnTo>
                        <a:pt x="1" y="23"/>
                      </a:lnTo>
                      <a:lnTo>
                        <a:pt x="0" y="26"/>
                      </a:lnTo>
                      <a:lnTo>
                        <a:pt x="0" y="26"/>
                      </a:lnTo>
                      <a:lnTo>
                        <a:pt x="9" y="3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2" name="Freeform 244">
                  <a:extLst>
                    <a:ext uri="{FF2B5EF4-FFF2-40B4-BE49-F238E27FC236}">
                      <a16:creationId xmlns:a16="http://schemas.microsoft.com/office/drawing/2014/main" id="{5A5740F4-0FBA-92CA-9554-BB3DB6C661A6}"/>
                    </a:ext>
                  </a:extLst>
                </p:cNvPr>
                <p:cNvSpPr>
                  <a:spLocks noChangeArrowheads="1"/>
                </p:cNvSpPr>
                <p:nvPr/>
              </p:nvSpPr>
              <p:spPr bwMode="auto">
                <a:xfrm>
                  <a:off x="6840867" y="1600583"/>
                  <a:ext cx="62673" cy="80581"/>
                </a:xfrm>
                <a:custGeom>
                  <a:avLst/>
                  <a:gdLst>
                    <a:gd name="T0" fmla="*/ 7 w 93"/>
                    <a:gd name="T1" fmla="*/ 118 h 120"/>
                    <a:gd name="T2" fmla="*/ 8 w 93"/>
                    <a:gd name="T3" fmla="*/ 117 h 120"/>
                    <a:gd name="T4" fmla="*/ 16 w 93"/>
                    <a:gd name="T5" fmla="*/ 108 h 120"/>
                    <a:gd name="T6" fmla="*/ 22 w 93"/>
                    <a:gd name="T7" fmla="*/ 109 h 120"/>
                    <a:gd name="T8" fmla="*/ 25 w 93"/>
                    <a:gd name="T9" fmla="*/ 109 h 120"/>
                    <a:gd name="T10" fmla="*/ 31 w 93"/>
                    <a:gd name="T11" fmla="*/ 105 h 120"/>
                    <a:gd name="T12" fmla="*/ 50 w 93"/>
                    <a:gd name="T13" fmla="*/ 102 h 120"/>
                    <a:gd name="T14" fmla="*/ 62 w 93"/>
                    <a:gd name="T15" fmla="*/ 91 h 120"/>
                    <a:gd name="T16" fmla="*/ 72 w 93"/>
                    <a:gd name="T17" fmla="*/ 86 h 120"/>
                    <a:gd name="T18" fmla="*/ 67 w 93"/>
                    <a:gd name="T19" fmla="*/ 80 h 120"/>
                    <a:gd name="T20" fmla="*/ 68 w 93"/>
                    <a:gd name="T21" fmla="*/ 71 h 120"/>
                    <a:gd name="T22" fmla="*/ 75 w 93"/>
                    <a:gd name="T23" fmla="*/ 63 h 120"/>
                    <a:gd name="T24" fmla="*/ 81 w 93"/>
                    <a:gd name="T25" fmla="*/ 59 h 120"/>
                    <a:gd name="T26" fmla="*/ 80 w 93"/>
                    <a:gd name="T27" fmla="*/ 53 h 120"/>
                    <a:gd name="T28" fmla="*/ 84 w 93"/>
                    <a:gd name="T29" fmla="*/ 37 h 120"/>
                    <a:gd name="T30" fmla="*/ 87 w 93"/>
                    <a:gd name="T31" fmla="*/ 32 h 120"/>
                    <a:gd name="T32" fmla="*/ 92 w 93"/>
                    <a:gd name="T33" fmla="*/ 25 h 120"/>
                    <a:gd name="T34" fmla="*/ 85 w 93"/>
                    <a:gd name="T35" fmla="*/ 21 h 120"/>
                    <a:gd name="T36" fmla="*/ 82 w 93"/>
                    <a:gd name="T37" fmla="*/ 16 h 120"/>
                    <a:gd name="T38" fmla="*/ 76 w 93"/>
                    <a:gd name="T39" fmla="*/ 0 h 120"/>
                    <a:gd name="T40" fmla="*/ 73 w 93"/>
                    <a:gd name="T41" fmla="*/ 8 h 120"/>
                    <a:gd name="T42" fmla="*/ 76 w 93"/>
                    <a:gd name="T43" fmla="*/ 20 h 120"/>
                    <a:gd name="T44" fmla="*/ 66 w 93"/>
                    <a:gd name="T45" fmla="*/ 30 h 120"/>
                    <a:gd name="T46" fmla="*/ 57 w 93"/>
                    <a:gd name="T47" fmla="*/ 26 h 120"/>
                    <a:gd name="T48" fmla="*/ 45 w 93"/>
                    <a:gd name="T49" fmla="*/ 21 h 120"/>
                    <a:gd name="T50" fmla="*/ 51 w 93"/>
                    <a:gd name="T51" fmla="*/ 29 h 120"/>
                    <a:gd name="T52" fmla="*/ 57 w 93"/>
                    <a:gd name="T53" fmla="*/ 45 h 120"/>
                    <a:gd name="T54" fmla="*/ 58 w 93"/>
                    <a:gd name="T55" fmla="*/ 53 h 120"/>
                    <a:gd name="T56" fmla="*/ 47 w 93"/>
                    <a:gd name="T57" fmla="*/ 62 h 120"/>
                    <a:gd name="T58" fmla="*/ 44 w 93"/>
                    <a:gd name="T59" fmla="*/ 65 h 120"/>
                    <a:gd name="T60" fmla="*/ 33 w 93"/>
                    <a:gd name="T61" fmla="*/ 73 h 120"/>
                    <a:gd name="T62" fmla="*/ 23 w 93"/>
                    <a:gd name="T63" fmla="*/ 66 h 120"/>
                    <a:gd name="T64" fmla="*/ 19 w 93"/>
                    <a:gd name="T65" fmla="*/ 60 h 120"/>
                    <a:gd name="T66" fmla="*/ 23 w 93"/>
                    <a:gd name="T67" fmla="*/ 71 h 120"/>
                    <a:gd name="T68" fmla="*/ 30 w 93"/>
                    <a:gd name="T69" fmla="*/ 83 h 120"/>
                    <a:gd name="T70" fmla="*/ 19 w 93"/>
                    <a:gd name="T71" fmla="*/ 99 h 120"/>
                    <a:gd name="T72" fmla="*/ 0 w 93"/>
                    <a:gd name="T73" fmla="*/ 110 h 120"/>
                    <a:gd name="T74" fmla="*/ 4 w 93"/>
                    <a:gd name="T75"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20">
                      <a:moveTo>
                        <a:pt x="4" y="119"/>
                      </a:moveTo>
                      <a:cubicBezTo>
                        <a:pt x="4" y="118"/>
                        <a:pt x="6" y="118"/>
                        <a:pt x="7" y="118"/>
                      </a:cubicBezTo>
                      <a:lnTo>
                        <a:pt x="8" y="118"/>
                      </a:lnTo>
                      <a:lnTo>
                        <a:pt x="8" y="117"/>
                      </a:lnTo>
                      <a:cubicBezTo>
                        <a:pt x="7" y="115"/>
                        <a:pt x="8" y="112"/>
                        <a:pt x="10" y="111"/>
                      </a:cubicBezTo>
                      <a:cubicBezTo>
                        <a:pt x="11" y="109"/>
                        <a:pt x="14" y="108"/>
                        <a:pt x="16" y="108"/>
                      </a:cubicBezTo>
                      <a:lnTo>
                        <a:pt x="19" y="108"/>
                      </a:lnTo>
                      <a:cubicBezTo>
                        <a:pt x="20" y="108"/>
                        <a:pt x="21" y="108"/>
                        <a:pt x="22" y="109"/>
                      </a:cubicBezTo>
                      <a:lnTo>
                        <a:pt x="25" y="110"/>
                      </a:lnTo>
                      <a:lnTo>
                        <a:pt x="25" y="109"/>
                      </a:lnTo>
                      <a:cubicBezTo>
                        <a:pt x="26" y="107"/>
                        <a:pt x="28" y="106"/>
                        <a:pt x="29" y="106"/>
                      </a:cubicBezTo>
                      <a:lnTo>
                        <a:pt x="31" y="105"/>
                      </a:lnTo>
                      <a:cubicBezTo>
                        <a:pt x="32" y="104"/>
                        <a:pt x="33" y="104"/>
                        <a:pt x="34" y="104"/>
                      </a:cubicBezTo>
                      <a:lnTo>
                        <a:pt x="50" y="102"/>
                      </a:lnTo>
                      <a:lnTo>
                        <a:pt x="60" y="92"/>
                      </a:lnTo>
                      <a:cubicBezTo>
                        <a:pt x="60" y="92"/>
                        <a:pt x="61" y="91"/>
                        <a:pt x="62" y="91"/>
                      </a:cubicBezTo>
                      <a:lnTo>
                        <a:pt x="69" y="89"/>
                      </a:lnTo>
                      <a:lnTo>
                        <a:pt x="72" y="86"/>
                      </a:lnTo>
                      <a:cubicBezTo>
                        <a:pt x="71" y="85"/>
                        <a:pt x="69" y="84"/>
                        <a:pt x="69" y="82"/>
                      </a:cubicBezTo>
                      <a:lnTo>
                        <a:pt x="67" y="80"/>
                      </a:lnTo>
                      <a:cubicBezTo>
                        <a:pt x="67" y="78"/>
                        <a:pt x="66" y="76"/>
                        <a:pt x="67" y="74"/>
                      </a:cubicBezTo>
                      <a:lnTo>
                        <a:pt x="68" y="71"/>
                      </a:lnTo>
                      <a:cubicBezTo>
                        <a:pt x="68" y="70"/>
                        <a:pt x="69" y="69"/>
                        <a:pt x="70" y="68"/>
                      </a:cubicBezTo>
                      <a:lnTo>
                        <a:pt x="75" y="63"/>
                      </a:lnTo>
                      <a:cubicBezTo>
                        <a:pt x="76" y="62"/>
                        <a:pt x="76" y="62"/>
                        <a:pt x="77" y="62"/>
                      </a:cubicBezTo>
                      <a:lnTo>
                        <a:pt x="81" y="59"/>
                      </a:lnTo>
                      <a:lnTo>
                        <a:pt x="82" y="58"/>
                      </a:lnTo>
                      <a:lnTo>
                        <a:pt x="80" y="53"/>
                      </a:lnTo>
                      <a:cubicBezTo>
                        <a:pt x="80" y="52"/>
                        <a:pt x="80" y="50"/>
                        <a:pt x="80" y="49"/>
                      </a:cubicBezTo>
                      <a:lnTo>
                        <a:pt x="84" y="37"/>
                      </a:lnTo>
                      <a:cubicBezTo>
                        <a:pt x="84" y="36"/>
                        <a:pt x="84" y="35"/>
                        <a:pt x="85" y="34"/>
                      </a:cubicBezTo>
                      <a:lnTo>
                        <a:pt x="87" y="32"/>
                      </a:lnTo>
                      <a:cubicBezTo>
                        <a:pt x="88" y="30"/>
                        <a:pt x="90" y="29"/>
                        <a:pt x="92" y="29"/>
                      </a:cubicBezTo>
                      <a:lnTo>
                        <a:pt x="92" y="25"/>
                      </a:lnTo>
                      <a:cubicBezTo>
                        <a:pt x="92" y="24"/>
                        <a:pt x="92" y="24"/>
                        <a:pt x="92" y="23"/>
                      </a:cubicBezTo>
                      <a:cubicBezTo>
                        <a:pt x="90" y="23"/>
                        <a:pt x="87" y="23"/>
                        <a:pt x="85" y="21"/>
                      </a:cubicBezTo>
                      <a:lnTo>
                        <a:pt x="83" y="18"/>
                      </a:lnTo>
                      <a:cubicBezTo>
                        <a:pt x="82" y="18"/>
                        <a:pt x="82" y="17"/>
                        <a:pt x="82" y="16"/>
                      </a:cubicBezTo>
                      <a:lnTo>
                        <a:pt x="78" y="9"/>
                      </a:lnTo>
                      <a:lnTo>
                        <a:pt x="76" y="0"/>
                      </a:lnTo>
                      <a:lnTo>
                        <a:pt x="69" y="4"/>
                      </a:lnTo>
                      <a:lnTo>
                        <a:pt x="73" y="8"/>
                      </a:lnTo>
                      <a:cubicBezTo>
                        <a:pt x="73" y="9"/>
                        <a:pt x="74" y="11"/>
                        <a:pt x="74" y="12"/>
                      </a:cubicBezTo>
                      <a:lnTo>
                        <a:pt x="76" y="20"/>
                      </a:lnTo>
                      <a:cubicBezTo>
                        <a:pt x="76" y="23"/>
                        <a:pt x="75" y="26"/>
                        <a:pt x="73" y="28"/>
                      </a:cubicBezTo>
                      <a:cubicBezTo>
                        <a:pt x="71" y="30"/>
                        <a:pt x="68" y="30"/>
                        <a:pt x="66" y="30"/>
                      </a:cubicBezTo>
                      <a:lnTo>
                        <a:pt x="60" y="28"/>
                      </a:lnTo>
                      <a:cubicBezTo>
                        <a:pt x="59" y="27"/>
                        <a:pt x="58" y="27"/>
                        <a:pt x="57" y="26"/>
                      </a:cubicBezTo>
                      <a:lnTo>
                        <a:pt x="49" y="19"/>
                      </a:lnTo>
                      <a:lnTo>
                        <a:pt x="45" y="21"/>
                      </a:lnTo>
                      <a:cubicBezTo>
                        <a:pt x="46" y="22"/>
                        <a:pt x="46" y="24"/>
                        <a:pt x="46" y="25"/>
                      </a:cubicBezTo>
                      <a:cubicBezTo>
                        <a:pt x="48" y="26"/>
                        <a:pt x="50" y="27"/>
                        <a:pt x="51" y="29"/>
                      </a:cubicBezTo>
                      <a:lnTo>
                        <a:pt x="55" y="37"/>
                      </a:lnTo>
                      <a:lnTo>
                        <a:pt x="57" y="45"/>
                      </a:lnTo>
                      <a:cubicBezTo>
                        <a:pt x="58" y="46"/>
                        <a:pt x="58" y="47"/>
                        <a:pt x="58" y="48"/>
                      </a:cubicBezTo>
                      <a:lnTo>
                        <a:pt x="58" y="53"/>
                      </a:lnTo>
                      <a:cubicBezTo>
                        <a:pt x="57" y="57"/>
                        <a:pt x="55" y="60"/>
                        <a:pt x="51" y="61"/>
                      </a:cubicBezTo>
                      <a:lnTo>
                        <a:pt x="47" y="62"/>
                      </a:lnTo>
                      <a:cubicBezTo>
                        <a:pt x="46" y="62"/>
                        <a:pt x="45" y="62"/>
                        <a:pt x="44" y="62"/>
                      </a:cubicBezTo>
                      <a:lnTo>
                        <a:pt x="44" y="65"/>
                      </a:lnTo>
                      <a:cubicBezTo>
                        <a:pt x="44" y="68"/>
                        <a:pt x="43" y="70"/>
                        <a:pt x="40" y="72"/>
                      </a:cubicBezTo>
                      <a:cubicBezTo>
                        <a:pt x="38" y="73"/>
                        <a:pt x="35" y="74"/>
                        <a:pt x="33" y="73"/>
                      </a:cubicBezTo>
                      <a:lnTo>
                        <a:pt x="27" y="70"/>
                      </a:lnTo>
                      <a:cubicBezTo>
                        <a:pt x="25" y="70"/>
                        <a:pt x="23" y="68"/>
                        <a:pt x="23" y="66"/>
                      </a:cubicBezTo>
                      <a:lnTo>
                        <a:pt x="19" y="58"/>
                      </a:lnTo>
                      <a:lnTo>
                        <a:pt x="19" y="60"/>
                      </a:lnTo>
                      <a:lnTo>
                        <a:pt x="20" y="67"/>
                      </a:lnTo>
                      <a:lnTo>
                        <a:pt x="23" y="71"/>
                      </a:lnTo>
                      <a:cubicBezTo>
                        <a:pt x="25" y="74"/>
                        <a:pt x="25" y="77"/>
                        <a:pt x="24" y="79"/>
                      </a:cubicBezTo>
                      <a:cubicBezTo>
                        <a:pt x="26" y="80"/>
                        <a:pt x="28" y="81"/>
                        <a:pt x="30" y="83"/>
                      </a:cubicBezTo>
                      <a:cubicBezTo>
                        <a:pt x="31" y="87"/>
                        <a:pt x="30" y="91"/>
                        <a:pt x="27" y="93"/>
                      </a:cubicBezTo>
                      <a:lnTo>
                        <a:pt x="19" y="99"/>
                      </a:lnTo>
                      <a:lnTo>
                        <a:pt x="4" y="105"/>
                      </a:lnTo>
                      <a:lnTo>
                        <a:pt x="0" y="110"/>
                      </a:lnTo>
                      <a:lnTo>
                        <a:pt x="2" y="115"/>
                      </a:lnTo>
                      <a:cubicBezTo>
                        <a:pt x="3" y="116"/>
                        <a:pt x="3" y="117"/>
                        <a:pt x="4" y="11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3" name="Freeform 245">
                  <a:extLst>
                    <a:ext uri="{FF2B5EF4-FFF2-40B4-BE49-F238E27FC236}">
                      <a16:creationId xmlns:a16="http://schemas.microsoft.com/office/drawing/2014/main" id="{901B60F5-12C7-F265-617C-4DDC5535F9F6}"/>
                    </a:ext>
                  </a:extLst>
                </p:cNvPr>
                <p:cNvSpPr>
                  <a:spLocks noChangeArrowheads="1"/>
                </p:cNvSpPr>
                <p:nvPr/>
              </p:nvSpPr>
              <p:spPr bwMode="auto">
                <a:xfrm>
                  <a:off x="8309226" y="556019"/>
                  <a:ext cx="86549" cy="80581"/>
                </a:xfrm>
                <a:custGeom>
                  <a:avLst/>
                  <a:gdLst>
                    <a:gd name="T0" fmla="*/ 20 w 130"/>
                    <a:gd name="T1" fmla="*/ 59 h 119"/>
                    <a:gd name="T2" fmla="*/ 30 w 130"/>
                    <a:gd name="T3" fmla="*/ 60 h 119"/>
                    <a:gd name="T4" fmla="*/ 35 w 130"/>
                    <a:gd name="T5" fmla="*/ 64 h 119"/>
                    <a:gd name="T6" fmla="*/ 52 w 130"/>
                    <a:gd name="T7" fmla="*/ 70 h 119"/>
                    <a:gd name="T8" fmla="*/ 47 w 130"/>
                    <a:gd name="T9" fmla="*/ 86 h 119"/>
                    <a:gd name="T10" fmla="*/ 31 w 130"/>
                    <a:gd name="T11" fmla="*/ 96 h 119"/>
                    <a:gd name="T12" fmla="*/ 38 w 130"/>
                    <a:gd name="T13" fmla="*/ 105 h 119"/>
                    <a:gd name="T14" fmla="*/ 49 w 130"/>
                    <a:gd name="T15" fmla="*/ 117 h 119"/>
                    <a:gd name="T16" fmla="*/ 66 w 130"/>
                    <a:gd name="T17" fmla="*/ 109 h 119"/>
                    <a:gd name="T18" fmla="*/ 67 w 130"/>
                    <a:gd name="T19" fmla="*/ 109 h 119"/>
                    <a:gd name="T20" fmla="*/ 77 w 130"/>
                    <a:gd name="T21" fmla="*/ 91 h 119"/>
                    <a:gd name="T22" fmla="*/ 87 w 130"/>
                    <a:gd name="T23" fmla="*/ 92 h 119"/>
                    <a:gd name="T24" fmla="*/ 109 w 130"/>
                    <a:gd name="T25" fmla="*/ 99 h 119"/>
                    <a:gd name="T26" fmla="*/ 114 w 130"/>
                    <a:gd name="T27" fmla="*/ 94 h 119"/>
                    <a:gd name="T28" fmla="*/ 120 w 130"/>
                    <a:gd name="T29" fmla="*/ 91 h 119"/>
                    <a:gd name="T30" fmla="*/ 116 w 130"/>
                    <a:gd name="T31" fmla="*/ 88 h 119"/>
                    <a:gd name="T32" fmla="*/ 109 w 130"/>
                    <a:gd name="T33" fmla="*/ 74 h 119"/>
                    <a:gd name="T34" fmla="*/ 115 w 130"/>
                    <a:gd name="T35" fmla="*/ 69 h 119"/>
                    <a:gd name="T36" fmla="*/ 111 w 130"/>
                    <a:gd name="T37" fmla="*/ 67 h 119"/>
                    <a:gd name="T38" fmla="*/ 106 w 130"/>
                    <a:gd name="T39" fmla="*/ 62 h 119"/>
                    <a:gd name="T40" fmla="*/ 101 w 130"/>
                    <a:gd name="T41" fmla="*/ 50 h 119"/>
                    <a:gd name="T42" fmla="*/ 114 w 130"/>
                    <a:gd name="T43" fmla="*/ 43 h 119"/>
                    <a:gd name="T44" fmla="*/ 129 w 130"/>
                    <a:gd name="T45" fmla="*/ 29 h 119"/>
                    <a:gd name="T46" fmla="*/ 120 w 130"/>
                    <a:gd name="T47" fmla="*/ 27 h 119"/>
                    <a:gd name="T48" fmla="*/ 116 w 130"/>
                    <a:gd name="T49" fmla="*/ 30 h 119"/>
                    <a:gd name="T50" fmla="*/ 109 w 130"/>
                    <a:gd name="T51" fmla="*/ 33 h 119"/>
                    <a:gd name="T52" fmla="*/ 100 w 130"/>
                    <a:gd name="T53" fmla="*/ 30 h 119"/>
                    <a:gd name="T54" fmla="*/ 92 w 130"/>
                    <a:gd name="T55" fmla="*/ 34 h 119"/>
                    <a:gd name="T56" fmla="*/ 87 w 130"/>
                    <a:gd name="T57" fmla="*/ 32 h 119"/>
                    <a:gd name="T58" fmla="*/ 80 w 130"/>
                    <a:gd name="T59" fmla="*/ 22 h 119"/>
                    <a:gd name="T60" fmla="*/ 83 w 130"/>
                    <a:gd name="T61" fmla="*/ 2 h 119"/>
                    <a:gd name="T62" fmla="*/ 64 w 130"/>
                    <a:gd name="T63" fmla="*/ 3 h 119"/>
                    <a:gd name="T64" fmla="*/ 59 w 130"/>
                    <a:gd name="T65" fmla="*/ 2 h 119"/>
                    <a:gd name="T66" fmla="*/ 74 w 130"/>
                    <a:gd name="T67" fmla="*/ 23 h 119"/>
                    <a:gd name="T68" fmla="*/ 80 w 130"/>
                    <a:gd name="T69" fmla="*/ 31 h 119"/>
                    <a:gd name="T70" fmla="*/ 83 w 130"/>
                    <a:gd name="T71" fmla="*/ 52 h 119"/>
                    <a:gd name="T72" fmla="*/ 68 w 130"/>
                    <a:gd name="T73" fmla="*/ 55 h 119"/>
                    <a:gd name="T74" fmla="*/ 57 w 130"/>
                    <a:gd name="T75" fmla="*/ 44 h 119"/>
                    <a:gd name="T76" fmla="*/ 46 w 130"/>
                    <a:gd name="T77" fmla="*/ 43 h 119"/>
                    <a:gd name="T78" fmla="*/ 40 w 130"/>
                    <a:gd name="T79" fmla="*/ 38 h 119"/>
                    <a:gd name="T80" fmla="*/ 37 w 130"/>
                    <a:gd name="T81" fmla="*/ 36 h 119"/>
                    <a:gd name="T82" fmla="*/ 34 w 130"/>
                    <a:gd name="T83" fmla="*/ 42 h 119"/>
                    <a:gd name="T84" fmla="*/ 21 w 130"/>
                    <a:gd name="T85" fmla="*/ 48 h 119"/>
                    <a:gd name="T86" fmla="*/ 15 w 130"/>
                    <a:gd name="T87" fmla="*/ 44 h 119"/>
                    <a:gd name="T88" fmla="*/ 10 w 130"/>
                    <a:gd name="T89" fmla="*/ 41 h 119"/>
                    <a:gd name="T90" fmla="*/ 9 w 130"/>
                    <a:gd name="T91" fmla="*/ 50 h 119"/>
                    <a:gd name="T92" fmla="*/ 0 w 130"/>
                    <a:gd name="T93" fmla="*/ 62 h 119"/>
                    <a:gd name="T94" fmla="*/ 0 w 130"/>
                    <a:gd name="T95"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19">
                      <a:moveTo>
                        <a:pt x="0" y="70"/>
                      </a:moveTo>
                      <a:lnTo>
                        <a:pt x="20" y="59"/>
                      </a:lnTo>
                      <a:cubicBezTo>
                        <a:pt x="22" y="58"/>
                        <a:pt x="24" y="58"/>
                        <a:pt x="27" y="59"/>
                      </a:cubicBezTo>
                      <a:lnTo>
                        <a:pt x="30" y="60"/>
                      </a:lnTo>
                      <a:cubicBezTo>
                        <a:pt x="31" y="60"/>
                        <a:pt x="32" y="61"/>
                        <a:pt x="33" y="62"/>
                      </a:cubicBezTo>
                      <a:lnTo>
                        <a:pt x="35" y="64"/>
                      </a:lnTo>
                      <a:lnTo>
                        <a:pt x="46" y="66"/>
                      </a:lnTo>
                      <a:cubicBezTo>
                        <a:pt x="49" y="66"/>
                        <a:pt x="51" y="67"/>
                        <a:pt x="52" y="70"/>
                      </a:cubicBezTo>
                      <a:cubicBezTo>
                        <a:pt x="53" y="72"/>
                        <a:pt x="53" y="75"/>
                        <a:pt x="52" y="77"/>
                      </a:cubicBezTo>
                      <a:lnTo>
                        <a:pt x="47" y="86"/>
                      </a:lnTo>
                      <a:cubicBezTo>
                        <a:pt x="46" y="87"/>
                        <a:pt x="45" y="88"/>
                        <a:pt x="44" y="89"/>
                      </a:cubicBezTo>
                      <a:lnTo>
                        <a:pt x="31" y="96"/>
                      </a:lnTo>
                      <a:lnTo>
                        <a:pt x="37" y="103"/>
                      </a:lnTo>
                      <a:cubicBezTo>
                        <a:pt x="38" y="104"/>
                        <a:pt x="38" y="105"/>
                        <a:pt x="38" y="105"/>
                      </a:cubicBezTo>
                      <a:lnTo>
                        <a:pt x="45" y="118"/>
                      </a:lnTo>
                      <a:lnTo>
                        <a:pt x="49" y="117"/>
                      </a:lnTo>
                      <a:lnTo>
                        <a:pt x="61" y="110"/>
                      </a:lnTo>
                      <a:cubicBezTo>
                        <a:pt x="63" y="109"/>
                        <a:pt x="64" y="109"/>
                        <a:pt x="66" y="109"/>
                      </a:cubicBezTo>
                      <a:lnTo>
                        <a:pt x="67" y="109"/>
                      </a:lnTo>
                      <a:lnTo>
                        <a:pt x="67" y="109"/>
                      </a:lnTo>
                      <a:lnTo>
                        <a:pt x="70" y="97"/>
                      </a:lnTo>
                      <a:cubicBezTo>
                        <a:pt x="71" y="94"/>
                        <a:pt x="73" y="91"/>
                        <a:pt x="77" y="91"/>
                      </a:cubicBezTo>
                      <a:lnTo>
                        <a:pt x="81" y="90"/>
                      </a:lnTo>
                      <a:cubicBezTo>
                        <a:pt x="83" y="90"/>
                        <a:pt x="86" y="91"/>
                        <a:pt x="87" y="92"/>
                      </a:cubicBezTo>
                      <a:lnTo>
                        <a:pt x="94" y="99"/>
                      </a:lnTo>
                      <a:lnTo>
                        <a:pt x="109" y="99"/>
                      </a:lnTo>
                      <a:lnTo>
                        <a:pt x="110" y="98"/>
                      </a:lnTo>
                      <a:lnTo>
                        <a:pt x="114" y="94"/>
                      </a:lnTo>
                      <a:cubicBezTo>
                        <a:pt x="115" y="93"/>
                        <a:pt x="116" y="92"/>
                        <a:pt x="117" y="92"/>
                      </a:cubicBezTo>
                      <a:lnTo>
                        <a:pt x="120" y="91"/>
                      </a:lnTo>
                      <a:lnTo>
                        <a:pt x="120" y="91"/>
                      </a:lnTo>
                      <a:cubicBezTo>
                        <a:pt x="118" y="90"/>
                        <a:pt x="117" y="89"/>
                        <a:pt x="116" y="88"/>
                      </a:cubicBezTo>
                      <a:lnTo>
                        <a:pt x="111" y="83"/>
                      </a:lnTo>
                      <a:cubicBezTo>
                        <a:pt x="109" y="81"/>
                        <a:pt x="108" y="77"/>
                        <a:pt x="109" y="74"/>
                      </a:cubicBezTo>
                      <a:cubicBezTo>
                        <a:pt x="111" y="72"/>
                        <a:pt x="113" y="70"/>
                        <a:pt x="115" y="70"/>
                      </a:cubicBezTo>
                      <a:lnTo>
                        <a:pt x="115" y="69"/>
                      </a:lnTo>
                      <a:lnTo>
                        <a:pt x="113" y="68"/>
                      </a:lnTo>
                      <a:cubicBezTo>
                        <a:pt x="112" y="68"/>
                        <a:pt x="111" y="67"/>
                        <a:pt x="111" y="67"/>
                      </a:cubicBezTo>
                      <a:lnTo>
                        <a:pt x="107" y="64"/>
                      </a:lnTo>
                      <a:cubicBezTo>
                        <a:pt x="107" y="63"/>
                        <a:pt x="106" y="63"/>
                        <a:pt x="106" y="62"/>
                      </a:cubicBezTo>
                      <a:lnTo>
                        <a:pt x="102" y="57"/>
                      </a:lnTo>
                      <a:cubicBezTo>
                        <a:pt x="101" y="55"/>
                        <a:pt x="100" y="53"/>
                        <a:pt x="101" y="50"/>
                      </a:cubicBezTo>
                      <a:cubicBezTo>
                        <a:pt x="102" y="48"/>
                        <a:pt x="104" y="46"/>
                        <a:pt x="107" y="45"/>
                      </a:cubicBezTo>
                      <a:lnTo>
                        <a:pt x="114" y="43"/>
                      </a:lnTo>
                      <a:lnTo>
                        <a:pt x="123" y="38"/>
                      </a:lnTo>
                      <a:lnTo>
                        <a:pt x="129" y="29"/>
                      </a:lnTo>
                      <a:lnTo>
                        <a:pt x="129" y="25"/>
                      </a:lnTo>
                      <a:cubicBezTo>
                        <a:pt x="127" y="27"/>
                        <a:pt x="123" y="28"/>
                        <a:pt x="120" y="27"/>
                      </a:cubicBezTo>
                      <a:lnTo>
                        <a:pt x="119" y="27"/>
                      </a:lnTo>
                      <a:lnTo>
                        <a:pt x="116" y="30"/>
                      </a:lnTo>
                      <a:cubicBezTo>
                        <a:pt x="115" y="31"/>
                        <a:pt x="114" y="32"/>
                        <a:pt x="113" y="32"/>
                      </a:cubicBezTo>
                      <a:lnTo>
                        <a:pt x="109" y="33"/>
                      </a:lnTo>
                      <a:cubicBezTo>
                        <a:pt x="107" y="34"/>
                        <a:pt x="104" y="34"/>
                        <a:pt x="102" y="32"/>
                      </a:cubicBezTo>
                      <a:cubicBezTo>
                        <a:pt x="101" y="31"/>
                        <a:pt x="100" y="31"/>
                        <a:pt x="100" y="30"/>
                      </a:cubicBezTo>
                      <a:lnTo>
                        <a:pt x="98" y="32"/>
                      </a:lnTo>
                      <a:cubicBezTo>
                        <a:pt x="97" y="34"/>
                        <a:pt x="94" y="34"/>
                        <a:pt x="92" y="34"/>
                      </a:cubicBezTo>
                      <a:lnTo>
                        <a:pt x="92" y="34"/>
                      </a:lnTo>
                      <a:cubicBezTo>
                        <a:pt x="90" y="34"/>
                        <a:pt x="88" y="34"/>
                        <a:pt x="87" y="32"/>
                      </a:cubicBezTo>
                      <a:lnTo>
                        <a:pt x="82" y="28"/>
                      </a:lnTo>
                      <a:cubicBezTo>
                        <a:pt x="81" y="26"/>
                        <a:pt x="80" y="24"/>
                        <a:pt x="80" y="22"/>
                      </a:cubicBezTo>
                      <a:lnTo>
                        <a:pt x="80" y="16"/>
                      </a:lnTo>
                      <a:lnTo>
                        <a:pt x="83" y="2"/>
                      </a:lnTo>
                      <a:lnTo>
                        <a:pt x="71" y="5"/>
                      </a:lnTo>
                      <a:cubicBezTo>
                        <a:pt x="68" y="5"/>
                        <a:pt x="66" y="5"/>
                        <a:pt x="64" y="3"/>
                      </a:cubicBezTo>
                      <a:cubicBezTo>
                        <a:pt x="63" y="3"/>
                        <a:pt x="62" y="2"/>
                        <a:pt x="61" y="0"/>
                      </a:cubicBezTo>
                      <a:lnTo>
                        <a:pt x="59" y="2"/>
                      </a:lnTo>
                      <a:cubicBezTo>
                        <a:pt x="59" y="3"/>
                        <a:pt x="58" y="3"/>
                        <a:pt x="58" y="4"/>
                      </a:cubicBezTo>
                      <a:lnTo>
                        <a:pt x="74" y="23"/>
                      </a:lnTo>
                      <a:lnTo>
                        <a:pt x="79" y="29"/>
                      </a:lnTo>
                      <a:cubicBezTo>
                        <a:pt x="79" y="30"/>
                        <a:pt x="79" y="31"/>
                        <a:pt x="80" y="31"/>
                      </a:cubicBezTo>
                      <a:lnTo>
                        <a:pt x="82" y="39"/>
                      </a:lnTo>
                      <a:lnTo>
                        <a:pt x="83" y="52"/>
                      </a:lnTo>
                      <a:cubicBezTo>
                        <a:pt x="84" y="56"/>
                        <a:pt x="81" y="60"/>
                        <a:pt x="77" y="61"/>
                      </a:cubicBezTo>
                      <a:cubicBezTo>
                        <a:pt x="73" y="61"/>
                        <a:pt x="69" y="59"/>
                        <a:pt x="68" y="55"/>
                      </a:cubicBezTo>
                      <a:lnTo>
                        <a:pt x="67" y="52"/>
                      </a:lnTo>
                      <a:lnTo>
                        <a:pt x="57" y="44"/>
                      </a:lnTo>
                      <a:lnTo>
                        <a:pt x="52" y="45"/>
                      </a:lnTo>
                      <a:cubicBezTo>
                        <a:pt x="50" y="45"/>
                        <a:pt x="48" y="45"/>
                        <a:pt x="46" y="43"/>
                      </a:cubicBezTo>
                      <a:lnTo>
                        <a:pt x="42" y="41"/>
                      </a:lnTo>
                      <a:cubicBezTo>
                        <a:pt x="41" y="40"/>
                        <a:pt x="41" y="39"/>
                        <a:pt x="40" y="38"/>
                      </a:cubicBezTo>
                      <a:lnTo>
                        <a:pt x="39" y="36"/>
                      </a:lnTo>
                      <a:lnTo>
                        <a:pt x="37" y="36"/>
                      </a:lnTo>
                      <a:cubicBezTo>
                        <a:pt x="37" y="36"/>
                        <a:pt x="37" y="36"/>
                        <a:pt x="36" y="36"/>
                      </a:cubicBezTo>
                      <a:cubicBezTo>
                        <a:pt x="36" y="38"/>
                        <a:pt x="36" y="40"/>
                        <a:pt x="34" y="42"/>
                      </a:cubicBezTo>
                      <a:lnTo>
                        <a:pt x="30" y="46"/>
                      </a:lnTo>
                      <a:cubicBezTo>
                        <a:pt x="28" y="49"/>
                        <a:pt x="24" y="49"/>
                        <a:pt x="21" y="48"/>
                      </a:cubicBezTo>
                      <a:lnTo>
                        <a:pt x="17" y="46"/>
                      </a:lnTo>
                      <a:cubicBezTo>
                        <a:pt x="16" y="45"/>
                        <a:pt x="15" y="45"/>
                        <a:pt x="15" y="44"/>
                      </a:cubicBezTo>
                      <a:lnTo>
                        <a:pt x="11" y="41"/>
                      </a:lnTo>
                      <a:lnTo>
                        <a:pt x="10" y="41"/>
                      </a:lnTo>
                      <a:cubicBezTo>
                        <a:pt x="10" y="42"/>
                        <a:pt x="11" y="42"/>
                        <a:pt x="11" y="43"/>
                      </a:cubicBezTo>
                      <a:cubicBezTo>
                        <a:pt x="11" y="46"/>
                        <a:pt x="10" y="48"/>
                        <a:pt x="9" y="50"/>
                      </a:cubicBezTo>
                      <a:lnTo>
                        <a:pt x="0" y="60"/>
                      </a:lnTo>
                      <a:lnTo>
                        <a:pt x="0" y="62"/>
                      </a:lnTo>
                      <a:lnTo>
                        <a:pt x="0" y="68"/>
                      </a:lnTo>
                      <a:lnTo>
                        <a:pt x="0" y="7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4" name="Freeform 246">
                  <a:extLst>
                    <a:ext uri="{FF2B5EF4-FFF2-40B4-BE49-F238E27FC236}">
                      <a16:creationId xmlns:a16="http://schemas.microsoft.com/office/drawing/2014/main" id="{51149B74-9743-CB91-48CB-ACD8466AED34}"/>
                    </a:ext>
                  </a:extLst>
                </p:cNvPr>
                <p:cNvSpPr>
                  <a:spLocks noChangeArrowheads="1"/>
                </p:cNvSpPr>
                <p:nvPr/>
              </p:nvSpPr>
              <p:spPr bwMode="auto">
                <a:xfrm>
                  <a:off x="8413680" y="597803"/>
                  <a:ext cx="8955" cy="8953"/>
                </a:xfrm>
                <a:custGeom>
                  <a:avLst/>
                  <a:gdLst>
                    <a:gd name="T0" fmla="*/ 9 w 12"/>
                    <a:gd name="T1" fmla="*/ 7 h 13"/>
                    <a:gd name="T2" fmla="*/ 11 w 12"/>
                    <a:gd name="T3" fmla="*/ 0 h 13"/>
                    <a:gd name="T4" fmla="*/ 5 w 12"/>
                    <a:gd name="T5" fmla="*/ 4 h 13"/>
                    <a:gd name="T6" fmla="*/ 0 w 12"/>
                    <a:gd name="T7" fmla="*/ 12 h 13"/>
                    <a:gd name="T8" fmla="*/ 7 w 12"/>
                    <a:gd name="T9" fmla="*/ 10 h 13"/>
                    <a:gd name="T10" fmla="*/ 9 w 12"/>
                    <a:gd name="T11" fmla="*/ 7 h 13"/>
                  </a:gdLst>
                  <a:ahLst/>
                  <a:cxnLst>
                    <a:cxn ang="0">
                      <a:pos x="T0" y="T1"/>
                    </a:cxn>
                    <a:cxn ang="0">
                      <a:pos x="T2" y="T3"/>
                    </a:cxn>
                    <a:cxn ang="0">
                      <a:pos x="T4" y="T5"/>
                    </a:cxn>
                    <a:cxn ang="0">
                      <a:pos x="T6" y="T7"/>
                    </a:cxn>
                    <a:cxn ang="0">
                      <a:pos x="T8" y="T9"/>
                    </a:cxn>
                    <a:cxn ang="0">
                      <a:pos x="T10" y="T11"/>
                    </a:cxn>
                  </a:cxnLst>
                  <a:rect l="0" t="0" r="r" b="b"/>
                  <a:pathLst>
                    <a:path w="12" h="13">
                      <a:moveTo>
                        <a:pt x="9" y="7"/>
                      </a:moveTo>
                      <a:lnTo>
                        <a:pt x="11" y="0"/>
                      </a:lnTo>
                      <a:lnTo>
                        <a:pt x="5" y="4"/>
                      </a:lnTo>
                      <a:lnTo>
                        <a:pt x="0" y="12"/>
                      </a:lnTo>
                      <a:lnTo>
                        <a:pt x="7" y="10"/>
                      </a:lnTo>
                      <a:lnTo>
                        <a:pt x="9" y="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 name="Freeform 247">
                  <a:extLst>
                    <a:ext uri="{FF2B5EF4-FFF2-40B4-BE49-F238E27FC236}">
                      <a16:creationId xmlns:a16="http://schemas.microsoft.com/office/drawing/2014/main" id="{36B1F9EF-43F0-B908-9838-C8AE60DF0526}"/>
                    </a:ext>
                  </a:extLst>
                </p:cNvPr>
                <p:cNvSpPr>
                  <a:spLocks noChangeArrowheads="1"/>
                </p:cNvSpPr>
                <p:nvPr/>
              </p:nvSpPr>
              <p:spPr bwMode="auto">
                <a:xfrm>
                  <a:off x="8903133" y="1045472"/>
                  <a:ext cx="23876" cy="41782"/>
                </a:xfrm>
                <a:custGeom>
                  <a:avLst/>
                  <a:gdLst>
                    <a:gd name="T0" fmla="*/ 26 w 36"/>
                    <a:gd name="T1" fmla="*/ 49 h 60"/>
                    <a:gd name="T2" fmla="*/ 35 w 36"/>
                    <a:gd name="T3" fmla="*/ 46 h 60"/>
                    <a:gd name="T4" fmla="*/ 32 w 36"/>
                    <a:gd name="T5" fmla="*/ 43 h 60"/>
                    <a:gd name="T6" fmla="*/ 30 w 36"/>
                    <a:gd name="T7" fmla="*/ 37 h 60"/>
                    <a:gd name="T8" fmla="*/ 31 w 36"/>
                    <a:gd name="T9" fmla="*/ 29 h 60"/>
                    <a:gd name="T10" fmla="*/ 28 w 36"/>
                    <a:gd name="T11" fmla="*/ 26 h 60"/>
                    <a:gd name="T12" fmla="*/ 27 w 36"/>
                    <a:gd name="T13" fmla="*/ 23 h 60"/>
                    <a:gd name="T14" fmla="*/ 26 w 36"/>
                    <a:gd name="T15" fmla="*/ 20 h 60"/>
                    <a:gd name="T16" fmla="*/ 25 w 36"/>
                    <a:gd name="T17" fmla="*/ 16 h 60"/>
                    <a:gd name="T18" fmla="*/ 25 w 36"/>
                    <a:gd name="T19" fmla="*/ 7 h 60"/>
                    <a:gd name="T20" fmla="*/ 24 w 36"/>
                    <a:gd name="T21" fmla="*/ 5 h 60"/>
                    <a:gd name="T22" fmla="*/ 10 w 36"/>
                    <a:gd name="T23" fmla="*/ 0 h 60"/>
                    <a:gd name="T24" fmla="*/ 9 w 36"/>
                    <a:gd name="T25" fmla="*/ 1 h 60"/>
                    <a:gd name="T26" fmla="*/ 5 w 36"/>
                    <a:gd name="T27" fmla="*/ 7 h 60"/>
                    <a:gd name="T28" fmla="*/ 4 w 36"/>
                    <a:gd name="T29" fmla="*/ 18 h 60"/>
                    <a:gd name="T30" fmla="*/ 8 w 36"/>
                    <a:gd name="T31" fmla="*/ 32 h 60"/>
                    <a:gd name="T32" fmla="*/ 7 w 36"/>
                    <a:gd name="T33" fmla="*/ 38 h 60"/>
                    <a:gd name="T34" fmla="*/ 0 w 36"/>
                    <a:gd name="T35" fmla="*/ 51 h 60"/>
                    <a:gd name="T36" fmla="*/ 4 w 36"/>
                    <a:gd name="T37" fmla="*/ 50 h 60"/>
                    <a:gd name="T38" fmla="*/ 9 w 36"/>
                    <a:gd name="T39" fmla="*/ 52 h 60"/>
                    <a:gd name="T40" fmla="*/ 16 w 36"/>
                    <a:gd name="T41" fmla="*/ 59 h 60"/>
                    <a:gd name="T42" fmla="*/ 23 w 36"/>
                    <a:gd name="T43" fmla="*/ 51 h 60"/>
                    <a:gd name="T44" fmla="*/ 26 w 36"/>
                    <a:gd name="T4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60">
                      <a:moveTo>
                        <a:pt x="26" y="49"/>
                      </a:moveTo>
                      <a:lnTo>
                        <a:pt x="35" y="46"/>
                      </a:lnTo>
                      <a:cubicBezTo>
                        <a:pt x="34" y="45"/>
                        <a:pt x="33" y="44"/>
                        <a:pt x="32" y="43"/>
                      </a:cubicBezTo>
                      <a:cubicBezTo>
                        <a:pt x="30" y="42"/>
                        <a:pt x="29" y="39"/>
                        <a:pt x="30" y="37"/>
                      </a:cubicBezTo>
                      <a:lnTo>
                        <a:pt x="31" y="29"/>
                      </a:lnTo>
                      <a:lnTo>
                        <a:pt x="28" y="26"/>
                      </a:lnTo>
                      <a:cubicBezTo>
                        <a:pt x="28" y="25"/>
                        <a:pt x="27" y="23"/>
                        <a:pt x="27" y="23"/>
                      </a:cubicBezTo>
                      <a:cubicBezTo>
                        <a:pt x="26" y="22"/>
                        <a:pt x="26" y="21"/>
                        <a:pt x="26" y="20"/>
                      </a:cubicBezTo>
                      <a:lnTo>
                        <a:pt x="25" y="16"/>
                      </a:lnTo>
                      <a:lnTo>
                        <a:pt x="25" y="7"/>
                      </a:lnTo>
                      <a:lnTo>
                        <a:pt x="24" y="5"/>
                      </a:lnTo>
                      <a:lnTo>
                        <a:pt x="10" y="0"/>
                      </a:lnTo>
                      <a:lnTo>
                        <a:pt x="9" y="1"/>
                      </a:lnTo>
                      <a:lnTo>
                        <a:pt x="5" y="7"/>
                      </a:lnTo>
                      <a:lnTo>
                        <a:pt x="4" y="18"/>
                      </a:lnTo>
                      <a:lnTo>
                        <a:pt x="8" y="32"/>
                      </a:lnTo>
                      <a:cubicBezTo>
                        <a:pt x="9" y="34"/>
                        <a:pt x="9" y="37"/>
                        <a:pt x="7" y="38"/>
                      </a:cubicBezTo>
                      <a:lnTo>
                        <a:pt x="0" y="51"/>
                      </a:lnTo>
                      <a:cubicBezTo>
                        <a:pt x="1" y="51"/>
                        <a:pt x="2" y="50"/>
                        <a:pt x="4" y="50"/>
                      </a:cubicBezTo>
                      <a:cubicBezTo>
                        <a:pt x="6" y="50"/>
                        <a:pt x="8" y="51"/>
                        <a:pt x="9" y="52"/>
                      </a:cubicBezTo>
                      <a:lnTo>
                        <a:pt x="16" y="59"/>
                      </a:lnTo>
                      <a:lnTo>
                        <a:pt x="23" y="51"/>
                      </a:lnTo>
                      <a:cubicBezTo>
                        <a:pt x="24" y="50"/>
                        <a:pt x="25" y="49"/>
                        <a:pt x="26" y="4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6" name="Freeform 248">
                  <a:extLst>
                    <a:ext uri="{FF2B5EF4-FFF2-40B4-BE49-F238E27FC236}">
                      <a16:creationId xmlns:a16="http://schemas.microsoft.com/office/drawing/2014/main" id="{92BDC53A-0E8F-30C6-AAAD-34176B016E61}"/>
                    </a:ext>
                  </a:extLst>
                </p:cNvPr>
                <p:cNvSpPr>
                  <a:spLocks noChangeArrowheads="1"/>
                </p:cNvSpPr>
                <p:nvPr/>
              </p:nvSpPr>
              <p:spPr bwMode="auto">
                <a:xfrm>
                  <a:off x="8315194" y="630630"/>
                  <a:ext cx="14921" cy="32831"/>
                </a:xfrm>
                <a:custGeom>
                  <a:avLst/>
                  <a:gdLst>
                    <a:gd name="T0" fmla="*/ 16 w 23"/>
                    <a:gd name="T1" fmla="*/ 40 h 48"/>
                    <a:gd name="T2" fmla="*/ 19 w 23"/>
                    <a:gd name="T3" fmla="*/ 36 h 48"/>
                    <a:gd name="T4" fmla="*/ 22 w 23"/>
                    <a:gd name="T5" fmla="*/ 25 h 48"/>
                    <a:gd name="T6" fmla="*/ 22 w 23"/>
                    <a:gd name="T7" fmla="*/ 23 h 48"/>
                    <a:gd name="T8" fmla="*/ 1 w 23"/>
                    <a:gd name="T9" fmla="*/ 0 h 48"/>
                    <a:gd name="T10" fmla="*/ 0 w 23"/>
                    <a:gd name="T11" fmla="*/ 2 h 48"/>
                    <a:gd name="T12" fmla="*/ 1 w 23"/>
                    <a:gd name="T13" fmla="*/ 8 h 48"/>
                    <a:gd name="T14" fmla="*/ 7 w 23"/>
                    <a:gd name="T15" fmla="*/ 24 h 48"/>
                    <a:gd name="T16" fmla="*/ 10 w 23"/>
                    <a:gd name="T17" fmla="*/ 29 h 48"/>
                    <a:gd name="T18" fmla="*/ 10 w 23"/>
                    <a:gd name="T19" fmla="*/ 33 h 48"/>
                    <a:gd name="T20" fmla="*/ 9 w 23"/>
                    <a:gd name="T21" fmla="*/ 47 h 48"/>
                    <a:gd name="T22" fmla="*/ 16 w 23"/>
                    <a:gd name="T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8">
                      <a:moveTo>
                        <a:pt x="16" y="40"/>
                      </a:moveTo>
                      <a:lnTo>
                        <a:pt x="19" y="36"/>
                      </a:lnTo>
                      <a:lnTo>
                        <a:pt x="22" y="25"/>
                      </a:lnTo>
                      <a:lnTo>
                        <a:pt x="22" y="23"/>
                      </a:lnTo>
                      <a:lnTo>
                        <a:pt x="1" y="0"/>
                      </a:lnTo>
                      <a:lnTo>
                        <a:pt x="0" y="2"/>
                      </a:lnTo>
                      <a:lnTo>
                        <a:pt x="1" y="8"/>
                      </a:lnTo>
                      <a:lnTo>
                        <a:pt x="7" y="24"/>
                      </a:lnTo>
                      <a:lnTo>
                        <a:pt x="10" y="29"/>
                      </a:lnTo>
                      <a:cubicBezTo>
                        <a:pt x="10" y="30"/>
                        <a:pt x="11" y="32"/>
                        <a:pt x="10" y="33"/>
                      </a:cubicBezTo>
                      <a:lnTo>
                        <a:pt x="9" y="47"/>
                      </a:lnTo>
                      <a:lnTo>
                        <a:pt x="16" y="4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7" name="Freeform 250">
                  <a:extLst>
                    <a:ext uri="{FF2B5EF4-FFF2-40B4-BE49-F238E27FC236}">
                      <a16:creationId xmlns:a16="http://schemas.microsoft.com/office/drawing/2014/main" id="{A39EDA8F-A375-A384-1E81-97CECD27F42E}"/>
                    </a:ext>
                  </a:extLst>
                </p:cNvPr>
                <p:cNvSpPr>
                  <a:spLocks noChangeArrowheads="1"/>
                </p:cNvSpPr>
                <p:nvPr/>
              </p:nvSpPr>
              <p:spPr bwMode="auto">
                <a:xfrm>
                  <a:off x="7855586" y="660475"/>
                  <a:ext cx="214881" cy="170116"/>
                </a:xfrm>
                <a:custGeom>
                  <a:avLst/>
                  <a:gdLst>
                    <a:gd name="T0" fmla="*/ 18 w 319"/>
                    <a:gd name="T1" fmla="*/ 154 h 250"/>
                    <a:gd name="T2" fmla="*/ 17 w 319"/>
                    <a:gd name="T3" fmla="*/ 173 h 250"/>
                    <a:gd name="T4" fmla="*/ 37 w 319"/>
                    <a:gd name="T5" fmla="*/ 177 h 250"/>
                    <a:gd name="T6" fmla="*/ 65 w 319"/>
                    <a:gd name="T7" fmla="*/ 168 h 250"/>
                    <a:gd name="T8" fmla="*/ 61 w 319"/>
                    <a:gd name="T9" fmla="*/ 185 h 250"/>
                    <a:gd name="T10" fmla="*/ 43 w 319"/>
                    <a:gd name="T11" fmla="*/ 216 h 250"/>
                    <a:gd name="T12" fmla="*/ 49 w 319"/>
                    <a:gd name="T13" fmla="*/ 249 h 250"/>
                    <a:gd name="T14" fmla="*/ 67 w 319"/>
                    <a:gd name="T15" fmla="*/ 243 h 250"/>
                    <a:gd name="T16" fmla="*/ 75 w 319"/>
                    <a:gd name="T17" fmla="*/ 229 h 250"/>
                    <a:gd name="T18" fmla="*/ 95 w 319"/>
                    <a:gd name="T19" fmla="*/ 230 h 250"/>
                    <a:gd name="T20" fmla="*/ 107 w 319"/>
                    <a:gd name="T21" fmla="*/ 235 h 250"/>
                    <a:gd name="T22" fmla="*/ 123 w 319"/>
                    <a:gd name="T23" fmla="*/ 227 h 250"/>
                    <a:gd name="T24" fmla="*/ 141 w 319"/>
                    <a:gd name="T25" fmla="*/ 218 h 250"/>
                    <a:gd name="T26" fmla="*/ 150 w 319"/>
                    <a:gd name="T27" fmla="*/ 211 h 250"/>
                    <a:gd name="T28" fmla="*/ 151 w 319"/>
                    <a:gd name="T29" fmla="*/ 195 h 250"/>
                    <a:gd name="T30" fmla="*/ 163 w 319"/>
                    <a:gd name="T31" fmla="*/ 213 h 250"/>
                    <a:gd name="T32" fmla="*/ 181 w 319"/>
                    <a:gd name="T33" fmla="*/ 213 h 250"/>
                    <a:gd name="T34" fmla="*/ 191 w 319"/>
                    <a:gd name="T35" fmla="*/ 210 h 250"/>
                    <a:gd name="T36" fmla="*/ 203 w 319"/>
                    <a:gd name="T37" fmla="*/ 205 h 250"/>
                    <a:gd name="T38" fmla="*/ 220 w 319"/>
                    <a:gd name="T39" fmla="*/ 187 h 250"/>
                    <a:gd name="T40" fmla="*/ 235 w 319"/>
                    <a:gd name="T41" fmla="*/ 181 h 250"/>
                    <a:gd name="T42" fmla="*/ 249 w 319"/>
                    <a:gd name="T43" fmla="*/ 154 h 250"/>
                    <a:gd name="T44" fmla="*/ 252 w 319"/>
                    <a:gd name="T45" fmla="*/ 126 h 250"/>
                    <a:gd name="T46" fmla="*/ 267 w 319"/>
                    <a:gd name="T47" fmla="*/ 126 h 250"/>
                    <a:gd name="T48" fmla="*/ 276 w 319"/>
                    <a:gd name="T49" fmla="*/ 110 h 250"/>
                    <a:gd name="T50" fmla="*/ 286 w 319"/>
                    <a:gd name="T51" fmla="*/ 88 h 250"/>
                    <a:gd name="T52" fmla="*/ 302 w 319"/>
                    <a:gd name="T53" fmla="*/ 82 h 250"/>
                    <a:gd name="T54" fmla="*/ 307 w 319"/>
                    <a:gd name="T55" fmla="*/ 72 h 250"/>
                    <a:gd name="T56" fmla="*/ 310 w 319"/>
                    <a:gd name="T57" fmla="*/ 58 h 250"/>
                    <a:gd name="T58" fmla="*/ 310 w 319"/>
                    <a:gd name="T59" fmla="*/ 40 h 250"/>
                    <a:gd name="T60" fmla="*/ 295 w 319"/>
                    <a:gd name="T61" fmla="*/ 9 h 250"/>
                    <a:gd name="T62" fmla="*/ 284 w 319"/>
                    <a:gd name="T63" fmla="*/ 1 h 250"/>
                    <a:gd name="T64" fmla="*/ 270 w 319"/>
                    <a:gd name="T65" fmla="*/ 5 h 250"/>
                    <a:gd name="T66" fmla="*/ 269 w 319"/>
                    <a:gd name="T67" fmla="*/ 36 h 250"/>
                    <a:gd name="T68" fmla="*/ 271 w 319"/>
                    <a:gd name="T69" fmla="*/ 53 h 250"/>
                    <a:gd name="T70" fmla="*/ 238 w 319"/>
                    <a:gd name="T71" fmla="*/ 32 h 250"/>
                    <a:gd name="T72" fmla="*/ 221 w 319"/>
                    <a:gd name="T73" fmla="*/ 36 h 250"/>
                    <a:gd name="T74" fmla="*/ 213 w 319"/>
                    <a:gd name="T75" fmla="*/ 56 h 250"/>
                    <a:gd name="T76" fmla="*/ 225 w 319"/>
                    <a:gd name="T77" fmla="*/ 74 h 250"/>
                    <a:gd name="T78" fmla="*/ 225 w 319"/>
                    <a:gd name="T79" fmla="*/ 85 h 250"/>
                    <a:gd name="T80" fmla="*/ 211 w 319"/>
                    <a:gd name="T81" fmla="*/ 94 h 250"/>
                    <a:gd name="T82" fmla="*/ 206 w 319"/>
                    <a:gd name="T83" fmla="*/ 107 h 250"/>
                    <a:gd name="T84" fmla="*/ 207 w 319"/>
                    <a:gd name="T85" fmla="*/ 90 h 250"/>
                    <a:gd name="T86" fmla="*/ 193 w 319"/>
                    <a:gd name="T87" fmla="*/ 79 h 250"/>
                    <a:gd name="T88" fmla="*/ 181 w 319"/>
                    <a:gd name="T89" fmla="*/ 62 h 250"/>
                    <a:gd name="T90" fmla="*/ 152 w 319"/>
                    <a:gd name="T91" fmla="*/ 77 h 250"/>
                    <a:gd name="T92" fmla="*/ 159 w 319"/>
                    <a:gd name="T93" fmla="*/ 102 h 250"/>
                    <a:gd name="T94" fmla="*/ 164 w 319"/>
                    <a:gd name="T95" fmla="*/ 121 h 250"/>
                    <a:gd name="T96" fmla="*/ 161 w 319"/>
                    <a:gd name="T97" fmla="*/ 126 h 250"/>
                    <a:gd name="T98" fmla="*/ 155 w 319"/>
                    <a:gd name="T99" fmla="*/ 115 h 250"/>
                    <a:gd name="T100" fmla="*/ 134 w 319"/>
                    <a:gd name="T101" fmla="*/ 92 h 250"/>
                    <a:gd name="T102" fmla="*/ 114 w 319"/>
                    <a:gd name="T103" fmla="*/ 93 h 250"/>
                    <a:gd name="T104" fmla="*/ 107 w 319"/>
                    <a:gd name="T105" fmla="*/ 99 h 250"/>
                    <a:gd name="T106" fmla="*/ 94 w 319"/>
                    <a:gd name="T107" fmla="*/ 93 h 250"/>
                    <a:gd name="T108" fmla="*/ 86 w 319"/>
                    <a:gd name="T109" fmla="*/ 123 h 250"/>
                    <a:gd name="T110" fmla="*/ 57 w 319"/>
                    <a:gd name="T111" fmla="*/ 118 h 250"/>
                    <a:gd name="T112" fmla="*/ 59 w 319"/>
                    <a:gd name="T113" fmla="*/ 138 h 250"/>
                    <a:gd name="T114" fmla="*/ 17 w 319"/>
                    <a:gd name="T115" fmla="*/ 121 h 250"/>
                    <a:gd name="T116" fmla="*/ 9 w 319"/>
                    <a:gd name="T117" fmla="*/ 14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9" h="250">
                      <a:moveTo>
                        <a:pt x="9" y="149"/>
                      </a:moveTo>
                      <a:cubicBezTo>
                        <a:pt x="9" y="150"/>
                        <a:pt x="11" y="151"/>
                        <a:pt x="12" y="151"/>
                      </a:cubicBezTo>
                      <a:lnTo>
                        <a:pt x="18" y="154"/>
                      </a:lnTo>
                      <a:lnTo>
                        <a:pt x="18" y="154"/>
                      </a:lnTo>
                      <a:lnTo>
                        <a:pt x="18" y="154"/>
                      </a:lnTo>
                      <a:cubicBezTo>
                        <a:pt x="17" y="154"/>
                        <a:pt x="17" y="155"/>
                        <a:pt x="17" y="156"/>
                      </a:cubicBezTo>
                      <a:lnTo>
                        <a:pt x="14" y="163"/>
                      </a:lnTo>
                      <a:cubicBezTo>
                        <a:pt x="12" y="167"/>
                        <a:pt x="14" y="171"/>
                        <a:pt x="17" y="173"/>
                      </a:cubicBezTo>
                      <a:lnTo>
                        <a:pt x="23" y="176"/>
                      </a:lnTo>
                      <a:cubicBezTo>
                        <a:pt x="24" y="177"/>
                        <a:pt x="25" y="177"/>
                        <a:pt x="26" y="177"/>
                      </a:cubicBezTo>
                      <a:lnTo>
                        <a:pt x="32" y="178"/>
                      </a:lnTo>
                      <a:cubicBezTo>
                        <a:pt x="34" y="178"/>
                        <a:pt x="36" y="178"/>
                        <a:pt x="37" y="177"/>
                      </a:cubicBezTo>
                      <a:lnTo>
                        <a:pt x="39" y="175"/>
                      </a:lnTo>
                      <a:cubicBezTo>
                        <a:pt x="40" y="175"/>
                        <a:pt x="41" y="174"/>
                        <a:pt x="41" y="172"/>
                      </a:cubicBezTo>
                      <a:lnTo>
                        <a:pt x="43" y="170"/>
                      </a:lnTo>
                      <a:lnTo>
                        <a:pt x="65" y="168"/>
                      </a:lnTo>
                      <a:lnTo>
                        <a:pt x="60" y="172"/>
                      </a:lnTo>
                      <a:cubicBezTo>
                        <a:pt x="58" y="174"/>
                        <a:pt x="58" y="176"/>
                        <a:pt x="57" y="178"/>
                      </a:cubicBezTo>
                      <a:cubicBezTo>
                        <a:pt x="57" y="180"/>
                        <a:pt x="58" y="182"/>
                        <a:pt x="60" y="184"/>
                      </a:cubicBezTo>
                      <a:lnTo>
                        <a:pt x="61" y="185"/>
                      </a:lnTo>
                      <a:lnTo>
                        <a:pt x="53" y="193"/>
                      </a:lnTo>
                      <a:lnTo>
                        <a:pt x="52" y="194"/>
                      </a:lnTo>
                      <a:lnTo>
                        <a:pt x="48" y="201"/>
                      </a:lnTo>
                      <a:lnTo>
                        <a:pt x="43" y="216"/>
                      </a:lnTo>
                      <a:lnTo>
                        <a:pt x="39" y="233"/>
                      </a:lnTo>
                      <a:cubicBezTo>
                        <a:pt x="38" y="234"/>
                        <a:pt x="39" y="236"/>
                        <a:pt x="39" y="238"/>
                      </a:cubicBezTo>
                      <a:lnTo>
                        <a:pt x="42" y="244"/>
                      </a:lnTo>
                      <a:cubicBezTo>
                        <a:pt x="43" y="247"/>
                        <a:pt x="46" y="249"/>
                        <a:pt x="49" y="249"/>
                      </a:cubicBezTo>
                      <a:cubicBezTo>
                        <a:pt x="50" y="249"/>
                        <a:pt x="50" y="249"/>
                        <a:pt x="50" y="249"/>
                      </a:cubicBezTo>
                      <a:lnTo>
                        <a:pt x="56" y="248"/>
                      </a:lnTo>
                      <a:cubicBezTo>
                        <a:pt x="57" y="248"/>
                        <a:pt x="59" y="248"/>
                        <a:pt x="60" y="247"/>
                      </a:cubicBezTo>
                      <a:lnTo>
                        <a:pt x="67" y="243"/>
                      </a:lnTo>
                      <a:cubicBezTo>
                        <a:pt x="67" y="242"/>
                        <a:pt x="68" y="241"/>
                        <a:pt x="69" y="241"/>
                      </a:cubicBezTo>
                      <a:lnTo>
                        <a:pt x="73" y="236"/>
                      </a:lnTo>
                      <a:cubicBezTo>
                        <a:pt x="74" y="235"/>
                        <a:pt x="74" y="233"/>
                        <a:pt x="74" y="232"/>
                      </a:cubicBezTo>
                      <a:lnTo>
                        <a:pt x="75" y="229"/>
                      </a:lnTo>
                      <a:cubicBezTo>
                        <a:pt x="76" y="229"/>
                        <a:pt x="76" y="230"/>
                        <a:pt x="77" y="230"/>
                      </a:cubicBezTo>
                      <a:lnTo>
                        <a:pt x="83" y="232"/>
                      </a:lnTo>
                      <a:cubicBezTo>
                        <a:pt x="85" y="233"/>
                        <a:pt x="87" y="233"/>
                        <a:pt x="89" y="232"/>
                      </a:cubicBezTo>
                      <a:lnTo>
                        <a:pt x="95" y="230"/>
                      </a:lnTo>
                      <a:cubicBezTo>
                        <a:pt x="96" y="229"/>
                        <a:pt x="97" y="229"/>
                        <a:pt x="98" y="228"/>
                      </a:cubicBezTo>
                      <a:lnTo>
                        <a:pt x="100" y="231"/>
                      </a:lnTo>
                      <a:cubicBezTo>
                        <a:pt x="101" y="232"/>
                        <a:pt x="102" y="233"/>
                        <a:pt x="104" y="233"/>
                      </a:cubicBezTo>
                      <a:lnTo>
                        <a:pt x="107" y="235"/>
                      </a:lnTo>
                      <a:cubicBezTo>
                        <a:pt x="110" y="236"/>
                        <a:pt x="112" y="236"/>
                        <a:pt x="114" y="235"/>
                      </a:cubicBezTo>
                      <a:cubicBezTo>
                        <a:pt x="116" y="234"/>
                        <a:pt x="118" y="232"/>
                        <a:pt x="118" y="229"/>
                      </a:cubicBezTo>
                      <a:lnTo>
                        <a:pt x="120" y="222"/>
                      </a:lnTo>
                      <a:lnTo>
                        <a:pt x="123" y="227"/>
                      </a:lnTo>
                      <a:cubicBezTo>
                        <a:pt x="124" y="229"/>
                        <a:pt x="127" y="230"/>
                        <a:pt x="129" y="230"/>
                      </a:cubicBezTo>
                      <a:cubicBezTo>
                        <a:pt x="131" y="230"/>
                        <a:pt x="134" y="229"/>
                        <a:pt x="136" y="228"/>
                      </a:cubicBezTo>
                      <a:cubicBezTo>
                        <a:pt x="137" y="227"/>
                        <a:pt x="137" y="226"/>
                        <a:pt x="138" y="225"/>
                      </a:cubicBezTo>
                      <a:lnTo>
                        <a:pt x="141" y="218"/>
                      </a:lnTo>
                      <a:lnTo>
                        <a:pt x="141" y="218"/>
                      </a:lnTo>
                      <a:cubicBezTo>
                        <a:pt x="142" y="218"/>
                        <a:pt x="144" y="218"/>
                        <a:pt x="145" y="217"/>
                      </a:cubicBezTo>
                      <a:lnTo>
                        <a:pt x="147" y="216"/>
                      </a:lnTo>
                      <a:cubicBezTo>
                        <a:pt x="149" y="215"/>
                        <a:pt x="150" y="213"/>
                        <a:pt x="150" y="211"/>
                      </a:cubicBezTo>
                      <a:lnTo>
                        <a:pt x="151" y="207"/>
                      </a:lnTo>
                      <a:cubicBezTo>
                        <a:pt x="151" y="206"/>
                        <a:pt x="151" y="205"/>
                        <a:pt x="151" y="203"/>
                      </a:cubicBezTo>
                      <a:lnTo>
                        <a:pt x="150" y="199"/>
                      </a:lnTo>
                      <a:lnTo>
                        <a:pt x="151" y="195"/>
                      </a:lnTo>
                      <a:lnTo>
                        <a:pt x="161" y="199"/>
                      </a:lnTo>
                      <a:lnTo>
                        <a:pt x="161" y="206"/>
                      </a:lnTo>
                      <a:cubicBezTo>
                        <a:pt x="160" y="207"/>
                        <a:pt x="161" y="208"/>
                        <a:pt x="161" y="210"/>
                      </a:cubicBezTo>
                      <a:lnTo>
                        <a:pt x="163" y="213"/>
                      </a:lnTo>
                      <a:cubicBezTo>
                        <a:pt x="164" y="215"/>
                        <a:pt x="165" y="216"/>
                        <a:pt x="167" y="217"/>
                      </a:cubicBezTo>
                      <a:lnTo>
                        <a:pt x="170" y="218"/>
                      </a:lnTo>
                      <a:cubicBezTo>
                        <a:pt x="174" y="219"/>
                        <a:pt x="177" y="218"/>
                        <a:pt x="179" y="216"/>
                      </a:cubicBezTo>
                      <a:lnTo>
                        <a:pt x="181" y="213"/>
                      </a:lnTo>
                      <a:cubicBezTo>
                        <a:pt x="182" y="212"/>
                        <a:pt x="182" y="212"/>
                        <a:pt x="183" y="211"/>
                      </a:cubicBezTo>
                      <a:lnTo>
                        <a:pt x="184" y="207"/>
                      </a:lnTo>
                      <a:cubicBezTo>
                        <a:pt x="185" y="208"/>
                        <a:pt x="186" y="209"/>
                        <a:pt x="187" y="209"/>
                      </a:cubicBezTo>
                      <a:lnTo>
                        <a:pt x="191" y="210"/>
                      </a:lnTo>
                      <a:cubicBezTo>
                        <a:pt x="192" y="210"/>
                        <a:pt x="194" y="210"/>
                        <a:pt x="196" y="209"/>
                      </a:cubicBezTo>
                      <a:lnTo>
                        <a:pt x="198" y="208"/>
                      </a:lnTo>
                      <a:cubicBezTo>
                        <a:pt x="199" y="208"/>
                        <a:pt x="200" y="207"/>
                        <a:pt x="201" y="207"/>
                      </a:cubicBezTo>
                      <a:lnTo>
                        <a:pt x="203" y="205"/>
                      </a:lnTo>
                      <a:cubicBezTo>
                        <a:pt x="204" y="204"/>
                        <a:pt x="204" y="204"/>
                        <a:pt x="204" y="203"/>
                      </a:cubicBezTo>
                      <a:lnTo>
                        <a:pt x="209" y="194"/>
                      </a:lnTo>
                      <a:cubicBezTo>
                        <a:pt x="212" y="194"/>
                        <a:pt x="214" y="193"/>
                        <a:pt x="216" y="191"/>
                      </a:cubicBezTo>
                      <a:lnTo>
                        <a:pt x="220" y="187"/>
                      </a:lnTo>
                      <a:cubicBezTo>
                        <a:pt x="221" y="186"/>
                        <a:pt x="221" y="185"/>
                        <a:pt x="222" y="184"/>
                      </a:cubicBezTo>
                      <a:lnTo>
                        <a:pt x="223" y="179"/>
                      </a:lnTo>
                      <a:lnTo>
                        <a:pt x="229" y="181"/>
                      </a:lnTo>
                      <a:cubicBezTo>
                        <a:pt x="231" y="182"/>
                        <a:pt x="233" y="182"/>
                        <a:pt x="235" y="181"/>
                      </a:cubicBezTo>
                      <a:cubicBezTo>
                        <a:pt x="237" y="180"/>
                        <a:pt x="239" y="178"/>
                        <a:pt x="239" y="176"/>
                      </a:cubicBezTo>
                      <a:lnTo>
                        <a:pt x="244" y="160"/>
                      </a:lnTo>
                      <a:cubicBezTo>
                        <a:pt x="245" y="159"/>
                        <a:pt x="245" y="159"/>
                        <a:pt x="245" y="158"/>
                      </a:cubicBezTo>
                      <a:cubicBezTo>
                        <a:pt x="247" y="157"/>
                        <a:pt x="248" y="156"/>
                        <a:pt x="249" y="154"/>
                      </a:cubicBezTo>
                      <a:lnTo>
                        <a:pt x="255" y="141"/>
                      </a:lnTo>
                      <a:lnTo>
                        <a:pt x="256" y="139"/>
                      </a:lnTo>
                      <a:cubicBezTo>
                        <a:pt x="258" y="137"/>
                        <a:pt x="259" y="134"/>
                        <a:pt x="258" y="131"/>
                      </a:cubicBezTo>
                      <a:cubicBezTo>
                        <a:pt x="257" y="128"/>
                        <a:pt x="254" y="126"/>
                        <a:pt x="252" y="126"/>
                      </a:cubicBezTo>
                      <a:lnTo>
                        <a:pt x="251" y="126"/>
                      </a:lnTo>
                      <a:lnTo>
                        <a:pt x="252" y="122"/>
                      </a:lnTo>
                      <a:lnTo>
                        <a:pt x="266" y="125"/>
                      </a:lnTo>
                      <a:lnTo>
                        <a:pt x="267" y="126"/>
                      </a:lnTo>
                      <a:cubicBezTo>
                        <a:pt x="272" y="126"/>
                        <a:pt x="276" y="122"/>
                        <a:pt x="276" y="118"/>
                      </a:cubicBezTo>
                      <a:cubicBezTo>
                        <a:pt x="276" y="115"/>
                        <a:pt x="275" y="114"/>
                        <a:pt x="274" y="112"/>
                      </a:cubicBezTo>
                      <a:lnTo>
                        <a:pt x="274" y="112"/>
                      </a:lnTo>
                      <a:cubicBezTo>
                        <a:pt x="275" y="111"/>
                        <a:pt x="276" y="111"/>
                        <a:pt x="276" y="110"/>
                      </a:cubicBezTo>
                      <a:lnTo>
                        <a:pt x="277" y="109"/>
                      </a:lnTo>
                      <a:cubicBezTo>
                        <a:pt x="278" y="109"/>
                        <a:pt x="279" y="109"/>
                        <a:pt x="280" y="108"/>
                      </a:cubicBezTo>
                      <a:cubicBezTo>
                        <a:pt x="283" y="107"/>
                        <a:pt x="284" y="105"/>
                        <a:pt x="285" y="102"/>
                      </a:cubicBezTo>
                      <a:lnTo>
                        <a:pt x="286" y="88"/>
                      </a:lnTo>
                      <a:cubicBezTo>
                        <a:pt x="287" y="89"/>
                        <a:pt x="289" y="89"/>
                        <a:pt x="290" y="89"/>
                      </a:cubicBezTo>
                      <a:lnTo>
                        <a:pt x="293" y="89"/>
                      </a:lnTo>
                      <a:cubicBezTo>
                        <a:pt x="297" y="89"/>
                        <a:pt x="299" y="87"/>
                        <a:pt x="301" y="84"/>
                      </a:cubicBezTo>
                      <a:lnTo>
                        <a:pt x="302" y="82"/>
                      </a:lnTo>
                      <a:cubicBezTo>
                        <a:pt x="302" y="81"/>
                        <a:pt x="302" y="80"/>
                        <a:pt x="302" y="80"/>
                      </a:cubicBezTo>
                      <a:lnTo>
                        <a:pt x="303" y="75"/>
                      </a:lnTo>
                      <a:lnTo>
                        <a:pt x="303" y="75"/>
                      </a:lnTo>
                      <a:cubicBezTo>
                        <a:pt x="305" y="74"/>
                        <a:pt x="306" y="74"/>
                        <a:pt x="307" y="72"/>
                      </a:cubicBezTo>
                      <a:lnTo>
                        <a:pt x="309" y="71"/>
                      </a:lnTo>
                      <a:cubicBezTo>
                        <a:pt x="312" y="69"/>
                        <a:pt x="312" y="66"/>
                        <a:pt x="312" y="63"/>
                      </a:cubicBezTo>
                      <a:cubicBezTo>
                        <a:pt x="311" y="61"/>
                        <a:pt x="311" y="60"/>
                        <a:pt x="310" y="59"/>
                      </a:cubicBezTo>
                      <a:cubicBezTo>
                        <a:pt x="310" y="59"/>
                        <a:pt x="310" y="59"/>
                        <a:pt x="310" y="58"/>
                      </a:cubicBezTo>
                      <a:lnTo>
                        <a:pt x="315" y="54"/>
                      </a:lnTo>
                      <a:cubicBezTo>
                        <a:pt x="317" y="52"/>
                        <a:pt x="318" y="49"/>
                        <a:pt x="317" y="46"/>
                      </a:cubicBezTo>
                      <a:cubicBezTo>
                        <a:pt x="316" y="44"/>
                        <a:pt x="315" y="42"/>
                        <a:pt x="312" y="41"/>
                      </a:cubicBezTo>
                      <a:lnTo>
                        <a:pt x="310" y="40"/>
                      </a:lnTo>
                      <a:lnTo>
                        <a:pt x="309" y="30"/>
                      </a:lnTo>
                      <a:cubicBezTo>
                        <a:pt x="309" y="27"/>
                        <a:pt x="307" y="25"/>
                        <a:pt x="304" y="23"/>
                      </a:cubicBezTo>
                      <a:lnTo>
                        <a:pt x="299" y="18"/>
                      </a:lnTo>
                      <a:lnTo>
                        <a:pt x="295" y="9"/>
                      </a:lnTo>
                      <a:cubicBezTo>
                        <a:pt x="294" y="8"/>
                        <a:pt x="294" y="8"/>
                        <a:pt x="293" y="7"/>
                      </a:cubicBezTo>
                      <a:lnTo>
                        <a:pt x="290" y="4"/>
                      </a:lnTo>
                      <a:cubicBezTo>
                        <a:pt x="290" y="3"/>
                        <a:pt x="289" y="2"/>
                        <a:pt x="287" y="2"/>
                      </a:cubicBezTo>
                      <a:lnTo>
                        <a:pt x="284" y="1"/>
                      </a:lnTo>
                      <a:cubicBezTo>
                        <a:pt x="284" y="0"/>
                        <a:pt x="283" y="0"/>
                        <a:pt x="282" y="0"/>
                      </a:cubicBezTo>
                      <a:lnTo>
                        <a:pt x="279" y="0"/>
                      </a:lnTo>
                      <a:cubicBezTo>
                        <a:pt x="277" y="0"/>
                        <a:pt x="274" y="1"/>
                        <a:pt x="272" y="2"/>
                      </a:cubicBezTo>
                      <a:lnTo>
                        <a:pt x="270" y="5"/>
                      </a:lnTo>
                      <a:cubicBezTo>
                        <a:pt x="268" y="7"/>
                        <a:pt x="268" y="9"/>
                        <a:pt x="268" y="11"/>
                      </a:cubicBezTo>
                      <a:lnTo>
                        <a:pt x="270" y="25"/>
                      </a:lnTo>
                      <a:lnTo>
                        <a:pt x="270" y="30"/>
                      </a:lnTo>
                      <a:lnTo>
                        <a:pt x="269" y="36"/>
                      </a:lnTo>
                      <a:cubicBezTo>
                        <a:pt x="269" y="37"/>
                        <a:pt x="269" y="38"/>
                        <a:pt x="270" y="39"/>
                      </a:cubicBezTo>
                      <a:lnTo>
                        <a:pt x="273" y="49"/>
                      </a:lnTo>
                      <a:lnTo>
                        <a:pt x="273" y="53"/>
                      </a:lnTo>
                      <a:lnTo>
                        <a:pt x="271" y="53"/>
                      </a:lnTo>
                      <a:lnTo>
                        <a:pt x="257" y="32"/>
                      </a:lnTo>
                      <a:lnTo>
                        <a:pt x="252" y="27"/>
                      </a:lnTo>
                      <a:cubicBezTo>
                        <a:pt x="250" y="24"/>
                        <a:pt x="246" y="24"/>
                        <a:pt x="243" y="25"/>
                      </a:cubicBezTo>
                      <a:cubicBezTo>
                        <a:pt x="240" y="26"/>
                        <a:pt x="238" y="29"/>
                        <a:pt x="238" y="32"/>
                      </a:cubicBezTo>
                      <a:lnTo>
                        <a:pt x="238" y="34"/>
                      </a:lnTo>
                      <a:cubicBezTo>
                        <a:pt x="236" y="32"/>
                        <a:pt x="234" y="31"/>
                        <a:pt x="231" y="31"/>
                      </a:cubicBezTo>
                      <a:lnTo>
                        <a:pt x="226" y="32"/>
                      </a:lnTo>
                      <a:cubicBezTo>
                        <a:pt x="224" y="32"/>
                        <a:pt x="222" y="34"/>
                        <a:pt x="221" y="36"/>
                      </a:cubicBezTo>
                      <a:cubicBezTo>
                        <a:pt x="219" y="38"/>
                        <a:pt x="219" y="40"/>
                        <a:pt x="220" y="42"/>
                      </a:cubicBezTo>
                      <a:cubicBezTo>
                        <a:pt x="219" y="43"/>
                        <a:pt x="219" y="43"/>
                        <a:pt x="218" y="44"/>
                      </a:cubicBezTo>
                      <a:lnTo>
                        <a:pt x="215" y="47"/>
                      </a:lnTo>
                      <a:cubicBezTo>
                        <a:pt x="212" y="50"/>
                        <a:pt x="212" y="53"/>
                        <a:pt x="213" y="56"/>
                      </a:cubicBezTo>
                      <a:lnTo>
                        <a:pt x="217" y="66"/>
                      </a:lnTo>
                      <a:cubicBezTo>
                        <a:pt x="218" y="67"/>
                        <a:pt x="218" y="68"/>
                        <a:pt x="219" y="69"/>
                      </a:cubicBezTo>
                      <a:lnTo>
                        <a:pt x="223" y="72"/>
                      </a:lnTo>
                      <a:cubicBezTo>
                        <a:pt x="223" y="73"/>
                        <a:pt x="224" y="73"/>
                        <a:pt x="225" y="74"/>
                      </a:cubicBezTo>
                      <a:lnTo>
                        <a:pt x="232" y="78"/>
                      </a:lnTo>
                      <a:cubicBezTo>
                        <a:pt x="231" y="78"/>
                        <a:pt x="229" y="79"/>
                        <a:pt x="228" y="81"/>
                      </a:cubicBezTo>
                      <a:lnTo>
                        <a:pt x="226" y="83"/>
                      </a:lnTo>
                      <a:cubicBezTo>
                        <a:pt x="226" y="84"/>
                        <a:pt x="225" y="85"/>
                        <a:pt x="225" y="85"/>
                      </a:cubicBezTo>
                      <a:lnTo>
                        <a:pt x="225" y="85"/>
                      </a:lnTo>
                      <a:lnTo>
                        <a:pt x="220" y="85"/>
                      </a:lnTo>
                      <a:cubicBezTo>
                        <a:pt x="218" y="85"/>
                        <a:pt x="215" y="86"/>
                        <a:pt x="214" y="88"/>
                      </a:cubicBezTo>
                      <a:cubicBezTo>
                        <a:pt x="212" y="89"/>
                        <a:pt x="211" y="92"/>
                        <a:pt x="211" y="94"/>
                      </a:cubicBezTo>
                      <a:lnTo>
                        <a:pt x="213" y="105"/>
                      </a:lnTo>
                      <a:lnTo>
                        <a:pt x="205" y="111"/>
                      </a:lnTo>
                      <a:lnTo>
                        <a:pt x="204" y="109"/>
                      </a:lnTo>
                      <a:lnTo>
                        <a:pt x="206" y="107"/>
                      </a:lnTo>
                      <a:cubicBezTo>
                        <a:pt x="206" y="107"/>
                        <a:pt x="206" y="106"/>
                        <a:pt x="207" y="105"/>
                      </a:cubicBezTo>
                      <a:lnTo>
                        <a:pt x="209" y="99"/>
                      </a:lnTo>
                      <a:cubicBezTo>
                        <a:pt x="209" y="98"/>
                        <a:pt x="209" y="96"/>
                        <a:pt x="209" y="95"/>
                      </a:cubicBezTo>
                      <a:lnTo>
                        <a:pt x="207" y="90"/>
                      </a:lnTo>
                      <a:cubicBezTo>
                        <a:pt x="207" y="88"/>
                        <a:pt x="205" y="86"/>
                        <a:pt x="203" y="85"/>
                      </a:cubicBezTo>
                      <a:lnTo>
                        <a:pt x="199" y="83"/>
                      </a:lnTo>
                      <a:cubicBezTo>
                        <a:pt x="198" y="82"/>
                        <a:pt x="196" y="82"/>
                        <a:pt x="194" y="83"/>
                      </a:cubicBezTo>
                      <a:lnTo>
                        <a:pt x="193" y="79"/>
                      </a:lnTo>
                      <a:cubicBezTo>
                        <a:pt x="192" y="76"/>
                        <a:pt x="189" y="75"/>
                        <a:pt x="187" y="74"/>
                      </a:cubicBezTo>
                      <a:lnTo>
                        <a:pt x="183" y="74"/>
                      </a:lnTo>
                      <a:lnTo>
                        <a:pt x="184" y="71"/>
                      </a:lnTo>
                      <a:cubicBezTo>
                        <a:pt x="185" y="68"/>
                        <a:pt x="184" y="64"/>
                        <a:pt x="181" y="62"/>
                      </a:cubicBezTo>
                      <a:cubicBezTo>
                        <a:pt x="178" y="60"/>
                        <a:pt x="175" y="60"/>
                        <a:pt x="172" y="62"/>
                      </a:cubicBezTo>
                      <a:lnTo>
                        <a:pt x="163" y="69"/>
                      </a:lnTo>
                      <a:lnTo>
                        <a:pt x="158" y="70"/>
                      </a:lnTo>
                      <a:cubicBezTo>
                        <a:pt x="155" y="71"/>
                        <a:pt x="153" y="74"/>
                        <a:pt x="152" y="77"/>
                      </a:cubicBezTo>
                      <a:lnTo>
                        <a:pt x="152" y="79"/>
                      </a:lnTo>
                      <a:cubicBezTo>
                        <a:pt x="152" y="81"/>
                        <a:pt x="152" y="82"/>
                        <a:pt x="152" y="83"/>
                      </a:cubicBezTo>
                      <a:lnTo>
                        <a:pt x="153" y="87"/>
                      </a:lnTo>
                      <a:lnTo>
                        <a:pt x="159" y="102"/>
                      </a:lnTo>
                      <a:cubicBezTo>
                        <a:pt x="159" y="102"/>
                        <a:pt x="160" y="103"/>
                        <a:pt x="160" y="104"/>
                      </a:cubicBezTo>
                      <a:lnTo>
                        <a:pt x="164" y="108"/>
                      </a:lnTo>
                      <a:lnTo>
                        <a:pt x="166" y="112"/>
                      </a:lnTo>
                      <a:lnTo>
                        <a:pt x="164" y="121"/>
                      </a:lnTo>
                      <a:cubicBezTo>
                        <a:pt x="164" y="123"/>
                        <a:pt x="165" y="124"/>
                        <a:pt x="166" y="126"/>
                      </a:cubicBezTo>
                      <a:lnTo>
                        <a:pt x="168" y="129"/>
                      </a:lnTo>
                      <a:lnTo>
                        <a:pt x="163" y="130"/>
                      </a:lnTo>
                      <a:lnTo>
                        <a:pt x="161" y="126"/>
                      </a:lnTo>
                      <a:cubicBezTo>
                        <a:pt x="160" y="124"/>
                        <a:pt x="158" y="123"/>
                        <a:pt x="156" y="122"/>
                      </a:cubicBezTo>
                      <a:cubicBezTo>
                        <a:pt x="156" y="122"/>
                        <a:pt x="155" y="122"/>
                        <a:pt x="154" y="122"/>
                      </a:cubicBezTo>
                      <a:lnTo>
                        <a:pt x="155" y="121"/>
                      </a:lnTo>
                      <a:cubicBezTo>
                        <a:pt x="155" y="119"/>
                        <a:pt x="156" y="117"/>
                        <a:pt x="155" y="115"/>
                      </a:cubicBezTo>
                      <a:lnTo>
                        <a:pt x="154" y="112"/>
                      </a:lnTo>
                      <a:cubicBezTo>
                        <a:pt x="154" y="110"/>
                        <a:pt x="153" y="109"/>
                        <a:pt x="152" y="108"/>
                      </a:cubicBezTo>
                      <a:lnTo>
                        <a:pt x="135" y="93"/>
                      </a:lnTo>
                      <a:lnTo>
                        <a:pt x="134" y="92"/>
                      </a:lnTo>
                      <a:lnTo>
                        <a:pt x="128" y="89"/>
                      </a:lnTo>
                      <a:cubicBezTo>
                        <a:pt x="127" y="88"/>
                        <a:pt x="125" y="88"/>
                        <a:pt x="123" y="89"/>
                      </a:cubicBezTo>
                      <a:lnTo>
                        <a:pt x="118" y="90"/>
                      </a:lnTo>
                      <a:cubicBezTo>
                        <a:pt x="116" y="90"/>
                        <a:pt x="115" y="91"/>
                        <a:pt x="114" y="93"/>
                      </a:cubicBezTo>
                      <a:lnTo>
                        <a:pt x="111" y="97"/>
                      </a:lnTo>
                      <a:cubicBezTo>
                        <a:pt x="110" y="98"/>
                        <a:pt x="110" y="99"/>
                        <a:pt x="109" y="100"/>
                      </a:cubicBezTo>
                      <a:lnTo>
                        <a:pt x="109" y="102"/>
                      </a:lnTo>
                      <a:lnTo>
                        <a:pt x="107" y="99"/>
                      </a:lnTo>
                      <a:cubicBezTo>
                        <a:pt x="107" y="97"/>
                        <a:pt x="105" y="96"/>
                        <a:pt x="103" y="95"/>
                      </a:cubicBezTo>
                      <a:lnTo>
                        <a:pt x="102" y="94"/>
                      </a:lnTo>
                      <a:cubicBezTo>
                        <a:pt x="100" y="93"/>
                        <a:pt x="99" y="93"/>
                        <a:pt x="98" y="93"/>
                      </a:cubicBezTo>
                      <a:lnTo>
                        <a:pt x="94" y="93"/>
                      </a:lnTo>
                      <a:cubicBezTo>
                        <a:pt x="91" y="93"/>
                        <a:pt x="88" y="95"/>
                        <a:pt x="86" y="99"/>
                      </a:cubicBezTo>
                      <a:lnTo>
                        <a:pt x="84" y="105"/>
                      </a:lnTo>
                      <a:cubicBezTo>
                        <a:pt x="84" y="106"/>
                        <a:pt x="84" y="108"/>
                        <a:pt x="84" y="109"/>
                      </a:cubicBezTo>
                      <a:lnTo>
                        <a:pt x="86" y="123"/>
                      </a:lnTo>
                      <a:lnTo>
                        <a:pt x="76" y="115"/>
                      </a:lnTo>
                      <a:cubicBezTo>
                        <a:pt x="74" y="114"/>
                        <a:pt x="72" y="113"/>
                        <a:pt x="71" y="113"/>
                      </a:cubicBezTo>
                      <a:lnTo>
                        <a:pt x="64" y="114"/>
                      </a:lnTo>
                      <a:cubicBezTo>
                        <a:pt x="61" y="114"/>
                        <a:pt x="58" y="115"/>
                        <a:pt x="57" y="118"/>
                      </a:cubicBezTo>
                      <a:cubicBezTo>
                        <a:pt x="55" y="121"/>
                        <a:pt x="56" y="124"/>
                        <a:pt x="58" y="127"/>
                      </a:cubicBezTo>
                      <a:lnTo>
                        <a:pt x="59" y="129"/>
                      </a:lnTo>
                      <a:lnTo>
                        <a:pt x="60" y="134"/>
                      </a:lnTo>
                      <a:lnTo>
                        <a:pt x="59" y="138"/>
                      </a:lnTo>
                      <a:lnTo>
                        <a:pt x="59" y="139"/>
                      </a:lnTo>
                      <a:lnTo>
                        <a:pt x="31" y="123"/>
                      </a:lnTo>
                      <a:cubicBezTo>
                        <a:pt x="31" y="123"/>
                        <a:pt x="30" y="123"/>
                        <a:pt x="29" y="122"/>
                      </a:cubicBezTo>
                      <a:lnTo>
                        <a:pt x="17" y="121"/>
                      </a:lnTo>
                      <a:cubicBezTo>
                        <a:pt x="15" y="120"/>
                        <a:pt x="12" y="122"/>
                        <a:pt x="10" y="124"/>
                      </a:cubicBezTo>
                      <a:lnTo>
                        <a:pt x="3" y="132"/>
                      </a:lnTo>
                      <a:cubicBezTo>
                        <a:pt x="0" y="135"/>
                        <a:pt x="1" y="140"/>
                        <a:pt x="3" y="143"/>
                      </a:cubicBezTo>
                      <a:lnTo>
                        <a:pt x="9" y="14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8" name="Freeform 251">
                  <a:extLst>
                    <a:ext uri="{FF2B5EF4-FFF2-40B4-BE49-F238E27FC236}">
                      <a16:creationId xmlns:a16="http://schemas.microsoft.com/office/drawing/2014/main" id="{90B5EE01-9A0D-53B8-6252-3CF7E11D6733}"/>
                    </a:ext>
                  </a:extLst>
                </p:cNvPr>
                <p:cNvSpPr>
                  <a:spLocks noChangeArrowheads="1"/>
                </p:cNvSpPr>
                <p:nvPr/>
              </p:nvSpPr>
              <p:spPr bwMode="auto">
                <a:xfrm>
                  <a:off x="8112251" y="594816"/>
                  <a:ext cx="59690" cy="59690"/>
                </a:xfrm>
                <a:custGeom>
                  <a:avLst/>
                  <a:gdLst>
                    <a:gd name="T0" fmla="*/ 6 w 88"/>
                    <a:gd name="T1" fmla="*/ 39 h 86"/>
                    <a:gd name="T2" fmla="*/ 9 w 88"/>
                    <a:gd name="T3" fmla="*/ 42 h 86"/>
                    <a:gd name="T4" fmla="*/ 10 w 88"/>
                    <a:gd name="T5" fmla="*/ 43 h 86"/>
                    <a:gd name="T6" fmla="*/ 7 w 88"/>
                    <a:gd name="T7" fmla="*/ 45 h 86"/>
                    <a:gd name="T8" fmla="*/ 5 w 88"/>
                    <a:gd name="T9" fmla="*/ 52 h 86"/>
                    <a:gd name="T10" fmla="*/ 9 w 88"/>
                    <a:gd name="T11" fmla="*/ 59 h 86"/>
                    <a:gd name="T12" fmla="*/ 21 w 88"/>
                    <a:gd name="T13" fmla="*/ 65 h 86"/>
                    <a:gd name="T14" fmla="*/ 24 w 88"/>
                    <a:gd name="T15" fmla="*/ 73 h 86"/>
                    <a:gd name="T16" fmla="*/ 26 w 88"/>
                    <a:gd name="T17" fmla="*/ 77 h 86"/>
                    <a:gd name="T18" fmla="*/ 29 w 88"/>
                    <a:gd name="T19" fmla="*/ 80 h 86"/>
                    <a:gd name="T20" fmla="*/ 32 w 88"/>
                    <a:gd name="T21" fmla="*/ 82 h 86"/>
                    <a:gd name="T22" fmla="*/ 35 w 88"/>
                    <a:gd name="T23" fmla="*/ 84 h 86"/>
                    <a:gd name="T24" fmla="*/ 39 w 88"/>
                    <a:gd name="T25" fmla="*/ 85 h 86"/>
                    <a:gd name="T26" fmla="*/ 39 w 88"/>
                    <a:gd name="T27" fmla="*/ 85 h 86"/>
                    <a:gd name="T28" fmla="*/ 46 w 88"/>
                    <a:gd name="T29" fmla="*/ 84 h 86"/>
                    <a:gd name="T30" fmla="*/ 53 w 88"/>
                    <a:gd name="T31" fmla="*/ 80 h 86"/>
                    <a:gd name="T32" fmla="*/ 56 w 88"/>
                    <a:gd name="T33" fmla="*/ 75 h 86"/>
                    <a:gd name="T34" fmla="*/ 56 w 88"/>
                    <a:gd name="T35" fmla="*/ 74 h 86"/>
                    <a:gd name="T36" fmla="*/ 58 w 88"/>
                    <a:gd name="T37" fmla="*/ 76 h 86"/>
                    <a:gd name="T38" fmla="*/ 68 w 88"/>
                    <a:gd name="T39" fmla="*/ 73 h 86"/>
                    <a:gd name="T40" fmla="*/ 71 w 88"/>
                    <a:gd name="T41" fmla="*/ 69 h 86"/>
                    <a:gd name="T42" fmla="*/ 72 w 88"/>
                    <a:gd name="T43" fmla="*/ 68 h 86"/>
                    <a:gd name="T44" fmla="*/ 76 w 88"/>
                    <a:gd name="T45" fmla="*/ 65 h 86"/>
                    <a:gd name="T46" fmla="*/ 78 w 88"/>
                    <a:gd name="T47" fmla="*/ 63 h 86"/>
                    <a:gd name="T48" fmla="*/ 79 w 88"/>
                    <a:gd name="T49" fmla="*/ 60 h 86"/>
                    <a:gd name="T50" fmla="*/ 87 w 88"/>
                    <a:gd name="T51" fmla="*/ 52 h 86"/>
                    <a:gd name="T52" fmla="*/ 82 w 88"/>
                    <a:gd name="T53" fmla="*/ 45 h 86"/>
                    <a:gd name="T54" fmla="*/ 77 w 88"/>
                    <a:gd name="T55" fmla="*/ 39 h 86"/>
                    <a:gd name="T56" fmla="*/ 73 w 88"/>
                    <a:gd name="T57" fmla="*/ 37 h 86"/>
                    <a:gd name="T58" fmla="*/ 78 w 88"/>
                    <a:gd name="T59" fmla="*/ 34 h 86"/>
                    <a:gd name="T60" fmla="*/ 82 w 88"/>
                    <a:gd name="T61" fmla="*/ 27 h 86"/>
                    <a:gd name="T62" fmla="*/ 79 w 88"/>
                    <a:gd name="T63" fmla="*/ 21 h 86"/>
                    <a:gd name="T64" fmla="*/ 71 w 88"/>
                    <a:gd name="T65" fmla="*/ 16 h 86"/>
                    <a:gd name="T66" fmla="*/ 66 w 88"/>
                    <a:gd name="T67" fmla="*/ 14 h 86"/>
                    <a:gd name="T68" fmla="*/ 54 w 88"/>
                    <a:gd name="T69" fmla="*/ 16 h 86"/>
                    <a:gd name="T70" fmla="*/ 55 w 88"/>
                    <a:gd name="T71" fmla="*/ 13 h 86"/>
                    <a:gd name="T72" fmla="*/ 54 w 88"/>
                    <a:gd name="T73" fmla="*/ 6 h 86"/>
                    <a:gd name="T74" fmla="*/ 48 w 88"/>
                    <a:gd name="T75" fmla="*/ 3 h 86"/>
                    <a:gd name="T76" fmla="*/ 23 w 88"/>
                    <a:gd name="T77" fmla="*/ 0 h 86"/>
                    <a:gd name="T78" fmla="*/ 17 w 88"/>
                    <a:gd name="T79" fmla="*/ 2 h 86"/>
                    <a:gd name="T80" fmla="*/ 10 w 88"/>
                    <a:gd name="T81" fmla="*/ 9 h 86"/>
                    <a:gd name="T82" fmla="*/ 7 w 88"/>
                    <a:gd name="T83" fmla="*/ 16 h 86"/>
                    <a:gd name="T84" fmla="*/ 7 w 88"/>
                    <a:gd name="T85" fmla="*/ 16 h 86"/>
                    <a:gd name="T86" fmla="*/ 3 w 88"/>
                    <a:gd name="T87" fmla="*/ 20 h 86"/>
                    <a:gd name="T88" fmla="*/ 1 w 88"/>
                    <a:gd name="T89" fmla="*/ 24 h 86"/>
                    <a:gd name="T90" fmla="*/ 1 w 88"/>
                    <a:gd name="T91" fmla="*/ 32 h 86"/>
                    <a:gd name="T92" fmla="*/ 6 w 88"/>
                    <a:gd name="T9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86">
                      <a:moveTo>
                        <a:pt x="6" y="39"/>
                      </a:moveTo>
                      <a:cubicBezTo>
                        <a:pt x="6" y="41"/>
                        <a:pt x="8" y="42"/>
                        <a:pt x="9" y="42"/>
                      </a:cubicBezTo>
                      <a:lnTo>
                        <a:pt x="10" y="43"/>
                      </a:lnTo>
                      <a:lnTo>
                        <a:pt x="7" y="45"/>
                      </a:lnTo>
                      <a:cubicBezTo>
                        <a:pt x="5" y="47"/>
                        <a:pt x="4" y="50"/>
                        <a:pt x="5" y="52"/>
                      </a:cubicBezTo>
                      <a:cubicBezTo>
                        <a:pt x="5" y="55"/>
                        <a:pt x="6" y="57"/>
                        <a:pt x="9" y="59"/>
                      </a:cubicBezTo>
                      <a:lnTo>
                        <a:pt x="21" y="65"/>
                      </a:lnTo>
                      <a:lnTo>
                        <a:pt x="24" y="73"/>
                      </a:lnTo>
                      <a:cubicBezTo>
                        <a:pt x="24" y="75"/>
                        <a:pt x="25" y="76"/>
                        <a:pt x="26" y="77"/>
                      </a:cubicBezTo>
                      <a:lnTo>
                        <a:pt x="29" y="80"/>
                      </a:lnTo>
                      <a:cubicBezTo>
                        <a:pt x="30" y="81"/>
                        <a:pt x="31" y="82"/>
                        <a:pt x="32" y="82"/>
                      </a:cubicBezTo>
                      <a:lnTo>
                        <a:pt x="35" y="84"/>
                      </a:lnTo>
                      <a:cubicBezTo>
                        <a:pt x="37" y="84"/>
                        <a:pt x="38" y="85"/>
                        <a:pt x="39" y="85"/>
                      </a:cubicBezTo>
                      <a:lnTo>
                        <a:pt x="39" y="85"/>
                      </a:lnTo>
                      <a:lnTo>
                        <a:pt x="46" y="84"/>
                      </a:lnTo>
                      <a:cubicBezTo>
                        <a:pt x="49" y="84"/>
                        <a:pt x="51" y="82"/>
                        <a:pt x="53" y="80"/>
                      </a:cubicBezTo>
                      <a:lnTo>
                        <a:pt x="56" y="75"/>
                      </a:lnTo>
                      <a:lnTo>
                        <a:pt x="56" y="74"/>
                      </a:lnTo>
                      <a:lnTo>
                        <a:pt x="58" y="76"/>
                      </a:lnTo>
                      <a:cubicBezTo>
                        <a:pt x="62" y="77"/>
                        <a:pt x="66" y="76"/>
                        <a:pt x="68" y="73"/>
                      </a:cubicBezTo>
                      <a:lnTo>
                        <a:pt x="71" y="69"/>
                      </a:lnTo>
                      <a:cubicBezTo>
                        <a:pt x="71" y="68"/>
                        <a:pt x="72" y="68"/>
                        <a:pt x="72" y="68"/>
                      </a:cubicBezTo>
                      <a:cubicBezTo>
                        <a:pt x="73" y="67"/>
                        <a:pt x="75" y="66"/>
                        <a:pt x="76" y="65"/>
                      </a:cubicBezTo>
                      <a:lnTo>
                        <a:pt x="78" y="63"/>
                      </a:lnTo>
                      <a:cubicBezTo>
                        <a:pt x="78" y="62"/>
                        <a:pt x="79" y="61"/>
                        <a:pt x="79" y="60"/>
                      </a:cubicBezTo>
                      <a:cubicBezTo>
                        <a:pt x="83" y="59"/>
                        <a:pt x="87" y="56"/>
                        <a:pt x="87" y="52"/>
                      </a:cubicBezTo>
                      <a:cubicBezTo>
                        <a:pt x="87" y="49"/>
                        <a:pt x="85" y="46"/>
                        <a:pt x="82" y="45"/>
                      </a:cubicBezTo>
                      <a:lnTo>
                        <a:pt x="77" y="39"/>
                      </a:lnTo>
                      <a:cubicBezTo>
                        <a:pt x="76" y="38"/>
                        <a:pt x="75" y="37"/>
                        <a:pt x="73" y="37"/>
                      </a:cubicBezTo>
                      <a:lnTo>
                        <a:pt x="78" y="34"/>
                      </a:lnTo>
                      <a:cubicBezTo>
                        <a:pt x="81" y="32"/>
                        <a:pt x="82" y="30"/>
                        <a:pt x="82" y="27"/>
                      </a:cubicBezTo>
                      <a:cubicBezTo>
                        <a:pt x="82" y="25"/>
                        <a:pt x="81" y="22"/>
                        <a:pt x="79" y="21"/>
                      </a:cubicBezTo>
                      <a:lnTo>
                        <a:pt x="71" y="16"/>
                      </a:lnTo>
                      <a:cubicBezTo>
                        <a:pt x="70" y="14"/>
                        <a:pt x="68" y="14"/>
                        <a:pt x="66" y="14"/>
                      </a:cubicBezTo>
                      <a:lnTo>
                        <a:pt x="54" y="16"/>
                      </a:lnTo>
                      <a:lnTo>
                        <a:pt x="55" y="13"/>
                      </a:lnTo>
                      <a:cubicBezTo>
                        <a:pt x="56" y="11"/>
                        <a:pt x="55" y="8"/>
                        <a:pt x="54" y="6"/>
                      </a:cubicBezTo>
                      <a:cubicBezTo>
                        <a:pt x="53" y="4"/>
                        <a:pt x="51" y="3"/>
                        <a:pt x="48" y="3"/>
                      </a:cubicBezTo>
                      <a:lnTo>
                        <a:pt x="23" y="0"/>
                      </a:lnTo>
                      <a:cubicBezTo>
                        <a:pt x="21" y="0"/>
                        <a:pt x="19" y="1"/>
                        <a:pt x="17" y="2"/>
                      </a:cubicBezTo>
                      <a:lnTo>
                        <a:pt x="10" y="9"/>
                      </a:lnTo>
                      <a:cubicBezTo>
                        <a:pt x="8" y="11"/>
                        <a:pt x="7" y="13"/>
                        <a:pt x="7" y="16"/>
                      </a:cubicBezTo>
                      <a:lnTo>
                        <a:pt x="7" y="16"/>
                      </a:lnTo>
                      <a:cubicBezTo>
                        <a:pt x="5" y="17"/>
                        <a:pt x="3" y="18"/>
                        <a:pt x="3" y="20"/>
                      </a:cubicBezTo>
                      <a:lnTo>
                        <a:pt x="1" y="24"/>
                      </a:lnTo>
                      <a:cubicBezTo>
                        <a:pt x="0" y="26"/>
                        <a:pt x="0" y="29"/>
                        <a:pt x="1" y="32"/>
                      </a:cubicBezTo>
                      <a:lnTo>
                        <a:pt x="6" y="3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9" name="Freeform 252">
                  <a:extLst>
                    <a:ext uri="{FF2B5EF4-FFF2-40B4-BE49-F238E27FC236}">
                      <a16:creationId xmlns:a16="http://schemas.microsoft.com/office/drawing/2014/main" id="{D321499B-F1E2-FFA3-0322-3F20D57A2B16}"/>
                    </a:ext>
                  </a:extLst>
                </p:cNvPr>
                <p:cNvSpPr>
                  <a:spLocks noChangeArrowheads="1"/>
                </p:cNvSpPr>
                <p:nvPr/>
              </p:nvSpPr>
              <p:spPr bwMode="auto">
                <a:xfrm>
                  <a:off x="8207752" y="561989"/>
                  <a:ext cx="41782" cy="44767"/>
                </a:xfrm>
                <a:custGeom>
                  <a:avLst/>
                  <a:gdLst>
                    <a:gd name="T0" fmla="*/ 6 w 61"/>
                    <a:gd name="T1" fmla="*/ 50 h 68"/>
                    <a:gd name="T2" fmla="*/ 9 w 61"/>
                    <a:gd name="T3" fmla="*/ 52 h 68"/>
                    <a:gd name="T4" fmla="*/ 15 w 61"/>
                    <a:gd name="T5" fmla="*/ 55 h 68"/>
                    <a:gd name="T6" fmla="*/ 24 w 61"/>
                    <a:gd name="T7" fmla="*/ 64 h 68"/>
                    <a:gd name="T8" fmla="*/ 29 w 61"/>
                    <a:gd name="T9" fmla="*/ 66 h 68"/>
                    <a:gd name="T10" fmla="*/ 35 w 61"/>
                    <a:gd name="T11" fmla="*/ 67 h 68"/>
                    <a:gd name="T12" fmla="*/ 36 w 61"/>
                    <a:gd name="T13" fmla="*/ 67 h 68"/>
                    <a:gd name="T14" fmla="*/ 38 w 61"/>
                    <a:gd name="T15" fmla="*/ 67 h 68"/>
                    <a:gd name="T16" fmla="*/ 40 w 61"/>
                    <a:gd name="T17" fmla="*/ 66 h 68"/>
                    <a:gd name="T18" fmla="*/ 47 w 61"/>
                    <a:gd name="T19" fmla="*/ 61 h 68"/>
                    <a:gd name="T20" fmla="*/ 50 w 61"/>
                    <a:gd name="T21" fmla="*/ 48 h 68"/>
                    <a:gd name="T22" fmla="*/ 51 w 61"/>
                    <a:gd name="T23" fmla="*/ 46 h 68"/>
                    <a:gd name="T24" fmla="*/ 51 w 61"/>
                    <a:gd name="T25" fmla="*/ 42 h 68"/>
                    <a:gd name="T26" fmla="*/ 50 w 61"/>
                    <a:gd name="T27" fmla="*/ 38 h 68"/>
                    <a:gd name="T28" fmla="*/ 53 w 61"/>
                    <a:gd name="T29" fmla="*/ 36 h 68"/>
                    <a:gd name="T30" fmla="*/ 55 w 61"/>
                    <a:gd name="T31" fmla="*/ 35 h 68"/>
                    <a:gd name="T32" fmla="*/ 56 w 61"/>
                    <a:gd name="T33" fmla="*/ 33 h 68"/>
                    <a:gd name="T34" fmla="*/ 58 w 61"/>
                    <a:gd name="T35" fmla="*/ 27 h 68"/>
                    <a:gd name="T36" fmla="*/ 57 w 61"/>
                    <a:gd name="T37" fmla="*/ 24 h 68"/>
                    <a:gd name="T38" fmla="*/ 59 w 61"/>
                    <a:gd name="T39" fmla="*/ 22 h 68"/>
                    <a:gd name="T40" fmla="*/ 60 w 61"/>
                    <a:gd name="T41" fmla="*/ 17 h 68"/>
                    <a:gd name="T42" fmla="*/ 60 w 61"/>
                    <a:gd name="T43" fmla="*/ 14 h 68"/>
                    <a:gd name="T44" fmla="*/ 57 w 61"/>
                    <a:gd name="T45" fmla="*/ 8 h 68"/>
                    <a:gd name="T46" fmla="*/ 51 w 61"/>
                    <a:gd name="T47" fmla="*/ 6 h 68"/>
                    <a:gd name="T48" fmla="*/ 47 w 61"/>
                    <a:gd name="T49" fmla="*/ 7 h 68"/>
                    <a:gd name="T50" fmla="*/ 45 w 61"/>
                    <a:gd name="T51" fmla="*/ 7 h 68"/>
                    <a:gd name="T52" fmla="*/ 45 w 61"/>
                    <a:gd name="T53" fmla="*/ 7 h 68"/>
                    <a:gd name="T54" fmla="*/ 42 w 61"/>
                    <a:gd name="T55" fmla="*/ 4 h 68"/>
                    <a:gd name="T56" fmla="*/ 38 w 61"/>
                    <a:gd name="T57" fmla="*/ 2 h 68"/>
                    <a:gd name="T58" fmla="*/ 33 w 61"/>
                    <a:gd name="T59" fmla="*/ 1 h 68"/>
                    <a:gd name="T60" fmla="*/ 27 w 61"/>
                    <a:gd name="T61" fmla="*/ 1 h 68"/>
                    <a:gd name="T62" fmla="*/ 20 w 61"/>
                    <a:gd name="T63" fmla="*/ 8 h 68"/>
                    <a:gd name="T64" fmla="*/ 19 w 61"/>
                    <a:gd name="T65" fmla="*/ 13 h 68"/>
                    <a:gd name="T66" fmla="*/ 15 w 61"/>
                    <a:gd name="T67" fmla="*/ 14 h 68"/>
                    <a:gd name="T68" fmla="*/ 10 w 61"/>
                    <a:gd name="T69" fmla="*/ 18 h 68"/>
                    <a:gd name="T70" fmla="*/ 8 w 61"/>
                    <a:gd name="T71" fmla="*/ 20 h 68"/>
                    <a:gd name="T72" fmla="*/ 3 w 61"/>
                    <a:gd name="T73" fmla="*/ 28 h 68"/>
                    <a:gd name="T74" fmla="*/ 1 w 61"/>
                    <a:gd name="T75" fmla="*/ 31 h 68"/>
                    <a:gd name="T76" fmla="*/ 1 w 61"/>
                    <a:gd name="T77" fmla="*/ 39 h 68"/>
                    <a:gd name="T78" fmla="*/ 2 w 61"/>
                    <a:gd name="T79" fmla="*/ 45 h 68"/>
                    <a:gd name="T80" fmla="*/ 6 w 61"/>
                    <a:gd name="T81"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68">
                      <a:moveTo>
                        <a:pt x="6" y="50"/>
                      </a:moveTo>
                      <a:cubicBezTo>
                        <a:pt x="7" y="51"/>
                        <a:pt x="8" y="51"/>
                        <a:pt x="9" y="52"/>
                      </a:cubicBezTo>
                      <a:lnTo>
                        <a:pt x="15" y="55"/>
                      </a:lnTo>
                      <a:lnTo>
                        <a:pt x="24" y="64"/>
                      </a:lnTo>
                      <a:cubicBezTo>
                        <a:pt x="26" y="65"/>
                        <a:pt x="27" y="66"/>
                        <a:pt x="29" y="66"/>
                      </a:cubicBezTo>
                      <a:lnTo>
                        <a:pt x="35" y="67"/>
                      </a:lnTo>
                      <a:cubicBezTo>
                        <a:pt x="36" y="67"/>
                        <a:pt x="36" y="67"/>
                        <a:pt x="36" y="67"/>
                      </a:cubicBezTo>
                      <a:cubicBezTo>
                        <a:pt x="37" y="67"/>
                        <a:pt x="37" y="67"/>
                        <a:pt x="38" y="67"/>
                      </a:cubicBezTo>
                      <a:lnTo>
                        <a:pt x="40" y="66"/>
                      </a:lnTo>
                      <a:cubicBezTo>
                        <a:pt x="43" y="66"/>
                        <a:pt x="46" y="63"/>
                        <a:pt x="47" y="61"/>
                      </a:cubicBezTo>
                      <a:lnTo>
                        <a:pt x="50" y="48"/>
                      </a:lnTo>
                      <a:cubicBezTo>
                        <a:pt x="51" y="47"/>
                        <a:pt x="51" y="46"/>
                        <a:pt x="51" y="46"/>
                      </a:cubicBezTo>
                      <a:lnTo>
                        <a:pt x="51" y="42"/>
                      </a:lnTo>
                      <a:cubicBezTo>
                        <a:pt x="51" y="41"/>
                        <a:pt x="50" y="39"/>
                        <a:pt x="50" y="38"/>
                      </a:cubicBezTo>
                      <a:lnTo>
                        <a:pt x="53" y="36"/>
                      </a:lnTo>
                      <a:cubicBezTo>
                        <a:pt x="53" y="36"/>
                        <a:pt x="54" y="35"/>
                        <a:pt x="55" y="35"/>
                      </a:cubicBezTo>
                      <a:lnTo>
                        <a:pt x="56" y="33"/>
                      </a:lnTo>
                      <a:cubicBezTo>
                        <a:pt x="58" y="31"/>
                        <a:pt x="58" y="29"/>
                        <a:pt x="58" y="27"/>
                      </a:cubicBezTo>
                      <a:cubicBezTo>
                        <a:pt x="58" y="26"/>
                        <a:pt x="57" y="25"/>
                        <a:pt x="57" y="24"/>
                      </a:cubicBezTo>
                      <a:lnTo>
                        <a:pt x="59" y="22"/>
                      </a:lnTo>
                      <a:cubicBezTo>
                        <a:pt x="60" y="20"/>
                        <a:pt x="60" y="19"/>
                        <a:pt x="60" y="17"/>
                      </a:cubicBezTo>
                      <a:lnTo>
                        <a:pt x="60" y="14"/>
                      </a:lnTo>
                      <a:cubicBezTo>
                        <a:pt x="60" y="12"/>
                        <a:pt x="59" y="9"/>
                        <a:pt x="57" y="8"/>
                      </a:cubicBezTo>
                      <a:cubicBezTo>
                        <a:pt x="56" y="6"/>
                        <a:pt x="53" y="6"/>
                        <a:pt x="51" y="6"/>
                      </a:cubicBezTo>
                      <a:lnTo>
                        <a:pt x="47" y="7"/>
                      </a:lnTo>
                      <a:cubicBezTo>
                        <a:pt x="46" y="7"/>
                        <a:pt x="46" y="7"/>
                        <a:pt x="45" y="7"/>
                      </a:cubicBezTo>
                      <a:lnTo>
                        <a:pt x="45" y="7"/>
                      </a:lnTo>
                      <a:cubicBezTo>
                        <a:pt x="44" y="6"/>
                        <a:pt x="43" y="5"/>
                        <a:pt x="42" y="4"/>
                      </a:cubicBezTo>
                      <a:lnTo>
                        <a:pt x="38" y="2"/>
                      </a:lnTo>
                      <a:cubicBezTo>
                        <a:pt x="37" y="1"/>
                        <a:pt x="35" y="0"/>
                        <a:pt x="33" y="1"/>
                      </a:cubicBezTo>
                      <a:lnTo>
                        <a:pt x="27" y="1"/>
                      </a:lnTo>
                      <a:cubicBezTo>
                        <a:pt x="23" y="2"/>
                        <a:pt x="20" y="5"/>
                        <a:pt x="20" y="8"/>
                      </a:cubicBezTo>
                      <a:lnTo>
                        <a:pt x="19" y="13"/>
                      </a:lnTo>
                      <a:cubicBezTo>
                        <a:pt x="18" y="13"/>
                        <a:pt x="16" y="14"/>
                        <a:pt x="15" y="14"/>
                      </a:cubicBezTo>
                      <a:lnTo>
                        <a:pt x="10" y="18"/>
                      </a:lnTo>
                      <a:cubicBezTo>
                        <a:pt x="9" y="18"/>
                        <a:pt x="9" y="19"/>
                        <a:pt x="8" y="20"/>
                      </a:cubicBezTo>
                      <a:lnTo>
                        <a:pt x="3" y="28"/>
                      </a:lnTo>
                      <a:cubicBezTo>
                        <a:pt x="2" y="29"/>
                        <a:pt x="2" y="30"/>
                        <a:pt x="1" y="31"/>
                      </a:cubicBezTo>
                      <a:lnTo>
                        <a:pt x="1" y="39"/>
                      </a:lnTo>
                      <a:cubicBezTo>
                        <a:pt x="0" y="41"/>
                        <a:pt x="1" y="43"/>
                        <a:pt x="2" y="45"/>
                      </a:cubicBezTo>
                      <a:lnTo>
                        <a:pt x="6" y="5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21" name="Freeform 261">
                <a:extLst>
                  <a:ext uri="{FF2B5EF4-FFF2-40B4-BE49-F238E27FC236}">
                    <a16:creationId xmlns:a16="http://schemas.microsoft.com/office/drawing/2014/main" id="{256FB635-E4E5-42B2-5FDB-A81524558269}"/>
                  </a:ext>
                </a:extLst>
              </p:cNvPr>
              <p:cNvSpPr>
                <a:spLocks noChangeArrowheads="1"/>
              </p:cNvSpPr>
              <p:nvPr/>
            </p:nvSpPr>
            <p:spPr bwMode="auto">
              <a:xfrm>
                <a:off x="6473776" y="4626833"/>
                <a:ext cx="44769" cy="35814"/>
              </a:xfrm>
              <a:custGeom>
                <a:avLst/>
                <a:gdLst>
                  <a:gd name="T0" fmla="*/ 45 w 64"/>
                  <a:gd name="T1" fmla="*/ 16 h 53"/>
                  <a:gd name="T2" fmla="*/ 42 w 64"/>
                  <a:gd name="T3" fmla="*/ 17 h 53"/>
                  <a:gd name="T4" fmla="*/ 37 w 64"/>
                  <a:gd name="T5" fmla="*/ 17 h 53"/>
                  <a:gd name="T6" fmla="*/ 32 w 64"/>
                  <a:gd name="T7" fmla="*/ 16 h 53"/>
                  <a:gd name="T8" fmla="*/ 31 w 64"/>
                  <a:gd name="T9" fmla="*/ 17 h 53"/>
                  <a:gd name="T10" fmla="*/ 28 w 64"/>
                  <a:gd name="T11" fmla="*/ 21 h 53"/>
                  <a:gd name="T12" fmla="*/ 25 w 64"/>
                  <a:gd name="T13" fmla="*/ 22 h 53"/>
                  <a:gd name="T14" fmla="*/ 20 w 64"/>
                  <a:gd name="T15" fmla="*/ 24 h 53"/>
                  <a:gd name="T16" fmla="*/ 0 w 64"/>
                  <a:gd name="T17" fmla="*/ 46 h 53"/>
                  <a:gd name="T18" fmla="*/ 2 w 64"/>
                  <a:gd name="T19" fmla="*/ 49 h 53"/>
                  <a:gd name="T20" fmla="*/ 3 w 64"/>
                  <a:gd name="T21" fmla="*/ 49 h 53"/>
                  <a:gd name="T22" fmla="*/ 8 w 64"/>
                  <a:gd name="T23" fmla="*/ 51 h 53"/>
                  <a:gd name="T24" fmla="*/ 10 w 64"/>
                  <a:gd name="T25" fmla="*/ 52 h 53"/>
                  <a:gd name="T26" fmla="*/ 11 w 64"/>
                  <a:gd name="T27" fmla="*/ 51 h 53"/>
                  <a:gd name="T28" fmla="*/ 15 w 64"/>
                  <a:gd name="T29" fmla="*/ 47 h 53"/>
                  <a:gd name="T30" fmla="*/ 18 w 64"/>
                  <a:gd name="T31" fmla="*/ 45 h 53"/>
                  <a:gd name="T32" fmla="*/ 24 w 64"/>
                  <a:gd name="T33" fmla="*/ 43 h 53"/>
                  <a:gd name="T34" fmla="*/ 29 w 64"/>
                  <a:gd name="T35" fmla="*/ 43 h 53"/>
                  <a:gd name="T36" fmla="*/ 34 w 64"/>
                  <a:gd name="T37" fmla="*/ 45 h 53"/>
                  <a:gd name="T38" fmla="*/ 39 w 64"/>
                  <a:gd name="T39" fmla="*/ 48 h 53"/>
                  <a:gd name="T40" fmla="*/ 43 w 64"/>
                  <a:gd name="T41" fmla="*/ 49 h 53"/>
                  <a:gd name="T42" fmla="*/ 49 w 64"/>
                  <a:gd name="T43" fmla="*/ 51 h 53"/>
                  <a:gd name="T44" fmla="*/ 55 w 64"/>
                  <a:gd name="T45" fmla="*/ 46 h 53"/>
                  <a:gd name="T46" fmla="*/ 59 w 64"/>
                  <a:gd name="T47" fmla="*/ 44 h 53"/>
                  <a:gd name="T48" fmla="*/ 63 w 64"/>
                  <a:gd name="T49" fmla="*/ 44 h 53"/>
                  <a:gd name="T50" fmla="*/ 63 w 64"/>
                  <a:gd name="T51" fmla="*/ 41 h 53"/>
                  <a:gd name="T52" fmla="*/ 63 w 64"/>
                  <a:gd name="T53" fmla="*/ 26 h 53"/>
                  <a:gd name="T54" fmla="*/ 62 w 64"/>
                  <a:gd name="T55" fmla="*/ 14 h 53"/>
                  <a:gd name="T56" fmla="*/ 60 w 64"/>
                  <a:gd name="T57" fmla="*/ 10 h 53"/>
                  <a:gd name="T58" fmla="*/ 53 w 64"/>
                  <a:gd name="T59" fmla="*/ 5 h 53"/>
                  <a:gd name="T60" fmla="*/ 51 w 64"/>
                  <a:gd name="T61" fmla="*/ 1 h 53"/>
                  <a:gd name="T62" fmla="*/ 51 w 64"/>
                  <a:gd name="T63" fmla="*/ 0 h 53"/>
                  <a:gd name="T64" fmla="*/ 50 w 64"/>
                  <a:gd name="T65" fmla="*/ 2 h 53"/>
                  <a:gd name="T66" fmla="*/ 49 w 64"/>
                  <a:gd name="T67" fmla="*/ 4 h 53"/>
                  <a:gd name="T68" fmla="*/ 50 w 64"/>
                  <a:gd name="T69" fmla="*/ 7 h 53"/>
                  <a:gd name="T70" fmla="*/ 45 w 64"/>
                  <a:gd name="T7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53">
                    <a:moveTo>
                      <a:pt x="45" y="16"/>
                    </a:moveTo>
                    <a:lnTo>
                      <a:pt x="42" y="17"/>
                    </a:lnTo>
                    <a:cubicBezTo>
                      <a:pt x="40" y="17"/>
                      <a:pt x="39" y="18"/>
                      <a:pt x="37" y="17"/>
                    </a:cubicBezTo>
                    <a:lnTo>
                      <a:pt x="32" y="16"/>
                    </a:lnTo>
                    <a:lnTo>
                      <a:pt x="31" y="17"/>
                    </a:lnTo>
                    <a:lnTo>
                      <a:pt x="28" y="21"/>
                    </a:lnTo>
                    <a:cubicBezTo>
                      <a:pt x="27" y="21"/>
                      <a:pt x="26" y="22"/>
                      <a:pt x="25" y="22"/>
                    </a:cubicBezTo>
                    <a:lnTo>
                      <a:pt x="20" y="24"/>
                    </a:lnTo>
                    <a:lnTo>
                      <a:pt x="0" y="46"/>
                    </a:lnTo>
                    <a:lnTo>
                      <a:pt x="2" y="49"/>
                    </a:lnTo>
                    <a:lnTo>
                      <a:pt x="3" y="49"/>
                    </a:lnTo>
                    <a:cubicBezTo>
                      <a:pt x="5" y="49"/>
                      <a:pt x="7" y="49"/>
                      <a:pt x="8" y="51"/>
                    </a:cubicBezTo>
                    <a:lnTo>
                      <a:pt x="10" y="52"/>
                    </a:lnTo>
                    <a:lnTo>
                      <a:pt x="11" y="51"/>
                    </a:lnTo>
                    <a:lnTo>
                      <a:pt x="15" y="47"/>
                    </a:lnTo>
                    <a:cubicBezTo>
                      <a:pt x="16" y="46"/>
                      <a:pt x="17" y="45"/>
                      <a:pt x="18" y="45"/>
                    </a:cubicBezTo>
                    <a:lnTo>
                      <a:pt x="24" y="43"/>
                    </a:lnTo>
                    <a:cubicBezTo>
                      <a:pt x="26" y="42"/>
                      <a:pt x="27" y="42"/>
                      <a:pt x="29" y="43"/>
                    </a:cubicBezTo>
                    <a:lnTo>
                      <a:pt x="34" y="45"/>
                    </a:lnTo>
                    <a:cubicBezTo>
                      <a:pt x="36" y="45"/>
                      <a:pt x="38" y="46"/>
                      <a:pt x="39" y="48"/>
                    </a:cubicBezTo>
                    <a:cubicBezTo>
                      <a:pt x="40" y="48"/>
                      <a:pt x="41" y="48"/>
                      <a:pt x="43" y="49"/>
                    </a:cubicBezTo>
                    <a:lnTo>
                      <a:pt x="49" y="51"/>
                    </a:lnTo>
                    <a:lnTo>
                      <a:pt x="55" y="46"/>
                    </a:lnTo>
                    <a:cubicBezTo>
                      <a:pt x="56" y="45"/>
                      <a:pt x="57" y="45"/>
                      <a:pt x="59" y="44"/>
                    </a:cubicBezTo>
                    <a:lnTo>
                      <a:pt x="63" y="44"/>
                    </a:lnTo>
                    <a:lnTo>
                      <a:pt x="63" y="41"/>
                    </a:lnTo>
                    <a:lnTo>
                      <a:pt x="63" y="26"/>
                    </a:lnTo>
                    <a:lnTo>
                      <a:pt x="62" y="14"/>
                    </a:lnTo>
                    <a:lnTo>
                      <a:pt x="60" y="10"/>
                    </a:lnTo>
                    <a:lnTo>
                      <a:pt x="53" y="5"/>
                    </a:lnTo>
                    <a:cubicBezTo>
                      <a:pt x="52" y="4"/>
                      <a:pt x="51" y="2"/>
                      <a:pt x="51" y="1"/>
                    </a:cubicBezTo>
                    <a:lnTo>
                      <a:pt x="51" y="0"/>
                    </a:lnTo>
                    <a:cubicBezTo>
                      <a:pt x="51" y="1"/>
                      <a:pt x="50" y="1"/>
                      <a:pt x="50" y="2"/>
                    </a:cubicBezTo>
                    <a:lnTo>
                      <a:pt x="49" y="4"/>
                    </a:lnTo>
                    <a:lnTo>
                      <a:pt x="50" y="7"/>
                    </a:lnTo>
                    <a:cubicBezTo>
                      <a:pt x="50" y="10"/>
                      <a:pt x="48" y="14"/>
                      <a:pt x="45" y="1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 name="Freeform 262">
                <a:extLst>
                  <a:ext uri="{FF2B5EF4-FFF2-40B4-BE49-F238E27FC236}">
                    <a16:creationId xmlns:a16="http://schemas.microsoft.com/office/drawing/2014/main" id="{FAA1F04F-CA06-A0E1-92D5-31588ADFFAF7}"/>
                  </a:ext>
                </a:extLst>
              </p:cNvPr>
              <p:cNvSpPr>
                <a:spLocks noChangeArrowheads="1"/>
              </p:cNvSpPr>
              <p:nvPr/>
            </p:nvSpPr>
            <p:spPr bwMode="auto">
              <a:xfrm>
                <a:off x="6488700" y="4683538"/>
                <a:ext cx="11938" cy="14923"/>
              </a:xfrm>
              <a:custGeom>
                <a:avLst/>
                <a:gdLst>
                  <a:gd name="T0" fmla="*/ 18 w 19"/>
                  <a:gd name="T1" fmla="*/ 0 h 22"/>
                  <a:gd name="T2" fmla="*/ 4 w 19"/>
                  <a:gd name="T3" fmla="*/ 0 h 22"/>
                  <a:gd name="T4" fmla="*/ 5 w 19"/>
                  <a:gd name="T5" fmla="*/ 1 h 22"/>
                  <a:gd name="T6" fmla="*/ 9 w 19"/>
                  <a:gd name="T7" fmla="*/ 9 h 22"/>
                  <a:gd name="T8" fmla="*/ 3 w 19"/>
                  <a:gd name="T9" fmla="*/ 15 h 22"/>
                  <a:gd name="T10" fmla="*/ 0 w 19"/>
                  <a:gd name="T11" fmla="*/ 16 h 22"/>
                  <a:gd name="T12" fmla="*/ 0 w 19"/>
                  <a:gd name="T13" fmla="*/ 16 h 22"/>
                  <a:gd name="T14" fmla="*/ 1 w 19"/>
                  <a:gd name="T15" fmla="*/ 20 h 22"/>
                  <a:gd name="T16" fmla="*/ 4 w 19"/>
                  <a:gd name="T17" fmla="*/ 21 h 22"/>
                  <a:gd name="T18" fmla="*/ 4 w 19"/>
                  <a:gd name="T19" fmla="*/ 21 h 22"/>
                  <a:gd name="T20" fmla="*/ 12 w 19"/>
                  <a:gd name="T21" fmla="*/ 18 h 22"/>
                  <a:gd name="T22" fmla="*/ 13 w 19"/>
                  <a:gd name="T23" fmla="*/ 11 h 22"/>
                  <a:gd name="T24" fmla="*/ 15 w 19"/>
                  <a:gd name="T25" fmla="*/ 4 h 22"/>
                  <a:gd name="T26" fmla="*/ 17 w 19"/>
                  <a:gd name="T27" fmla="*/ 1 h 22"/>
                  <a:gd name="T28" fmla="*/ 18 w 1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8" y="0"/>
                    </a:moveTo>
                    <a:lnTo>
                      <a:pt x="4" y="0"/>
                    </a:lnTo>
                    <a:lnTo>
                      <a:pt x="5" y="1"/>
                    </a:lnTo>
                    <a:cubicBezTo>
                      <a:pt x="8" y="2"/>
                      <a:pt x="9" y="5"/>
                      <a:pt x="9" y="9"/>
                    </a:cubicBezTo>
                    <a:cubicBezTo>
                      <a:pt x="8" y="12"/>
                      <a:pt x="6" y="15"/>
                      <a:pt x="3" y="15"/>
                    </a:cubicBezTo>
                    <a:lnTo>
                      <a:pt x="0" y="16"/>
                    </a:lnTo>
                    <a:lnTo>
                      <a:pt x="0" y="16"/>
                    </a:lnTo>
                    <a:lnTo>
                      <a:pt x="1" y="20"/>
                    </a:lnTo>
                    <a:cubicBezTo>
                      <a:pt x="2" y="20"/>
                      <a:pt x="3" y="20"/>
                      <a:pt x="4" y="21"/>
                    </a:cubicBezTo>
                    <a:lnTo>
                      <a:pt x="4" y="21"/>
                    </a:lnTo>
                    <a:cubicBezTo>
                      <a:pt x="6" y="19"/>
                      <a:pt x="9" y="18"/>
                      <a:pt x="12" y="18"/>
                    </a:cubicBezTo>
                    <a:lnTo>
                      <a:pt x="13" y="11"/>
                    </a:lnTo>
                    <a:lnTo>
                      <a:pt x="15" y="4"/>
                    </a:lnTo>
                    <a:cubicBezTo>
                      <a:pt x="16" y="3"/>
                      <a:pt x="16" y="2"/>
                      <a:pt x="17" y="1"/>
                    </a:cubicBezTo>
                    <a:lnTo>
                      <a:pt x="18"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20" name="Group 219">
              <a:extLst>
                <a:ext uri="{FF2B5EF4-FFF2-40B4-BE49-F238E27FC236}">
                  <a16:creationId xmlns:a16="http://schemas.microsoft.com/office/drawing/2014/main" id="{4A37D1DE-0C5F-4BFA-4D1E-DE108F7C6BF3}"/>
                </a:ext>
              </a:extLst>
            </p:cNvPr>
            <p:cNvGrpSpPr/>
            <p:nvPr userDrawn="1"/>
          </p:nvGrpSpPr>
          <p:grpSpPr>
            <a:xfrm>
              <a:off x="1394857" y="1376608"/>
              <a:ext cx="2694975" cy="4670693"/>
              <a:chOff x="6431994" y="985782"/>
              <a:chExt cx="2694975" cy="4670693"/>
            </a:xfrm>
          </p:grpSpPr>
          <p:sp>
            <p:nvSpPr>
              <p:cNvPr id="221" name="Freeform 14">
                <a:extLst>
                  <a:ext uri="{FF2B5EF4-FFF2-40B4-BE49-F238E27FC236}">
                    <a16:creationId xmlns:a16="http://schemas.microsoft.com/office/drawing/2014/main" id="{DDE0A171-5F98-4AF4-2744-74A9166B7D89}"/>
                  </a:ext>
                </a:extLst>
              </p:cNvPr>
              <p:cNvSpPr>
                <a:spLocks noChangeArrowheads="1"/>
              </p:cNvSpPr>
              <p:nvPr/>
            </p:nvSpPr>
            <p:spPr bwMode="auto">
              <a:xfrm>
                <a:off x="7766051" y="3265917"/>
                <a:ext cx="8953" cy="11938"/>
              </a:xfrm>
              <a:custGeom>
                <a:avLst/>
                <a:gdLst>
                  <a:gd name="T0" fmla="*/ 9 w 14"/>
                  <a:gd name="T1" fmla="*/ 1 h 18"/>
                  <a:gd name="T2" fmla="*/ 4 w 14"/>
                  <a:gd name="T3" fmla="*/ 8 h 18"/>
                  <a:gd name="T4" fmla="*/ 3 w 14"/>
                  <a:gd name="T5" fmla="*/ 10 h 18"/>
                  <a:gd name="T6" fmla="*/ 0 w 14"/>
                  <a:gd name="T7" fmla="*/ 17 h 18"/>
                  <a:gd name="T8" fmla="*/ 2 w 14"/>
                  <a:gd name="T9" fmla="*/ 17 h 18"/>
                  <a:gd name="T10" fmla="*/ 3 w 14"/>
                  <a:gd name="T11" fmla="*/ 16 h 18"/>
                  <a:gd name="T12" fmla="*/ 5 w 14"/>
                  <a:gd name="T13" fmla="*/ 11 h 18"/>
                  <a:gd name="T14" fmla="*/ 9 w 14"/>
                  <a:gd name="T15" fmla="*/ 6 h 18"/>
                  <a:gd name="T16" fmla="*/ 12 w 14"/>
                  <a:gd name="T17" fmla="*/ 4 h 18"/>
                  <a:gd name="T18" fmla="*/ 13 w 14"/>
                  <a:gd name="T19" fmla="*/ 3 h 18"/>
                  <a:gd name="T20" fmla="*/ 9 w 14"/>
                  <a:gd name="T21" fmla="*/ 0 h 18"/>
                  <a:gd name="T22" fmla="*/ 9 w 14"/>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9" y="1"/>
                    </a:moveTo>
                    <a:cubicBezTo>
                      <a:pt x="9" y="4"/>
                      <a:pt x="7" y="7"/>
                      <a:pt x="4" y="8"/>
                    </a:cubicBezTo>
                    <a:lnTo>
                      <a:pt x="3" y="10"/>
                    </a:lnTo>
                    <a:lnTo>
                      <a:pt x="0" y="17"/>
                    </a:lnTo>
                    <a:lnTo>
                      <a:pt x="2" y="17"/>
                    </a:lnTo>
                    <a:lnTo>
                      <a:pt x="3" y="16"/>
                    </a:lnTo>
                    <a:cubicBezTo>
                      <a:pt x="3" y="14"/>
                      <a:pt x="3" y="13"/>
                      <a:pt x="5" y="11"/>
                    </a:cubicBezTo>
                    <a:lnTo>
                      <a:pt x="9" y="6"/>
                    </a:lnTo>
                    <a:cubicBezTo>
                      <a:pt x="10" y="5"/>
                      <a:pt x="11" y="4"/>
                      <a:pt x="12" y="4"/>
                    </a:cubicBezTo>
                    <a:lnTo>
                      <a:pt x="13" y="3"/>
                    </a:lnTo>
                    <a:cubicBezTo>
                      <a:pt x="12" y="3"/>
                      <a:pt x="10" y="1"/>
                      <a:pt x="9" y="0"/>
                    </a:cubicBezTo>
                    <a:lnTo>
                      <a:pt x="9" y="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2" name="Freeform 15">
                <a:extLst>
                  <a:ext uri="{FF2B5EF4-FFF2-40B4-BE49-F238E27FC236}">
                    <a16:creationId xmlns:a16="http://schemas.microsoft.com/office/drawing/2014/main" id="{5A6E0F9C-B89A-411A-A6B9-EF2E4E01E6E0}"/>
                  </a:ext>
                </a:extLst>
              </p:cNvPr>
              <p:cNvSpPr>
                <a:spLocks noChangeArrowheads="1"/>
              </p:cNvSpPr>
              <p:nvPr/>
            </p:nvSpPr>
            <p:spPr bwMode="auto">
              <a:xfrm>
                <a:off x="7927212" y="4080675"/>
                <a:ext cx="11938" cy="5968"/>
              </a:xfrm>
              <a:custGeom>
                <a:avLst/>
                <a:gdLst>
                  <a:gd name="T0" fmla="*/ 0 w 18"/>
                  <a:gd name="T1" fmla="*/ 0 h 8"/>
                  <a:gd name="T2" fmla="*/ 1 w 18"/>
                  <a:gd name="T3" fmla="*/ 2 h 8"/>
                  <a:gd name="T4" fmla="*/ 2 w 18"/>
                  <a:gd name="T5" fmla="*/ 2 h 8"/>
                  <a:gd name="T6" fmla="*/ 3 w 18"/>
                  <a:gd name="T7" fmla="*/ 2 h 8"/>
                  <a:gd name="T8" fmla="*/ 4 w 18"/>
                  <a:gd name="T9" fmla="*/ 1 h 8"/>
                  <a:gd name="T10" fmla="*/ 7 w 18"/>
                  <a:gd name="T11" fmla="*/ 2 h 8"/>
                  <a:gd name="T12" fmla="*/ 9 w 18"/>
                  <a:gd name="T13" fmla="*/ 3 h 8"/>
                  <a:gd name="T14" fmla="*/ 13 w 18"/>
                  <a:gd name="T15" fmla="*/ 7 h 8"/>
                  <a:gd name="T16" fmla="*/ 15 w 18"/>
                  <a:gd name="T17" fmla="*/ 4 h 8"/>
                  <a:gd name="T18" fmla="*/ 17 w 18"/>
                  <a:gd name="T19" fmla="*/ 2 h 8"/>
                  <a:gd name="T20" fmla="*/ 4 w 18"/>
                  <a:gd name="T21" fmla="*/ 1 h 8"/>
                  <a:gd name="T22" fmla="*/ 0 w 1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0" y="0"/>
                    </a:moveTo>
                    <a:cubicBezTo>
                      <a:pt x="1" y="0"/>
                      <a:pt x="1" y="1"/>
                      <a:pt x="1" y="2"/>
                    </a:cubicBezTo>
                    <a:lnTo>
                      <a:pt x="2" y="2"/>
                    </a:lnTo>
                    <a:lnTo>
                      <a:pt x="3" y="2"/>
                    </a:lnTo>
                    <a:cubicBezTo>
                      <a:pt x="3" y="2"/>
                      <a:pt x="3" y="1"/>
                      <a:pt x="4" y="1"/>
                    </a:cubicBezTo>
                    <a:cubicBezTo>
                      <a:pt x="5" y="1"/>
                      <a:pt x="6" y="2"/>
                      <a:pt x="7" y="2"/>
                    </a:cubicBezTo>
                    <a:lnTo>
                      <a:pt x="9" y="3"/>
                    </a:lnTo>
                    <a:cubicBezTo>
                      <a:pt x="11" y="4"/>
                      <a:pt x="12" y="5"/>
                      <a:pt x="13" y="7"/>
                    </a:cubicBezTo>
                    <a:cubicBezTo>
                      <a:pt x="14" y="6"/>
                      <a:pt x="14" y="5"/>
                      <a:pt x="15" y="4"/>
                    </a:cubicBezTo>
                    <a:lnTo>
                      <a:pt x="17" y="2"/>
                    </a:lnTo>
                    <a:lnTo>
                      <a:pt x="4" y="1"/>
                    </a:lnTo>
                    <a:cubicBezTo>
                      <a:pt x="3" y="1"/>
                      <a:pt x="1" y="1"/>
                      <a:pt x="0" y="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3" name="Freeform 16">
                <a:extLst>
                  <a:ext uri="{FF2B5EF4-FFF2-40B4-BE49-F238E27FC236}">
                    <a16:creationId xmlns:a16="http://schemas.microsoft.com/office/drawing/2014/main" id="{81DCE6EE-5CA5-F5F7-CAAB-364E447A2DF1}"/>
                  </a:ext>
                </a:extLst>
              </p:cNvPr>
              <p:cNvSpPr>
                <a:spLocks noChangeArrowheads="1"/>
              </p:cNvSpPr>
              <p:nvPr/>
            </p:nvSpPr>
            <p:spPr bwMode="auto">
              <a:xfrm>
                <a:off x="7963026" y="2469063"/>
                <a:ext cx="26859" cy="41782"/>
              </a:xfrm>
              <a:custGeom>
                <a:avLst/>
                <a:gdLst>
                  <a:gd name="T0" fmla="*/ 24 w 41"/>
                  <a:gd name="T1" fmla="*/ 59 h 63"/>
                  <a:gd name="T2" fmla="*/ 27 w 41"/>
                  <a:gd name="T3" fmla="*/ 53 h 63"/>
                  <a:gd name="T4" fmla="*/ 30 w 41"/>
                  <a:gd name="T5" fmla="*/ 51 h 63"/>
                  <a:gd name="T6" fmla="*/ 36 w 41"/>
                  <a:gd name="T7" fmla="*/ 49 h 63"/>
                  <a:gd name="T8" fmla="*/ 40 w 41"/>
                  <a:gd name="T9" fmla="*/ 50 h 63"/>
                  <a:gd name="T10" fmla="*/ 39 w 41"/>
                  <a:gd name="T11" fmla="*/ 49 h 63"/>
                  <a:gd name="T12" fmla="*/ 37 w 41"/>
                  <a:gd name="T13" fmla="*/ 47 h 63"/>
                  <a:gd name="T14" fmla="*/ 35 w 41"/>
                  <a:gd name="T15" fmla="*/ 46 h 63"/>
                  <a:gd name="T16" fmla="*/ 34 w 41"/>
                  <a:gd name="T17" fmla="*/ 44 h 63"/>
                  <a:gd name="T18" fmla="*/ 32 w 41"/>
                  <a:gd name="T19" fmla="*/ 40 h 63"/>
                  <a:gd name="T20" fmla="*/ 28 w 41"/>
                  <a:gd name="T21" fmla="*/ 40 h 63"/>
                  <a:gd name="T22" fmla="*/ 25 w 41"/>
                  <a:gd name="T23" fmla="*/ 40 h 63"/>
                  <a:gd name="T24" fmla="*/ 20 w 41"/>
                  <a:gd name="T25" fmla="*/ 37 h 63"/>
                  <a:gd name="T26" fmla="*/ 16 w 41"/>
                  <a:gd name="T27" fmla="*/ 31 h 63"/>
                  <a:gd name="T28" fmla="*/ 14 w 41"/>
                  <a:gd name="T29" fmla="*/ 29 h 63"/>
                  <a:gd name="T30" fmla="*/ 8 w 41"/>
                  <a:gd name="T31" fmla="*/ 9 h 63"/>
                  <a:gd name="T32" fmla="*/ 5 w 41"/>
                  <a:gd name="T33" fmla="*/ 4 h 63"/>
                  <a:gd name="T34" fmla="*/ 0 w 41"/>
                  <a:gd name="T35" fmla="*/ 0 h 63"/>
                  <a:gd name="T36" fmla="*/ 3 w 41"/>
                  <a:gd name="T37" fmla="*/ 27 h 63"/>
                  <a:gd name="T38" fmla="*/ 2 w 41"/>
                  <a:gd name="T39" fmla="*/ 36 h 63"/>
                  <a:gd name="T40" fmla="*/ 4 w 41"/>
                  <a:gd name="T41" fmla="*/ 36 h 63"/>
                  <a:gd name="T42" fmla="*/ 10 w 41"/>
                  <a:gd name="T43" fmla="*/ 39 h 63"/>
                  <a:gd name="T44" fmla="*/ 19 w 41"/>
                  <a:gd name="T45" fmla="*/ 48 h 63"/>
                  <a:gd name="T46" fmla="*/ 20 w 41"/>
                  <a:gd name="T47" fmla="*/ 51 h 63"/>
                  <a:gd name="T48" fmla="*/ 23 w 41"/>
                  <a:gd name="T49" fmla="*/ 62 h 63"/>
                  <a:gd name="T50" fmla="*/ 24 w 41"/>
                  <a:gd name="T51"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63">
                    <a:moveTo>
                      <a:pt x="24" y="59"/>
                    </a:moveTo>
                    <a:cubicBezTo>
                      <a:pt x="24" y="57"/>
                      <a:pt x="25" y="55"/>
                      <a:pt x="27" y="53"/>
                    </a:cubicBezTo>
                    <a:lnTo>
                      <a:pt x="30" y="51"/>
                    </a:lnTo>
                    <a:cubicBezTo>
                      <a:pt x="32" y="50"/>
                      <a:pt x="34" y="49"/>
                      <a:pt x="36" y="49"/>
                    </a:cubicBezTo>
                    <a:lnTo>
                      <a:pt x="40" y="50"/>
                    </a:lnTo>
                    <a:lnTo>
                      <a:pt x="39" y="49"/>
                    </a:lnTo>
                    <a:cubicBezTo>
                      <a:pt x="38" y="48"/>
                      <a:pt x="38" y="48"/>
                      <a:pt x="37" y="47"/>
                    </a:cubicBezTo>
                    <a:lnTo>
                      <a:pt x="35" y="46"/>
                    </a:lnTo>
                    <a:cubicBezTo>
                      <a:pt x="35" y="45"/>
                      <a:pt x="34" y="45"/>
                      <a:pt x="34" y="44"/>
                    </a:cubicBezTo>
                    <a:lnTo>
                      <a:pt x="32" y="40"/>
                    </a:lnTo>
                    <a:cubicBezTo>
                      <a:pt x="31" y="40"/>
                      <a:pt x="30" y="41"/>
                      <a:pt x="28" y="40"/>
                    </a:cubicBezTo>
                    <a:lnTo>
                      <a:pt x="25" y="40"/>
                    </a:lnTo>
                    <a:cubicBezTo>
                      <a:pt x="23" y="39"/>
                      <a:pt x="21" y="39"/>
                      <a:pt x="20" y="37"/>
                    </a:cubicBezTo>
                    <a:lnTo>
                      <a:pt x="16" y="31"/>
                    </a:lnTo>
                    <a:cubicBezTo>
                      <a:pt x="15" y="31"/>
                      <a:pt x="15" y="30"/>
                      <a:pt x="14" y="29"/>
                    </a:cubicBezTo>
                    <a:lnTo>
                      <a:pt x="8" y="9"/>
                    </a:lnTo>
                    <a:lnTo>
                      <a:pt x="5" y="4"/>
                    </a:lnTo>
                    <a:lnTo>
                      <a:pt x="0" y="0"/>
                    </a:lnTo>
                    <a:lnTo>
                      <a:pt x="3" y="27"/>
                    </a:lnTo>
                    <a:lnTo>
                      <a:pt x="2" y="36"/>
                    </a:lnTo>
                    <a:cubicBezTo>
                      <a:pt x="3" y="36"/>
                      <a:pt x="3" y="36"/>
                      <a:pt x="4" y="36"/>
                    </a:cubicBezTo>
                    <a:cubicBezTo>
                      <a:pt x="6" y="36"/>
                      <a:pt x="8" y="37"/>
                      <a:pt x="10" y="39"/>
                    </a:cubicBezTo>
                    <a:lnTo>
                      <a:pt x="19" y="48"/>
                    </a:lnTo>
                    <a:cubicBezTo>
                      <a:pt x="19" y="49"/>
                      <a:pt x="20" y="50"/>
                      <a:pt x="20" y="51"/>
                    </a:cubicBezTo>
                    <a:lnTo>
                      <a:pt x="23" y="62"/>
                    </a:lnTo>
                    <a:lnTo>
                      <a:pt x="24" y="5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4" name="Freeform 19">
                <a:extLst>
                  <a:ext uri="{FF2B5EF4-FFF2-40B4-BE49-F238E27FC236}">
                    <a16:creationId xmlns:a16="http://schemas.microsoft.com/office/drawing/2014/main" id="{A9DC0B69-7D0B-8E85-0D59-E391E03AFE1B}"/>
                  </a:ext>
                </a:extLst>
              </p:cNvPr>
              <p:cNvSpPr>
                <a:spLocks noChangeArrowheads="1"/>
              </p:cNvSpPr>
              <p:nvPr/>
            </p:nvSpPr>
            <p:spPr bwMode="auto">
              <a:xfrm>
                <a:off x="7381054" y="4304511"/>
                <a:ext cx="26861" cy="35814"/>
              </a:xfrm>
              <a:custGeom>
                <a:avLst/>
                <a:gdLst>
                  <a:gd name="T0" fmla="*/ 32 w 38"/>
                  <a:gd name="T1" fmla="*/ 5 h 51"/>
                  <a:gd name="T2" fmla="*/ 24 w 38"/>
                  <a:gd name="T3" fmla="*/ 16 h 51"/>
                  <a:gd name="T4" fmla="*/ 16 w 38"/>
                  <a:gd name="T5" fmla="*/ 23 h 51"/>
                  <a:gd name="T6" fmla="*/ 13 w 38"/>
                  <a:gd name="T7" fmla="*/ 24 h 51"/>
                  <a:gd name="T8" fmla="*/ 6 w 38"/>
                  <a:gd name="T9" fmla="*/ 26 h 51"/>
                  <a:gd name="T10" fmla="*/ 4 w 38"/>
                  <a:gd name="T11" fmla="*/ 26 h 51"/>
                  <a:gd name="T12" fmla="*/ 2 w 38"/>
                  <a:gd name="T13" fmla="*/ 30 h 51"/>
                  <a:gd name="T14" fmla="*/ 0 w 38"/>
                  <a:gd name="T15" fmla="*/ 31 h 51"/>
                  <a:gd name="T16" fmla="*/ 0 w 38"/>
                  <a:gd name="T17" fmla="*/ 34 h 51"/>
                  <a:gd name="T18" fmla="*/ 0 w 38"/>
                  <a:gd name="T19" fmla="*/ 34 h 51"/>
                  <a:gd name="T20" fmla="*/ 4 w 38"/>
                  <a:gd name="T21" fmla="*/ 35 h 51"/>
                  <a:gd name="T22" fmla="*/ 11 w 38"/>
                  <a:gd name="T23" fmla="*/ 40 h 51"/>
                  <a:gd name="T24" fmla="*/ 8 w 38"/>
                  <a:gd name="T25" fmla="*/ 49 h 51"/>
                  <a:gd name="T26" fmla="*/ 15 w 38"/>
                  <a:gd name="T27" fmla="*/ 50 h 51"/>
                  <a:gd name="T28" fmla="*/ 17 w 38"/>
                  <a:gd name="T29" fmla="*/ 50 h 51"/>
                  <a:gd name="T30" fmla="*/ 17 w 38"/>
                  <a:gd name="T31" fmla="*/ 50 h 51"/>
                  <a:gd name="T32" fmla="*/ 17 w 38"/>
                  <a:gd name="T33" fmla="*/ 50 h 51"/>
                  <a:gd name="T34" fmla="*/ 17 w 38"/>
                  <a:gd name="T35" fmla="*/ 44 h 51"/>
                  <a:gd name="T36" fmla="*/ 17 w 38"/>
                  <a:gd name="T37" fmla="*/ 44 h 51"/>
                  <a:gd name="T38" fmla="*/ 15 w 38"/>
                  <a:gd name="T39" fmla="*/ 41 h 51"/>
                  <a:gd name="T40" fmla="*/ 13 w 38"/>
                  <a:gd name="T41" fmla="*/ 34 h 51"/>
                  <a:gd name="T42" fmla="*/ 14 w 38"/>
                  <a:gd name="T43" fmla="*/ 27 h 51"/>
                  <a:gd name="T44" fmla="*/ 21 w 38"/>
                  <a:gd name="T45" fmla="*/ 24 h 51"/>
                  <a:gd name="T46" fmla="*/ 31 w 38"/>
                  <a:gd name="T47" fmla="*/ 25 h 51"/>
                  <a:gd name="T48" fmla="*/ 31 w 38"/>
                  <a:gd name="T49" fmla="*/ 24 h 51"/>
                  <a:gd name="T50" fmla="*/ 31 w 38"/>
                  <a:gd name="T51" fmla="*/ 22 h 51"/>
                  <a:gd name="T52" fmla="*/ 30 w 38"/>
                  <a:gd name="T53" fmla="*/ 19 h 51"/>
                  <a:gd name="T54" fmla="*/ 29 w 38"/>
                  <a:gd name="T55" fmla="*/ 12 h 51"/>
                  <a:gd name="T56" fmla="*/ 30 w 38"/>
                  <a:gd name="T57" fmla="*/ 9 h 51"/>
                  <a:gd name="T58" fmla="*/ 33 w 38"/>
                  <a:gd name="T59" fmla="*/ 5 h 51"/>
                  <a:gd name="T60" fmla="*/ 35 w 38"/>
                  <a:gd name="T61" fmla="*/ 3 h 51"/>
                  <a:gd name="T62" fmla="*/ 37 w 38"/>
                  <a:gd name="T63" fmla="*/ 2 h 51"/>
                  <a:gd name="T64" fmla="*/ 37 w 38"/>
                  <a:gd name="T65" fmla="*/ 0 h 51"/>
                  <a:gd name="T66" fmla="*/ 36 w 38"/>
                  <a:gd name="T67" fmla="*/ 1 h 51"/>
                  <a:gd name="T68" fmla="*/ 32 w 38"/>
                  <a:gd name="T6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1">
                    <a:moveTo>
                      <a:pt x="32" y="5"/>
                    </a:moveTo>
                    <a:lnTo>
                      <a:pt x="24" y="16"/>
                    </a:lnTo>
                    <a:lnTo>
                      <a:pt x="16" y="23"/>
                    </a:lnTo>
                    <a:cubicBezTo>
                      <a:pt x="15" y="23"/>
                      <a:pt x="14" y="24"/>
                      <a:pt x="13" y="24"/>
                    </a:cubicBezTo>
                    <a:lnTo>
                      <a:pt x="6" y="26"/>
                    </a:lnTo>
                    <a:cubicBezTo>
                      <a:pt x="5" y="26"/>
                      <a:pt x="5" y="26"/>
                      <a:pt x="4" y="26"/>
                    </a:cubicBezTo>
                    <a:cubicBezTo>
                      <a:pt x="4" y="27"/>
                      <a:pt x="3" y="29"/>
                      <a:pt x="2" y="30"/>
                    </a:cubicBezTo>
                    <a:lnTo>
                      <a:pt x="0" y="31"/>
                    </a:lnTo>
                    <a:cubicBezTo>
                      <a:pt x="0" y="32"/>
                      <a:pt x="0" y="33"/>
                      <a:pt x="0" y="34"/>
                    </a:cubicBezTo>
                    <a:lnTo>
                      <a:pt x="0" y="34"/>
                    </a:lnTo>
                    <a:lnTo>
                      <a:pt x="4" y="35"/>
                    </a:lnTo>
                    <a:cubicBezTo>
                      <a:pt x="7" y="35"/>
                      <a:pt x="10" y="37"/>
                      <a:pt x="11" y="40"/>
                    </a:cubicBezTo>
                    <a:cubicBezTo>
                      <a:pt x="12" y="43"/>
                      <a:pt x="11" y="47"/>
                      <a:pt x="8" y="49"/>
                    </a:cubicBezTo>
                    <a:lnTo>
                      <a:pt x="15" y="50"/>
                    </a:lnTo>
                    <a:cubicBezTo>
                      <a:pt x="15" y="50"/>
                      <a:pt x="16" y="50"/>
                      <a:pt x="17" y="50"/>
                    </a:cubicBezTo>
                    <a:lnTo>
                      <a:pt x="17" y="50"/>
                    </a:lnTo>
                    <a:lnTo>
                      <a:pt x="17" y="50"/>
                    </a:lnTo>
                    <a:cubicBezTo>
                      <a:pt x="16" y="48"/>
                      <a:pt x="16" y="46"/>
                      <a:pt x="17" y="44"/>
                    </a:cubicBezTo>
                    <a:lnTo>
                      <a:pt x="17" y="44"/>
                    </a:lnTo>
                    <a:cubicBezTo>
                      <a:pt x="16" y="43"/>
                      <a:pt x="15" y="42"/>
                      <a:pt x="15" y="41"/>
                    </a:cubicBezTo>
                    <a:lnTo>
                      <a:pt x="13" y="34"/>
                    </a:lnTo>
                    <a:cubicBezTo>
                      <a:pt x="12" y="32"/>
                      <a:pt x="13" y="29"/>
                      <a:pt x="14" y="27"/>
                    </a:cubicBezTo>
                    <a:cubicBezTo>
                      <a:pt x="16" y="25"/>
                      <a:pt x="18" y="24"/>
                      <a:pt x="21" y="24"/>
                    </a:cubicBezTo>
                    <a:lnTo>
                      <a:pt x="31" y="25"/>
                    </a:lnTo>
                    <a:lnTo>
                      <a:pt x="31" y="24"/>
                    </a:lnTo>
                    <a:cubicBezTo>
                      <a:pt x="31" y="23"/>
                      <a:pt x="31" y="23"/>
                      <a:pt x="31" y="22"/>
                    </a:cubicBezTo>
                    <a:lnTo>
                      <a:pt x="30" y="19"/>
                    </a:lnTo>
                    <a:cubicBezTo>
                      <a:pt x="30" y="17"/>
                      <a:pt x="29" y="13"/>
                      <a:pt x="29" y="12"/>
                    </a:cubicBezTo>
                    <a:lnTo>
                      <a:pt x="30" y="9"/>
                    </a:lnTo>
                    <a:cubicBezTo>
                      <a:pt x="30" y="7"/>
                      <a:pt x="31" y="6"/>
                      <a:pt x="33" y="5"/>
                    </a:cubicBezTo>
                    <a:lnTo>
                      <a:pt x="35" y="3"/>
                    </a:lnTo>
                    <a:cubicBezTo>
                      <a:pt x="35" y="2"/>
                      <a:pt x="36" y="2"/>
                      <a:pt x="37" y="2"/>
                    </a:cubicBezTo>
                    <a:lnTo>
                      <a:pt x="37" y="0"/>
                    </a:lnTo>
                    <a:lnTo>
                      <a:pt x="36" y="1"/>
                    </a:lnTo>
                    <a:lnTo>
                      <a:pt x="32"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 name="Freeform 24">
                <a:extLst>
                  <a:ext uri="{FF2B5EF4-FFF2-40B4-BE49-F238E27FC236}">
                    <a16:creationId xmlns:a16="http://schemas.microsoft.com/office/drawing/2014/main" id="{345AA135-CEC8-575B-AEF6-DC660DA24569}"/>
                  </a:ext>
                </a:extLst>
              </p:cNvPr>
              <p:cNvSpPr>
                <a:spLocks noChangeArrowheads="1"/>
              </p:cNvSpPr>
              <p:nvPr/>
            </p:nvSpPr>
            <p:spPr bwMode="auto">
              <a:xfrm>
                <a:off x="7963026" y="3134600"/>
                <a:ext cx="14921" cy="20891"/>
              </a:xfrm>
              <a:custGeom>
                <a:avLst/>
                <a:gdLst>
                  <a:gd name="T0" fmla="*/ 15 w 23"/>
                  <a:gd name="T1" fmla="*/ 13 h 31"/>
                  <a:gd name="T2" fmla="*/ 16 w 23"/>
                  <a:gd name="T3" fmla="*/ 11 h 31"/>
                  <a:gd name="T4" fmla="*/ 19 w 23"/>
                  <a:gd name="T5" fmla="*/ 7 h 31"/>
                  <a:gd name="T6" fmla="*/ 21 w 23"/>
                  <a:gd name="T7" fmla="*/ 5 h 31"/>
                  <a:gd name="T8" fmla="*/ 22 w 23"/>
                  <a:gd name="T9" fmla="*/ 4 h 31"/>
                  <a:gd name="T10" fmla="*/ 17 w 23"/>
                  <a:gd name="T11" fmla="*/ 2 h 31"/>
                  <a:gd name="T12" fmla="*/ 15 w 23"/>
                  <a:gd name="T13" fmla="*/ 0 h 31"/>
                  <a:gd name="T14" fmla="*/ 12 w 23"/>
                  <a:gd name="T15" fmla="*/ 1 h 31"/>
                  <a:gd name="T16" fmla="*/ 8 w 23"/>
                  <a:gd name="T17" fmla="*/ 4 h 31"/>
                  <a:gd name="T18" fmla="*/ 5 w 23"/>
                  <a:gd name="T19" fmla="*/ 5 h 31"/>
                  <a:gd name="T20" fmla="*/ 0 w 23"/>
                  <a:gd name="T21" fmla="*/ 4 h 31"/>
                  <a:gd name="T22" fmla="*/ 3 w 23"/>
                  <a:gd name="T23" fmla="*/ 10 h 31"/>
                  <a:gd name="T24" fmla="*/ 3 w 23"/>
                  <a:gd name="T25" fmla="*/ 12 h 31"/>
                  <a:gd name="T26" fmla="*/ 4 w 23"/>
                  <a:gd name="T27" fmla="*/ 17 h 31"/>
                  <a:gd name="T28" fmla="*/ 4 w 23"/>
                  <a:gd name="T29" fmla="*/ 20 h 31"/>
                  <a:gd name="T30" fmla="*/ 4 w 23"/>
                  <a:gd name="T31" fmla="*/ 23 h 31"/>
                  <a:gd name="T32" fmla="*/ 7 w 23"/>
                  <a:gd name="T33" fmla="*/ 30 h 31"/>
                  <a:gd name="T34" fmla="*/ 11 w 23"/>
                  <a:gd name="T35" fmla="*/ 25 h 31"/>
                  <a:gd name="T36" fmla="*/ 13 w 23"/>
                  <a:gd name="T37" fmla="*/ 24 h 31"/>
                  <a:gd name="T38" fmla="*/ 13 w 23"/>
                  <a:gd name="T39" fmla="*/ 23 h 31"/>
                  <a:gd name="T40" fmla="*/ 14 w 23"/>
                  <a:gd name="T41" fmla="*/ 17 h 31"/>
                  <a:gd name="T42" fmla="*/ 15 w 23"/>
                  <a:gd name="T4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1">
                    <a:moveTo>
                      <a:pt x="15" y="13"/>
                    </a:moveTo>
                    <a:cubicBezTo>
                      <a:pt x="15" y="13"/>
                      <a:pt x="16" y="12"/>
                      <a:pt x="16" y="11"/>
                    </a:cubicBezTo>
                    <a:lnTo>
                      <a:pt x="19" y="7"/>
                    </a:lnTo>
                    <a:cubicBezTo>
                      <a:pt x="20" y="6"/>
                      <a:pt x="20" y="5"/>
                      <a:pt x="21" y="5"/>
                    </a:cubicBezTo>
                    <a:lnTo>
                      <a:pt x="22" y="4"/>
                    </a:lnTo>
                    <a:lnTo>
                      <a:pt x="17" y="2"/>
                    </a:lnTo>
                    <a:cubicBezTo>
                      <a:pt x="16" y="1"/>
                      <a:pt x="15" y="1"/>
                      <a:pt x="15" y="0"/>
                    </a:cubicBezTo>
                    <a:cubicBezTo>
                      <a:pt x="14" y="1"/>
                      <a:pt x="13" y="1"/>
                      <a:pt x="12" y="1"/>
                    </a:cubicBezTo>
                    <a:cubicBezTo>
                      <a:pt x="11" y="3"/>
                      <a:pt x="10" y="3"/>
                      <a:pt x="8" y="4"/>
                    </a:cubicBezTo>
                    <a:lnTo>
                      <a:pt x="5" y="5"/>
                    </a:lnTo>
                    <a:cubicBezTo>
                      <a:pt x="3" y="5"/>
                      <a:pt x="1" y="5"/>
                      <a:pt x="0" y="4"/>
                    </a:cubicBezTo>
                    <a:lnTo>
                      <a:pt x="3" y="10"/>
                    </a:lnTo>
                    <a:cubicBezTo>
                      <a:pt x="3" y="11"/>
                      <a:pt x="3" y="11"/>
                      <a:pt x="3" y="12"/>
                    </a:cubicBezTo>
                    <a:lnTo>
                      <a:pt x="4" y="17"/>
                    </a:lnTo>
                    <a:cubicBezTo>
                      <a:pt x="4" y="18"/>
                      <a:pt x="4" y="19"/>
                      <a:pt x="4" y="20"/>
                    </a:cubicBezTo>
                    <a:lnTo>
                      <a:pt x="4" y="23"/>
                    </a:lnTo>
                    <a:lnTo>
                      <a:pt x="7" y="30"/>
                    </a:lnTo>
                    <a:lnTo>
                      <a:pt x="11" y="25"/>
                    </a:lnTo>
                    <a:cubicBezTo>
                      <a:pt x="12" y="25"/>
                      <a:pt x="12" y="24"/>
                      <a:pt x="13" y="24"/>
                    </a:cubicBezTo>
                    <a:lnTo>
                      <a:pt x="13" y="23"/>
                    </a:lnTo>
                    <a:lnTo>
                      <a:pt x="14" y="17"/>
                    </a:lnTo>
                    <a:lnTo>
                      <a:pt x="15"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6" name="Freeform 34">
                <a:extLst>
                  <a:ext uri="{FF2B5EF4-FFF2-40B4-BE49-F238E27FC236}">
                    <a16:creationId xmlns:a16="http://schemas.microsoft.com/office/drawing/2014/main" id="{9FDBC337-1980-45D6-5D43-13AD214285A6}"/>
                  </a:ext>
                </a:extLst>
              </p:cNvPr>
              <p:cNvSpPr>
                <a:spLocks noChangeArrowheads="1"/>
              </p:cNvSpPr>
              <p:nvPr/>
            </p:nvSpPr>
            <p:spPr bwMode="auto">
              <a:xfrm>
                <a:off x="8733019" y="4026954"/>
                <a:ext cx="14921" cy="20893"/>
              </a:xfrm>
              <a:custGeom>
                <a:avLst/>
                <a:gdLst>
                  <a:gd name="T0" fmla="*/ 8 w 23"/>
                  <a:gd name="T1" fmla="*/ 3 h 29"/>
                  <a:gd name="T2" fmla="*/ 4 w 23"/>
                  <a:gd name="T3" fmla="*/ 2 h 29"/>
                  <a:gd name="T4" fmla="*/ 0 w 23"/>
                  <a:gd name="T5" fmla="*/ 0 h 29"/>
                  <a:gd name="T6" fmla="*/ 1 w 23"/>
                  <a:gd name="T7" fmla="*/ 3 h 29"/>
                  <a:gd name="T8" fmla="*/ 3 w 23"/>
                  <a:gd name="T9" fmla="*/ 13 h 29"/>
                  <a:gd name="T10" fmla="*/ 5 w 23"/>
                  <a:gd name="T11" fmla="*/ 16 h 29"/>
                  <a:gd name="T12" fmla="*/ 18 w 23"/>
                  <a:gd name="T13" fmla="*/ 23 h 29"/>
                  <a:gd name="T14" fmla="*/ 20 w 23"/>
                  <a:gd name="T15" fmla="*/ 25 h 29"/>
                  <a:gd name="T16" fmla="*/ 22 w 23"/>
                  <a:gd name="T17" fmla="*/ 28 h 29"/>
                  <a:gd name="T18" fmla="*/ 21 w 23"/>
                  <a:gd name="T19" fmla="*/ 23 h 29"/>
                  <a:gd name="T20" fmla="*/ 16 w 23"/>
                  <a:gd name="T21" fmla="*/ 17 h 29"/>
                  <a:gd name="T22" fmla="*/ 15 w 23"/>
                  <a:gd name="T23" fmla="*/ 12 h 29"/>
                  <a:gd name="T24" fmla="*/ 15 w 23"/>
                  <a:gd name="T25" fmla="*/ 4 h 29"/>
                  <a:gd name="T26" fmla="*/ 15 w 23"/>
                  <a:gd name="T27" fmla="*/ 2 h 29"/>
                  <a:gd name="T28" fmla="*/ 8 w 23"/>
                  <a:gd name="T2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8" y="3"/>
                    </a:moveTo>
                    <a:lnTo>
                      <a:pt x="4" y="2"/>
                    </a:lnTo>
                    <a:cubicBezTo>
                      <a:pt x="2" y="1"/>
                      <a:pt x="1" y="0"/>
                      <a:pt x="0" y="0"/>
                    </a:cubicBezTo>
                    <a:lnTo>
                      <a:pt x="1" y="3"/>
                    </a:lnTo>
                    <a:lnTo>
                      <a:pt x="3" y="13"/>
                    </a:lnTo>
                    <a:lnTo>
                      <a:pt x="5" y="16"/>
                    </a:lnTo>
                    <a:lnTo>
                      <a:pt x="18" y="23"/>
                    </a:lnTo>
                    <a:cubicBezTo>
                      <a:pt x="19" y="24"/>
                      <a:pt x="20" y="24"/>
                      <a:pt x="20" y="25"/>
                    </a:cubicBezTo>
                    <a:lnTo>
                      <a:pt x="22" y="28"/>
                    </a:lnTo>
                    <a:lnTo>
                      <a:pt x="21" y="23"/>
                    </a:lnTo>
                    <a:lnTo>
                      <a:pt x="16" y="17"/>
                    </a:lnTo>
                    <a:cubicBezTo>
                      <a:pt x="16" y="16"/>
                      <a:pt x="15" y="14"/>
                      <a:pt x="15" y="12"/>
                    </a:cubicBezTo>
                    <a:lnTo>
                      <a:pt x="15" y="4"/>
                    </a:lnTo>
                    <a:lnTo>
                      <a:pt x="15" y="2"/>
                    </a:lnTo>
                    <a:cubicBezTo>
                      <a:pt x="13" y="4"/>
                      <a:pt x="11" y="4"/>
                      <a:pt x="8" y="3"/>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 name="Freeform 49">
                <a:extLst>
                  <a:ext uri="{FF2B5EF4-FFF2-40B4-BE49-F238E27FC236}">
                    <a16:creationId xmlns:a16="http://schemas.microsoft.com/office/drawing/2014/main" id="{455C37F9-6B5E-7AB4-B22F-A3E6631EC7D5}"/>
                  </a:ext>
                </a:extLst>
              </p:cNvPr>
              <p:cNvSpPr>
                <a:spLocks noChangeArrowheads="1"/>
              </p:cNvSpPr>
              <p:nvPr/>
            </p:nvSpPr>
            <p:spPr bwMode="auto">
              <a:xfrm>
                <a:off x="8058529" y="4435828"/>
                <a:ext cx="11938" cy="5968"/>
              </a:xfrm>
              <a:custGeom>
                <a:avLst/>
                <a:gdLst>
                  <a:gd name="T0" fmla="*/ 0 w 16"/>
                  <a:gd name="T1" fmla="*/ 9 h 10"/>
                  <a:gd name="T2" fmla="*/ 6 w 16"/>
                  <a:gd name="T3" fmla="*/ 7 h 10"/>
                  <a:gd name="T4" fmla="*/ 14 w 16"/>
                  <a:gd name="T5" fmla="*/ 8 h 10"/>
                  <a:gd name="T6" fmla="*/ 15 w 16"/>
                  <a:gd name="T7" fmla="*/ 7 h 10"/>
                  <a:gd name="T8" fmla="*/ 7 w 16"/>
                  <a:gd name="T9" fmla="*/ 4 h 10"/>
                  <a:gd name="T10" fmla="*/ 4 w 16"/>
                  <a:gd name="T11" fmla="*/ 3 h 10"/>
                  <a:gd name="T12" fmla="*/ 0 w 16"/>
                  <a:gd name="T13" fmla="*/ 0 h 10"/>
                  <a:gd name="T14" fmla="*/ 1 w 16"/>
                  <a:gd name="T15" fmla="*/ 2 h 10"/>
                  <a:gd name="T16" fmla="*/ 0 w 16"/>
                  <a:gd name="T17" fmla="*/ 6 h 10"/>
                  <a:gd name="T18" fmla="*/ 0 w 16"/>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0" y="9"/>
                    </a:moveTo>
                    <a:cubicBezTo>
                      <a:pt x="1" y="7"/>
                      <a:pt x="4" y="7"/>
                      <a:pt x="6" y="7"/>
                    </a:cubicBezTo>
                    <a:lnTo>
                      <a:pt x="14" y="8"/>
                    </a:lnTo>
                    <a:lnTo>
                      <a:pt x="15" y="7"/>
                    </a:lnTo>
                    <a:lnTo>
                      <a:pt x="7" y="4"/>
                    </a:lnTo>
                    <a:cubicBezTo>
                      <a:pt x="5" y="4"/>
                      <a:pt x="4" y="3"/>
                      <a:pt x="4" y="3"/>
                    </a:cubicBezTo>
                    <a:lnTo>
                      <a:pt x="0" y="0"/>
                    </a:lnTo>
                    <a:lnTo>
                      <a:pt x="1" y="2"/>
                    </a:lnTo>
                    <a:cubicBezTo>
                      <a:pt x="1" y="3"/>
                      <a:pt x="1" y="5"/>
                      <a:pt x="0" y="6"/>
                    </a:cubicBezTo>
                    <a:lnTo>
                      <a:pt x="0" y="9"/>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8" name="Freeform 50">
                <a:extLst>
                  <a:ext uri="{FF2B5EF4-FFF2-40B4-BE49-F238E27FC236}">
                    <a16:creationId xmlns:a16="http://schemas.microsoft.com/office/drawing/2014/main" id="{2B50DFA8-0213-11CA-6A11-20119D90EDD9}"/>
                  </a:ext>
                </a:extLst>
              </p:cNvPr>
              <p:cNvSpPr>
                <a:spLocks noChangeArrowheads="1"/>
              </p:cNvSpPr>
              <p:nvPr/>
            </p:nvSpPr>
            <p:spPr bwMode="auto">
              <a:xfrm>
                <a:off x="8079420" y="4489548"/>
                <a:ext cx="11938" cy="2983"/>
              </a:xfrm>
              <a:custGeom>
                <a:avLst/>
                <a:gdLst>
                  <a:gd name="T0" fmla="*/ 7 w 19"/>
                  <a:gd name="T1" fmla="*/ 4 h 6"/>
                  <a:gd name="T2" fmla="*/ 13 w 19"/>
                  <a:gd name="T3" fmla="*/ 2 h 6"/>
                  <a:gd name="T4" fmla="*/ 15 w 19"/>
                  <a:gd name="T5" fmla="*/ 1 h 6"/>
                  <a:gd name="T6" fmla="*/ 18 w 19"/>
                  <a:gd name="T7" fmla="*/ 1 h 6"/>
                  <a:gd name="T8" fmla="*/ 6 w 19"/>
                  <a:gd name="T9" fmla="*/ 0 h 6"/>
                  <a:gd name="T10" fmla="*/ 3 w 19"/>
                  <a:gd name="T11" fmla="*/ 0 h 6"/>
                  <a:gd name="T12" fmla="*/ 0 w 19"/>
                  <a:gd name="T13" fmla="*/ 3 h 6"/>
                  <a:gd name="T14" fmla="*/ 2 w 19"/>
                  <a:gd name="T15" fmla="*/ 5 h 6"/>
                  <a:gd name="T16" fmla="*/ 7 w 19"/>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7" y="4"/>
                    </a:moveTo>
                    <a:lnTo>
                      <a:pt x="13" y="2"/>
                    </a:lnTo>
                    <a:cubicBezTo>
                      <a:pt x="14" y="1"/>
                      <a:pt x="14" y="1"/>
                      <a:pt x="15" y="1"/>
                    </a:cubicBezTo>
                    <a:lnTo>
                      <a:pt x="18" y="1"/>
                    </a:lnTo>
                    <a:lnTo>
                      <a:pt x="6" y="0"/>
                    </a:lnTo>
                    <a:lnTo>
                      <a:pt x="3" y="0"/>
                    </a:lnTo>
                    <a:lnTo>
                      <a:pt x="0" y="3"/>
                    </a:lnTo>
                    <a:lnTo>
                      <a:pt x="2" y="5"/>
                    </a:lnTo>
                    <a:lnTo>
                      <a:pt x="7" y="4"/>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9" name="Freeform 51">
                <a:extLst>
                  <a:ext uri="{FF2B5EF4-FFF2-40B4-BE49-F238E27FC236}">
                    <a16:creationId xmlns:a16="http://schemas.microsoft.com/office/drawing/2014/main" id="{91913ECE-E917-83B9-10CC-04DAF7A19822}"/>
                  </a:ext>
                </a:extLst>
              </p:cNvPr>
              <p:cNvSpPr>
                <a:spLocks noChangeArrowheads="1"/>
              </p:cNvSpPr>
              <p:nvPr/>
            </p:nvSpPr>
            <p:spPr bwMode="auto">
              <a:xfrm>
                <a:off x="7855586" y="4050830"/>
                <a:ext cx="35814" cy="44769"/>
              </a:xfrm>
              <a:custGeom>
                <a:avLst/>
                <a:gdLst>
                  <a:gd name="T0" fmla="*/ 39 w 55"/>
                  <a:gd name="T1" fmla="*/ 23 h 67"/>
                  <a:gd name="T2" fmla="*/ 35 w 55"/>
                  <a:gd name="T3" fmla="*/ 21 h 67"/>
                  <a:gd name="T4" fmla="*/ 28 w 55"/>
                  <a:gd name="T5" fmla="*/ 23 h 67"/>
                  <a:gd name="T6" fmla="*/ 24 w 55"/>
                  <a:gd name="T7" fmla="*/ 22 h 67"/>
                  <a:gd name="T8" fmla="*/ 20 w 55"/>
                  <a:gd name="T9" fmla="*/ 19 h 67"/>
                  <a:gd name="T10" fmla="*/ 14 w 55"/>
                  <a:gd name="T11" fmla="*/ 12 h 67"/>
                  <a:gd name="T12" fmla="*/ 13 w 55"/>
                  <a:gd name="T13" fmla="*/ 8 h 67"/>
                  <a:gd name="T14" fmla="*/ 11 w 55"/>
                  <a:gd name="T15" fmla="*/ 7 h 67"/>
                  <a:gd name="T16" fmla="*/ 10 w 55"/>
                  <a:gd name="T17" fmla="*/ 6 h 67"/>
                  <a:gd name="T18" fmla="*/ 6 w 55"/>
                  <a:gd name="T19" fmla="*/ 2 h 67"/>
                  <a:gd name="T20" fmla="*/ 6 w 55"/>
                  <a:gd name="T21" fmla="*/ 1 h 67"/>
                  <a:gd name="T22" fmla="*/ 5 w 55"/>
                  <a:gd name="T23" fmla="*/ 1 h 67"/>
                  <a:gd name="T24" fmla="*/ 1 w 55"/>
                  <a:gd name="T25" fmla="*/ 0 h 67"/>
                  <a:gd name="T26" fmla="*/ 0 w 55"/>
                  <a:gd name="T27" fmla="*/ 3 h 67"/>
                  <a:gd name="T28" fmla="*/ 1 w 55"/>
                  <a:gd name="T29" fmla="*/ 3 h 67"/>
                  <a:gd name="T30" fmla="*/ 3 w 55"/>
                  <a:gd name="T31" fmla="*/ 6 h 67"/>
                  <a:gd name="T32" fmla="*/ 5 w 55"/>
                  <a:gd name="T33" fmla="*/ 10 h 67"/>
                  <a:gd name="T34" fmla="*/ 6 w 55"/>
                  <a:gd name="T35" fmla="*/ 12 h 67"/>
                  <a:gd name="T36" fmla="*/ 6 w 55"/>
                  <a:gd name="T37" fmla="*/ 13 h 67"/>
                  <a:gd name="T38" fmla="*/ 11 w 55"/>
                  <a:gd name="T39" fmla="*/ 17 h 67"/>
                  <a:gd name="T40" fmla="*/ 15 w 55"/>
                  <a:gd name="T41" fmla="*/ 25 h 67"/>
                  <a:gd name="T42" fmla="*/ 15 w 55"/>
                  <a:gd name="T43" fmla="*/ 29 h 67"/>
                  <a:gd name="T44" fmla="*/ 15 w 55"/>
                  <a:gd name="T45" fmla="*/ 31 h 67"/>
                  <a:gd name="T46" fmla="*/ 15 w 55"/>
                  <a:gd name="T47" fmla="*/ 34 h 67"/>
                  <a:gd name="T48" fmla="*/ 16 w 55"/>
                  <a:gd name="T49" fmla="*/ 34 h 67"/>
                  <a:gd name="T50" fmla="*/ 19 w 55"/>
                  <a:gd name="T51" fmla="*/ 36 h 67"/>
                  <a:gd name="T52" fmla="*/ 22 w 55"/>
                  <a:gd name="T53" fmla="*/ 40 h 67"/>
                  <a:gd name="T54" fmla="*/ 24 w 55"/>
                  <a:gd name="T55" fmla="*/ 44 h 67"/>
                  <a:gd name="T56" fmla="*/ 24 w 55"/>
                  <a:gd name="T57" fmla="*/ 50 h 67"/>
                  <a:gd name="T58" fmla="*/ 25 w 55"/>
                  <a:gd name="T59" fmla="*/ 53 h 67"/>
                  <a:gd name="T60" fmla="*/ 25 w 55"/>
                  <a:gd name="T61" fmla="*/ 56 h 67"/>
                  <a:gd name="T62" fmla="*/ 21 w 55"/>
                  <a:gd name="T63" fmla="*/ 62 h 67"/>
                  <a:gd name="T64" fmla="*/ 24 w 55"/>
                  <a:gd name="T65" fmla="*/ 64 h 67"/>
                  <a:gd name="T66" fmla="*/ 26 w 55"/>
                  <a:gd name="T67" fmla="*/ 66 h 67"/>
                  <a:gd name="T68" fmla="*/ 28 w 55"/>
                  <a:gd name="T69" fmla="*/ 63 h 67"/>
                  <a:gd name="T70" fmla="*/ 32 w 55"/>
                  <a:gd name="T71" fmla="*/ 58 h 67"/>
                  <a:gd name="T72" fmla="*/ 36 w 55"/>
                  <a:gd name="T73" fmla="*/ 56 h 67"/>
                  <a:gd name="T74" fmla="*/ 37 w 55"/>
                  <a:gd name="T75" fmla="*/ 56 h 67"/>
                  <a:gd name="T76" fmla="*/ 35 w 55"/>
                  <a:gd name="T77" fmla="*/ 55 h 67"/>
                  <a:gd name="T78" fmla="*/ 30 w 55"/>
                  <a:gd name="T79" fmla="*/ 51 h 67"/>
                  <a:gd name="T80" fmla="*/ 30 w 55"/>
                  <a:gd name="T81" fmla="*/ 44 h 67"/>
                  <a:gd name="T82" fmla="*/ 34 w 55"/>
                  <a:gd name="T83" fmla="*/ 37 h 67"/>
                  <a:gd name="T84" fmla="*/ 35 w 55"/>
                  <a:gd name="T85" fmla="*/ 35 h 67"/>
                  <a:gd name="T86" fmla="*/ 38 w 55"/>
                  <a:gd name="T87" fmla="*/ 32 h 67"/>
                  <a:gd name="T88" fmla="*/ 42 w 55"/>
                  <a:gd name="T89" fmla="*/ 30 h 67"/>
                  <a:gd name="T90" fmla="*/ 45 w 55"/>
                  <a:gd name="T91" fmla="*/ 29 h 67"/>
                  <a:gd name="T92" fmla="*/ 54 w 55"/>
                  <a:gd name="T93" fmla="*/ 29 h 67"/>
                  <a:gd name="T94" fmla="*/ 46 w 55"/>
                  <a:gd name="T95" fmla="*/ 24 h 67"/>
                  <a:gd name="T96" fmla="*/ 39 w 55"/>
                  <a:gd name="T9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67">
                    <a:moveTo>
                      <a:pt x="39" y="23"/>
                    </a:moveTo>
                    <a:cubicBezTo>
                      <a:pt x="38" y="23"/>
                      <a:pt x="36" y="22"/>
                      <a:pt x="35" y="21"/>
                    </a:cubicBezTo>
                    <a:cubicBezTo>
                      <a:pt x="33" y="23"/>
                      <a:pt x="30" y="23"/>
                      <a:pt x="28" y="23"/>
                    </a:cubicBezTo>
                    <a:lnTo>
                      <a:pt x="24" y="22"/>
                    </a:lnTo>
                    <a:cubicBezTo>
                      <a:pt x="22" y="21"/>
                      <a:pt x="21" y="20"/>
                      <a:pt x="20" y="19"/>
                    </a:cubicBezTo>
                    <a:lnTo>
                      <a:pt x="14" y="12"/>
                    </a:lnTo>
                    <a:cubicBezTo>
                      <a:pt x="14" y="11"/>
                      <a:pt x="13" y="9"/>
                      <a:pt x="13" y="8"/>
                    </a:cubicBezTo>
                    <a:cubicBezTo>
                      <a:pt x="12" y="8"/>
                      <a:pt x="12" y="7"/>
                      <a:pt x="11" y="7"/>
                    </a:cubicBezTo>
                    <a:lnTo>
                      <a:pt x="10" y="6"/>
                    </a:lnTo>
                    <a:cubicBezTo>
                      <a:pt x="8" y="5"/>
                      <a:pt x="7" y="3"/>
                      <a:pt x="6" y="2"/>
                    </a:cubicBezTo>
                    <a:cubicBezTo>
                      <a:pt x="6" y="1"/>
                      <a:pt x="6" y="1"/>
                      <a:pt x="6" y="1"/>
                    </a:cubicBezTo>
                    <a:lnTo>
                      <a:pt x="5" y="1"/>
                    </a:lnTo>
                    <a:cubicBezTo>
                      <a:pt x="3" y="1"/>
                      <a:pt x="2" y="1"/>
                      <a:pt x="1" y="0"/>
                    </a:cubicBezTo>
                    <a:cubicBezTo>
                      <a:pt x="1" y="1"/>
                      <a:pt x="0" y="2"/>
                      <a:pt x="0" y="3"/>
                    </a:cubicBezTo>
                    <a:lnTo>
                      <a:pt x="1" y="3"/>
                    </a:lnTo>
                    <a:cubicBezTo>
                      <a:pt x="2" y="4"/>
                      <a:pt x="3" y="5"/>
                      <a:pt x="3" y="6"/>
                    </a:cubicBezTo>
                    <a:lnTo>
                      <a:pt x="5" y="10"/>
                    </a:lnTo>
                    <a:cubicBezTo>
                      <a:pt x="5" y="11"/>
                      <a:pt x="6" y="11"/>
                      <a:pt x="6" y="12"/>
                    </a:cubicBezTo>
                    <a:lnTo>
                      <a:pt x="6" y="13"/>
                    </a:lnTo>
                    <a:cubicBezTo>
                      <a:pt x="8" y="14"/>
                      <a:pt x="10" y="15"/>
                      <a:pt x="11" y="17"/>
                    </a:cubicBezTo>
                    <a:lnTo>
                      <a:pt x="15" y="25"/>
                    </a:lnTo>
                    <a:cubicBezTo>
                      <a:pt x="15" y="26"/>
                      <a:pt x="15" y="27"/>
                      <a:pt x="15" y="29"/>
                    </a:cubicBezTo>
                    <a:lnTo>
                      <a:pt x="15" y="31"/>
                    </a:lnTo>
                    <a:cubicBezTo>
                      <a:pt x="15" y="32"/>
                      <a:pt x="15" y="33"/>
                      <a:pt x="15" y="34"/>
                    </a:cubicBezTo>
                    <a:cubicBezTo>
                      <a:pt x="15" y="34"/>
                      <a:pt x="15" y="34"/>
                      <a:pt x="16" y="34"/>
                    </a:cubicBezTo>
                    <a:lnTo>
                      <a:pt x="19" y="36"/>
                    </a:lnTo>
                    <a:cubicBezTo>
                      <a:pt x="20" y="37"/>
                      <a:pt x="22" y="38"/>
                      <a:pt x="22" y="40"/>
                    </a:cubicBezTo>
                    <a:lnTo>
                      <a:pt x="24" y="44"/>
                    </a:lnTo>
                    <a:cubicBezTo>
                      <a:pt x="25" y="46"/>
                      <a:pt x="25" y="48"/>
                      <a:pt x="24" y="50"/>
                    </a:cubicBezTo>
                    <a:cubicBezTo>
                      <a:pt x="24" y="51"/>
                      <a:pt x="25" y="52"/>
                      <a:pt x="25" y="53"/>
                    </a:cubicBezTo>
                    <a:lnTo>
                      <a:pt x="25" y="56"/>
                    </a:lnTo>
                    <a:cubicBezTo>
                      <a:pt x="25" y="58"/>
                      <a:pt x="23" y="61"/>
                      <a:pt x="21" y="62"/>
                    </a:cubicBezTo>
                    <a:cubicBezTo>
                      <a:pt x="22" y="63"/>
                      <a:pt x="23" y="63"/>
                      <a:pt x="24" y="64"/>
                    </a:cubicBezTo>
                    <a:cubicBezTo>
                      <a:pt x="25" y="65"/>
                      <a:pt x="25" y="66"/>
                      <a:pt x="26" y="66"/>
                    </a:cubicBezTo>
                    <a:cubicBezTo>
                      <a:pt x="26" y="65"/>
                      <a:pt x="27" y="64"/>
                      <a:pt x="28" y="63"/>
                    </a:cubicBezTo>
                    <a:lnTo>
                      <a:pt x="32" y="58"/>
                    </a:lnTo>
                    <a:cubicBezTo>
                      <a:pt x="33" y="57"/>
                      <a:pt x="35" y="56"/>
                      <a:pt x="36" y="56"/>
                    </a:cubicBezTo>
                    <a:lnTo>
                      <a:pt x="37" y="56"/>
                    </a:lnTo>
                    <a:lnTo>
                      <a:pt x="35" y="55"/>
                    </a:lnTo>
                    <a:cubicBezTo>
                      <a:pt x="33" y="55"/>
                      <a:pt x="31" y="53"/>
                      <a:pt x="30" y="51"/>
                    </a:cubicBezTo>
                    <a:cubicBezTo>
                      <a:pt x="29" y="49"/>
                      <a:pt x="29" y="46"/>
                      <a:pt x="30" y="44"/>
                    </a:cubicBezTo>
                    <a:lnTo>
                      <a:pt x="34" y="37"/>
                    </a:lnTo>
                    <a:cubicBezTo>
                      <a:pt x="34" y="36"/>
                      <a:pt x="35" y="35"/>
                      <a:pt x="35" y="35"/>
                    </a:cubicBezTo>
                    <a:lnTo>
                      <a:pt x="38" y="32"/>
                    </a:lnTo>
                    <a:cubicBezTo>
                      <a:pt x="39" y="31"/>
                      <a:pt x="40" y="30"/>
                      <a:pt x="42" y="30"/>
                    </a:cubicBezTo>
                    <a:cubicBezTo>
                      <a:pt x="42" y="30"/>
                      <a:pt x="44" y="29"/>
                      <a:pt x="45" y="29"/>
                    </a:cubicBezTo>
                    <a:lnTo>
                      <a:pt x="54" y="29"/>
                    </a:lnTo>
                    <a:lnTo>
                      <a:pt x="46" y="24"/>
                    </a:lnTo>
                    <a:lnTo>
                      <a:pt x="39" y="2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0" name="Freeform 52">
                <a:extLst>
                  <a:ext uri="{FF2B5EF4-FFF2-40B4-BE49-F238E27FC236}">
                    <a16:creationId xmlns:a16="http://schemas.microsoft.com/office/drawing/2014/main" id="{06DC71CE-540A-7EEE-9EE7-E0010B0F3A1E}"/>
                  </a:ext>
                </a:extLst>
              </p:cNvPr>
              <p:cNvSpPr>
                <a:spLocks noChangeArrowheads="1"/>
              </p:cNvSpPr>
              <p:nvPr/>
            </p:nvSpPr>
            <p:spPr bwMode="auto">
              <a:xfrm>
                <a:off x="7828724" y="4023971"/>
                <a:ext cx="8955" cy="8953"/>
              </a:xfrm>
              <a:custGeom>
                <a:avLst/>
                <a:gdLst>
                  <a:gd name="T0" fmla="*/ 11 w 13"/>
                  <a:gd name="T1" fmla="*/ 2 h 14"/>
                  <a:gd name="T2" fmla="*/ 7 w 13"/>
                  <a:gd name="T3" fmla="*/ 3 h 14"/>
                  <a:gd name="T4" fmla="*/ 0 w 13"/>
                  <a:gd name="T5" fmla="*/ 5 h 14"/>
                  <a:gd name="T6" fmla="*/ 1 w 13"/>
                  <a:gd name="T7" fmla="*/ 8 h 14"/>
                  <a:gd name="T8" fmla="*/ 1 w 13"/>
                  <a:gd name="T9" fmla="*/ 12 h 14"/>
                  <a:gd name="T10" fmla="*/ 1 w 13"/>
                  <a:gd name="T11" fmla="*/ 13 h 14"/>
                  <a:gd name="T12" fmla="*/ 1 w 13"/>
                  <a:gd name="T13" fmla="*/ 13 h 14"/>
                  <a:gd name="T14" fmla="*/ 8 w 13"/>
                  <a:gd name="T15" fmla="*/ 9 h 14"/>
                  <a:gd name="T16" fmla="*/ 12 w 13"/>
                  <a:gd name="T17" fmla="*/ 10 h 14"/>
                  <a:gd name="T18" fmla="*/ 12 w 13"/>
                  <a:gd name="T19" fmla="*/ 9 h 14"/>
                  <a:gd name="T20" fmla="*/ 12 w 13"/>
                  <a:gd name="T21" fmla="*/ 4 h 14"/>
                  <a:gd name="T22" fmla="*/ 12 w 13"/>
                  <a:gd name="T23" fmla="*/ 0 h 14"/>
                  <a:gd name="T24" fmla="*/ 11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1" y="2"/>
                    </a:moveTo>
                    <a:cubicBezTo>
                      <a:pt x="10" y="2"/>
                      <a:pt x="9" y="3"/>
                      <a:pt x="7" y="3"/>
                    </a:cubicBezTo>
                    <a:lnTo>
                      <a:pt x="0" y="5"/>
                    </a:lnTo>
                    <a:lnTo>
                      <a:pt x="1" y="8"/>
                    </a:lnTo>
                    <a:cubicBezTo>
                      <a:pt x="2" y="9"/>
                      <a:pt x="2" y="10"/>
                      <a:pt x="1" y="12"/>
                    </a:cubicBezTo>
                    <a:lnTo>
                      <a:pt x="1" y="13"/>
                    </a:lnTo>
                    <a:lnTo>
                      <a:pt x="1" y="13"/>
                    </a:lnTo>
                    <a:cubicBezTo>
                      <a:pt x="3" y="11"/>
                      <a:pt x="5" y="10"/>
                      <a:pt x="8" y="9"/>
                    </a:cubicBezTo>
                    <a:lnTo>
                      <a:pt x="12" y="10"/>
                    </a:lnTo>
                    <a:lnTo>
                      <a:pt x="12" y="9"/>
                    </a:lnTo>
                    <a:lnTo>
                      <a:pt x="12" y="4"/>
                    </a:lnTo>
                    <a:lnTo>
                      <a:pt x="12" y="0"/>
                    </a:lnTo>
                    <a:lnTo>
                      <a:pt x="11"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1" name="Freeform 53">
                <a:extLst>
                  <a:ext uri="{FF2B5EF4-FFF2-40B4-BE49-F238E27FC236}">
                    <a16:creationId xmlns:a16="http://schemas.microsoft.com/office/drawing/2014/main" id="{784227F6-70B4-A788-A51B-8F408A433925}"/>
                  </a:ext>
                </a:extLst>
              </p:cNvPr>
              <p:cNvSpPr>
                <a:spLocks noChangeArrowheads="1"/>
              </p:cNvSpPr>
              <p:nvPr/>
            </p:nvSpPr>
            <p:spPr bwMode="auto">
              <a:xfrm>
                <a:off x="7912289" y="4104551"/>
                <a:ext cx="11938" cy="14923"/>
              </a:xfrm>
              <a:custGeom>
                <a:avLst/>
                <a:gdLst>
                  <a:gd name="T0" fmla="*/ 18 w 19"/>
                  <a:gd name="T1" fmla="*/ 0 h 24"/>
                  <a:gd name="T2" fmla="*/ 15 w 19"/>
                  <a:gd name="T3" fmla="*/ 1 h 24"/>
                  <a:gd name="T4" fmla="*/ 12 w 19"/>
                  <a:gd name="T5" fmla="*/ 2 h 24"/>
                  <a:gd name="T6" fmla="*/ 9 w 19"/>
                  <a:gd name="T7" fmla="*/ 2 h 24"/>
                  <a:gd name="T8" fmla="*/ 8 w 19"/>
                  <a:gd name="T9" fmla="*/ 5 h 24"/>
                  <a:gd name="T10" fmla="*/ 7 w 19"/>
                  <a:gd name="T11" fmla="*/ 7 h 24"/>
                  <a:gd name="T12" fmla="*/ 3 w 19"/>
                  <a:gd name="T13" fmla="*/ 10 h 24"/>
                  <a:gd name="T14" fmla="*/ 0 w 19"/>
                  <a:gd name="T15" fmla="*/ 12 h 24"/>
                  <a:gd name="T16" fmla="*/ 0 w 19"/>
                  <a:gd name="T17" fmla="*/ 12 h 24"/>
                  <a:gd name="T18" fmla="*/ 1 w 19"/>
                  <a:gd name="T19" fmla="*/ 21 h 24"/>
                  <a:gd name="T20" fmla="*/ 1 w 19"/>
                  <a:gd name="T21" fmla="*/ 23 h 24"/>
                  <a:gd name="T22" fmla="*/ 6 w 19"/>
                  <a:gd name="T23" fmla="*/ 21 h 24"/>
                  <a:gd name="T24" fmla="*/ 14 w 19"/>
                  <a:gd name="T25" fmla="*/ 23 h 24"/>
                  <a:gd name="T26" fmla="*/ 15 w 19"/>
                  <a:gd name="T27" fmla="*/ 19 h 24"/>
                  <a:gd name="T28" fmla="*/ 16 w 19"/>
                  <a:gd name="T29" fmla="*/ 17 h 24"/>
                  <a:gd name="T30" fmla="*/ 16 w 19"/>
                  <a:gd name="T31" fmla="*/ 17 h 24"/>
                  <a:gd name="T32" fmla="*/ 16 w 19"/>
                  <a:gd name="T33" fmla="*/ 9 h 24"/>
                  <a:gd name="T34" fmla="*/ 17 w 19"/>
                  <a:gd name="T35" fmla="*/ 6 h 24"/>
                  <a:gd name="T36" fmla="*/ 17 w 19"/>
                  <a:gd name="T37" fmla="*/ 5 h 24"/>
                  <a:gd name="T38" fmla="*/ 17 w 19"/>
                  <a:gd name="T39" fmla="*/ 3 h 24"/>
                  <a:gd name="T40" fmla="*/ 18 w 19"/>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18" y="0"/>
                    </a:moveTo>
                    <a:lnTo>
                      <a:pt x="15" y="1"/>
                    </a:lnTo>
                    <a:cubicBezTo>
                      <a:pt x="14" y="1"/>
                      <a:pt x="13" y="2"/>
                      <a:pt x="12" y="2"/>
                    </a:cubicBezTo>
                    <a:lnTo>
                      <a:pt x="9" y="2"/>
                    </a:lnTo>
                    <a:cubicBezTo>
                      <a:pt x="9" y="3"/>
                      <a:pt x="9" y="4"/>
                      <a:pt x="8" y="5"/>
                    </a:cubicBezTo>
                    <a:lnTo>
                      <a:pt x="7" y="7"/>
                    </a:lnTo>
                    <a:cubicBezTo>
                      <a:pt x="6" y="8"/>
                      <a:pt x="5" y="10"/>
                      <a:pt x="3" y="10"/>
                    </a:cubicBezTo>
                    <a:lnTo>
                      <a:pt x="0" y="12"/>
                    </a:lnTo>
                    <a:lnTo>
                      <a:pt x="0" y="12"/>
                    </a:lnTo>
                    <a:lnTo>
                      <a:pt x="1" y="21"/>
                    </a:lnTo>
                    <a:cubicBezTo>
                      <a:pt x="1" y="22"/>
                      <a:pt x="1" y="22"/>
                      <a:pt x="1" y="23"/>
                    </a:cubicBezTo>
                    <a:lnTo>
                      <a:pt x="6" y="21"/>
                    </a:lnTo>
                    <a:cubicBezTo>
                      <a:pt x="9" y="20"/>
                      <a:pt x="12" y="21"/>
                      <a:pt x="14" y="23"/>
                    </a:cubicBezTo>
                    <a:lnTo>
                      <a:pt x="15" y="19"/>
                    </a:lnTo>
                    <a:cubicBezTo>
                      <a:pt x="15" y="19"/>
                      <a:pt x="16" y="18"/>
                      <a:pt x="16" y="17"/>
                    </a:cubicBezTo>
                    <a:lnTo>
                      <a:pt x="16" y="17"/>
                    </a:lnTo>
                    <a:cubicBezTo>
                      <a:pt x="15" y="14"/>
                      <a:pt x="15" y="11"/>
                      <a:pt x="16" y="9"/>
                    </a:cubicBezTo>
                    <a:lnTo>
                      <a:pt x="17" y="6"/>
                    </a:lnTo>
                    <a:lnTo>
                      <a:pt x="17" y="5"/>
                    </a:lnTo>
                    <a:cubicBezTo>
                      <a:pt x="17" y="4"/>
                      <a:pt x="17" y="3"/>
                      <a:pt x="17" y="3"/>
                    </a:cubicBezTo>
                    <a:lnTo>
                      <a:pt x="18"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2" name="Freeform 254">
                <a:extLst>
                  <a:ext uri="{FF2B5EF4-FFF2-40B4-BE49-F238E27FC236}">
                    <a16:creationId xmlns:a16="http://schemas.microsoft.com/office/drawing/2014/main" id="{ED850B65-05EB-330D-D028-58A75FEEC131}"/>
                  </a:ext>
                </a:extLst>
              </p:cNvPr>
              <p:cNvSpPr>
                <a:spLocks noChangeArrowheads="1"/>
              </p:cNvSpPr>
              <p:nvPr/>
            </p:nvSpPr>
            <p:spPr bwMode="auto">
              <a:xfrm>
                <a:off x="7207955" y="4856637"/>
                <a:ext cx="5968" cy="14923"/>
              </a:xfrm>
              <a:custGeom>
                <a:avLst/>
                <a:gdLst>
                  <a:gd name="T0" fmla="*/ 7 w 11"/>
                  <a:gd name="T1" fmla="*/ 5 h 20"/>
                  <a:gd name="T2" fmla="*/ 8 w 11"/>
                  <a:gd name="T3" fmla="*/ 3 h 20"/>
                  <a:gd name="T4" fmla="*/ 10 w 11"/>
                  <a:gd name="T5" fmla="*/ 1 h 20"/>
                  <a:gd name="T6" fmla="*/ 9 w 11"/>
                  <a:gd name="T7" fmla="*/ 0 h 20"/>
                  <a:gd name="T8" fmla="*/ 0 w 11"/>
                  <a:gd name="T9" fmla="*/ 12 h 20"/>
                  <a:gd name="T10" fmla="*/ 0 w 11"/>
                  <a:gd name="T11" fmla="*/ 19 h 20"/>
                  <a:gd name="T12" fmla="*/ 1 w 11"/>
                  <a:gd name="T13" fmla="*/ 17 h 20"/>
                  <a:gd name="T14" fmla="*/ 7 w 11"/>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7" y="5"/>
                    </a:moveTo>
                    <a:cubicBezTo>
                      <a:pt x="7" y="4"/>
                      <a:pt x="8" y="3"/>
                      <a:pt x="8" y="3"/>
                    </a:cubicBezTo>
                    <a:lnTo>
                      <a:pt x="10" y="1"/>
                    </a:lnTo>
                    <a:cubicBezTo>
                      <a:pt x="9" y="1"/>
                      <a:pt x="9" y="1"/>
                      <a:pt x="9" y="0"/>
                    </a:cubicBezTo>
                    <a:lnTo>
                      <a:pt x="0" y="12"/>
                    </a:lnTo>
                    <a:lnTo>
                      <a:pt x="0" y="19"/>
                    </a:lnTo>
                    <a:cubicBezTo>
                      <a:pt x="0" y="18"/>
                      <a:pt x="0" y="18"/>
                      <a:pt x="1" y="17"/>
                    </a:cubicBezTo>
                    <a:lnTo>
                      <a:pt x="7"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3" name="Freeform 255">
                <a:extLst>
                  <a:ext uri="{FF2B5EF4-FFF2-40B4-BE49-F238E27FC236}">
                    <a16:creationId xmlns:a16="http://schemas.microsoft.com/office/drawing/2014/main" id="{2AF5973C-3D73-99B9-B686-F91B90A93AC8}"/>
                  </a:ext>
                </a:extLst>
              </p:cNvPr>
              <p:cNvSpPr>
                <a:spLocks noChangeArrowheads="1"/>
              </p:cNvSpPr>
              <p:nvPr/>
            </p:nvSpPr>
            <p:spPr bwMode="auto">
              <a:xfrm>
                <a:off x="7464620" y="4238853"/>
                <a:ext cx="11938" cy="5968"/>
              </a:xfrm>
              <a:custGeom>
                <a:avLst/>
                <a:gdLst>
                  <a:gd name="T0" fmla="*/ 3 w 19"/>
                  <a:gd name="T1" fmla="*/ 4 h 10"/>
                  <a:gd name="T2" fmla="*/ 4 w 19"/>
                  <a:gd name="T3" fmla="*/ 9 h 10"/>
                  <a:gd name="T4" fmla="*/ 4 w 19"/>
                  <a:gd name="T5" fmla="*/ 9 h 10"/>
                  <a:gd name="T6" fmla="*/ 16 w 19"/>
                  <a:gd name="T7" fmla="*/ 5 h 10"/>
                  <a:gd name="T8" fmla="*/ 18 w 19"/>
                  <a:gd name="T9" fmla="*/ 0 h 10"/>
                  <a:gd name="T10" fmla="*/ 17 w 19"/>
                  <a:gd name="T11" fmla="*/ 0 h 10"/>
                  <a:gd name="T12" fmla="*/ 0 w 19"/>
                  <a:gd name="T13" fmla="*/ 0 h 10"/>
                  <a:gd name="T14" fmla="*/ 1 w 19"/>
                  <a:gd name="T15" fmla="*/ 2 h 10"/>
                  <a:gd name="T16" fmla="*/ 3 w 19"/>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4"/>
                    </a:moveTo>
                    <a:lnTo>
                      <a:pt x="4" y="9"/>
                    </a:lnTo>
                    <a:lnTo>
                      <a:pt x="4" y="9"/>
                    </a:lnTo>
                    <a:lnTo>
                      <a:pt x="16" y="5"/>
                    </a:lnTo>
                    <a:lnTo>
                      <a:pt x="18" y="0"/>
                    </a:lnTo>
                    <a:lnTo>
                      <a:pt x="17" y="0"/>
                    </a:lnTo>
                    <a:lnTo>
                      <a:pt x="0" y="0"/>
                    </a:lnTo>
                    <a:lnTo>
                      <a:pt x="1" y="2"/>
                    </a:lnTo>
                    <a:cubicBezTo>
                      <a:pt x="2" y="2"/>
                      <a:pt x="2" y="3"/>
                      <a:pt x="3"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4" name="Freeform 256">
                <a:extLst>
                  <a:ext uri="{FF2B5EF4-FFF2-40B4-BE49-F238E27FC236}">
                    <a16:creationId xmlns:a16="http://schemas.microsoft.com/office/drawing/2014/main" id="{30C1DA04-9B3F-F7AE-8558-4C32B49768F9}"/>
                  </a:ext>
                </a:extLst>
              </p:cNvPr>
              <p:cNvSpPr>
                <a:spLocks noChangeArrowheads="1"/>
              </p:cNvSpPr>
              <p:nvPr/>
            </p:nvSpPr>
            <p:spPr bwMode="auto">
              <a:xfrm>
                <a:off x="7261675" y="3713587"/>
                <a:ext cx="8955" cy="17906"/>
              </a:xfrm>
              <a:custGeom>
                <a:avLst/>
                <a:gdLst>
                  <a:gd name="T0" fmla="*/ 10 w 13"/>
                  <a:gd name="T1" fmla="*/ 0 h 25"/>
                  <a:gd name="T2" fmla="*/ 8 w 13"/>
                  <a:gd name="T3" fmla="*/ 1 h 25"/>
                  <a:gd name="T4" fmla="*/ 0 w 13"/>
                  <a:gd name="T5" fmla="*/ 3 h 25"/>
                  <a:gd name="T6" fmla="*/ 0 w 13"/>
                  <a:gd name="T7" fmla="*/ 4 h 25"/>
                  <a:gd name="T8" fmla="*/ 9 w 13"/>
                  <a:gd name="T9" fmla="*/ 24 h 25"/>
                  <a:gd name="T10" fmla="*/ 11 w 13"/>
                  <a:gd name="T11" fmla="*/ 11 h 25"/>
                  <a:gd name="T12" fmla="*/ 12 w 13"/>
                  <a:gd name="T13" fmla="*/ 5 h 25"/>
                  <a:gd name="T14" fmla="*/ 10 w 13"/>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5">
                    <a:moveTo>
                      <a:pt x="10" y="0"/>
                    </a:moveTo>
                    <a:cubicBezTo>
                      <a:pt x="10" y="1"/>
                      <a:pt x="9" y="1"/>
                      <a:pt x="8" y="1"/>
                    </a:cubicBezTo>
                    <a:lnTo>
                      <a:pt x="0" y="3"/>
                    </a:lnTo>
                    <a:lnTo>
                      <a:pt x="0" y="4"/>
                    </a:lnTo>
                    <a:lnTo>
                      <a:pt x="9" y="24"/>
                    </a:lnTo>
                    <a:lnTo>
                      <a:pt x="11" y="11"/>
                    </a:lnTo>
                    <a:lnTo>
                      <a:pt x="12" y="5"/>
                    </a:lnTo>
                    <a:lnTo>
                      <a:pt x="10"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 name="Freeform 257">
                <a:extLst>
                  <a:ext uri="{FF2B5EF4-FFF2-40B4-BE49-F238E27FC236}">
                    <a16:creationId xmlns:a16="http://schemas.microsoft.com/office/drawing/2014/main" id="{598A64C6-9FB9-3F7A-56C5-B57044859CAF}"/>
                  </a:ext>
                </a:extLst>
              </p:cNvPr>
              <p:cNvSpPr>
                <a:spLocks noChangeArrowheads="1"/>
              </p:cNvSpPr>
              <p:nvPr/>
            </p:nvSpPr>
            <p:spPr bwMode="auto">
              <a:xfrm>
                <a:off x="7387024" y="4089630"/>
                <a:ext cx="5968" cy="8953"/>
              </a:xfrm>
              <a:custGeom>
                <a:avLst/>
                <a:gdLst>
                  <a:gd name="T0" fmla="*/ 0 w 11"/>
                  <a:gd name="T1" fmla="*/ 0 h 13"/>
                  <a:gd name="T2" fmla="*/ 0 w 11"/>
                  <a:gd name="T3" fmla="*/ 0 h 13"/>
                  <a:gd name="T4" fmla="*/ 7 w 11"/>
                  <a:gd name="T5" fmla="*/ 12 h 13"/>
                  <a:gd name="T6" fmla="*/ 8 w 11"/>
                  <a:gd name="T7" fmla="*/ 11 h 13"/>
                  <a:gd name="T8" fmla="*/ 10 w 11"/>
                  <a:gd name="T9" fmla="*/ 9 h 13"/>
                  <a:gd name="T10" fmla="*/ 10 w 11"/>
                  <a:gd name="T11" fmla="*/ 8 h 13"/>
                  <a:gd name="T12" fmla="*/ 9 w 11"/>
                  <a:gd name="T13" fmla="*/ 7 h 13"/>
                  <a:gd name="T14" fmla="*/ 9 w 11"/>
                  <a:gd name="T15" fmla="*/ 0 h 13"/>
                  <a:gd name="T16" fmla="*/ 0 w 1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0" y="0"/>
                    </a:moveTo>
                    <a:lnTo>
                      <a:pt x="0" y="0"/>
                    </a:lnTo>
                    <a:lnTo>
                      <a:pt x="7" y="12"/>
                    </a:lnTo>
                    <a:cubicBezTo>
                      <a:pt x="7" y="11"/>
                      <a:pt x="7" y="11"/>
                      <a:pt x="8" y="11"/>
                    </a:cubicBezTo>
                    <a:lnTo>
                      <a:pt x="10" y="9"/>
                    </a:lnTo>
                    <a:lnTo>
                      <a:pt x="10" y="8"/>
                    </a:lnTo>
                    <a:cubicBezTo>
                      <a:pt x="10" y="8"/>
                      <a:pt x="10" y="7"/>
                      <a:pt x="9" y="7"/>
                    </a:cubicBezTo>
                    <a:lnTo>
                      <a:pt x="9" y="0"/>
                    </a:lnTo>
                    <a:lnTo>
                      <a:pt x="0"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6" name="Freeform 258">
                <a:extLst>
                  <a:ext uri="{FF2B5EF4-FFF2-40B4-BE49-F238E27FC236}">
                    <a16:creationId xmlns:a16="http://schemas.microsoft.com/office/drawing/2014/main" id="{EC8D1F0A-0B94-A460-F75B-4487663BB04E}"/>
                  </a:ext>
                </a:extLst>
              </p:cNvPr>
              <p:cNvSpPr>
                <a:spLocks noChangeArrowheads="1"/>
              </p:cNvSpPr>
              <p:nvPr/>
            </p:nvSpPr>
            <p:spPr bwMode="auto">
              <a:xfrm>
                <a:off x="7807835" y="2645147"/>
                <a:ext cx="14921" cy="17906"/>
              </a:xfrm>
              <a:custGeom>
                <a:avLst/>
                <a:gdLst>
                  <a:gd name="T0" fmla="*/ 12 w 24"/>
                  <a:gd name="T1" fmla="*/ 0 h 25"/>
                  <a:gd name="T2" fmla="*/ 12 w 24"/>
                  <a:gd name="T3" fmla="*/ 0 h 25"/>
                  <a:gd name="T4" fmla="*/ 9 w 24"/>
                  <a:gd name="T5" fmla="*/ 2 h 25"/>
                  <a:gd name="T6" fmla="*/ 2 w 24"/>
                  <a:gd name="T7" fmla="*/ 3 h 25"/>
                  <a:gd name="T8" fmla="*/ 0 w 24"/>
                  <a:gd name="T9" fmla="*/ 3 h 25"/>
                  <a:gd name="T10" fmla="*/ 2 w 24"/>
                  <a:gd name="T11" fmla="*/ 8 h 25"/>
                  <a:gd name="T12" fmla="*/ 7 w 24"/>
                  <a:gd name="T13" fmla="*/ 22 h 25"/>
                  <a:gd name="T14" fmla="*/ 8 w 24"/>
                  <a:gd name="T15" fmla="*/ 24 h 25"/>
                  <a:gd name="T16" fmla="*/ 13 w 24"/>
                  <a:gd name="T17" fmla="*/ 23 h 25"/>
                  <a:gd name="T18" fmla="*/ 19 w 24"/>
                  <a:gd name="T19" fmla="*/ 19 h 25"/>
                  <a:gd name="T20" fmla="*/ 22 w 24"/>
                  <a:gd name="T21" fmla="*/ 14 h 25"/>
                  <a:gd name="T22" fmla="*/ 23 w 24"/>
                  <a:gd name="T23" fmla="*/ 11 h 25"/>
                  <a:gd name="T24" fmla="*/ 22 w 24"/>
                  <a:gd name="T25" fmla="*/ 10 h 25"/>
                  <a:gd name="T26" fmla="*/ 16 w 24"/>
                  <a:gd name="T27" fmla="*/ 5 h 25"/>
                  <a:gd name="T28" fmla="*/ 12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2" y="0"/>
                    </a:moveTo>
                    <a:lnTo>
                      <a:pt x="12" y="0"/>
                    </a:lnTo>
                    <a:lnTo>
                      <a:pt x="9" y="2"/>
                    </a:lnTo>
                    <a:cubicBezTo>
                      <a:pt x="7" y="4"/>
                      <a:pt x="4" y="4"/>
                      <a:pt x="2" y="3"/>
                    </a:cubicBezTo>
                    <a:lnTo>
                      <a:pt x="0" y="3"/>
                    </a:lnTo>
                    <a:lnTo>
                      <a:pt x="2" y="8"/>
                    </a:lnTo>
                    <a:lnTo>
                      <a:pt x="7" y="22"/>
                    </a:lnTo>
                    <a:lnTo>
                      <a:pt x="8" y="24"/>
                    </a:lnTo>
                    <a:lnTo>
                      <a:pt x="13" y="23"/>
                    </a:lnTo>
                    <a:lnTo>
                      <a:pt x="19" y="19"/>
                    </a:lnTo>
                    <a:lnTo>
                      <a:pt x="22" y="14"/>
                    </a:lnTo>
                    <a:lnTo>
                      <a:pt x="23" y="11"/>
                    </a:lnTo>
                    <a:lnTo>
                      <a:pt x="22" y="10"/>
                    </a:lnTo>
                    <a:lnTo>
                      <a:pt x="16" y="5"/>
                    </a:lnTo>
                    <a:lnTo>
                      <a:pt x="12"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7" name="Freeform 259">
                <a:extLst>
                  <a:ext uri="{FF2B5EF4-FFF2-40B4-BE49-F238E27FC236}">
                    <a16:creationId xmlns:a16="http://schemas.microsoft.com/office/drawing/2014/main" id="{6CF4ED83-9D7B-5CBE-E865-B525045C2940}"/>
                  </a:ext>
                </a:extLst>
              </p:cNvPr>
              <p:cNvSpPr>
                <a:spLocks noChangeArrowheads="1"/>
              </p:cNvSpPr>
              <p:nvPr/>
            </p:nvSpPr>
            <p:spPr bwMode="auto">
              <a:xfrm>
                <a:off x="7345241" y="3424091"/>
                <a:ext cx="8955" cy="11938"/>
              </a:xfrm>
              <a:custGeom>
                <a:avLst/>
                <a:gdLst>
                  <a:gd name="T0" fmla="*/ 12 w 13"/>
                  <a:gd name="T1" fmla="*/ 4 h 16"/>
                  <a:gd name="T2" fmla="*/ 12 w 13"/>
                  <a:gd name="T3" fmla="*/ 3 h 16"/>
                  <a:gd name="T4" fmla="*/ 6 w 13"/>
                  <a:gd name="T5" fmla="*/ 2 h 16"/>
                  <a:gd name="T6" fmla="*/ 4 w 13"/>
                  <a:gd name="T7" fmla="*/ 0 h 16"/>
                  <a:gd name="T8" fmla="*/ 3 w 13"/>
                  <a:gd name="T9" fmla="*/ 0 h 16"/>
                  <a:gd name="T10" fmla="*/ 3 w 13"/>
                  <a:gd name="T11" fmla="*/ 1 h 16"/>
                  <a:gd name="T12" fmla="*/ 0 w 13"/>
                  <a:gd name="T13" fmla="*/ 11 h 16"/>
                  <a:gd name="T14" fmla="*/ 1 w 13"/>
                  <a:gd name="T15" fmla="*/ 14 h 16"/>
                  <a:gd name="T16" fmla="*/ 5 w 13"/>
                  <a:gd name="T17" fmla="*/ 15 h 16"/>
                  <a:gd name="T18" fmla="*/ 5 w 13"/>
                  <a:gd name="T19" fmla="*/ 14 h 16"/>
                  <a:gd name="T20" fmla="*/ 5 w 13"/>
                  <a:gd name="T21" fmla="*/ 11 h 16"/>
                  <a:gd name="T22" fmla="*/ 6 w 13"/>
                  <a:gd name="T23" fmla="*/ 9 h 16"/>
                  <a:gd name="T24" fmla="*/ 12 w 13"/>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2" y="4"/>
                    </a:moveTo>
                    <a:lnTo>
                      <a:pt x="12" y="3"/>
                    </a:lnTo>
                    <a:cubicBezTo>
                      <a:pt x="10" y="3"/>
                      <a:pt x="8" y="3"/>
                      <a:pt x="6" y="2"/>
                    </a:cubicBezTo>
                    <a:lnTo>
                      <a:pt x="4" y="0"/>
                    </a:lnTo>
                    <a:lnTo>
                      <a:pt x="3" y="0"/>
                    </a:lnTo>
                    <a:lnTo>
                      <a:pt x="3" y="1"/>
                    </a:lnTo>
                    <a:lnTo>
                      <a:pt x="0" y="11"/>
                    </a:lnTo>
                    <a:lnTo>
                      <a:pt x="1" y="14"/>
                    </a:lnTo>
                    <a:lnTo>
                      <a:pt x="5" y="15"/>
                    </a:lnTo>
                    <a:lnTo>
                      <a:pt x="5" y="14"/>
                    </a:lnTo>
                    <a:cubicBezTo>
                      <a:pt x="5" y="13"/>
                      <a:pt x="5" y="12"/>
                      <a:pt x="5" y="11"/>
                    </a:cubicBezTo>
                    <a:lnTo>
                      <a:pt x="6" y="9"/>
                    </a:lnTo>
                    <a:cubicBezTo>
                      <a:pt x="7" y="6"/>
                      <a:pt x="9" y="4"/>
                      <a:pt x="12"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8" name="Freeform 260">
                <a:extLst>
                  <a:ext uri="{FF2B5EF4-FFF2-40B4-BE49-F238E27FC236}">
                    <a16:creationId xmlns:a16="http://schemas.microsoft.com/office/drawing/2014/main" id="{7B913960-DA95-A81F-AE8A-23F68D4EF02C}"/>
                  </a:ext>
                </a:extLst>
              </p:cNvPr>
              <p:cNvSpPr>
                <a:spLocks noChangeArrowheads="1"/>
              </p:cNvSpPr>
              <p:nvPr/>
            </p:nvSpPr>
            <p:spPr bwMode="auto">
              <a:xfrm>
                <a:off x="7404930" y="4346293"/>
                <a:ext cx="14923" cy="8953"/>
              </a:xfrm>
              <a:custGeom>
                <a:avLst/>
                <a:gdLst>
                  <a:gd name="T0" fmla="*/ 2 w 20"/>
                  <a:gd name="T1" fmla="*/ 10 h 12"/>
                  <a:gd name="T2" fmla="*/ 3 w 20"/>
                  <a:gd name="T3" fmla="*/ 11 h 12"/>
                  <a:gd name="T4" fmla="*/ 10 w 20"/>
                  <a:gd name="T5" fmla="*/ 9 h 12"/>
                  <a:gd name="T6" fmla="*/ 19 w 20"/>
                  <a:gd name="T7" fmla="*/ 8 h 12"/>
                  <a:gd name="T8" fmla="*/ 18 w 20"/>
                  <a:gd name="T9" fmla="*/ 7 h 12"/>
                  <a:gd name="T10" fmla="*/ 15 w 20"/>
                  <a:gd name="T11" fmla="*/ 5 h 12"/>
                  <a:gd name="T12" fmla="*/ 9 w 20"/>
                  <a:gd name="T13" fmla="*/ 3 h 12"/>
                  <a:gd name="T14" fmla="*/ 3 w 20"/>
                  <a:gd name="T15" fmla="*/ 0 h 12"/>
                  <a:gd name="T16" fmla="*/ 3 w 20"/>
                  <a:gd name="T17" fmla="*/ 0 h 12"/>
                  <a:gd name="T18" fmla="*/ 2 w 20"/>
                  <a:gd name="T19" fmla="*/ 5 h 12"/>
                  <a:gd name="T20" fmla="*/ 0 w 20"/>
                  <a:gd name="T21" fmla="*/ 9 h 12"/>
                  <a:gd name="T22" fmla="*/ 2 w 20"/>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2" y="10"/>
                    </a:moveTo>
                    <a:lnTo>
                      <a:pt x="3" y="11"/>
                    </a:lnTo>
                    <a:lnTo>
                      <a:pt x="10" y="9"/>
                    </a:lnTo>
                    <a:lnTo>
                      <a:pt x="19" y="8"/>
                    </a:lnTo>
                    <a:lnTo>
                      <a:pt x="18" y="7"/>
                    </a:lnTo>
                    <a:lnTo>
                      <a:pt x="15" y="5"/>
                    </a:lnTo>
                    <a:lnTo>
                      <a:pt x="9" y="3"/>
                    </a:lnTo>
                    <a:lnTo>
                      <a:pt x="3" y="0"/>
                    </a:lnTo>
                    <a:lnTo>
                      <a:pt x="3" y="0"/>
                    </a:lnTo>
                    <a:cubicBezTo>
                      <a:pt x="3" y="2"/>
                      <a:pt x="3" y="3"/>
                      <a:pt x="2" y="5"/>
                    </a:cubicBezTo>
                    <a:lnTo>
                      <a:pt x="0" y="9"/>
                    </a:lnTo>
                    <a:cubicBezTo>
                      <a:pt x="0" y="9"/>
                      <a:pt x="1" y="9"/>
                      <a:pt x="2" y="10"/>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9" name="Freeform 263">
                <a:extLst>
                  <a:ext uri="{FF2B5EF4-FFF2-40B4-BE49-F238E27FC236}">
                    <a16:creationId xmlns:a16="http://schemas.microsoft.com/office/drawing/2014/main" id="{BEA82CB6-12E9-D5AA-32E4-B53612779F0D}"/>
                  </a:ext>
                </a:extLst>
              </p:cNvPr>
              <p:cNvSpPr>
                <a:spLocks noChangeArrowheads="1"/>
              </p:cNvSpPr>
              <p:nvPr/>
            </p:nvSpPr>
            <p:spPr bwMode="auto">
              <a:xfrm>
                <a:off x="6431994" y="1376747"/>
                <a:ext cx="1716071" cy="3945467"/>
              </a:xfrm>
              <a:custGeom>
                <a:avLst/>
                <a:gdLst>
                  <a:gd name="T0" fmla="*/ 28 w 2536"/>
                  <a:gd name="T1" fmla="*/ 4656 h 5831"/>
                  <a:gd name="T2" fmla="*/ 56 w 2536"/>
                  <a:gd name="T3" fmla="*/ 4744 h 5831"/>
                  <a:gd name="T4" fmla="*/ 134 w 2536"/>
                  <a:gd name="T5" fmla="*/ 4760 h 5831"/>
                  <a:gd name="T6" fmla="*/ 120 w 2536"/>
                  <a:gd name="T7" fmla="*/ 4964 h 5831"/>
                  <a:gd name="T8" fmla="*/ 158 w 2536"/>
                  <a:gd name="T9" fmla="*/ 5111 h 5831"/>
                  <a:gd name="T10" fmla="*/ 213 w 2536"/>
                  <a:gd name="T11" fmla="*/ 5202 h 5831"/>
                  <a:gd name="T12" fmla="*/ 302 w 2536"/>
                  <a:gd name="T13" fmla="*/ 5355 h 5831"/>
                  <a:gd name="T14" fmla="*/ 327 w 2536"/>
                  <a:gd name="T15" fmla="*/ 5538 h 5831"/>
                  <a:gd name="T16" fmla="*/ 356 w 2536"/>
                  <a:gd name="T17" fmla="*/ 5692 h 5831"/>
                  <a:gd name="T18" fmla="*/ 482 w 2536"/>
                  <a:gd name="T19" fmla="*/ 5805 h 5831"/>
                  <a:gd name="T20" fmla="*/ 595 w 2536"/>
                  <a:gd name="T21" fmla="*/ 5657 h 5831"/>
                  <a:gd name="T22" fmla="*/ 691 w 2536"/>
                  <a:gd name="T23" fmla="*/ 5548 h 5831"/>
                  <a:gd name="T24" fmla="*/ 842 w 2536"/>
                  <a:gd name="T25" fmla="*/ 5545 h 5831"/>
                  <a:gd name="T26" fmla="*/ 1001 w 2536"/>
                  <a:gd name="T27" fmla="*/ 5372 h 5831"/>
                  <a:gd name="T28" fmla="*/ 1049 w 2536"/>
                  <a:gd name="T29" fmla="*/ 5224 h 5831"/>
                  <a:gd name="T30" fmla="*/ 1061 w 2536"/>
                  <a:gd name="T31" fmla="*/ 5063 h 5831"/>
                  <a:gd name="T32" fmla="*/ 1037 w 2536"/>
                  <a:gd name="T33" fmla="*/ 4908 h 5831"/>
                  <a:gd name="T34" fmla="*/ 1098 w 2536"/>
                  <a:gd name="T35" fmla="*/ 4815 h 5831"/>
                  <a:gd name="T36" fmla="*/ 1105 w 2536"/>
                  <a:gd name="T37" fmla="*/ 4705 h 5831"/>
                  <a:gd name="T38" fmla="*/ 980 w 2536"/>
                  <a:gd name="T39" fmla="*/ 4652 h 5831"/>
                  <a:gd name="T40" fmla="*/ 1223 w 2536"/>
                  <a:gd name="T41" fmla="*/ 4588 h 5831"/>
                  <a:gd name="T42" fmla="*/ 1299 w 2536"/>
                  <a:gd name="T43" fmla="*/ 4489 h 5831"/>
                  <a:gd name="T44" fmla="*/ 1377 w 2536"/>
                  <a:gd name="T45" fmla="*/ 4470 h 5831"/>
                  <a:gd name="T46" fmla="*/ 1345 w 2536"/>
                  <a:gd name="T47" fmla="*/ 4359 h 5831"/>
                  <a:gd name="T48" fmla="*/ 1479 w 2536"/>
                  <a:gd name="T49" fmla="*/ 4255 h 5831"/>
                  <a:gd name="T50" fmla="*/ 1474 w 2536"/>
                  <a:gd name="T51" fmla="*/ 4095 h 5831"/>
                  <a:gd name="T52" fmla="*/ 1361 w 2536"/>
                  <a:gd name="T53" fmla="*/ 3981 h 5831"/>
                  <a:gd name="T54" fmla="*/ 1216 w 2536"/>
                  <a:gd name="T55" fmla="*/ 3900 h 5831"/>
                  <a:gd name="T56" fmla="*/ 1177 w 2536"/>
                  <a:gd name="T57" fmla="*/ 3782 h 5831"/>
                  <a:gd name="T58" fmla="*/ 1166 w 2536"/>
                  <a:gd name="T59" fmla="*/ 3603 h 5831"/>
                  <a:gd name="T60" fmla="*/ 1180 w 2536"/>
                  <a:gd name="T61" fmla="*/ 3459 h 5831"/>
                  <a:gd name="T62" fmla="*/ 1212 w 2536"/>
                  <a:gd name="T63" fmla="*/ 3333 h 5831"/>
                  <a:gd name="T64" fmla="*/ 1199 w 2536"/>
                  <a:gd name="T65" fmla="*/ 3133 h 5831"/>
                  <a:gd name="T66" fmla="*/ 1314 w 2536"/>
                  <a:gd name="T67" fmla="*/ 3090 h 5831"/>
                  <a:gd name="T68" fmla="*/ 1312 w 2536"/>
                  <a:gd name="T69" fmla="*/ 2911 h 5831"/>
                  <a:gd name="T70" fmla="*/ 1408 w 2536"/>
                  <a:gd name="T71" fmla="*/ 2969 h 5831"/>
                  <a:gd name="T72" fmla="*/ 1428 w 2536"/>
                  <a:gd name="T73" fmla="*/ 2881 h 5831"/>
                  <a:gd name="T74" fmla="*/ 1526 w 2536"/>
                  <a:gd name="T75" fmla="*/ 2793 h 5831"/>
                  <a:gd name="T76" fmla="*/ 1631 w 2536"/>
                  <a:gd name="T77" fmla="*/ 2658 h 5831"/>
                  <a:gd name="T78" fmla="*/ 1729 w 2536"/>
                  <a:gd name="T79" fmla="*/ 2618 h 5831"/>
                  <a:gd name="T80" fmla="*/ 1857 w 2536"/>
                  <a:gd name="T81" fmla="*/ 2533 h 5831"/>
                  <a:gd name="T82" fmla="*/ 2000 w 2536"/>
                  <a:gd name="T83" fmla="*/ 2308 h 5831"/>
                  <a:gd name="T84" fmla="*/ 1962 w 2536"/>
                  <a:gd name="T85" fmla="*/ 2181 h 5831"/>
                  <a:gd name="T86" fmla="*/ 1931 w 2536"/>
                  <a:gd name="T87" fmla="*/ 2076 h 5831"/>
                  <a:gd name="T88" fmla="*/ 2024 w 2536"/>
                  <a:gd name="T89" fmla="*/ 1950 h 5831"/>
                  <a:gd name="T90" fmla="*/ 2099 w 2536"/>
                  <a:gd name="T91" fmla="*/ 1814 h 5831"/>
                  <a:gd name="T92" fmla="*/ 2071 w 2536"/>
                  <a:gd name="T93" fmla="*/ 1668 h 5831"/>
                  <a:gd name="T94" fmla="*/ 2176 w 2536"/>
                  <a:gd name="T95" fmla="*/ 1644 h 5831"/>
                  <a:gd name="T96" fmla="*/ 2307 w 2536"/>
                  <a:gd name="T97" fmla="*/ 1639 h 5831"/>
                  <a:gd name="T98" fmla="*/ 2420 w 2536"/>
                  <a:gd name="T99" fmla="*/ 1628 h 5831"/>
                  <a:gd name="T100" fmla="*/ 2487 w 2536"/>
                  <a:gd name="T101" fmla="*/ 1477 h 5831"/>
                  <a:gd name="T102" fmla="*/ 2485 w 2536"/>
                  <a:gd name="T103" fmla="*/ 1201 h 5831"/>
                  <a:gd name="T104" fmla="*/ 2454 w 2536"/>
                  <a:gd name="T105" fmla="*/ 903 h 5831"/>
                  <a:gd name="T106" fmla="*/ 2415 w 2536"/>
                  <a:gd name="T107" fmla="*/ 594 h 5831"/>
                  <a:gd name="T108" fmla="*/ 2270 w 2536"/>
                  <a:gd name="T109" fmla="*/ 349 h 5831"/>
                  <a:gd name="T110" fmla="*/ 1999 w 2536"/>
                  <a:gd name="T111" fmla="*/ 162 h 5831"/>
                  <a:gd name="T112" fmla="*/ 1735 w 2536"/>
                  <a:gd name="T113" fmla="*/ 258 h 5831"/>
                  <a:gd name="T114" fmla="*/ 1035 w 2536"/>
                  <a:gd name="T115" fmla="*/ 793 h 5831"/>
                  <a:gd name="T116" fmla="*/ 666 w 2536"/>
                  <a:gd name="T117" fmla="*/ 1869 h 5831"/>
                  <a:gd name="T118" fmla="*/ 213 w 2536"/>
                  <a:gd name="T119" fmla="*/ 2714 h 5831"/>
                  <a:gd name="T120" fmla="*/ 311 w 2536"/>
                  <a:gd name="T121" fmla="*/ 3724 h 5831"/>
                  <a:gd name="T122" fmla="*/ 150 w 2536"/>
                  <a:gd name="T123" fmla="*/ 4208 h 5831"/>
                  <a:gd name="T124" fmla="*/ 49 w 2536"/>
                  <a:gd name="T125" fmla="*/ 4531 h 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6" h="5831">
                    <a:moveTo>
                      <a:pt x="49" y="4531"/>
                    </a:moveTo>
                    <a:cubicBezTo>
                      <a:pt x="49" y="4530"/>
                      <a:pt x="48" y="4530"/>
                      <a:pt x="48" y="4530"/>
                    </a:cubicBezTo>
                    <a:lnTo>
                      <a:pt x="45" y="4526"/>
                    </a:lnTo>
                    <a:lnTo>
                      <a:pt x="40" y="4518"/>
                    </a:lnTo>
                    <a:lnTo>
                      <a:pt x="36" y="4509"/>
                    </a:lnTo>
                    <a:lnTo>
                      <a:pt x="32" y="4492"/>
                    </a:lnTo>
                    <a:lnTo>
                      <a:pt x="16" y="4495"/>
                    </a:lnTo>
                    <a:lnTo>
                      <a:pt x="14" y="4497"/>
                    </a:lnTo>
                    <a:lnTo>
                      <a:pt x="1" y="4517"/>
                    </a:lnTo>
                    <a:lnTo>
                      <a:pt x="5" y="4517"/>
                    </a:lnTo>
                    <a:cubicBezTo>
                      <a:pt x="9" y="4516"/>
                      <a:pt x="13" y="4519"/>
                      <a:pt x="14" y="4522"/>
                    </a:cubicBezTo>
                    <a:cubicBezTo>
                      <a:pt x="15" y="4526"/>
                      <a:pt x="13" y="4530"/>
                      <a:pt x="10" y="4532"/>
                    </a:cubicBezTo>
                    <a:lnTo>
                      <a:pt x="0" y="4538"/>
                    </a:lnTo>
                    <a:lnTo>
                      <a:pt x="0" y="4538"/>
                    </a:lnTo>
                    <a:lnTo>
                      <a:pt x="2" y="4540"/>
                    </a:lnTo>
                    <a:lnTo>
                      <a:pt x="11" y="4543"/>
                    </a:lnTo>
                    <a:cubicBezTo>
                      <a:pt x="15" y="4544"/>
                      <a:pt x="17" y="4548"/>
                      <a:pt x="17" y="4552"/>
                    </a:cubicBezTo>
                    <a:lnTo>
                      <a:pt x="16" y="4555"/>
                    </a:lnTo>
                    <a:lnTo>
                      <a:pt x="16" y="4556"/>
                    </a:lnTo>
                    <a:lnTo>
                      <a:pt x="17" y="4563"/>
                    </a:lnTo>
                    <a:lnTo>
                      <a:pt x="17" y="4571"/>
                    </a:lnTo>
                    <a:cubicBezTo>
                      <a:pt x="19" y="4572"/>
                      <a:pt x="20" y="4573"/>
                      <a:pt x="21" y="4575"/>
                    </a:cubicBezTo>
                    <a:lnTo>
                      <a:pt x="22" y="4577"/>
                    </a:lnTo>
                    <a:cubicBezTo>
                      <a:pt x="23" y="4578"/>
                      <a:pt x="23" y="4579"/>
                      <a:pt x="23" y="4580"/>
                    </a:cubicBezTo>
                    <a:lnTo>
                      <a:pt x="24" y="4594"/>
                    </a:lnTo>
                    <a:lnTo>
                      <a:pt x="23" y="4598"/>
                    </a:lnTo>
                    <a:cubicBezTo>
                      <a:pt x="23" y="4599"/>
                      <a:pt x="23" y="4599"/>
                      <a:pt x="23" y="4600"/>
                    </a:cubicBezTo>
                    <a:lnTo>
                      <a:pt x="19" y="4608"/>
                    </a:lnTo>
                    <a:lnTo>
                      <a:pt x="19" y="4612"/>
                    </a:lnTo>
                    <a:cubicBezTo>
                      <a:pt x="20" y="4615"/>
                      <a:pt x="18" y="4619"/>
                      <a:pt x="14" y="4620"/>
                    </a:cubicBezTo>
                    <a:lnTo>
                      <a:pt x="13" y="4621"/>
                    </a:lnTo>
                    <a:lnTo>
                      <a:pt x="13" y="4623"/>
                    </a:lnTo>
                    <a:cubicBezTo>
                      <a:pt x="14" y="4623"/>
                      <a:pt x="16" y="4624"/>
                      <a:pt x="17" y="4624"/>
                    </a:cubicBezTo>
                    <a:cubicBezTo>
                      <a:pt x="19" y="4626"/>
                      <a:pt x="21" y="4630"/>
                      <a:pt x="20" y="4633"/>
                    </a:cubicBezTo>
                    <a:lnTo>
                      <a:pt x="19" y="4640"/>
                    </a:lnTo>
                    <a:lnTo>
                      <a:pt x="25" y="4649"/>
                    </a:lnTo>
                    <a:cubicBezTo>
                      <a:pt x="26" y="4650"/>
                      <a:pt x="26" y="4650"/>
                      <a:pt x="26" y="4651"/>
                    </a:cubicBezTo>
                    <a:lnTo>
                      <a:pt x="28" y="4656"/>
                    </a:lnTo>
                    <a:cubicBezTo>
                      <a:pt x="29" y="4657"/>
                      <a:pt x="29" y="4658"/>
                      <a:pt x="29" y="4659"/>
                    </a:cubicBezTo>
                    <a:lnTo>
                      <a:pt x="29" y="4662"/>
                    </a:lnTo>
                    <a:cubicBezTo>
                      <a:pt x="29" y="4663"/>
                      <a:pt x="29" y="4664"/>
                      <a:pt x="28" y="4665"/>
                    </a:cubicBezTo>
                    <a:lnTo>
                      <a:pt x="27" y="4668"/>
                    </a:lnTo>
                    <a:cubicBezTo>
                      <a:pt x="28" y="4668"/>
                      <a:pt x="29" y="4669"/>
                      <a:pt x="29" y="4669"/>
                    </a:cubicBezTo>
                    <a:cubicBezTo>
                      <a:pt x="29" y="4670"/>
                      <a:pt x="30" y="4671"/>
                      <a:pt x="30" y="4673"/>
                    </a:cubicBezTo>
                    <a:cubicBezTo>
                      <a:pt x="31" y="4673"/>
                      <a:pt x="32" y="4674"/>
                      <a:pt x="32" y="4675"/>
                    </a:cubicBezTo>
                    <a:cubicBezTo>
                      <a:pt x="34" y="4677"/>
                      <a:pt x="34" y="4679"/>
                      <a:pt x="34" y="4682"/>
                    </a:cubicBezTo>
                    <a:lnTo>
                      <a:pt x="32" y="4685"/>
                    </a:lnTo>
                    <a:cubicBezTo>
                      <a:pt x="32" y="4687"/>
                      <a:pt x="31" y="4688"/>
                      <a:pt x="31" y="4689"/>
                    </a:cubicBezTo>
                    <a:lnTo>
                      <a:pt x="27" y="4693"/>
                    </a:lnTo>
                    <a:lnTo>
                      <a:pt x="27" y="4703"/>
                    </a:lnTo>
                    <a:cubicBezTo>
                      <a:pt x="27" y="4704"/>
                      <a:pt x="27" y="4706"/>
                      <a:pt x="26" y="4707"/>
                    </a:cubicBezTo>
                    <a:lnTo>
                      <a:pt x="26" y="4708"/>
                    </a:lnTo>
                    <a:cubicBezTo>
                      <a:pt x="26" y="4709"/>
                      <a:pt x="27" y="4709"/>
                      <a:pt x="27" y="4710"/>
                    </a:cubicBezTo>
                    <a:lnTo>
                      <a:pt x="27" y="4711"/>
                    </a:lnTo>
                    <a:lnTo>
                      <a:pt x="32" y="4714"/>
                    </a:lnTo>
                    <a:cubicBezTo>
                      <a:pt x="34" y="4715"/>
                      <a:pt x="35" y="4717"/>
                      <a:pt x="35" y="4719"/>
                    </a:cubicBezTo>
                    <a:cubicBezTo>
                      <a:pt x="36" y="4721"/>
                      <a:pt x="35" y="4723"/>
                      <a:pt x="34" y="4725"/>
                    </a:cubicBezTo>
                    <a:lnTo>
                      <a:pt x="31" y="4729"/>
                    </a:lnTo>
                    <a:cubicBezTo>
                      <a:pt x="30" y="4730"/>
                      <a:pt x="30" y="4731"/>
                      <a:pt x="29" y="4731"/>
                    </a:cubicBezTo>
                    <a:lnTo>
                      <a:pt x="28" y="4732"/>
                    </a:lnTo>
                    <a:lnTo>
                      <a:pt x="28" y="4737"/>
                    </a:lnTo>
                    <a:cubicBezTo>
                      <a:pt x="29" y="4739"/>
                      <a:pt x="28" y="4742"/>
                      <a:pt x="26" y="4744"/>
                    </a:cubicBezTo>
                    <a:cubicBezTo>
                      <a:pt x="25" y="4746"/>
                      <a:pt x="22" y="4747"/>
                      <a:pt x="20" y="4746"/>
                    </a:cubicBezTo>
                    <a:lnTo>
                      <a:pt x="19" y="4746"/>
                    </a:lnTo>
                    <a:lnTo>
                      <a:pt x="21" y="4751"/>
                    </a:lnTo>
                    <a:lnTo>
                      <a:pt x="24" y="4751"/>
                    </a:lnTo>
                    <a:cubicBezTo>
                      <a:pt x="25" y="4751"/>
                      <a:pt x="27" y="4751"/>
                      <a:pt x="28" y="4752"/>
                    </a:cubicBezTo>
                    <a:lnTo>
                      <a:pt x="29" y="4752"/>
                    </a:lnTo>
                    <a:lnTo>
                      <a:pt x="30" y="4750"/>
                    </a:lnTo>
                    <a:lnTo>
                      <a:pt x="31" y="4748"/>
                    </a:lnTo>
                    <a:cubicBezTo>
                      <a:pt x="31" y="4747"/>
                      <a:pt x="31" y="4746"/>
                      <a:pt x="32" y="4746"/>
                    </a:cubicBezTo>
                    <a:lnTo>
                      <a:pt x="37" y="4741"/>
                    </a:lnTo>
                    <a:lnTo>
                      <a:pt x="46" y="4728"/>
                    </a:lnTo>
                    <a:cubicBezTo>
                      <a:pt x="47" y="4724"/>
                      <a:pt x="52" y="4722"/>
                      <a:pt x="56" y="4723"/>
                    </a:cubicBezTo>
                    <a:cubicBezTo>
                      <a:pt x="60" y="4725"/>
                      <a:pt x="62" y="4729"/>
                      <a:pt x="60" y="4733"/>
                    </a:cubicBezTo>
                    <a:lnTo>
                      <a:pt x="56" y="4744"/>
                    </a:lnTo>
                    <a:cubicBezTo>
                      <a:pt x="57" y="4744"/>
                      <a:pt x="58" y="4745"/>
                      <a:pt x="58" y="4745"/>
                    </a:cubicBezTo>
                    <a:cubicBezTo>
                      <a:pt x="60" y="4747"/>
                      <a:pt x="61" y="4749"/>
                      <a:pt x="61" y="4751"/>
                    </a:cubicBezTo>
                    <a:lnTo>
                      <a:pt x="61" y="4758"/>
                    </a:lnTo>
                    <a:lnTo>
                      <a:pt x="65" y="4765"/>
                    </a:lnTo>
                    <a:lnTo>
                      <a:pt x="65" y="4766"/>
                    </a:lnTo>
                    <a:lnTo>
                      <a:pt x="68" y="4757"/>
                    </a:lnTo>
                    <a:lnTo>
                      <a:pt x="70" y="4746"/>
                    </a:lnTo>
                    <a:lnTo>
                      <a:pt x="70" y="4734"/>
                    </a:lnTo>
                    <a:lnTo>
                      <a:pt x="69" y="4724"/>
                    </a:lnTo>
                    <a:cubicBezTo>
                      <a:pt x="69" y="4722"/>
                      <a:pt x="70" y="4719"/>
                      <a:pt x="71" y="4718"/>
                    </a:cubicBezTo>
                    <a:cubicBezTo>
                      <a:pt x="75" y="4713"/>
                      <a:pt x="85" y="4715"/>
                      <a:pt x="86" y="4721"/>
                    </a:cubicBezTo>
                    <a:lnTo>
                      <a:pt x="88" y="4729"/>
                    </a:lnTo>
                    <a:cubicBezTo>
                      <a:pt x="88" y="4728"/>
                      <a:pt x="89" y="4728"/>
                      <a:pt x="89" y="4728"/>
                    </a:cubicBezTo>
                    <a:lnTo>
                      <a:pt x="94" y="4726"/>
                    </a:lnTo>
                    <a:cubicBezTo>
                      <a:pt x="98" y="4724"/>
                      <a:pt x="102" y="4725"/>
                      <a:pt x="104" y="4729"/>
                    </a:cubicBezTo>
                    <a:lnTo>
                      <a:pt x="108" y="4734"/>
                    </a:lnTo>
                    <a:cubicBezTo>
                      <a:pt x="109" y="4736"/>
                      <a:pt x="109" y="4738"/>
                      <a:pt x="109" y="4741"/>
                    </a:cubicBezTo>
                    <a:cubicBezTo>
                      <a:pt x="108" y="4743"/>
                      <a:pt x="107" y="4745"/>
                      <a:pt x="105" y="4746"/>
                    </a:cubicBezTo>
                    <a:lnTo>
                      <a:pt x="99" y="4748"/>
                    </a:lnTo>
                    <a:cubicBezTo>
                      <a:pt x="100" y="4751"/>
                      <a:pt x="100" y="4754"/>
                      <a:pt x="98" y="4756"/>
                    </a:cubicBezTo>
                    <a:lnTo>
                      <a:pt x="87" y="4769"/>
                    </a:lnTo>
                    <a:lnTo>
                      <a:pt x="83" y="4776"/>
                    </a:lnTo>
                    <a:lnTo>
                      <a:pt x="76" y="4792"/>
                    </a:lnTo>
                    <a:cubicBezTo>
                      <a:pt x="77" y="4793"/>
                      <a:pt x="77" y="4793"/>
                      <a:pt x="77" y="4793"/>
                    </a:cubicBezTo>
                    <a:lnTo>
                      <a:pt x="80" y="4795"/>
                    </a:lnTo>
                    <a:lnTo>
                      <a:pt x="83" y="4789"/>
                    </a:lnTo>
                    <a:lnTo>
                      <a:pt x="85" y="4787"/>
                    </a:lnTo>
                    <a:cubicBezTo>
                      <a:pt x="85" y="4786"/>
                      <a:pt x="86" y="4786"/>
                      <a:pt x="87" y="4785"/>
                    </a:cubicBezTo>
                    <a:lnTo>
                      <a:pt x="89" y="4784"/>
                    </a:lnTo>
                    <a:lnTo>
                      <a:pt x="97" y="4775"/>
                    </a:lnTo>
                    <a:cubicBezTo>
                      <a:pt x="99" y="4774"/>
                      <a:pt x="101" y="4773"/>
                      <a:pt x="103" y="4773"/>
                    </a:cubicBezTo>
                    <a:lnTo>
                      <a:pt x="104" y="4773"/>
                    </a:lnTo>
                    <a:cubicBezTo>
                      <a:pt x="104" y="4770"/>
                      <a:pt x="107" y="4767"/>
                      <a:pt x="110" y="4766"/>
                    </a:cubicBezTo>
                    <a:lnTo>
                      <a:pt x="115" y="4765"/>
                    </a:lnTo>
                    <a:cubicBezTo>
                      <a:pt x="116" y="4765"/>
                      <a:pt x="117" y="4765"/>
                      <a:pt x="118" y="4765"/>
                    </a:cubicBezTo>
                    <a:lnTo>
                      <a:pt x="126" y="4766"/>
                    </a:lnTo>
                    <a:lnTo>
                      <a:pt x="131" y="4761"/>
                    </a:lnTo>
                    <a:cubicBezTo>
                      <a:pt x="132" y="4761"/>
                      <a:pt x="133" y="4760"/>
                      <a:pt x="134" y="4760"/>
                    </a:cubicBezTo>
                    <a:lnTo>
                      <a:pt x="138" y="4759"/>
                    </a:lnTo>
                    <a:cubicBezTo>
                      <a:pt x="142" y="4758"/>
                      <a:pt x="146" y="4760"/>
                      <a:pt x="147" y="4763"/>
                    </a:cubicBezTo>
                    <a:lnTo>
                      <a:pt x="150" y="4768"/>
                    </a:lnTo>
                    <a:cubicBezTo>
                      <a:pt x="152" y="4772"/>
                      <a:pt x="150" y="4777"/>
                      <a:pt x="146" y="4779"/>
                    </a:cubicBezTo>
                    <a:lnTo>
                      <a:pt x="136" y="4785"/>
                    </a:lnTo>
                    <a:lnTo>
                      <a:pt x="138" y="4792"/>
                    </a:lnTo>
                    <a:lnTo>
                      <a:pt x="142" y="4797"/>
                    </a:lnTo>
                    <a:cubicBezTo>
                      <a:pt x="143" y="4798"/>
                      <a:pt x="143" y="4799"/>
                      <a:pt x="143" y="4800"/>
                    </a:cubicBezTo>
                    <a:lnTo>
                      <a:pt x="144" y="4807"/>
                    </a:lnTo>
                    <a:cubicBezTo>
                      <a:pt x="146" y="4807"/>
                      <a:pt x="148" y="4808"/>
                      <a:pt x="150" y="4809"/>
                    </a:cubicBezTo>
                    <a:cubicBezTo>
                      <a:pt x="152" y="4811"/>
                      <a:pt x="152" y="4814"/>
                      <a:pt x="152" y="4817"/>
                    </a:cubicBezTo>
                    <a:lnTo>
                      <a:pt x="151" y="4821"/>
                    </a:lnTo>
                    <a:cubicBezTo>
                      <a:pt x="150" y="4822"/>
                      <a:pt x="150" y="4823"/>
                      <a:pt x="149" y="4824"/>
                    </a:cubicBezTo>
                    <a:lnTo>
                      <a:pt x="148" y="4826"/>
                    </a:lnTo>
                    <a:cubicBezTo>
                      <a:pt x="147" y="4827"/>
                      <a:pt x="146" y="4828"/>
                      <a:pt x="144" y="4829"/>
                    </a:cubicBezTo>
                    <a:lnTo>
                      <a:pt x="142" y="4829"/>
                    </a:lnTo>
                    <a:cubicBezTo>
                      <a:pt x="142" y="4830"/>
                      <a:pt x="142" y="4830"/>
                      <a:pt x="141" y="4830"/>
                    </a:cubicBezTo>
                    <a:lnTo>
                      <a:pt x="140" y="4851"/>
                    </a:lnTo>
                    <a:lnTo>
                      <a:pt x="138" y="4859"/>
                    </a:lnTo>
                    <a:cubicBezTo>
                      <a:pt x="137" y="4861"/>
                      <a:pt x="136" y="4862"/>
                      <a:pt x="134" y="4863"/>
                    </a:cubicBezTo>
                    <a:cubicBezTo>
                      <a:pt x="134" y="4865"/>
                      <a:pt x="134" y="4867"/>
                      <a:pt x="132" y="4869"/>
                    </a:cubicBezTo>
                    <a:lnTo>
                      <a:pt x="131" y="4869"/>
                    </a:lnTo>
                    <a:lnTo>
                      <a:pt x="135" y="4879"/>
                    </a:lnTo>
                    <a:cubicBezTo>
                      <a:pt x="135" y="4880"/>
                      <a:pt x="135" y="4881"/>
                      <a:pt x="135" y="4882"/>
                    </a:cubicBezTo>
                    <a:lnTo>
                      <a:pt x="134" y="4887"/>
                    </a:lnTo>
                    <a:lnTo>
                      <a:pt x="132" y="4898"/>
                    </a:lnTo>
                    <a:lnTo>
                      <a:pt x="123" y="4914"/>
                    </a:lnTo>
                    <a:lnTo>
                      <a:pt x="124" y="4914"/>
                    </a:lnTo>
                    <a:cubicBezTo>
                      <a:pt x="127" y="4916"/>
                      <a:pt x="129" y="4920"/>
                      <a:pt x="127" y="4924"/>
                    </a:cubicBezTo>
                    <a:lnTo>
                      <a:pt x="126" y="4927"/>
                    </a:lnTo>
                    <a:cubicBezTo>
                      <a:pt x="126" y="4927"/>
                      <a:pt x="126" y="4928"/>
                      <a:pt x="126" y="4929"/>
                    </a:cubicBezTo>
                    <a:lnTo>
                      <a:pt x="126" y="4931"/>
                    </a:lnTo>
                    <a:cubicBezTo>
                      <a:pt x="126" y="4934"/>
                      <a:pt x="124" y="4937"/>
                      <a:pt x="121" y="4938"/>
                    </a:cubicBezTo>
                    <a:lnTo>
                      <a:pt x="114" y="4941"/>
                    </a:lnTo>
                    <a:lnTo>
                      <a:pt x="115" y="4944"/>
                    </a:lnTo>
                    <a:cubicBezTo>
                      <a:pt x="116" y="4947"/>
                      <a:pt x="115" y="4950"/>
                      <a:pt x="113" y="4952"/>
                    </a:cubicBezTo>
                    <a:lnTo>
                      <a:pt x="115" y="4955"/>
                    </a:lnTo>
                    <a:lnTo>
                      <a:pt x="120" y="4964"/>
                    </a:lnTo>
                    <a:lnTo>
                      <a:pt x="123" y="4964"/>
                    </a:lnTo>
                    <a:cubicBezTo>
                      <a:pt x="124" y="4964"/>
                      <a:pt x="125" y="4964"/>
                      <a:pt x="126" y="4964"/>
                    </a:cubicBezTo>
                    <a:lnTo>
                      <a:pt x="130" y="4965"/>
                    </a:lnTo>
                    <a:cubicBezTo>
                      <a:pt x="133" y="4966"/>
                      <a:pt x="135" y="4968"/>
                      <a:pt x="136" y="4971"/>
                    </a:cubicBezTo>
                    <a:lnTo>
                      <a:pt x="136" y="4974"/>
                    </a:lnTo>
                    <a:cubicBezTo>
                      <a:pt x="137" y="4976"/>
                      <a:pt x="136" y="4978"/>
                      <a:pt x="135" y="4980"/>
                    </a:cubicBezTo>
                    <a:lnTo>
                      <a:pt x="133" y="4982"/>
                    </a:lnTo>
                    <a:lnTo>
                      <a:pt x="123" y="4993"/>
                    </a:lnTo>
                    <a:cubicBezTo>
                      <a:pt x="124" y="4993"/>
                      <a:pt x="124" y="4993"/>
                      <a:pt x="125" y="4994"/>
                    </a:cubicBezTo>
                    <a:lnTo>
                      <a:pt x="134" y="4999"/>
                    </a:lnTo>
                    <a:lnTo>
                      <a:pt x="137" y="5000"/>
                    </a:lnTo>
                    <a:lnTo>
                      <a:pt x="143" y="4999"/>
                    </a:lnTo>
                    <a:lnTo>
                      <a:pt x="147" y="4997"/>
                    </a:lnTo>
                    <a:cubicBezTo>
                      <a:pt x="150" y="4995"/>
                      <a:pt x="153" y="4996"/>
                      <a:pt x="156" y="4998"/>
                    </a:cubicBezTo>
                    <a:cubicBezTo>
                      <a:pt x="159" y="5000"/>
                      <a:pt x="159" y="5004"/>
                      <a:pt x="158" y="5007"/>
                    </a:cubicBezTo>
                    <a:lnTo>
                      <a:pt x="155" y="5013"/>
                    </a:lnTo>
                    <a:cubicBezTo>
                      <a:pt x="154" y="5016"/>
                      <a:pt x="152" y="5017"/>
                      <a:pt x="149" y="5018"/>
                    </a:cubicBezTo>
                    <a:lnTo>
                      <a:pt x="142" y="5019"/>
                    </a:lnTo>
                    <a:lnTo>
                      <a:pt x="144" y="5024"/>
                    </a:lnTo>
                    <a:cubicBezTo>
                      <a:pt x="145" y="5023"/>
                      <a:pt x="146" y="5023"/>
                      <a:pt x="148" y="5024"/>
                    </a:cubicBezTo>
                    <a:lnTo>
                      <a:pt x="150" y="5025"/>
                    </a:lnTo>
                    <a:lnTo>
                      <a:pt x="153" y="5026"/>
                    </a:lnTo>
                    <a:cubicBezTo>
                      <a:pt x="153" y="5026"/>
                      <a:pt x="154" y="5027"/>
                      <a:pt x="155" y="5028"/>
                    </a:cubicBezTo>
                    <a:cubicBezTo>
                      <a:pt x="157" y="5030"/>
                      <a:pt x="158" y="5032"/>
                      <a:pt x="157" y="5035"/>
                    </a:cubicBezTo>
                    <a:lnTo>
                      <a:pt x="156" y="5044"/>
                    </a:lnTo>
                    <a:lnTo>
                      <a:pt x="157" y="5063"/>
                    </a:lnTo>
                    <a:cubicBezTo>
                      <a:pt x="158" y="5064"/>
                      <a:pt x="157" y="5066"/>
                      <a:pt x="157" y="5067"/>
                    </a:cubicBezTo>
                    <a:lnTo>
                      <a:pt x="157" y="5067"/>
                    </a:lnTo>
                    <a:lnTo>
                      <a:pt x="158" y="5068"/>
                    </a:lnTo>
                    <a:cubicBezTo>
                      <a:pt x="159" y="5069"/>
                      <a:pt x="160" y="5072"/>
                      <a:pt x="160" y="5074"/>
                    </a:cubicBezTo>
                    <a:lnTo>
                      <a:pt x="160" y="5075"/>
                    </a:lnTo>
                    <a:lnTo>
                      <a:pt x="160" y="5075"/>
                    </a:lnTo>
                    <a:cubicBezTo>
                      <a:pt x="162" y="5077"/>
                      <a:pt x="163" y="5079"/>
                      <a:pt x="163" y="5082"/>
                    </a:cubicBezTo>
                    <a:cubicBezTo>
                      <a:pt x="163" y="5084"/>
                      <a:pt x="162" y="5086"/>
                      <a:pt x="160" y="5088"/>
                    </a:cubicBezTo>
                    <a:lnTo>
                      <a:pt x="155" y="5093"/>
                    </a:lnTo>
                    <a:lnTo>
                      <a:pt x="155" y="5097"/>
                    </a:lnTo>
                    <a:lnTo>
                      <a:pt x="157" y="5111"/>
                    </a:lnTo>
                    <a:lnTo>
                      <a:pt x="158" y="5111"/>
                    </a:lnTo>
                    <a:lnTo>
                      <a:pt x="159" y="5101"/>
                    </a:lnTo>
                    <a:cubicBezTo>
                      <a:pt x="159" y="5100"/>
                      <a:pt x="159" y="5099"/>
                      <a:pt x="160" y="5098"/>
                    </a:cubicBezTo>
                    <a:lnTo>
                      <a:pt x="163" y="5092"/>
                    </a:lnTo>
                    <a:cubicBezTo>
                      <a:pt x="164" y="5091"/>
                      <a:pt x="165" y="5090"/>
                      <a:pt x="166" y="5090"/>
                    </a:cubicBezTo>
                    <a:lnTo>
                      <a:pt x="168" y="5087"/>
                    </a:lnTo>
                    <a:cubicBezTo>
                      <a:pt x="169" y="5085"/>
                      <a:pt x="171" y="5084"/>
                      <a:pt x="173" y="5084"/>
                    </a:cubicBezTo>
                    <a:cubicBezTo>
                      <a:pt x="176" y="5083"/>
                      <a:pt x="181" y="5084"/>
                      <a:pt x="182" y="5086"/>
                    </a:cubicBezTo>
                    <a:cubicBezTo>
                      <a:pt x="183" y="5087"/>
                      <a:pt x="184" y="5089"/>
                      <a:pt x="184" y="5089"/>
                    </a:cubicBezTo>
                    <a:lnTo>
                      <a:pt x="190" y="5102"/>
                    </a:lnTo>
                    <a:cubicBezTo>
                      <a:pt x="191" y="5103"/>
                      <a:pt x="191" y="5104"/>
                      <a:pt x="191" y="5105"/>
                    </a:cubicBezTo>
                    <a:lnTo>
                      <a:pt x="192" y="5109"/>
                    </a:lnTo>
                    <a:cubicBezTo>
                      <a:pt x="192" y="5109"/>
                      <a:pt x="192" y="5109"/>
                      <a:pt x="192" y="5110"/>
                    </a:cubicBezTo>
                    <a:cubicBezTo>
                      <a:pt x="192" y="5110"/>
                      <a:pt x="193" y="5111"/>
                      <a:pt x="194" y="5112"/>
                    </a:cubicBezTo>
                    <a:cubicBezTo>
                      <a:pt x="195" y="5115"/>
                      <a:pt x="195" y="5118"/>
                      <a:pt x="194" y="5120"/>
                    </a:cubicBezTo>
                    <a:lnTo>
                      <a:pt x="189" y="5127"/>
                    </a:lnTo>
                    <a:cubicBezTo>
                      <a:pt x="191" y="5128"/>
                      <a:pt x="193" y="5129"/>
                      <a:pt x="193" y="5130"/>
                    </a:cubicBezTo>
                    <a:cubicBezTo>
                      <a:pt x="193" y="5131"/>
                      <a:pt x="194" y="5133"/>
                      <a:pt x="195" y="5133"/>
                    </a:cubicBezTo>
                    <a:lnTo>
                      <a:pt x="194" y="5133"/>
                    </a:lnTo>
                    <a:lnTo>
                      <a:pt x="199" y="5138"/>
                    </a:lnTo>
                    <a:cubicBezTo>
                      <a:pt x="199" y="5139"/>
                      <a:pt x="199" y="5139"/>
                      <a:pt x="200" y="5140"/>
                    </a:cubicBezTo>
                    <a:lnTo>
                      <a:pt x="201" y="5144"/>
                    </a:lnTo>
                    <a:cubicBezTo>
                      <a:pt x="202" y="5145"/>
                      <a:pt x="202" y="5146"/>
                      <a:pt x="202" y="5147"/>
                    </a:cubicBezTo>
                    <a:lnTo>
                      <a:pt x="202" y="5150"/>
                    </a:lnTo>
                    <a:lnTo>
                      <a:pt x="202" y="5150"/>
                    </a:lnTo>
                    <a:cubicBezTo>
                      <a:pt x="202" y="5151"/>
                      <a:pt x="202" y="5152"/>
                      <a:pt x="202" y="5153"/>
                    </a:cubicBezTo>
                    <a:lnTo>
                      <a:pt x="202" y="5156"/>
                    </a:lnTo>
                    <a:cubicBezTo>
                      <a:pt x="202" y="5157"/>
                      <a:pt x="202" y="5158"/>
                      <a:pt x="202" y="5159"/>
                    </a:cubicBezTo>
                    <a:lnTo>
                      <a:pt x="201" y="5161"/>
                    </a:lnTo>
                    <a:cubicBezTo>
                      <a:pt x="200" y="5162"/>
                      <a:pt x="200" y="5163"/>
                      <a:pt x="199" y="5163"/>
                    </a:cubicBezTo>
                    <a:lnTo>
                      <a:pt x="201" y="5164"/>
                    </a:lnTo>
                    <a:cubicBezTo>
                      <a:pt x="203" y="5166"/>
                      <a:pt x="204" y="5168"/>
                      <a:pt x="204" y="5171"/>
                    </a:cubicBezTo>
                    <a:cubicBezTo>
                      <a:pt x="204" y="5172"/>
                      <a:pt x="204" y="5172"/>
                      <a:pt x="204" y="5173"/>
                    </a:cubicBezTo>
                    <a:cubicBezTo>
                      <a:pt x="204" y="5173"/>
                      <a:pt x="205" y="5173"/>
                      <a:pt x="205" y="5174"/>
                    </a:cubicBezTo>
                    <a:lnTo>
                      <a:pt x="207" y="5175"/>
                    </a:lnTo>
                    <a:cubicBezTo>
                      <a:pt x="209" y="5176"/>
                      <a:pt x="210" y="5178"/>
                      <a:pt x="211" y="5180"/>
                    </a:cubicBezTo>
                    <a:cubicBezTo>
                      <a:pt x="211" y="5182"/>
                      <a:pt x="211" y="5184"/>
                      <a:pt x="210" y="5186"/>
                    </a:cubicBezTo>
                    <a:cubicBezTo>
                      <a:pt x="211" y="5187"/>
                      <a:pt x="212" y="5189"/>
                      <a:pt x="212" y="5192"/>
                    </a:cubicBezTo>
                    <a:lnTo>
                      <a:pt x="213" y="5202"/>
                    </a:lnTo>
                    <a:lnTo>
                      <a:pt x="218" y="5210"/>
                    </a:lnTo>
                    <a:cubicBezTo>
                      <a:pt x="219" y="5211"/>
                      <a:pt x="219" y="5212"/>
                      <a:pt x="219" y="5213"/>
                    </a:cubicBezTo>
                    <a:lnTo>
                      <a:pt x="220" y="5218"/>
                    </a:lnTo>
                    <a:cubicBezTo>
                      <a:pt x="220" y="5220"/>
                      <a:pt x="220" y="5222"/>
                      <a:pt x="219" y="5224"/>
                    </a:cubicBezTo>
                    <a:lnTo>
                      <a:pt x="219" y="5224"/>
                    </a:lnTo>
                    <a:cubicBezTo>
                      <a:pt x="220" y="5226"/>
                      <a:pt x="221" y="5228"/>
                      <a:pt x="222" y="5229"/>
                    </a:cubicBezTo>
                    <a:lnTo>
                      <a:pt x="222" y="5234"/>
                    </a:lnTo>
                    <a:lnTo>
                      <a:pt x="225" y="5237"/>
                    </a:lnTo>
                    <a:lnTo>
                      <a:pt x="230" y="5241"/>
                    </a:lnTo>
                    <a:lnTo>
                      <a:pt x="234" y="5243"/>
                    </a:lnTo>
                    <a:cubicBezTo>
                      <a:pt x="236" y="5244"/>
                      <a:pt x="237" y="5245"/>
                      <a:pt x="238" y="5246"/>
                    </a:cubicBezTo>
                    <a:lnTo>
                      <a:pt x="241" y="5253"/>
                    </a:lnTo>
                    <a:lnTo>
                      <a:pt x="242" y="5256"/>
                    </a:lnTo>
                    <a:cubicBezTo>
                      <a:pt x="242" y="5257"/>
                      <a:pt x="242" y="5259"/>
                      <a:pt x="242" y="5259"/>
                    </a:cubicBezTo>
                    <a:lnTo>
                      <a:pt x="243" y="5265"/>
                    </a:lnTo>
                    <a:cubicBezTo>
                      <a:pt x="243" y="5266"/>
                      <a:pt x="243" y="5267"/>
                      <a:pt x="243" y="5268"/>
                    </a:cubicBezTo>
                    <a:cubicBezTo>
                      <a:pt x="242" y="5269"/>
                      <a:pt x="242" y="5270"/>
                      <a:pt x="242" y="5270"/>
                    </a:cubicBezTo>
                    <a:lnTo>
                      <a:pt x="241" y="5272"/>
                    </a:lnTo>
                    <a:lnTo>
                      <a:pt x="241" y="5278"/>
                    </a:lnTo>
                    <a:lnTo>
                      <a:pt x="244" y="5283"/>
                    </a:lnTo>
                    <a:lnTo>
                      <a:pt x="249" y="5284"/>
                    </a:lnTo>
                    <a:cubicBezTo>
                      <a:pt x="249" y="5285"/>
                      <a:pt x="250" y="5285"/>
                      <a:pt x="251" y="5285"/>
                    </a:cubicBezTo>
                    <a:lnTo>
                      <a:pt x="254" y="5288"/>
                    </a:lnTo>
                    <a:lnTo>
                      <a:pt x="259" y="5289"/>
                    </a:lnTo>
                    <a:cubicBezTo>
                      <a:pt x="261" y="5289"/>
                      <a:pt x="262" y="5290"/>
                      <a:pt x="263" y="5291"/>
                    </a:cubicBezTo>
                    <a:lnTo>
                      <a:pt x="265" y="5293"/>
                    </a:lnTo>
                    <a:cubicBezTo>
                      <a:pt x="266" y="5294"/>
                      <a:pt x="266" y="5294"/>
                      <a:pt x="267" y="5295"/>
                    </a:cubicBezTo>
                    <a:lnTo>
                      <a:pt x="270" y="5300"/>
                    </a:lnTo>
                    <a:cubicBezTo>
                      <a:pt x="270" y="5300"/>
                      <a:pt x="272" y="5301"/>
                      <a:pt x="273" y="5301"/>
                    </a:cubicBezTo>
                    <a:cubicBezTo>
                      <a:pt x="274" y="5302"/>
                      <a:pt x="276" y="5304"/>
                      <a:pt x="276" y="5306"/>
                    </a:cubicBezTo>
                    <a:cubicBezTo>
                      <a:pt x="276" y="5306"/>
                      <a:pt x="277" y="5307"/>
                      <a:pt x="277" y="5308"/>
                    </a:cubicBezTo>
                    <a:lnTo>
                      <a:pt x="287" y="5316"/>
                    </a:lnTo>
                    <a:cubicBezTo>
                      <a:pt x="289" y="5317"/>
                      <a:pt x="290" y="5319"/>
                      <a:pt x="291" y="5321"/>
                    </a:cubicBezTo>
                    <a:lnTo>
                      <a:pt x="291" y="5325"/>
                    </a:lnTo>
                    <a:lnTo>
                      <a:pt x="290" y="5333"/>
                    </a:lnTo>
                    <a:lnTo>
                      <a:pt x="295" y="5348"/>
                    </a:lnTo>
                    <a:lnTo>
                      <a:pt x="298" y="5350"/>
                    </a:lnTo>
                    <a:lnTo>
                      <a:pt x="302" y="5355"/>
                    </a:lnTo>
                    <a:cubicBezTo>
                      <a:pt x="303" y="5356"/>
                      <a:pt x="303" y="5358"/>
                      <a:pt x="303" y="5359"/>
                    </a:cubicBezTo>
                    <a:lnTo>
                      <a:pt x="305" y="5368"/>
                    </a:lnTo>
                    <a:lnTo>
                      <a:pt x="314" y="5377"/>
                    </a:lnTo>
                    <a:lnTo>
                      <a:pt x="315" y="5377"/>
                    </a:lnTo>
                    <a:lnTo>
                      <a:pt x="323" y="5375"/>
                    </a:lnTo>
                    <a:cubicBezTo>
                      <a:pt x="323" y="5374"/>
                      <a:pt x="324" y="5374"/>
                      <a:pt x="325" y="5374"/>
                    </a:cubicBezTo>
                    <a:lnTo>
                      <a:pt x="329" y="5374"/>
                    </a:lnTo>
                    <a:cubicBezTo>
                      <a:pt x="330" y="5374"/>
                      <a:pt x="331" y="5374"/>
                      <a:pt x="332" y="5374"/>
                    </a:cubicBezTo>
                    <a:lnTo>
                      <a:pt x="338" y="5375"/>
                    </a:lnTo>
                    <a:cubicBezTo>
                      <a:pt x="340" y="5376"/>
                      <a:pt x="342" y="5377"/>
                      <a:pt x="343" y="5379"/>
                    </a:cubicBezTo>
                    <a:lnTo>
                      <a:pt x="346" y="5383"/>
                    </a:lnTo>
                    <a:cubicBezTo>
                      <a:pt x="346" y="5384"/>
                      <a:pt x="347" y="5385"/>
                      <a:pt x="347" y="5386"/>
                    </a:cubicBezTo>
                    <a:lnTo>
                      <a:pt x="350" y="5401"/>
                    </a:lnTo>
                    <a:lnTo>
                      <a:pt x="356" y="5417"/>
                    </a:lnTo>
                    <a:lnTo>
                      <a:pt x="357" y="5426"/>
                    </a:lnTo>
                    <a:cubicBezTo>
                      <a:pt x="357" y="5426"/>
                      <a:pt x="357" y="5427"/>
                      <a:pt x="357" y="5428"/>
                    </a:cubicBezTo>
                    <a:lnTo>
                      <a:pt x="356" y="5435"/>
                    </a:lnTo>
                    <a:lnTo>
                      <a:pt x="353" y="5444"/>
                    </a:lnTo>
                    <a:lnTo>
                      <a:pt x="346" y="5456"/>
                    </a:lnTo>
                    <a:cubicBezTo>
                      <a:pt x="345" y="5458"/>
                      <a:pt x="344" y="5459"/>
                      <a:pt x="343" y="5459"/>
                    </a:cubicBezTo>
                    <a:lnTo>
                      <a:pt x="332" y="5464"/>
                    </a:lnTo>
                    <a:cubicBezTo>
                      <a:pt x="330" y="5464"/>
                      <a:pt x="328" y="5465"/>
                      <a:pt x="326" y="5464"/>
                    </a:cubicBezTo>
                    <a:lnTo>
                      <a:pt x="305" y="5456"/>
                    </a:lnTo>
                    <a:lnTo>
                      <a:pt x="300" y="5458"/>
                    </a:lnTo>
                    <a:lnTo>
                      <a:pt x="296" y="5465"/>
                    </a:lnTo>
                    <a:lnTo>
                      <a:pt x="298" y="5468"/>
                    </a:lnTo>
                    <a:lnTo>
                      <a:pt x="314" y="5479"/>
                    </a:lnTo>
                    <a:cubicBezTo>
                      <a:pt x="315" y="5480"/>
                      <a:pt x="316" y="5481"/>
                      <a:pt x="316" y="5483"/>
                    </a:cubicBezTo>
                    <a:lnTo>
                      <a:pt x="325" y="5503"/>
                    </a:lnTo>
                    <a:lnTo>
                      <a:pt x="332" y="5507"/>
                    </a:lnTo>
                    <a:cubicBezTo>
                      <a:pt x="334" y="5509"/>
                      <a:pt x="335" y="5511"/>
                      <a:pt x="336" y="5513"/>
                    </a:cubicBezTo>
                    <a:lnTo>
                      <a:pt x="337" y="5517"/>
                    </a:lnTo>
                    <a:cubicBezTo>
                      <a:pt x="337" y="5518"/>
                      <a:pt x="337" y="5519"/>
                      <a:pt x="336" y="5520"/>
                    </a:cubicBezTo>
                    <a:lnTo>
                      <a:pt x="335" y="5526"/>
                    </a:lnTo>
                    <a:cubicBezTo>
                      <a:pt x="335" y="5527"/>
                      <a:pt x="335" y="5527"/>
                      <a:pt x="335" y="5528"/>
                    </a:cubicBezTo>
                    <a:lnTo>
                      <a:pt x="332" y="5533"/>
                    </a:lnTo>
                    <a:cubicBezTo>
                      <a:pt x="332" y="5534"/>
                      <a:pt x="331" y="5535"/>
                      <a:pt x="330" y="5535"/>
                    </a:cubicBezTo>
                    <a:lnTo>
                      <a:pt x="327" y="5538"/>
                    </a:lnTo>
                    <a:cubicBezTo>
                      <a:pt x="326" y="5539"/>
                      <a:pt x="324" y="5540"/>
                      <a:pt x="323" y="5540"/>
                    </a:cubicBezTo>
                    <a:lnTo>
                      <a:pt x="319" y="5540"/>
                    </a:lnTo>
                    <a:cubicBezTo>
                      <a:pt x="318" y="5541"/>
                      <a:pt x="317" y="5541"/>
                      <a:pt x="317" y="5541"/>
                    </a:cubicBezTo>
                    <a:lnTo>
                      <a:pt x="311" y="5540"/>
                    </a:lnTo>
                    <a:lnTo>
                      <a:pt x="309" y="5540"/>
                    </a:lnTo>
                    <a:cubicBezTo>
                      <a:pt x="309" y="5541"/>
                      <a:pt x="308" y="5541"/>
                      <a:pt x="307" y="5541"/>
                    </a:cubicBezTo>
                    <a:cubicBezTo>
                      <a:pt x="305" y="5542"/>
                      <a:pt x="302" y="5542"/>
                      <a:pt x="300" y="5541"/>
                    </a:cubicBezTo>
                    <a:cubicBezTo>
                      <a:pt x="299" y="5541"/>
                      <a:pt x="297" y="5539"/>
                      <a:pt x="296" y="5539"/>
                    </a:cubicBezTo>
                    <a:lnTo>
                      <a:pt x="294" y="5536"/>
                    </a:lnTo>
                    <a:cubicBezTo>
                      <a:pt x="293" y="5536"/>
                      <a:pt x="293" y="5536"/>
                      <a:pt x="293" y="5535"/>
                    </a:cubicBezTo>
                    <a:cubicBezTo>
                      <a:pt x="292" y="5535"/>
                      <a:pt x="289" y="5533"/>
                      <a:pt x="289" y="5531"/>
                    </a:cubicBezTo>
                    <a:lnTo>
                      <a:pt x="287" y="5529"/>
                    </a:lnTo>
                    <a:lnTo>
                      <a:pt x="275" y="5523"/>
                    </a:lnTo>
                    <a:lnTo>
                      <a:pt x="280" y="5535"/>
                    </a:lnTo>
                    <a:lnTo>
                      <a:pt x="283" y="5548"/>
                    </a:lnTo>
                    <a:lnTo>
                      <a:pt x="292" y="5567"/>
                    </a:lnTo>
                    <a:lnTo>
                      <a:pt x="309" y="5589"/>
                    </a:lnTo>
                    <a:cubicBezTo>
                      <a:pt x="309" y="5590"/>
                      <a:pt x="310" y="5590"/>
                      <a:pt x="310" y="5591"/>
                    </a:cubicBezTo>
                    <a:lnTo>
                      <a:pt x="311" y="5595"/>
                    </a:lnTo>
                    <a:lnTo>
                      <a:pt x="312" y="5602"/>
                    </a:lnTo>
                    <a:lnTo>
                      <a:pt x="318" y="5607"/>
                    </a:lnTo>
                    <a:cubicBezTo>
                      <a:pt x="319" y="5608"/>
                      <a:pt x="320" y="5609"/>
                      <a:pt x="320" y="5611"/>
                    </a:cubicBezTo>
                    <a:lnTo>
                      <a:pt x="322" y="5615"/>
                    </a:lnTo>
                    <a:lnTo>
                      <a:pt x="324" y="5626"/>
                    </a:lnTo>
                    <a:cubicBezTo>
                      <a:pt x="325" y="5626"/>
                      <a:pt x="326" y="5627"/>
                      <a:pt x="326" y="5627"/>
                    </a:cubicBezTo>
                    <a:lnTo>
                      <a:pt x="330" y="5632"/>
                    </a:lnTo>
                    <a:cubicBezTo>
                      <a:pt x="330" y="5633"/>
                      <a:pt x="330" y="5633"/>
                      <a:pt x="331" y="5634"/>
                    </a:cubicBezTo>
                    <a:cubicBezTo>
                      <a:pt x="331" y="5635"/>
                      <a:pt x="332" y="5637"/>
                      <a:pt x="332" y="5638"/>
                    </a:cubicBezTo>
                    <a:lnTo>
                      <a:pt x="332" y="5645"/>
                    </a:lnTo>
                    <a:lnTo>
                      <a:pt x="333" y="5647"/>
                    </a:lnTo>
                    <a:lnTo>
                      <a:pt x="337" y="5652"/>
                    </a:lnTo>
                    <a:lnTo>
                      <a:pt x="344" y="5656"/>
                    </a:lnTo>
                    <a:cubicBezTo>
                      <a:pt x="344" y="5656"/>
                      <a:pt x="345" y="5657"/>
                      <a:pt x="346" y="5657"/>
                    </a:cubicBezTo>
                    <a:lnTo>
                      <a:pt x="352" y="5664"/>
                    </a:lnTo>
                    <a:cubicBezTo>
                      <a:pt x="354" y="5665"/>
                      <a:pt x="354" y="5667"/>
                      <a:pt x="355" y="5668"/>
                    </a:cubicBezTo>
                    <a:lnTo>
                      <a:pt x="357" y="5684"/>
                    </a:lnTo>
                    <a:cubicBezTo>
                      <a:pt x="357" y="5684"/>
                      <a:pt x="357" y="5685"/>
                      <a:pt x="357" y="5686"/>
                    </a:cubicBezTo>
                    <a:lnTo>
                      <a:pt x="356" y="5692"/>
                    </a:lnTo>
                    <a:cubicBezTo>
                      <a:pt x="359" y="5693"/>
                      <a:pt x="362" y="5695"/>
                      <a:pt x="362" y="5698"/>
                    </a:cubicBezTo>
                    <a:lnTo>
                      <a:pt x="362" y="5698"/>
                    </a:lnTo>
                    <a:cubicBezTo>
                      <a:pt x="366" y="5698"/>
                      <a:pt x="369" y="5700"/>
                      <a:pt x="371" y="5703"/>
                    </a:cubicBezTo>
                    <a:lnTo>
                      <a:pt x="374" y="5708"/>
                    </a:lnTo>
                    <a:lnTo>
                      <a:pt x="379" y="5714"/>
                    </a:lnTo>
                    <a:cubicBezTo>
                      <a:pt x="379" y="5715"/>
                      <a:pt x="380" y="5716"/>
                      <a:pt x="380" y="5717"/>
                    </a:cubicBezTo>
                    <a:lnTo>
                      <a:pt x="381" y="5724"/>
                    </a:lnTo>
                    <a:cubicBezTo>
                      <a:pt x="381" y="5724"/>
                      <a:pt x="381" y="5725"/>
                      <a:pt x="381" y="5726"/>
                    </a:cubicBezTo>
                    <a:lnTo>
                      <a:pt x="381" y="5731"/>
                    </a:lnTo>
                    <a:lnTo>
                      <a:pt x="376" y="5742"/>
                    </a:lnTo>
                    <a:lnTo>
                      <a:pt x="373" y="5746"/>
                    </a:lnTo>
                    <a:cubicBezTo>
                      <a:pt x="373" y="5747"/>
                      <a:pt x="372" y="5747"/>
                      <a:pt x="371" y="5748"/>
                    </a:cubicBezTo>
                    <a:lnTo>
                      <a:pt x="358" y="5758"/>
                    </a:lnTo>
                    <a:lnTo>
                      <a:pt x="355" y="5762"/>
                    </a:lnTo>
                    <a:lnTo>
                      <a:pt x="353" y="5769"/>
                    </a:lnTo>
                    <a:lnTo>
                      <a:pt x="355" y="5775"/>
                    </a:lnTo>
                    <a:lnTo>
                      <a:pt x="363" y="5790"/>
                    </a:lnTo>
                    <a:cubicBezTo>
                      <a:pt x="364" y="5790"/>
                      <a:pt x="364" y="5791"/>
                      <a:pt x="364" y="5792"/>
                    </a:cubicBezTo>
                    <a:lnTo>
                      <a:pt x="366" y="5801"/>
                    </a:lnTo>
                    <a:cubicBezTo>
                      <a:pt x="367" y="5804"/>
                      <a:pt x="365" y="5807"/>
                      <a:pt x="363" y="5809"/>
                    </a:cubicBezTo>
                    <a:cubicBezTo>
                      <a:pt x="362" y="5809"/>
                      <a:pt x="362" y="5809"/>
                      <a:pt x="362" y="5809"/>
                    </a:cubicBezTo>
                    <a:cubicBezTo>
                      <a:pt x="362" y="5810"/>
                      <a:pt x="362" y="5810"/>
                      <a:pt x="362" y="5810"/>
                    </a:cubicBezTo>
                    <a:lnTo>
                      <a:pt x="363" y="5811"/>
                    </a:lnTo>
                    <a:cubicBezTo>
                      <a:pt x="364" y="5811"/>
                      <a:pt x="365" y="5811"/>
                      <a:pt x="366" y="5812"/>
                    </a:cubicBezTo>
                    <a:lnTo>
                      <a:pt x="371" y="5816"/>
                    </a:lnTo>
                    <a:lnTo>
                      <a:pt x="375" y="5817"/>
                    </a:lnTo>
                    <a:lnTo>
                      <a:pt x="384" y="5817"/>
                    </a:lnTo>
                    <a:cubicBezTo>
                      <a:pt x="385" y="5818"/>
                      <a:pt x="386" y="5818"/>
                      <a:pt x="387" y="5818"/>
                    </a:cubicBezTo>
                    <a:lnTo>
                      <a:pt x="423" y="5830"/>
                    </a:lnTo>
                    <a:lnTo>
                      <a:pt x="434" y="5829"/>
                    </a:lnTo>
                    <a:lnTo>
                      <a:pt x="439" y="5828"/>
                    </a:lnTo>
                    <a:lnTo>
                      <a:pt x="455" y="5816"/>
                    </a:lnTo>
                    <a:cubicBezTo>
                      <a:pt x="456" y="5816"/>
                      <a:pt x="457" y="5815"/>
                      <a:pt x="458" y="5815"/>
                    </a:cubicBezTo>
                    <a:lnTo>
                      <a:pt x="465" y="5813"/>
                    </a:lnTo>
                    <a:cubicBezTo>
                      <a:pt x="466" y="5813"/>
                      <a:pt x="467" y="5813"/>
                      <a:pt x="468" y="5813"/>
                    </a:cubicBezTo>
                    <a:lnTo>
                      <a:pt x="473" y="5814"/>
                    </a:lnTo>
                    <a:lnTo>
                      <a:pt x="478" y="5807"/>
                    </a:lnTo>
                    <a:cubicBezTo>
                      <a:pt x="479" y="5806"/>
                      <a:pt x="481" y="5805"/>
                      <a:pt x="482" y="5805"/>
                    </a:cubicBezTo>
                    <a:lnTo>
                      <a:pt x="486" y="5804"/>
                    </a:lnTo>
                    <a:lnTo>
                      <a:pt x="513" y="5801"/>
                    </a:lnTo>
                    <a:cubicBezTo>
                      <a:pt x="514" y="5801"/>
                      <a:pt x="515" y="5801"/>
                      <a:pt x="516" y="5801"/>
                    </a:cubicBezTo>
                    <a:lnTo>
                      <a:pt x="524" y="5803"/>
                    </a:lnTo>
                    <a:lnTo>
                      <a:pt x="530" y="5801"/>
                    </a:lnTo>
                    <a:cubicBezTo>
                      <a:pt x="530" y="5800"/>
                      <a:pt x="531" y="5800"/>
                      <a:pt x="532" y="5800"/>
                    </a:cubicBezTo>
                    <a:lnTo>
                      <a:pt x="535" y="5799"/>
                    </a:lnTo>
                    <a:cubicBezTo>
                      <a:pt x="536" y="5799"/>
                      <a:pt x="537" y="5799"/>
                      <a:pt x="538" y="5799"/>
                    </a:cubicBezTo>
                    <a:lnTo>
                      <a:pt x="544" y="5800"/>
                    </a:lnTo>
                    <a:cubicBezTo>
                      <a:pt x="545" y="5800"/>
                      <a:pt x="546" y="5800"/>
                      <a:pt x="546" y="5800"/>
                    </a:cubicBezTo>
                    <a:lnTo>
                      <a:pt x="551" y="5802"/>
                    </a:lnTo>
                    <a:lnTo>
                      <a:pt x="568" y="5813"/>
                    </a:lnTo>
                    <a:lnTo>
                      <a:pt x="577" y="5815"/>
                    </a:lnTo>
                    <a:lnTo>
                      <a:pt x="589" y="5815"/>
                    </a:lnTo>
                    <a:lnTo>
                      <a:pt x="590" y="5814"/>
                    </a:lnTo>
                    <a:lnTo>
                      <a:pt x="593" y="5809"/>
                    </a:lnTo>
                    <a:lnTo>
                      <a:pt x="602" y="5794"/>
                    </a:lnTo>
                    <a:cubicBezTo>
                      <a:pt x="602" y="5793"/>
                      <a:pt x="603" y="5793"/>
                      <a:pt x="603" y="5793"/>
                    </a:cubicBezTo>
                    <a:lnTo>
                      <a:pt x="620" y="5775"/>
                    </a:lnTo>
                    <a:lnTo>
                      <a:pt x="621" y="5770"/>
                    </a:lnTo>
                    <a:lnTo>
                      <a:pt x="620" y="5767"/>
                    </a:lnTo>
                    <a:lnTo>
                      <a:pt x="612" y="5754"/>
                    </a:lnTo>
                    <a:lnTo>
                      <a:pt x="606" y="5748"/>
                    </a:lnTo>
                    <a:cubicBezTo>
                      <a:pt x="606" y="5747"/>
                      <a:pt x="605" y="5747"/>
                      <a:pt x="605" y="5746"/>
                    </a:cubicBezTo>
                    <a:lnTo>
                      <a:pt x="603" y="5742"/>
                    </a:lnTo>
                    <a:cubicBezTo>
                      <a:pt x="603" y="5741"/>
                      <a:pt x="603" y="5740"/>
                      <a:pt x="603" y="5739"/>
                    </a:cubicBezTo>
                    <a:lnTo>
                      <a:pt x="603" y="5735"/>
                    </a:lnTo>
                    <a:lnTo>
                      <a:pt x="603" y="5731"/>
                    </a:lnTo>
                    <a:lnTo>
                      <a:pt x="602" y="5729"/>
                    </a:lnTo>
                    <a:lnTo>
                      <a:pt x="596" y="5724"/>
                    </a:lnTo>
                    <a:lnTo>
                      <a:pt x="591" y="5718"/>
                    </a:lnTo>
                    <a:cubicBezTo>
                      <a:pt x="590" y="5718"/>
                      <a:pt x="590" y="5717"/>
                      <a:pt x="590" y="5716"/>
                    </a:cubicBezTo>
                    <a:lnTo>
                      <a:pt x="588" y="5710"/>
                    </a:lnTo>
                    <a:cubicBezTo>
                      <a:pt x="587" y="5709"/>
                      <a:pt x="587" y="5709"/>
                      <a:pt x="587" y="5708"/>
                    </a:cubicBezTo>
                    <a:lnTo>
                      <a:pt x="587" y="5702"/>
                    </a:lnTo>
                    <a:lnTo>
                      <a:pt x="588" y="5688"/>
                    </a:lnTo>
                    <a:lnTo>
                      <a:pt x="590" y="5673"/>
                    </a:lnTo>
                    <a:lnTo>
                      <a:pt x="595" y="5657"/>
                    </a:lnTo>
                    <a:lnTo>
                      <a:pt x="603" y="5645"/>
                    </a:lnTo>
                    <a:cubicBezTo>
                      <a:pt x="604" y="5644"/>
                      <a:pt x="605" y="5643"/>
                      <a:pt x="606" y="5642"/>
                    </a:cubicBezTo>
                    <a:lnTo>
                      <a:pt x="613" y="5638"/>
                    </a:lnTo>
                    <a:lnTo>
                      <a:pt x="617" y="5626"/>
                    </a:lnTo>
                    <a:cubicBezTo>
                      <a:pt x="618" y="5624"/>
                      <a:pt x="619" y="5623"/>
                      <a:pt x="620" y="5622"/>
                    </a:cubicBezTo>
                    <a:lnTo>
                      <a:pt x="624" y="5619"/>
                    </a:lnTo>
                    <a:lnTo>
                      <a:pt x="625" y="5618"/>
                    </a:lnTo>
                    <a:lnTo>
                      <a:pt x="628" y="5617"/>
                    </a:lnTo>
                    <a:lnTo>
                      <a:pt x="631" y="5614"/>
                    </a:lnTo>
                    <a:lnTo>
                      <a:pt x="638" y="5606"/>
                    </a:lnTo>
                    <a:lnTo>
                      <a:pt x="644" y="5597"/>
                    </a:lnTo>
                    <a:cubicBezTo>
                      <a:pt x="644" y="5596"/>
                      <a:pt x="645" y="5596"/>
                      <a:pt x="645" y="5595"/>
                    </a:cubicBezTo>
                    <a:lnTo>
                      <a:pt x="649" y="5592"/>
                    </a:lnTo>
                    <a:cubicBezTo>
                      <a:pt x="650" y="5591"/>
                      <a:pt x="651" y="5590"/>
                      <a:pt x="652" y="5590"/>
                    </a:cubicBezTo>
                    <a:lnTo>
                      <a:pt x="658" y="5589"/>
                    </a:lnTo>
                    <a:lnTo>
                      <a:pt x="661" y="5586"/>
                    </a:lnTo>
                    <a:cubicBezTo>
                      <a:pt x="662" y="5586"/>
                      <a:pt x="662" y="5586"/>
                      <a:pt x="663" y="5585"/>
                    </a:cubicBezTo>
                    <a:lnTo>
                      <a:pt x="665" y="5584"/>
                    </a:lnTo>
                    <a:cubicBezTo>
                      <a:pt x="667" y="5584"/>
                      <a:pt x="670" y="5584"/>
                      <a:pt x="671" y="5585"/>
                    </a:cubicBezTo>
                    <a:cubicBezTo>
                      <a:pt x="673" y="5584"/>
                      <a:pt x="676" y="5584"/>
                      <a:pt x="678" y="5584"/>
                    </a:cubicBezTo>
                    <a:cubicBezTo>
                      <a:pt x="681" y="5586"/>
                      <a:pt x="683" y="5589"/>
                      <a:pt x="683" y="5592"/>
                    </a:cubicBezTo>
                    <a:lnTo>
                      <a:pt x="683" y="5595"/>
                    </a:lnTo>
                    <a:lnTo>
                      <a:pt x="685" y="5598"/>
                    </a:lnTo>
                    <a:cubicBezTo>
                      <a:pt x="685" y="5599"/>
                      <a:pt x="686" y="5599"/>
                      <a:pt x="686" y="5600"/>
                    </a:cubicBezTo>
                    <a:cubicBezTo>
                      <a:pt x="687" y="5599"/>
                      <a:pt x="689" y="5598"/>
                      <a:pt x="691" y="5598"/>
                    </a:cubicBezTo>
                    <a:lnTo>
                      <a:pt x="695" y="5598"/>
                    </a:lnTo>
                    <a:cubicBezTo>
                      <a:pt x="696" y="5598"/>
                      <a:pt x="697" y="5598"/>
                      <a:pt x="697" y="5599"/>
                    </a:cubicBezTo>
                    <a:lnTo>
                      <a:pt x="698" y="5598"/>
                    </a:lnTo>
                    <a:lnTo>
                      <a:pt x="696" y="5594"/>
                    </a:lnTo>
                    <a:lnTo>
                      <a:pt x="689" y="5580"/>
                    </a:lnTo>
                    <a:cubicBezTo>
                      <a:pt x="687" y="5580"/>
                      <a:pt x="686" y="5579"/>
                      <a:pt x="686" y="5578"/>
                    </a:cubicBezTo>
                    <a:lnTo>
                      <a:pt x="684" y="5576"/>
                    </a:lnTo>
                    <a:cubicBezTo>
                      <a:pt x="683" y="5575"/>
                      <a:pt x="682" y="5573"/>
                      <a:pt x="682" y="5572"/>
                    </a:cubicBezTo>
                    <a:lnTo>
                      <a:pt x="682" y="5568"/>
                    </a:lnTo>
                    <a:lnTo>
                      <a:pt x="683" y="5559"/>
                    </a:lnTo>
                    <a:cubicBezTo>
                      <a:pt x="683" y="5558"/>
                      <a:pt x="684" y="5557"/>
                      <a:pt x="684" y="5556"/>
                    </a:cubicBezTo>
                    <a:lnTo>
                      <a:pt x="687" y="5551"/>
                    </a:lnTo>
                    <a:cubicBezTo>
                      <a:pt x="688" y="5550"/>
                      <a:pt x="689" y="5549"/>
                      <a:pt x="691" y="5548"/>
                    </a:cubicBezTo>
                    <a:lnTo>
                      <a:pt x="695" y="5546"/>
                    </a:lnTo>
                    <a:cubicBezTo>
                      <a:pt x="696" y="5546"/>
                      <a:pt x="697" y="5546"/>
                      <a:pt x="699" y="5546"/>
                    </a:cubicBezTo>
                    <a:lnTo>
                      <a:pt x="708" y="5545"/>
                    </a:lnTo>
                    <a:cubicBezTo>
                      <a:pt x="709" y="5545"/>
                      <a:pt x="711" y="5546"/>
                      <a:pt x="712" y="5546"/>
                    </a:cubicBezTo>
                    <a:lnTo>
                      <a:pt x="716" y="5549"/>
                    </a:lnTo>
                    <a:cubicBezTo>
                      <a:pt x="717" y="5549"/>
                      <a:pt x="717" y="5549"/>
                      <a:pt x="717" y="5549"/>
                    </a:cubicBezTo>
                    <a:cubicBezTo>
                      <a:pt x="718" y="5548"/>
                      <a:pt x="720" y="5547"/>
                      <a:pt x="722" y="5547"/>
                    </a:cubicBezTo>
                    <a:lnTo>
                      <a:pt x="727" y="5547"/>
                    </a:lnTo>
                    <a:lnTo>
                      <a:pt x="734" y="5548"/>
                    </a:lnTo>
                    <a:lnTo>
                      <a:pt x="735" y="5547"/>
                    </a:lnTo>
                    <a:lnTo>
                      <a:pt x="739" y="5545"/>
                    </a:lnTo>
                    <a:cubicBezTo>
                      <a:pt x="741" y="5544"/>
                      <a:pt x="743" y="5543"/>
                      <a:pt x="745" y="5544"/>
                    </a:cubicBezTo>
                    <a:lnTo>
                      <a:pt x="752" y="5545"/>
                    </a:lnTo>
                    <a:cubicBezTo>
                      <a:pt x="752" y="5545"/>
                      <a:pt x="752" y="5545"/>
                      <a:pt x="753" y="5544"/>
                    </a:cubicBezTo>
                    <a:cubicBezTo>
                      <a:pt x="754" y="5542"/>
                      <a:pt x="756" y="5541"/>
                      <a:pt x="758" y="5541"/>
                    </a:cubicBezTo>
                    <a:lnTo>
                      <a:pt x="763" y="5539"/>
                    </a:lnTo>
                    <a:cubicBezTo>
                      <a:pt x="764" y="5539"/>
                      <a:pt x="765" y="5538"/>
                      <a:pt x="766" y="5538"/>
                    </a:cubicBezTo>
                    <a:cubicBezTo>
                      <a:pt x="769" y="5538"/>
                      <a:pt x="773" y="5539"/>
                      <a:pt x="774" y="5542"/>
                    </a:cubicBezTo>
                    <a:lnTo>
                      <a:pt x="776" y="5545"/>
                    </a:lnTo>
                    <a:cubicBezTo>
                      <a:pt x="776" y="5546"/>
                      <a:pt x="776" y="5546"/>
                      <a:pt x="776" y="5547"/>
                    </a:cubicBezTo>
                    <a:cubicBezTo>
                      <a:pt x="777" y="5547"/>
                      <a:pt x="778" y="5547"/>
                      <a:pt x="778" y="5546"/>
                    </a:cubicBezTo>
                    <a:cubicBezTo>
                      <a:pt x="781" y="5545"/>
                      <a:pt x="786" y="5545"/>
                      <a:pt x="788" y="5548"/>
                    </a:cubicBezTo>
                    <a:lnTo>
                      <a:pt x="792" y="5550"/>
                    </a:lnTo>
                    <a:lnTo>
                      <a:pt x="795" y="5550"/>
                    </a:lnTo>
                    <a:lnTo>
                      <a:pt x="800" y="5546"/>
                    </a:lnTo>
                    <a:lnTo>
                      <a:pt x="804" y="5542"/>
                    </a:lnTo>
                    <a:cubicBezTo>
                      <a:pt x="805" y="5539"/>
                      <a:pt x="808" y="5538"/>
                      <a:pt x="810" y="5538"/>
                    </a:cubicBezTo>
                    <a:cubicBezTo>
                      <a:pt x="813" y="5539"/>
                      <a:pt x="815" y="5540"/>
                      <a:pt x="816" y="5543"/>
                    </a:cubicBezTo>
                    <a:lnTo>
                      <a:pt x="820" y="5550"/>
                    </a:lnTo>
                    <a:lnTo>
                      <a:pt x="822" y="5547"/>
                    </a:lnTo>
                    <a:cubicBezTo>
                      <a:pt x="822" y="5546"/>
                      <a:pt x="823" y="5545"/>
                      <a:pt x="823" y="5545"/>
                    </a:cubicBezTo>
                    <a:lnTo>
                      <a:pt x="825" y="5543"/>
                    </a:lnTo>
                    <a:cubicBezTo>
                      <a:pt x="826" y="5542"/>
                      <a:pt x="827" y="5542"/>
                      <a:pt x="829" y="5542"/>
                    </a:cubicBezTo>
                    <a:lnTo>
                      <a:pt x="831" y="5541"/>
                    </a:lnTo>
                    <a:cubicBezTo>
                      <a:pt x="833" y="5541"/>
                      <a:pt x="834" y="5541"/>
                      <a:pt x="836" y="5541"/>
                    </a:cubicBezTo>
                    <a:lnTo>
                      <a:pt x="839" y="5542"/>
                    </a:lnTo>
                    <a:cubicBezTo>
                      <a:pt x="840" y="5542"/>
                      <a:pt x="841" y="5543"/>
                      <a:pt x="842" y="5544"/>
                    </a:cubicBezTo>
                    <a:lnTo>
                      <a:pt x="842" y="5545"/>
                    </a:lnTo>
                    <a:cubicBezTo>
                      <a:pt x="843" y="5544"/>
                      <a:pt x="844" y="5544"/>
                      <a:pt x="844" y="5543"/>
                    </a:cubicBezTo>
                    <a:lnTo>
                      <a:pt x="852" y="5539"/>
                    </a:lnTo>
                    <a:lnTo>
                      <a:pt x="858" y="5534"/>
                    </a:lnTo>
                    <a:cubicBezTo>
                      <a:pt x="859" y="5533"/>
                      <a:pt x="860" y="5533"/>
                      <a:pt x="861" y="5532"/>
                    </a:cubicBezTo>
                    <a:lnTo>
                      <a:pt x="864" y="5532"/>
                    </a:lnTo>
                    <a:cubicBezTo>
                      <a:pt x="866" y="5531"/>
                      <a:pt x="869" y="5531"/>
                      <a:pt x="872" y="5533"/>
                    </a:cubicBezTo>
                    <a:lnTo>
                      <a:pt x="874" y="5535"/>
                    </a:lnTo>
                    <a:cubicBezTo>
                      <a:pt x="874" y="5536"/>
                      <a:pt x="874" y="5536"/>
                      <a:pt x="875" y="5537"/>
                    </a:cubicBezTo>
                    <a:cubicBezTo>
                      <a:pt x="877" y="5536"/>
                      <a:pt x="879" y="5536"/>
                      <a:pt x="882" y="5537"/>
                    </a:cubicBezTo>
                    <a:cubicBezTo>
                      <a:pt x="883" y="5537"/>
                      <a:pt x="885" y="5539"/>
                      <a:pt x="886" y="5540"/>
                    </a:cubicBezTo>
                    <a:lnTo>
                      <a:pt x="887" y="5541"/>
                    </a:lnTo>
                    <a:lnTo>
                      <a:pt x="891" y="5543"/>
                    </a:lnTo>
                    <a:lnTo>
                      <a:pt x="891" y="5543"/>
                    </a:lnTo>
                    <a:cubicBezTo>
                      <a:pt x="892" y="5543"/>
                      <a:pt x="892" y="5543"/>
                      <a:pt x="893" y="5543"/>
                    </a:cubicBezTo>
                    <a:cubicBezTo>
                      <a:pt x="895" y="5544"/>
                      <a:pt x="897" y="5545"/>
                      <a:pt x="898" y="5547"/>
                    </a:cubicBezTo>
                    <a:lnTo>
                      <a:pt x="899" y="5549"/>
                    </a:lnTo>
                    <a:lnTo>
                      <a:pt x="906" y="5546"/>
                    </a:lnTo>
                    <a:cubicBezTo>
                      <a:pt x="909" y="5545"/>
                      <a:pt x="912" y="5545"/>
                      <a:pt x="914" y="5547"/>
                    </a:cubicBezTo>
                    <a:lnTo>
                      <a:pt x="918" y="5550"/>
                    </a:lnTo>
                    <a:cubicBezTo>
                      <a:pt x="920" y="5552"/>
                      <a:pt x="922" y="5555"/>
                      <a:pt x="921" y="5558"/>
                    </a:cubicBezTo>
                    <a:lnTo>
                      <a:pt x="920" y="5563"/>
                    </a:lnTo>
                    <a:lnTo>
                      <a:pt x="926" y="5548"/>
                    </a:lnTo>
                    <a:lnTo>
                      <a:pt x="931" y="5542"/>
                    </a:lnTo>
                    <a:lnTo>
                      <a:pt x="942" y="5530"/>
                    </a:lnTo>
                    <a:lnTo>
                      <a:pt x="944" y="5523"/>
                    </a:lnTo>
                    <a:cubicBezTo>
                      <a:pt x="944" y="5521"/>
                      <a:pt x="945" y="5520"/>
                      <a:pt x="947" y="5519"/>
                    </a:cubicBezTo>
                    <a:lnTo>
                      <a:pt x="958" y="5464"/>
                    </a:lnTo>
                    <a:lnTo>
                      <a:pt x="962" y="5450"/>
                    </a:lnTo>
                    <a:lnTo>
                      <a:pt x="972" y="5431"/>
                    </a:lnTo>
                    <a:lnTo>
                      <a:pt x="974" y="5421"/>
                    </a:lnTo>
                    <a:cubicBezTo>
                      <a:pt x="975" y="5418"/>
                      <a:pt x="978" y="5416"/>
                      <a:pt x="981" y="5416"/>
                    </a:cubicBezTo>
                    <a:lnTo>
                      <a:pt x="982" y="5399"/>
                    </a:lnTo>
                    <a:cubicBezTo>
                      <a:pt x="982" y="5399"/>
                      <a:pt x="982" y="5397"/>
                      <a:pt x="983" y="5396"/>
                    </a:cubicBezTo>
                    <a:lnTo>
                      <a:pt x="983" y="5394"/>
                    </a:lnTo>
                    <a:lnTo>
                      <a:pt x="990" y="5379"/>
                    </a:lnTo>
                    <a:cubicBezTo>
                      <a:pt x="991" y="5378"/>
                      <a:pt x="992" y="5377"/>
                      <a:pt x="993" y="5377"/>
                    </a:cubicBezTo>
                    <a:lnTo>
                      <a:pt x="999" y="5373"/>
                    </a:lnTo>
                    <a:cubicBezTo>
                      <a:pt x="1000" y="5372"/>
                      <a:pt x="1000" y="5372"/>
                      <a:pt x="1001" y="5372"/>
                    </a:cubicBezTo>
                    <a:lnTo>
                      <a:pt x="1004" y="5371"/>
                    </a:lnTo>
                    <a:cubicBezTo>
                      <a:pt x="1006" y="5370"/>
                      <a:pt x="1009" y="5371"/>
                      <a:pt x="1011" y="5373"/>
                    </a:cubicBezTo>
                    <a:lnTo>
                      <a:pt x="1013" y="5374"/>
                    </a:lnTo>
                    <a:lnTo>
                      <a:pt x="1014" y="5372"/>
                    </a:lnTo>
                    <a:lnTo>
                      <a:pt x="1013" y="5358"/>
                    </a:lnTo>
                    <a:lnTo>
                      <a:pt x="1009" y="5347"/>
                    </a:lnTo>
                    <a:cubicBezTo>
                      <a:pt x="1009" y="5345"/>
                      <a:pt x="1009" y="5343"/>
                      <a:pt x="1010" y="5342"/>
                    </a:cubicBezTo>
                    <a:lnTo>
                      <a:pt x="1010" y="5340"/>
                    </a:lnTo>
                    <a:cubicBezTo>
                      <a:pt x="1011" y="5337"/>
                      <a:pt x="1013" y="5336"/>
                      <a:pt x="1016" y="5335"/>
                    </a:cubicBezTo>
                    <a:lnTo>
                      <a:pt x="1017" y="5335"/>
                    </a:lnTo>
                    <a:lnTo>
                      <a:pt x="1019" y="5333"/>
                    </a:lnTo>
                    <a:cubicBezTo>
                      <a:pt x="1019" y="5332"/>
                      <a:pt x="1019" y="5331"/>
                      <a:pt x="1019" y="5330"/>
                    </a:cubicBezTo>
                    <a:lnTo>
                      <a:pt x="1019" y="5327"/>
                    </a:lnTo>
                    <a:lnTo>
                      <a:pt x="1025" y="5305"/>
                    </a:lnTo>
                    <a:lnTo>
                      <a:pt x="1024" y="5291"/>
                    </a:lnTo>
                    <a:cubicBezTo>
                      <a:pt x="1024" y="5289"/>
                      <a:pt x="1025" y="5288"/>
                      <a:pt x="1025" y="5287"/>
                    </a:cubicBezTo>
                    <a:lnTo>
                      <a:pt x="1030" y="5278"/>
                    </a:lnTo>
                    <a:lnTo>
                      <a:pt x="1029" y="5277"/>
                    </a:lnTo>
                    <a:cubicBezTo>
                      <a:pt x="1028" y="5276"/>
                      <a:pt x="1028" y="5275"/>
                      <a:pt x="1028" y="5275"/>
                    </a:cubicBezTo>
                    <a:lnTo>
                      <a:pt x="1026" y="5270"/>
                    </a:lnTo>
                    <a:cubicBezTo>
                      <a:pt x="1025" y="5270"/>
                      <a:pt x="1025" y="5269"/>
                      <a:pt x="1025" y="5268"/>
                    </a:cubicBezTo>
                    <a:lnTo>
                      <a:pt x="1024" y="5261"/>
                    </a:lnTo>
                    <a:cubicBezTo>
                      <a:pt x="1024" y="5260"/>
                      <a:pt x="1024" y="5259"/>
                      <a:pt x="1024" y="5258"/>
                    </a:cubicBezTo>
                    <a:lnTo>
                      <a:pt x="1025" y="5252"/>
                    </a:lnTo>
                    <a:cubicBezTo>
                      <a:pt x="1025" y="5251"/>
                      <a:pt x="1026" y="5250"/>
                      <a:pt x="1027" y="5249"/>
                    </a:cubicBezTo>
                    <a:lnTo>
                      <a:pt x="1028" y="5247"/>
                    </a:lnTo>
                    <a:lnTo>
                      <a:pt x="1026" y="5244"/>
                    </a:lnTo>
                    <a:cubicBezTo>
                      <a:pt x="1025" y="5242"/>
                      <a:pt x="1025" y="5238"/>
                      <a:pt x="1026" y="5236"/>
                    </a:cubicBezTo>
                    <a:cubicBezTo>
                      <a:pt x="1028" y="5234"/>
                      <a:pt x="1031" y="5232"/>
                      <a:pt x="1034" y="5232"/>
                    </a:cubicBezTo>
                    <a:lnTo>
                      <a:pt x="1036" y="5232"/>
                    </a:lnTo>
                    <a:cubicBezTo>
                      <a:pt x="1037" y="5232"/>
                      <a:pt x="1038" y="5233"/>
                      <a:pt x="1039" y="5233"/>
                    </a:cubicBezTo>
                    <a:lnTo>
                      <a:pt x="1041" y="5234"/>
                    </a:lnTo>
                    <a:lnTo>
                      <a:pt x="1041" y="5233"/>
                    </a:lnTo>
                    <a:cubicBezTo>
                      <a:pt x="1041" y="5233"/>
                      <a:pt x="1042" y="5232"/>
                      <a:pt x="1042" y="5231"/>
                    </a:cubicBezTo>
                    <a:cubicBezTo>
                      <a:pt x="1043" y="5230"/>
                      <a:pt x="1045" y="5228"/>
                      <a:pt x="1047" y="5228"/>
                    </a:cubicBezTo>
                    <a:lnTo>
                      <a:pt x="1048" y="5228"/>
                    </a:lnTo>
                    <a:cubicBezTo>
                      <a:pt x="1048" y="5227"/>
                      <a:pt x="1048" y="5226"/>
                      <a:pt x="1049" y="5225"/>
                    </a:cubicBezTo>
                    <a:lnTo>
                      <a:pt x="1049" y="5224"/>
                    </a:lnTo>
                    <a:cubicBezTo>
                      <a:pt x="1048" y="5224"/>
                      <a:pt x="1048" y="5224"/>
                      <a:pt x="1047" y="5224"/>
                    </a:cubicBezTo>
                    <a:lnTo>
                      <a:pt x="1045" y="5223"/>
                    </a:lnTo>
                    <a:cubicBezTo>
                      <a:pt x="1044" y="5222"/>
                      <a:pt x="1043" y="5221"/>
                      <a:pt x="1043" y="5221"/>
                    </a:cubicBezTo>
                    <a:lnTo>
                      <a:pt x="1041" y="5218"/>
                    </a:lnTo>
                    <a:lnTo>
                      <a:pt x="1034" y="5207"/>
                    </a:lnTo>
                    <a:lnTo>
                      <a:pt x="1031" y="5198"/>
                    </a:lnTo>
                    <a:lnTo>
                      <a:pt x="1029" y="5186"/>
                    </a:lnTo>
                    <a:cubicBezTo>
                      <a:pt x="1029" y="5186"/>
                      <a:pt x="1029" y="5185"/>
                      <a:pt x="1029" y="5184"/>
                    </a:cubicBezTo>
                    <a:lnTo>
                      <a:pt x="1030" y="5175"/>
                    </a:lnTo>
                    <a:cubicBezTo>
                      <a:pt x="1031" y="5174"/>
                      <a:pt x="1032" y="5172"/>
                      <a:pt x="1033" y="5171"/>
                    </a:cubicBezTo>
                    <a:lnTo>
                      <a:pt x="1034" y="5169"/>
                    </a:lnTo>
                    <a:lnTo>
                      <a:pt x="1032" y="5163"/>
                    </a:lnTo>
                    <a:cubicBezTo>
                      <a:pt x="1031" y="5161"/>
                      <a:pt x="1031" y="5158"/>
                      <a:pt x="1032" y="5156"/>
                    </a:cubicBezTo>
                    <a:lnTo>
                      <a:pt x="1035" y="5149"/>
                    </a:lnTo>
                    <a:cubicBezTo>
                      <a:pt x="1035" y="5148"/>
                      <a:pt x="1037" y="5147"/>
                      <a:pt x="1038" y="5146"/>
                    </a:cubicBezTo>
                    <a:lnTo>
                      <a:pt x="1046" y="5141"/>
                    </a:lnTo>
                    <a:cubicBezTo>
                      <a:pt x="1046" y="5140"/>
                      <a:pt x="1046" y="5139"/>
                      <a:pt x="1046" y="5138"/>
                    </a:cubicBezTo>
                    <a:cubicBezTo>
                      <a:pt x="1047" y="5138"/>
                      <a:pt x="1047" y="5137"/>
                      <a:pt x="1047" y="5136"/>
                    </a:cubicBezTo>
                    <a:lnTo>
                      <a:pt x="1047" y="5135"/>
                    </a:lnTo>
                    <a:cubicBezTo>
                      <a:pt x="1044" y="5133"/>
                      <a:pt x="1043" y="5130"/>
                      <a:pt x="1044" y="5127"/>
                    </a:cubicBezTo>
                    <a:lnTo>
                      <a:pt x="1047" y="5119"/>
                    </a:lnTo>
                    <a:cubicBezTo>
                      <a:pt x="1047" y="5116"/>
                      <a:pt x="1049" y="5114"/>
                      <a:pt x="1051" y="5113"/>
                    </a:cubicBezTo>
                    <a:lnTo>
                      <a:pt x="1056" y="5112"/>
                    </a:lnTo>
                    <a:cubicBezTo>
                      <a:pt x="1058" y="5111"/>
                      <a:pt x="1059" y="5111"/>
                      <a:pt x="1061" y="5111"/>
                    </a:cubicBezTo>
                    <a:lnTo>
                      <a:pt x="1062" y="5112"/>
                    </a:lnTo>
                    <a:cubicBezTo>
                      <a:pt x="1063" y="5111"/>
                      <a:pt x="1063" y="5110"/>
                      <a:pt x="1063" y="5110"/>
                    </a:cubicBezTo>
                    <a:lnTo>
                      <a:pt x="1065" y="5108"/>
                    </a:lnTo>
                    <a:cubicBezTo>
                      <a:pt x="1065" y="5108"/>
                      <a:pt x="1065" y="5108"/>
                      <a:pt x="1064" y="5107"/>
                    </a:cubicBezTo>
                    <a:lnTo>
                      <a:pt x="1063" y="5103"/>
                    </a:lnTo>
                    <a:cubicBezTo>
                      <a:pt x="1063" y="5102"/>
                      <a:pt x="1063" y="5101"/>
                      <a:pt x="1063" y="5099"/>
                    </a:cubicBezTo>
                    <a:lnTo>
                      <a:pt x="1064" y="5095"/>
                    </a:lnTo>
                    <a:cubicBezTo>
                      <a:pt x="1065" y="5093"/>
                      <a:pt x="1066" y="5092"/>
                      <a:pt x="1067" y="5090"/>
                    </a:cubicBezTo>
                    <a:lnTo>
                      <a:pt x="1068" y="5089"/>
                    </a:lnTo>
                    <a:cubicBezTo>
                      <a:pt x="1068" y="5087"/>
                      <a:pt x="1068" y="5084"/>
                      <a:pt x="1070" y="5082"/>
                    </a:cubicBezTo>
                    <a:cubicBezTo>
                      <a:pt x="1070" y="5081"/>
                      <a:pt x="1071" y="5081"/>
                      <a:pt x="1071" y="5081"/>
                    </a:cubicBezTo>
                    <a:lnTo>
                      <a:pt x="1068" y="5076"/>
                    </a:lnTo>
                    <a:lnTo>
                      <a:pt x="1064" y="5064"/>
                    </a:lnTo>
                    <a:lnTo>
                      <a:pt x="1061" y="5063"/>
                    </a:lnTo>
                    <a:lnTo>
                      <a:pt x="1048" y="5062"/>
                    </a:lnTo>
                    <a:cubicBezTo>
                      <a:pt x="1043" y="5062"/>
                      <a:pt x="1040" y="5059"/>
                      <a:pt x="1040" y="5054"/>
                    </a:cubicBezTo>
                    <a:lnTo>
                      <a:pt x="1040" y="5052"/>
                    </a:lnTo>
                    <a:cubicBezTo>
                      <a:pt x="1040" y="5050"/>
                      <a:pt x="1040" y="5049"/>
                      <a:pt x="1041" y="5048"/>
                    </a:cubicBezTo>
                    <a:lnTo>
                      <a:pt x="1041" y="5047"/>
                    </a:lnTo>
                    <a:lnTo>
                      <a:pt x="1041" y="5045"/>
                    </a:lnTo>
                    <a:cubicBezTo>
                      <a:pt x="1041" y="5042"/>
                      <a:pt x="1042" y="5040"/>
                      <a:pt x="1043" y="5039"/>
                    </a:cubicBezTo>
                    <a:lnTo>
                      <a:pt x="1042" y="5035"/>
                    </a:lnTo>
                    <a:cubicBezTo>
                      <a:pt x="1040" y="5032"/>
                      <a:pt x="1041" y="5028"/>
                      <a:pt x="1044" y="5026"/>
                    </a:cubicBezTo>
                    <a:cubicBezTo>
                      <a:pt x="1047" y="5024"/>
                      <a:pt x="1050" y="5024"/>
                      <a:pt x="1052" y="5025"/>
                    </a:cubicBezTo>
                    <a:cubicBezTo>
                      <a:pt x="1053" y="5025"/>
                      <a:pt x="1054" y="5024"/>
                      <a:pt x="1055" y="5024"/>
                    </a:cubicBezTo>
                    <a:lnTo>
                      <a:pt x="1054" y="5023"/>
                    </a:lnTo>
                    <a:cubicBezTo>
                      <a:pt x="1053" y="5020"/>
                      <a:pt x="1053" y="5016"/>
                      <a:pt x="1056" y="5014"/>
                    </a:cubicBezTo>
                    <a:cubicBezTo>
                      <a:pt x="1056" y="5013"/>
                      <a:pt x="1057" y="5013"/>
                      <a:pt x="1057" y="5013"/>
                    </a:cubicBezTo>
                    <a:lnTo>
                      <a:pt x="1055" y="5011"/>
                    </a:lnTo>
                    <a:cubicBezTo>
                      <a:pt x="1055" y="5010"/>
                      <a:pt x="1054" y="5009"/>
                      <a:pt x="1054" y="5008"/>
                    </a:cubicBezTo>
                    <a:lnTo>
                      <a:pt x="1053" y="5005"/>
                    </a:lnTo>
                    <a:cubicBezTo>
                      <a:pt x="1051" y="5002"/>
                      <a:pt x="1052" y="4998"/>
                      <a:pt x="1055" y="4996"/>
                    </a:cubicBezTo>
                    <a:cubicBezTo>
                      <a:pt x="1058" y="4994"/>
                      <a:pt x="1061" y="4993"/>
                      <a:pt x="1064" y="4995"/>
                    </a:cubicBezTo>
                    <a:lnTo>
                      <a:pt x="1067" y="4997"/>
                    </a:lnTo>
                    <a:cubicBezTo>
                      <a:pt x="1066" y="4995"/>
                      <a:pt x="1067" y="4994"/>
                      <a:pt x="1067" y="4992"/>
                    </a:cubicBezTo>
                    <a:lnTo>
                      <a:pt x="1061" y="4986"/>
                    </a:lnTo>
                    <a:cubicBezTo>
                      <a:pt x="1059" y="4986"/>
                      <a:pt x="1058" y="4985"/>
                      <a:pt x="1057" y="4983"/>
                    </a:cubicBezTo>
                    <a:lnTo>
                      <a:pt x="1045" y="4966"/>
                    </a:lnTo>
                    <a:lnTo>
                      <a:pt x="1035" y="4958"/>
                    </a:lnTo>
                    <a:lnTo>
                      <a:pt x="1027" y="4951"/>
                    </a:lnTo>
                    <a:cubicBezTo>
                      <a:pt x="1027" y="4950"/>
                      <a:pt x="1026" y="4949"/>
                      <a:pt x="1026" y="4949"/>
                    </a:cubicBezTo>
                    <a:lnTo>
                      <a:pt x="1024" y="4945"/>
                    </a:lnTo>
                    <a:lnTo>
                      <a:pt x="1021" y="4936"/>
                    </a:lnTo>
                    <a:cubicBezTo>
                      <a:pt x="1021" y="4933"/>
                      <a:pt x="1022" y="4929"/>
                      <a:pt x="1025" y="4927"/>
                    </a:cubicBezTo>
                    <a:cubicBezTo>
                      <a:pt x="1027" y="4926"/>
                      <a:pt x="1029" y="4926"/>
                      <a:pt x="1031" y="4926"/>
                    </a:cubicBezTo>
                    <a:cubicBezTo>
                      <a:pt x="1031" y="4926"/>
                      <a:pt x="1032" y="4925"/>
                      <a:pt x="1033" y="4925"/>
                    </a:cubicBezTo>
                    <a:cubicBezTo>
                      <a:pt x="1033" y="4925"/>
                      <a:pt x="1033" y="4925"/>
                      <a:pt x="1034" y="4924"/>
                    </a:cubicBezTo>
                    <a:cubicBezTo>
                      <a:pt x="1034" y="4923"/>
                      <a:pt x="1034" y="4922"/>
                      <a:pt x="1035" y="4922"/>
                    </a:cubicBezTo>
                    <a:cubicBezTo>
                      <a:pt x="1037" y="4919"/>
                      <a:pt x="1041" y="4918"/>
                      <a:pt x="1044" y="4919"/>
                    </a:cubicBezTo>
                    <a:lnTo>
                      <a:pt x="1046" y="4920"/>
                    </a:lnTo>
                    <a:lnTo>
                      <a:pt x="1045" y="4919"/>
                    </a:lnTo>
                    <a:lnTo>
                      <a:pt x="1037" y="4908"/>
                    </a:lnTo>
                    <a:cubicBezTo>
                      <a:pt x="1037" y="4907"/>
                      <a:pt x="1037" y="4906"/>
                      <a:pt x="1037" y="4906"/>
                    </a:cubicBezTo>
                    <a:lnTo>
                      <a:pt x="1036" y="4903"/>
                    </a:lnTo>
                    <a:cubicBezTo>
                      <a:pt x="1036" y="4902"/>
                      <a:pt x="1036" y="4901"/>
                      <a:pt x="1036" y="4900"/>
                    </a:cubicBezTo>
                    <a:lnTo>
                      <a:pt x="1037" y="4896"/>
                    </a:lnTo>
                    <a:cubicBezTo>
                      <a:pt x="1037" y="4895"/>
                      <a:pt x="1037" y="4894"/>
                      <a:pt x="1038" y="4893"/>
                    </a:cubicBezTo>
                    <a:lnTo>
                      <a:pt x="1040" y="4891"/>
                    </a:lnTo>
                    <a:cubicBezTo>
                      <a:pt x="1041" y="4890"/>
                      <a:pt x="1043" y="4888"/>
                      <a:pt x="1045" y="4888"/>
                    </a:cubicBezTo>
                    <a:cubicBezTo>
                      <a:pt x="1048" y="4888"/>
                      <a:pt x="1052" y="4889"/>
                      <a:pt x="1054" y="4891"/>
                    </a:cubicBezTo>
                    <a:lnTo>
                      <a:pt x="1078" y="4918"/>
                    </a:lnTo>
                    <a:cubicBezTo>
                      <a:pt x="1079" y="4917"/>
                      <a:pt x="1081" y="4917"/>
                      <a:pt x="1082" y="4918"/>
                    </a:cubicBezTo>
                    <a:cubicBezTo>
                      <a:pt x="1083" y="4917"/>
                      <a:pt x="1083" y="4917"/>
                      <a:pt x="1083" y="4917"/>
                    </a:cubicBezTo>
                    <a:cubicBezTo>
                      <a:pt x="1081" y="4916"/>
                      <a:pt x="1079" y="4915"/>
                      <a:pt x="1078" y="4913"/>
                    </a:cubicBezTo>
                    <a:lnTo>
                      <a:pt x="1075" y="4907"/>
                    </a:lnTo>
                    <a:cubicBezTo>
                      <a:pt x="1073" y="4907"/>
                      <a:pt x="1070" y="4905"/>
                      <a:pt x="1069" y="4903"/>
                    </a:cubicBezTo>
                    <a:lnTo>
                      <a:pt x="1065" y="4894"/>
                    </a:lnTo>
                    <a:lnTo>
                      <a:pt x="1063" y="4887"/>
                    </a:lnTo>
                    <a:cubicBezTo>
                      <a:pt x="1062" y="4885"/>
                      <a:pt x="1063" y="4883"/>
                      <a:pt x="1064" y="4881"/>
                    </a:cubicBezTo>
                    <a:lnTo>
                      <a:pt x="1067" y="4877"/>
                    </a:lnTo>
                    <a:cubicBezTo>
                      <a:pt x="1068" y="4874"/>
                      <a:pt x="1071" y="4872"/>
                      <a:pt x="1073" y="4873"/>
                    </a:cubicBezTo>
                    <a:cubicBezTo>
                      <a:pt x="1073" y="4872"/>
                      <a:pt x="1074" y="4871"/>
                      <a:pt x="1074" y="4871"/>
                    </a:cubicBezTo>
                    <a:cubicBezTo>
                      <a:pt x="1075" y="4868"/>
                      <a:pt x="1077" y="4867"/>
                      <a:pt x="1079" y="4866"/>
                    </a:cubicBezTo>
                    <a:cubicBezTo>
                      <a:pt x="1079" y="4865"/>
                      <a:pt x="1079" y="4863"/>
                      <a:pt x="1080" y="4861"/>
                    </a:cubicBezTo>
                    <a:lnTo>
                      <a:pt x="1080" y="4861"/>
                    </a:lnTo>
                    <a:lnTo>
                      <a:pt x="1074" y="4853"/>
                    </a:lnTo>
                    <a:lnTo>
                      <a:pt x="1069" y="4845"/>
                    </a:lnTo>
                    <a:cubicBezTo>
                      <a:pt x="1068" y="4842"/>
                      <a:pt x="1068" y="4839"/>
                      <a:pt x="1069" y="4837"/>
                    </a:cubicBezTo>
                    <a:lnTo>
                      <a:pt x="1065" y="4833"/>
                    </a:lnTo>
                    <a:cubicBezTo>
                      <a:pt x="1064" y="4832"/>
                      <a:pt x="1064" y="4831"/>
                      <a:pt x="1063" y="4830"/>
                    </a:cubicBezTo>
                    <a:lnTo>
                      <a:pt x="1060" y="4824"/>
                    </a:lnTo>
                    <a:cubicBezTo>
                      <a:pt x="1059" y="4820"/>
                      <a:pt x="1060" y="4816"/>
                      <a:pt x="1063" y="4814"/>
                    </a:cubicBezTo>
                    <a:cubicBezTo>
                      <a:pt x="1066" y="4812"/>
                      <a:pt x="1070" y="4812"/>
                      <a:pt x="1073" y="4814"/>
                    </a:cubicBezTo>
                    <a:lnTo>
                      <a:pt x="1081" y="4820"/>
                    </a:lnTo>
                    <a:lnTo>
                      <a:pt x="1095" y="4835"/>
                    </a:lnTo>
                    <a:cubicBezTo>
                      <a:pt x="1094" y="4834"/>
                      <a:pt x="1094" y="4834"/>
                      <a:pt x="1094" y="4834"/>
                    </a:cubicBezTo>
                    <a:lnTo>
                      <a:pt x="1094" y="4831"/>
                    </a:lnTo>
                    <a:cubicBezTo>
                      <a:pt x="1093" y="4828"/>
                      <a:pt x="1094" y="4824"/>
                      <a:pt x="1097" y="4823"/>
                    </a:cubicBezTo>
                    <a:cubicBezTo>
                      <a:pt x="1098" y="4822"/>
                      <a:pt x="1099" y="4821"/>
                      <a:pt x="1100" y="4821"/>
                    </a:cubicBezTo>
                    <a:lnTo>
                      <a:pt x="1098" y="4815"/>
                    </a:lnTo>
                    <a:lnTo>
                      <a:pt x="1096" y="4814"/>
                    </a:lnTo>
                    <a:cubicBezTo>
                      <a:pt x="1094" y="4812"/>
                      <a:pt x="1094" y="4810"/>
                      <a:pt x="1093" y="4808"/>
                    </a:cubicBezTo>
                    <a:lnTo>
                      <a:pt x="1087" y="4804"/>
                    </a:lnTo>
                    <a:lnTo>
                      <a:pt x="1083" y="4803"/>
                    </a:lnTo>
                    <a:cubicBezTo>
                      <a:pt x="1080" y="4802"/>
                      <a:pt x="1077" y="4799"/>
                      <a:pt x="1077" y="4795"/>
                    </a:cubicBezTo>
                    <a:lnTo>
                      <a:pt x="1077" y="4793"/>
                    </a:lnTo>
                    <a:cubicBezTo>
                      <a:pt x="1077" y="4791"/>
                      <a:pt x="1078" y="4790"/>
                      <a:pt x="1078" y="4789"/>
                    </a:cubicBezTo>
                    <a:cubicBezTo>
                      <a:pt x="1077" y="4788"/>
                      <a:pt x="1076" y="4787"/>
                      <a:pt x="1076" y="4785"/>
                    </a:cubicBezTo>
                    <a:lnTo>
                      <a:pt x="1075" y="4783"/>
                    </a:lnTo>
                    <a:cubicBezTo>
                      <a:pt x="1075" y="4782"/>
                      <a:pt x="1075" y="4781"/>
                      <a:pt x="1075" y="4780"/>
                    </a:cubicBezTo>
                    <a:lnTo>
                      <a:pt x="1075" y="4780"/>
                    </a:lnTo>
                    <a:lnTo>
                      <a:pt x="1064" y="4769"/>
                    </a:lnTo>
                    <a:cubicBezTo>
                      <a:pt x="1062" y="4767"/>
                      <a:pt x="1062" y="4763"/>
                      <a:pt x="1064" y="4760"/>
                    </a:cubicBezTo>
                    <a:cubicBezTo>
                      <a:pt x="1066" y="4757"/>
                      <a:pt x="1069" y="4756"/>
                      <a:pt x="1072" y="4757"/>
                    </a:cubicBezTo>
                    <a:lnTo>
                      <a:pt x="1078" y="4758"/>
                    </a:lnTo>
                    <a:lnTo>
                      <a:pt x="1079" y="4751"/>
                    </a:lnTo>
                    <a:lnTo>
                      <a:pt x="1079" y="4750"/>
                    </a:lnTo>
                    <a:lnTo>
                      <a:pt x="1075" y="4750"/>
                    </a:lnTo>
                    <a:cubicBezTo>
                      <a:pt x="1074" y="4750"/>
                      <a:pt x="1073" y="4749"/>
                      <a:pt x="1072" y="4749"/>
                    </a:cubicBezTo>
                    <a:lnTo>
                      <a:pt x="1032" y="4727"/>
                    </a:lnTo>
                    <a:lnTo>
                      <a:pt x="1027" y="4726"/>
                    </a:lnTo>
                    <a:cubicBezTo>
                      <a:pt x="1023" y="4726"/>
                      <a:pt x="1021" y="4723"/>
                      <a:pt x="1020" y="4720"/>
                    </a:cubicBezTo>
                    <a:cubicBezTo>
                      <a:pt x="1019" y="4716"/>
                      <a:pt x="1021" y="4713"/>
                      <a:pt x="1024" y="4711"/>
                    </a:cubicBezTo>
                    <a:lnTo>
                      <a:pt x="1029" y="4708"/>
                    </a:lnTo>
                    <a:cubicBezTo>
                      <a:pt x="1031" y="4707"/>
                      <a:pt x="1034" y="4707"/>
                      <a:pt x="1036" y="4708"/>
                    </a:cubicBezTo>
                    <a:lnTo>
                      <a:pt x="1055" y="4714"/>
                    </a:lnTo>
                    <a:lnTo>
                      <a:pt x="1067" y="4722"/>
                    </a:lnTo>
                    <a:lnTo>
                      <a:pt x="1089" y="4726"/>
                    </a:lnTo>
                    <a:cubicBezTo>
                      <a:pt x="1090" y="4726"/>
                      <a:pt x="1091" y="4726"/>
                      <a:pt x="1091" y="4726"/>
                    </a:cubicBezTo>
                    <a:cubicBezTo>
                      <a:pt x="1092" y="4726"/>
                      <a:pt x="1092" y="4726"/>
                      <a:pt x="1093" y="4725"/>
                    </a:cubicBezTo>
                    <a:cubicBezTo>
                      <a:pt x="1094" y="4725"/>
                      <a:pt x="1096" y="4724"/>
                      <a:pt x="1097" y="4723"/>
                    </a:cubicBezTo>
                    <a:lnTo>
                      <a:pt x="1105" y="4721"/>
                    </a:lnTo>
                    <a:lnTo>
                      <a:pt x="1105" y="4721"/>
                    </a:lnTo>
                    <a:cubicBezTo>
                      <a:pt x="1103" y="4717"/>
                      <a:pt x="1105" y="4713"/>
                      <a:pt x="1109" y="4711"/>
                    </a:cubicBezTo>
                    <a:lnTo>
                      <a:pt x="1113" y="4709"/>
                    </a:lnTo>
                    <a:lnTo>
                      <a:pt x="1111" y="4708"/>
                    </a:lnTo>
                    <a:cubicBezTo>
                      <a:pt x="1110" y="4708"/>
                      <a:pt x="1109" y="4708"/>
                      <a:pt x="1108" y="4707"/>
                    </a:cubicBezTo>
                    <a:lnTo>
                      <a:pt x="1105" y="4705"/>
                    </a:lnTo>
                    <a:cubicBezTo>
                      <a:pt x="1103" y="4704"/>
                      <a:pt x="1102" y="4701"/>
                      <a:pt x="1102" y="4699"/>
                    </a:cubicBezTo>
                    <a:cubicBezTo>
                      <a:pt x="1100" y="4698"/>
                      <a:pt x="1099" y="4695"/>
                      <a:pt x="1099" y="4693"/>
                    </a:cubicBezTo>
                    <a:lnTo>
                      <a:pt x="1099" y="4692"/>
                    </a:lnTo>
                    <a:cubicBezTo>
                      <a:pt x="1099" y="4692"/>
                      <a:pt x="1099" y="4692"/>
                      <a:pt x="1098" y="4692"/>
                    </a:cubicBezTo>
                    <a:lnTo>
                      <a:pt x="1095" y="4688"/>
                    </a:lnTo>
                    <a:cubicBezTo>
                      <a:pt x="1094" y="4687"/>
                      <a:pt x="1093" y="4686"/>
                      <a:pt x="1093" y="4684"/>
                    </a:cubicBezTo>
                    <a:lnTo>
                      <a:pt x="1093" y="4683"/>
                    </a:lnTo>
                    <a:cubicBezTo>
                      <a:pt x="1091" y="4683"/>
                      <a:pt x="1089" y="4682"/>
                      <a:pt x="1088" y="4681"/>
                    </a:cubicBezTo>
                    <a:lnTo>
                      <a:pt x="1086" y="4679"/>
                    </a:lnTo>
                    <a:lnTo>
                      <a:pt x="1081" y="4678"/>
                    </a:lnTo>
                    <a:cubicBezTo>
                      <a:pt x="1080" y="4678"/>
                      <a:pt x="1078" y="4678"/>
                      <a:pt x="1077" y="4677"/>
                    </a:cubicBezTo>
                    <a:lnTo>
                      <a:pt x="1075" y="4675"/>
                    </a:lnTo>
                    <a:cubicBezTo>
                      <a:pt x="1074" y="4675"/>
                      <a:pt x="1074" y="4674"/>
                      <a:pt x="1073" y="4674"/>
                    </a:cubicBezTo>
                    <a:lnTo>
                      <a:pt x="1070" y="4671"/>
                    </a:lnTo>
                    <a:lnTo>
                      <a:pt x="1049" y="4671"/>
                    </a:lnTo>
                    <a:cubicBezTo>
                      <a:pt x="1047" y="4672"/>
                      <a:pt x="1045" y="4671"/>
                      <a:pt x="1043" y="4669"/>
                    </a:cubicBezTo>
                    <a:lnTo>
                      <a:pt x="1037" y="4665"/>
                    </a:lnTo>
                    <a:lnTo>
                      <a:pt x="1036" y="4670"/>
                    </a:lnTo>
                    <a:lnTo>
                      <a:pt x="1035" y="4676"/>
                    </a:lnTo>
                    <a:cubicBezTo>
                      <a:pt x="1034" y="4677"/>
                      <a:pt x="1034" y="4679"/>
                      <a:pt x="1033" y="4680"/>
                    </a:cubicBezTo>
                    <a:lnTo>
                      <a:pt x="1031" y="4681"/>
                    </a:lnTo>
                    <a:cubicBezTo>
                      <a:pt x="1030" y="4682"/>
                      <a:pt x="1028" y="4683"/>
                      <a:pt x="1026" y="4683"/>
                    </a:cubicBezTo>
                    <a:lnTo>
                      <a:pt x="1024" y="4684"/>
                    </a:lnTo>
                    <a:cubicBezTo>
                      <a:pt x="1022" y="4684"/>
                      <a:pt x="1020" y="4683"/>
                      <a:pt x="1019" y="4682"/>
                    </a:cubicBezTo>
                    <a:lnTo>
                      <a:pt x="1017" y="4681"/>
                    </a:lnTo>
                    <a:cubicBezTo>
                      <a:pt x="1015" y="4680"/>
                      <a:pt x="1014" y="4678"/>
                      <a:pt x="1013" y="4676"/>
                    </a:cubicBezTo>
                    <a:lnTo>
                      <a:pt x="1012" y="4673"/>
                    </a:lnTo>
                    <a:cubicBezTo>
                      <a:pt x="1012" y="4673"/>
                      <a:pt x="1012" y="4672"/>
                      <a:pt x="1012" y="4671"/>
                    </a:cubicBezTo>
                    <a:lnTo>
                      <a:pt x="1012" y="4670"/>
                    </a:lnTo>
                    <a:lnTo>
                      <a:pt x="1008" y="4673"/>
                    </a:lnTo>
                    <a:cubicBezTo>
                      <a:pt x="1005" y="4675"/>
                      <a:pt x="1002" y="4675"/>
                      <a:pt x="999" y="4674"/>
                    </a:cubicBezTo>
                    <a:lnTo>
                      <a:pt x="995" y="4671"/>
                    </a:lnTo>
                    <a:cubicBezTo>
                      <a:pt x="993" y="4673"/>
                      <a:pt x="990" y="4673"/>
                      <a:pt x="987" y="4672"/>
                    </a:cubicBezTo>
                    <a:cubicBezTo>
                      <a:pt x="986" y="4672"/>
                      <a:pt x="985" y="4671"/>
                      <a:pt x="984" y="4670"/>
                    </a:cubicBezTo>
                    <a:cubicBezTo>
                      <a:pt x="982" y="4670"/>
                      <a:pt x="980" y="4670"/>
                      <a:pt x="978" y="4669"/>
                    </a:cubicBezTo>
                    <a:cubicBezTo>
                      <a:pt x="976" y="4667"/>
                      <a:pt x="974" y="4665"/>
                      <a:pt x="974" y="4662"/>
                    </a:cubicBezTo>
                    <a:lnTo>
                      <a:pt x="974" y="4660"/>
                    </a:lnTo>
                    <a:cubicBezTo>
                      <a:pt x="974" y="4656"/>
                      <a:pt x="976" y="4653"/>
                      <a:pt x="980" y="4652"/>
                    </a:cubicBezTo>
                    <a:lnTo>
                      <a:pt x="983" y="4651"/>
                    </a:lnTo>
                    <a:cubicBezTo>
                      <a:pt x="984" y="4651"/>
                      <a:pt x="984" y="4651"/>
                      <a:pt x="985" y="4650"/>
                    </a:cubicBezTo>
                    <a:cubicBezTo>
                      <a:pt x="985" y="4650"/>
                      <a:pt x="985" y="4650"/>
                      <a:pt x="985" y="4649"/>
                    </a:cubicBezTo>
                    <a:lnTo>
                      <a:pt x="985" y="4646"/>
                    </a:lnTo>
                    <a:cubicBezTo>
                      <a:pt x="985" y="4644"/>
                      <a:pt x="987" y="4641"/>
                      <a:pt x="988" y="4640"/>
                    </a:cubicBezTo>
                    <a:cubicBezTo>
                      <a:pt x="990" y="4638"/>
                      <a:pt x="991" y="4638"/>
                      <a:pt x="994" y="4639"/>
                    </a:cubicBezTo>
                    <a:lnTo>
                      <a:pt x="1127" y="4655"/>
                    </a:lnTo>
                    <a:lnTo>
                      <a:pt x="1130" y="4654"/>
                    </a:lnTo>
                    <a:cubicBezTo>
                      <a:pt x="1129" y="4653"/>
                      <a:pt x="1127" y="4652"/>
                      <a:pt x="1126" y="4650"/>
                    </a:cubicBezTo>
                    <a:cubicBezTo>
                      <a:pt x="1125" y="4647"/>
                      <a:pt x="1125" y="4644"/>
                      <a:pt x="1127" y="4642"/>
                    </a:cubicBezTo>
                    <a:lnTo>
                      <a:pt x="1131" y="4636"/>
                    </a:lnTo>
                    <a:cubicBezTo>
                      <a:pt x="1133" y="4633"/>
                      <a:pt x="1136" y="4632"/>
                      <a:pt x="1139" y="4633"/>
                    </a:cubicBezTo>
                    <a:lnTo>
                      <a:pt x="1146" y="4634"/>
                    </a:lnTo>
                    <a:cubicBezTo>
                      <a:pt x="1147" y="4634"/>
                      <a:pt x="1147" y="4634"/>
                      <a:pt x="1148" y="4634"/>
                    </a:cubicBezTo>
                    <a:cubicBezTo>
                      <a:pt x="1147" y="4634"/>
                      <a:pt x="1147" y="4633"/>
                      <a:pt x="1147" y="4632"/>
                    </a:cubicBezTo>
                    <a:cubicBezTo>
                      <a:pt x="1147" y="4630"/>
                      <a:pt x="1148" y="4627"/>
                      <a:pt x="1149" y="4626"/>
                    </a:cubicBezTo>
                    <a:lnTo>
                      <a:pt x="1149" y="4625"/>
                    </a:lnTo>
                    <a:cubicBezTo>
                      <a:pt x="1149" y="4625"/>
                      <a:pt x="1148" y="4625"/>
                      <a:pt x="1147" y="4624"/>
                    </a:cubicBezTo>
                    <a:lnTo>
                      <a:pt x="1144" y="4622"/>
                    </a:lnTo>
                    <a:cubicBezTo>
                      <a:pt x="1141" y="4621"/>
                      <a:pt x="1140" y="4617"/>
                      <a:pt x="1140" y="4614"/>
                    </a:cubicBezTo>
                    <a:cubicBezTo>
                      <a:pt x="1141" y="4610"/>
                      <a:pt x="1143" y="4609"/>
                      <a:pt x="1146" y="4608"/>
                    </a:cubicBezTo>
                    <a:lnTo>
                      <a:pt x="1149" y="4607"/>
                    </a:lnTo>
                    <a:lnTo>
                      <a:pt x="1157" y="4603"/>
                    </a:lnTo>
                    <a:cubicBezTo>
                      <a:pt x="1159" y="4602"/>
                      <a:pt x="1161" y="4602"/>
                      <a:pt x="1163" y="4603"/>
                    </a:cubicBezTo>
                    <a:lnTo>
                      <a:pt x="1166" y="4605"/>
                    </a:lnTo>
                    <a:cubicBezTo>
                      <a:pt x="1167" y="4605"/>
                      <a:pt x="1168" y="4606"/>
                      <a:pt x="1169" y="4608"/>
                    </a:cubicBezTo>
                    <a:lnTo>
                      <a:pt x="1173" y="4614"/>
                    </a:lnTo>
                    <a:lnTo>
                      <a:pt x="1176" y="4615"/>
                    </a:lnTo>
                    <a:lnTo>
                      <a:pt x="1189" y="4615"/>
                    </a:lnTo>
                    <a:cubicBezTo>
                      <a:pt x="1189" y="4612"/>
                      <a:pt x="1192" y="4609"/>
                      <a:pt x="1195" y="4609"/>
                    </a:cubicBezTo>
                    <a:lnTo>
                      <a:pt x="1201" y="4607"/>
                    </a:lnTo>
                    <a:cubicBezTo>
                      <a:pt x="1201" y="4607"/>
                      <a:pt x="1202" y="4607"/>
                      <a:pt x="1203" y="4607"/>
                    </a:cubicBezTo>
                    <a:lnTo>
                      <a:pt x="1207" y="4607"/>
                    </a:lnTo>
                    <a:lnTo>
                      <a:pt x="1202" y="4599"/>
                    </a:lnTo>
                    <a:cubicBezTo>
                      <a:pt x="1200" y="4596"/>
                      <a:pt x="1200" y="4593"/>
                      <a:pt x="1202" y="4590"/>
                    </a:cubicBezTo>
                    <a:cubicBezTo>
                      <a:pt x="1204" y="4588"/>
                      <a:pt x="1207" y="4586"/>
                      <a:pt x="1211" y="4587"/>
                    </a:cubicBezTo>
                    <a:lnTo>
                      <a:pt x="1223" y="4590"/>
                    </a:lnTo>
                    <a:lnTo>
                      <a:pt x="1223" y="4588"/>
                    </a:lnTo>
                    <a:lnTo>
                      <a:pt x="1226" y="4571"/>
                    </a:lnTo>
                    <a:lnTo>
                      <a:pt x="1225" y="4570"/>
                    </a:lnTo>
                    <a:cubicBezTo>
                      <a:pt x="1223" y="4569"/>
                      <a:pt x="1222" y="4566"/>
                      <a:pt x="1222" y="4564"/>
                    </a:cubicBezTo>
                    <a:lnTo>
                      <a:pt x="1222" y="4561"/>
                    </a:lnTo>
                    <a:cubicBezTo>
                      <a:pt x="1222" y="4559"/>
                      <a:pt x="1224" y="4556"/>
                      <a:pt x="1226" y="4555"/>
                    </a:cubicBezTo>
                    <a:cubicBezTo>
                      <a:pt x="1229" y="4553"/>
                      <a:pt x="1232" y="4553"/>
                      <a:pt x="1234" y="4554"/>
                    </a:cubicBezTo>
                    <a:lnTo>
                      <a:pt x="1240" y="4557"/>
                    </a:lnTo>
                    <a:cubicBezTo>
                      <a:pt x="1240" y="4556"/>
                      <a:pt x="1241" y="4555"/>
                      <a:pt x="1241" y="4554"/>
                    </a:cubicBezTo>
                    <a:cubicBezTo>
                      <a:pt x="1243" y="4551"/>
                      <a:pt x="1246" y="4550"/>
                      <a:pt x="1249" y="4551"/>
                    </a:cubicBezTo>
                    <a:lnTo>
                      <a:pt x="1253" y="4551"/>
                    </a:lnTo>
                    <a:lnTo>
                      <a:pt x="1253" y="4551"/>
                    </a:lnTo>
                    <a:cubicBezTo>
                      <a:pt x="1252" y="4550"/>
                      <a:pt x="1252" y="4548"/>
                      <a:pt x="1253" y="4547"/>
                    </a:cubicBezTo>
                    <a:lnTo>
                      <a:pt x="1249" y="4543"/>
                    </a:lnTo>
                    <a:cubicBezTo>
                      <a:pt x="1247" y="4540"/>
                      <a:pt x="1247" y="4537"/>
                      <a:pt x="1249" y="4534"/>
                    </a:cubicBezTo>
                    <a:lnTo>
                      <a:pt x="1250" y="4532"/>
                    </a:lnTo>
                    <a:cubicBezTo>
                      <a:pt x="1250" y="4531"/>
                      <a:pt x="1251" y="4530"/>
                      <a:pt x="1252" y="4529"/>
                    </a:cubicBezTo>
                    <a:lnTo>
                      <a:pt x="1254" y="4527"/>
                    </a:lnTo>
                    <a:lnTo>
                      <a:pt x="1255" y="4526"/>
                    </a:lnTo>
                    <a:lnTo>
                      <a:pt x="1258" y="4516"/>
                    </a:lnTo>
                    <a:lnTo>
                      <a:pt x="1256" y="4514"/>
                    </a:lnTo>
                    <a:cubicBezTo>
                      <a:pt x="1255" y="4512"/>
                      <a:pt x="1255" y="4511"/>
                      <a:pt x="1255" y="4509"/>
                    </a:cubicBezTo>
                    <a:lnTo>
                      <a:pt x="1256" y="4495"/>
                    </a:lnTo>
                    <a:lnTo>
                      <a:pt x="1255" y="4488"/>
                    </a:lnTo>
                    <a:cubicBezTo>
                      <a:pt x="1254" y="4484"/>
                      <a:pt x="1255" y="4481"/>
                      <a:pt x="1258" y="4479"/>
                    </a:cubicBezTo>
                    <a:lnTo>
                      <a:pt x="1264" y="4475"/>
                    </a:lnTo>
                    <a:lnTo>
                      <a:pt x="1266" y="4470"/>
                    </a:lnTo>
                    <a:lnTo>
                      <a:pt x="1264" y="4459"/>
                    </a:lnTo>
                    <a:cubicBezTo>
                      <a:pt x="1263" y="4456"/>
                      <a:pt x="1265" y="4451"/>
                      <a:pt x="1268" y="4450"/>
                    </a:cubicBezTo>
                    <a:cubicBezTo>
                      <a:pt x="1272" y="4448"/>
                      <a:pt x="1275" y="4450"/>
                      <a:pt x="1278" y="4452"/>
                    </a:cubicBezTo>
                    <a:lnTo>
                      <a:pt x="1283" y="4459"/>
                    </a:lnTo>
                    <a:lnTo>
                      <a:pt x="1286" y="4467"/>
                    </a:lnTo>
                    <a:lnTo>
                      <a:pt x="1288" y="4467"/>
                    </a:lnTo>
                    <a:cubicBezTo>
                      <a:pt x="1291" y="4465"/>
                      <a:pt x="1294" y="4466"/>
                      <a:pt x="1297" y="4468"/>
                    </a:cubicBezTo>
                    <a:lnTo>
                      <a:pt x="1299" y="4470"/>
                    </a:lnTo>
                    <a:cubicBezTo>
                      <a:pt x="1300" y="4472"/>
                      <a:pt x="1301" y="4474"/>
                      <a:pt x="1301" y="4476"/>
                    </a:cubicBezTo>
                    <a:lnTo>
                      <a:pt x="1301" y="4480"/>
                    </a:lnTo>
                    <a:cubicBezTo>
                      <a:pt x="1301" y="4481"/>
                      <a:pt x="1301" y="4482"/>
                      <a:pt x="1301" y="4482"/>
                    </a:cubicBezTo>
                    <a:lnTo>
                      <a:pt x="1299" y="4489"/>
                    </a:lnTo>
                    <a:cubicBezTo>
                      <a:pt x="1299" y="4490"/>
                      <a:pt x="1299" y="4490"/>
                      <a:pt x="1299" y="4490"/>
                    </a:cubicBezTo>
                    <a:lnTo>
                      <a:pt x="1300" y="4507"/>
                    </a:lnTo>
                    <a:lnTo>
                      <a:pt x="1299" y="4520"/>
                    </a:lnTo>
                    <a:cubicBezTo>
                      <a:pt x="1298" y="4521"/>
                      <a:pt x="1298" y="4522"/>
                      <a:pt x="1298" y="4523"/>
                    </a:cubicBezTo>
                    <a:lnTo>
                      <a:pt x="1296" y="4527"/>
                    </a:lnTo>
                    <a:lnTo>
                      <a:pt x="1296" y="4529"/>
                    </a:lnTo>
                    <a:cubicBezTo>
                      <a:pt x="1298" y="4529"/>
                      <a:pt x="1299" y="4530"/>
                      <a:pt x="1300" y="4531"/>
                    </a:cubicBezTo>
                    <a:lnTo>
                      <a:pt x="1302" y="4534"/>
                    </a:lnTo>
                    <a:cubicBezTo>
                      <a:pt x="1303" y="4534"/>
                      <a:pt x="1303" y="4535"/>
                      <a:pt x="1304" y="4536"/>
                    </a:cubicBezTo>
                    <a:lnTo>
                      <a:pt x="1307" y="4542"/>
                    </a:lnTo>
                    <a:lnTo>
                      <a:pt x="1308" y="4542"/>
                    </a:lnTo>
                    <a:cubicBezTo>
                      <a:pt x="1310" y="4542"/>
                      <a:pt x="1314" y="4543"/>
                      <a:pt x="1315" y="4545"/>
                    </a:cubicBezTo>
                    <a:lnTo>
                      <a:pt x="1316" y="4546"/>
                    </a:lnTo>
                    <a:cubicBezTo>
                      <a:pt x="1319" y="4545"/>
                      <a:pt x="1321" y="4545"/>
                      <a:pt x="1324" y="4547"/>
                    </a:cubicBezTo>
                    <a:lnTo>
                      <a:pt x="1324" y="4545"/>
                    </a:lnTo>
                    <a:lnTo>
                      <a:pt x="1324" y="4543"/>
                    </a:lnTo>
                    <a:cubicBezTo>
                      <a:pt x="1323" y="4542"/>
                      <a:pt x="1323" y="4541"/>
                      <a:pt x="1323" y="4540"/>
                    </a:cubicBezTo>
                    <a:lnTo>
                      <a:pt x="1323" y="4536"/>
                    </a:lnTo>
                    <a:cubicBezTo>
                      <a:pt x="1323" y="4535"/>
                      <a:pt x="1323" y="4534"/>
                      <a:pt x="1323" y="4533"/>
                    </a:cubicBezTo>
                    <a:lnTo>
                      <a:pt x="1326" y="4524"/>
                    </a:lnTo>
                    <a:cubicBezTo>
                      <a:pt x="1327" y="4523"/>
                      <a:pt x="1327" y="4523"/>
                      <a:pt x="1327" y="4522"/>
                    </a:cubicBezTo>
                    <a:lnTo>
                      <a:pt x="1333" y="4513"/>
                    </a:lnTo>
                    <a:lnTo>
                      <a:pt x="1332" y="4511"/>
                    </a:lnTo>
                    <a:cubicBezTo>
                      <a:pt x="1330" y="4508"/>
                      <a:pt x="1331" y="4504"/>
                      <a:pt x="1333" y="4502"/>
                    </a:cubicBezTo>
                    <a:lnTo>
                      <a:pt x="1335" y="4499"/>
                    </a:lnTo>
                    <a:cubicBezTo>
                      <a:pt x="1336" y="4498"/>
                      <a:pt x="1338" y="4497"/>
                      <a:pt x="1340" y="4497"/>
                    </a:cubicBezTo>
                    <a:cubicBezTo>
                      <a:pt x="1340" y="4496"/>
                      <a:pt x="1340" y="4495"/>
                      <a:pt x="1341" y="4495"/>
                    </a:cubicBezTo>
                    <a:cubicBezTo>
                      <a:pt x="1343" y="4493"/>
                      <a:pt x="1345" y="4491"/>
                      <a:pt x="1347" y="4491"/>
                    </a:cubicBezTo>
                    <a:lnTo>
                      <a:pt x="1347" y="4491"/>
                    </a:lnTo>
                    <a:lnTo>
                      <a:pt x="1354" y="4491"/>
                    </a:lnTo>
                    <a:lnTo>
                      <a:pt x="1359" y="4482"/>
                    </a:lnTo>
                    <a:cubicBezTo>
                      <a:pt x="1359" y="4480"/>
                      <a:pt x="1361" y="4480"/>
                      <a:pt x="1362" y="4479"/>
                    </a:cubicBezTo>
                    <a:lnTo>
                      <a:pt x="1364" y="4478"/>
                    </a:lnTo>
                    <a:cubicBezTo>
                      <a:pt x="1365" y="4477"/>
                      <a:pt x="1366" y="4477"/>
                      <a:pt x="1367" y="4477"/>
                    </a:cubicBezTo>
                    <a:lnTo>
                      <a:pt x="1371" y="4476"/>
                    </a:lnTo>
                    <a:lnTo>
                      <a:pt x="1373" y="4474"/>
                    </a:lnTo>
                    <a:cubicBezTo>
                      <a:pt x="1373" y="4473"/>
                      <a:pt x="1374" y="4472"/>
                      <a:pt x="1375" y="4472"/>
                    </a:cubicBezTo>
                    <a:lnTo>
                      <a:pt x="1377" y="4470"/>
                    </a:lnTo>
                    <a:cubicBezTo>
                      <a:pt x="1378" y="4469"/>
                      <a:pt x="1379" y="4469"/>
                      <a:pt x="1380" y="4469"/>
                    </a:cubicBezTo>
                    <a:lnTo>
                      <a:pt x="1383" y="4468"/>
                    </a:lnTo>
                    <a:cubicBezTo>
                      <a:pt x="1384" y="4468"/>
                      <a:pt x="1385" y="4467"/>
                      <a:pt x="1386" y="4468"/>
                    </a:cubicBezTo>
                    <a:lnTo>
                      <a:pt x="1389" y="4468"/>
                    </a:lnTo>
                    <a:cubicBezTo>
                      <a:pt x="1390" y="4468"/>
                      <a:pt x="1390" y="4468"/>
                      <a:pt x="1391" y="4468"/>
                    </a:cubicBezTo>
                    <a:lnTo>
                      <a:pt x="1392" y="4467"/>
                    </a:lnTo>
                    <a:cubicBezTo>
                      <a:pt x="1393" y="4466"/>
                      <a:pt x="1394" y="4465"/>
                      <a:pt x="1395" y="4465"/>
                    </a:cubicBezTo>
                    <a:lnTo>
                      <a:pt x="1402" y="4461"/>
                    </a:lnTo>
                    <a:lnTo>
                      <a:pt x="1407" y="4459"/>
                    </a:lnTo>
                    <a:lnTo>
                      <a:pt x="1407" y="4458"/>
                    </a:lnTo>
                    <a:lnTo>
                      <a:pt x="1407" y="4456"/>
                    </a:lnTo>
                    <a:lnTo>
                      <a:pt x="1405" y="4453"/>
                    </a:lnTo>
                    <a:cubicBezTo>
                      <a:pt x="1405" y="4452"/>
                      <a:pt x="1405" y="4452"/>
                      <a:pt x="1404" y="4451"/>
                    </a:cubicBezTo>
                    <a:lnTo>
                      <a:pt x="1404" y="4449"/>
                    </a:lnTo>
                    <a:lnTo>
                      <a:pt x="1400" y="4448"/>
                    </a:lnTo>
                    <a:cubicBezTo>
                      <a:pt x="1399" y="4447"/>
                      <a:pt x="1398" y="4447"/>
                      <a:pt x="1397" y="4446"/>
                    </a:cubicBezTo>
                    <a:lnTo>
                      <a:pt x="1394" y="4443"/>
                    </a:lnTo>
                    <a:cubicBezTo>
                      <a:pt x="1393" y="4442"/>
                      <a:pt x="1392" y="4439"/>
                      <a:pt x="1392" y="4437"/>
                    </a:cubicBezTo>
                    <a:lnTo>
                      <a:pt x="1392" y="4433"/>
                    </a:lnTo>
                    <a:cubicBezTo>
                      <a:pt x="1392" y="4432"/>
                      <a:pt x="1392" y="4431"/>
                      <a:pt x="1392" y="4431"/>
                    </a:cubicBezTo>
                    <a:lnTo>
                      <a:pt x="1389" y="4429"/>
                    </a:lnTo>
                    <a:cubicBezTo>
                      <a:pt x="1387" y="4428"/>
                      <a:pt x="1386" y="4426"/>
                      <a:pt x="1385" y="4424"/>
                    </a:cubicBezTo>
                    <a:lnTo>
                      <a:pt x="1384" y="4419"/>
                    </a:lnTo>
                    <a:cubicBezTo>
                      <a:pt x="1383" y="4416"/>
                      <a:pt x="1384" y="4413"/>
                      <a:pt x="1386" y="4411"/>
                    </a:cubicBezTo>
                    <a:lnTo>
                      <a:pt x="1388" y="4410"/>
                    </a:lnTo>
                    <a:lnTo>
                      <a:pt x="1388" y="4410"/>
                    </a:lnTo>
                    <a:lnTo>
                      <a:pt x="1388" y="4409"/>
                    </a:lnTo>
                    <a:cubicBezTo>
                      <a:pt x="1387" y="4408"/>
                      <a:pt x="1386" y="4408"/>
                      <a:pt x="1386" y="4407"/>
                    </a:cubicBezTo>
                    <a:cubicBezTo>
                      <a:pt x="1382" y="4409"/>
                      <a:pt x="1377" y="4408"/>
                      <a:pt x="1374" y="4405"/>
                    </a:cubicBezTo>
                    <a:cubicBezTo>
                      <a:pt x="1374" y="4405"/>
                      <a:pt x="1373" y="4406"/>
                      <a:pt x="1372" y="4405"/>
                    </a:cubicBezTo>
                    <a:lnTo>
                      <a:pt x="1357" y="4405"/>
                    </a:lnTo>
                    <a:cubicBezTo>
                      <a:pt x="1353" y="4405"/>
                      <a:pt x="1349" y="4402"/>
                      <a:pt x="1349" y="4397"/>
                    </a:cubicBezTo>
                    <a:lnTo>
                      <a:pt x="1349" y="4393"/>
                    </a:lnTo>
                    <a:cubicBezTo>
                      <a:pt x="1349" y="4391"/>
                      <a:pt x="1350" y="4389"/>
                      <a:pt x="1351" y="4388"/>
                    </a:cubicBezTo>
                    <a:lnTo>
                      <a:pt x="1334" y="4372"/>
                    </a:lnTo>
                    <a:cubicBezTo>
                      <a:pt x="1332" y="4369"/>
                      <a:pt x="1331" y="4365"/>
                      <a:pt x="1333" y="4362"/>
                    </a:cubicBezTo>
                    <a:cubicBezTo>
                      <a:pt x="1335" y="4358"/>
                      <a:pt x="1339" y="4357"/>
                      <a:pt x="1343" y="4359"/>
                    </a:cubicBezTo>
                    <a:lnTo>
                      <a:pt x="1345" y="4359"/>
                    </a:lnTo>
                    <a:cubicBezTo>
                      <a:pt x="1346" y="4360"/>
                      <a:pt x="1347" y="4360"/>
                      <a:pt x="1347" y="4360"/>
                    </a:cubicBezTo>
                    <a:lnTo>
                      <a:pt x="1347" y="4359"/>
                    </a:lnTo>
                    <a:lnTo>
                      <a:pt x="1347" y="4354"/>
                    </a:lnTo>
                    <a:cubicBezTo>
                      <a:pt x="1347" y="4352"/>
                      <a:pt x="1348" y="4350"/>
                      <a:pt x="1350" y="4348"/>
                    </a:cubicBezTo>
                    <a:lnTo>
                      <a:pt x="1352" y="4347"/>
                    </a:lnTo>
                    <a:cubicBezTo>
                      <a:pt x="1352" y="4346"/>
                      <a:pt x="1352" y="4346"/>
                      <a:pt x="1352" y="4346"/>
                    </a:cubicBezTo>
                    <a:lnTo>
                      <a:pt x="1354" y="4344"/>
                    </a:lnTo>
                    <a:cubicBezTo>
                      <a:pt x="1354" y="4343"/>
                      <a:pt x="1355" y="4343"/>
                      <a:pt x="1355" y="4342"/>
                    </a:cubicBezTo>
                    <a:cubicBezTo>
                      <a:pt x="1358" y="4340"/>
                      <a:pt x="1362" y="4339"/>
                      <a:pt x="1365" y="4340"/>
                    </a:cubicBezTo>
                    <a:cubicBezTo>
                      <a:pt x="1366" y="4341"/>
                      <a:pt x="1367" y="4341"/>
                      <a:pt x="1368" y="4342"/>
                    </a:cubicBezTo>
                    <a:lnTo>
                      <a:pt x="1368" y="4341"/>
                    </a:lnTo>
                    <a:cubicBezTo>
                      <a:pt x="1370" y="4339"/>
                      <a:pt x="1373" y="4339"/>
                      <a:pt x="1375" y="4339"/>
                    </a:cubicBezTo>
                    <a:lnTo>
                      <a:pt x="1378" y="4340"/>
                    </a:lnTo>
                    <a:cubicBezTo>
                      <a:pt x="1380" y="4340"/>
                      <a:pt x="1382" y="4341"/>
                      <a:pt x="1383" y="4343"/>
                    </a:cubicBezTo>
                    <a:cubicBezTo>
                      <a:pt x="1383" y="4343"/>
                      <a:pt x="1383" y="4343"/>
                      <a:pt x="1383" y="4342"/>
                    </a:cubicBezTo>
                    <a:lnTo>
                      <a:pt x="1383" y="4340"/>
                    </a:lnTo>
                    <a:cubicBezTo>
                      <a:pt x="1383" y="4337"/>
                      <a:pt x="1384" y="4335"/>
                      <a:pt x="1386" y="4334"/>
                    </a:cubicBezTo>
                    <a:cubicBezTo>
                      <a:pt x="1387" y="4332"/>
                      <a:pt x="1390" y="4331"/>
                      <a:pt x="1392" y="4332"/>
                    </a:cubicBezTo>
                    <a:lnTo>
                      <a:pt x="1406" y="4333"/>
                    </a:lnTo>
                    <a:lnTo>
                      <a:pt x="1409" y="4333"/>
                    </a:lnTo>
                    <a:lnTo>
                      <a:pt x="1414" y="4328"/>
                    </a:lnTo>
                    <a:lnTo>
                      <a:pt x="1422" y="4318"/>
                    </a:lnTo>
                    <a:lnTo>
                      <a:pt x="1428" y="4312"/>
                    </a:lnTo>
                    <a:cubicBezTo>
                      <a:pt x="1428" y="4311"/>
                      <a:pt x="1429" y="4311"/>
                      <a:pt x="1430" y="4310"/>
                    </a:cubicBezTo>
                    <a:lnTo>
                      <a:pt x="1440" y="4307"/>
                    </a:lnTo>
                    <a:lnTo>
                      <a:pt x="1450" y="4297"/>
                    </a:lnTo>
                    <a:cubicBezTo>
                      <a:pt x="1450" y="4296"/>
                      <a:pt x="1451" y="4296"/>
                      <a:pt x="1452" y="4295"/>
                    </a:cubicBezTo>
                    <a:lnTo>
                      <a:pt x="1459" y="4292"/>
                    </a:lnTo>
                    <a:lnTo>
                      <a:pt x="1462" y="4288"/>
                    </a:lnTo>
                    <a:cubicBezTo>
                      <a:pt x="1463" y="4288"/>
                      <a:pt x="1463" y="4288"/>
                      <a:pt x="1463" y="4287"/>
                    </a:cubicBezTo>
                    <a:lnTo>
                      <a:pt x="1460" y="4282"/>
                    </a:lnTo>
                    <a:cubicBezTo>
                      <a:pt x="1459" y="4280"/>
                      <a:pt x="1459" y="4277"/>
                      <a:pt x="1461" y="4274"/>
                    </a:cubicBezTo>
                    <a:cubicBezTo>
                      <a:pt x="1462" y="4272"/>
                      <a:pt x="1464" y="4271"/>
                      <a:pt x="1467" y="4271"/>
                    </a:cubicBezTo>
                    <a:cubicBezTo>
                      <a:pt x="1467" y="4269"/>
                      <a:pt x="1468" y="4268"/>
                      <a:pt x="1469" y="4267"/>
                    </a:cubicBezTo>
                    <a:lnTo>
                      <a:pt x="1470" y="4265"/>
                    </a:lnTo>
                    <a:lnTo>
                      <a:pt x="1470" y="4264"/>
                    </a:lnTo>
                    <a:cubicBezTo>
                      <a:pt x="1470" y="4261"/>
                      <a:pt x="1471" y="4259"/>
                      <a:pt x="1473" y="4258"/>
                    </a:cubicBezTo>
                    <a:cubicBezTo>
                      <a:pt x="1474" y="4257"/>
                      <a:pt x="1477" y="4255"/>
                      <a:pt x="1479" y="4255"/>
                    </a:cubicBezTo>
                    <a:lnTo>
                      <a:pt x="1479" y="4255"/>
                    </a:lnTo>
                    <a:cubicBezTo>
                      <a:pt x="1479" y="4254"/>
                      <a:pt x="1480" y="4252"/>
                      <a:pt x="1481" y="4251"/>
                    </a:cubicBezTo>
                    <a:lnTo>
                      <a:pt x="1486" y="4247"/>
                    </a:lnTo>
                    <a:cubicBezTo>
                      <a:pt x="1487" y="4247"/>
                      <a:pt x="1488" y="4246"/>
                      <a:pt x="1489" y="4246"/>
                    </a:cubicBezTo>
                    <a:lnTo>
                      <a:pt x="1502" y="4241"/>
                    </a:lnTo>
                    <a:lnTo>
                      <a:pt x="1505" y="4240"/>
                    </a:lnTo>
                    <a:lnTo>
                      <a:pt x="1508" y="4236"/>
                    </a:lnTo>
                    <a:lnTo>
                      <a:pt x="1510" y="4231"/>
                    </a:lnTo>
                    <a:cubicBezTo>
                      <a:pt x="1510" y="4231"/>
                      <a:pt x="1510" y="4231"/>
                      <a:pt x="1510" y="4230"/>
                    </a:cubicBezTo>
                    <a:lnTo>
                      <a:pt x="1495" y="4231"/>
                    </a:lnTo>
                    <a:lnTo>
                      <a:pt x="1489" y="4234"/>
                    </a:lnTo>
                    <a:cubicBezTo>
                      <a:pt x="1488" y="4235"/>
                      <a:pt x="1487" y="4235"/>
                      <a:pt x="1486" y="4235"/>
                    </a:cubicBezTo>
                    <a:lnTo>
                      <a:pt x="1482" y="4235"/>
                    </a:lnTo>
                    <a:cubicBezTo>
                      <a:pt x="1480" y="4235"/>
                      <a:pt x="1478" y="4234"/>
                      <a:pt x="1476" y="4232"/>
                    </a:cubicBezTo>
                    <a:cubicBezTo>
                      <a:pt x="1474" y="4230"/>
                      <a:pt x="1474" y="4228"/>
                      <a:pt x="1474" y="4226"/>
                    </a:cubicBezTo>
                    <a:lnTo>
                      <a:pt x="1475" y="4220"/>
                    </a:lnTo>
                    <a:cubicBezTo>
                      <a:pt x="1475" y="4219"/>
                      <a:pt x="1476" y="4217"/>
                      <a:pt x="1477" y="4216"/>
                    </a:cubicBezTo>
                    <a:lnTo>
                      <a:pt x="1480" y="4213"/>
                    </a:lnTo>
                    <a:cubicBezTo>
                      <a:pt x="1481" y="4212"/>
                      <a:pt x="1483" y="4211"/>
                      <a:pt x="1484" y="4211"/>
                    </a:cubicBezTo>
                    <a:lnTo>
                      <a:pt x="1489" y="4210"/>
                    </a:lnTo>
                    <a:cubicBezTo>
                      <a:pt x="1489" y="4210"/>
                      <a:pt x="1490" y="4209"/>
                      <a:pt x="1491" y="4209"/>
                    </a:cubicBezTo>
                    <a:lnTo>
                      <a:pt x="1498" y="4210"/>
                    </a:lnTo>
                    <a:lnTo>
                      <a:pt x="1501" y="4209"/>
                    </a:lnTo>
                    <a:lnTo>
                      <a:pt x="1513" y="4188"/>
                    </a:lnTo>
                    <a:lnTo>
                      <a:pt x="1513" y="4184"/>
                    </a:lnTo>
                    <a:lnTo>
                      <a:pt x="1504" y="4168"/>
                    </a:lnTo>
                    <a:cubicBezTo>
                      <a:pt x="1503" y="4164"/>
                      <a:pt x="1504" y="4161"/>
                      <a:pt x="1507" y="4159"/>
                    </a:cubicBezTo>
                    <a:lnTo>
                      <a:pt x="1507" y="4158"/>
                    </a:lnTo>
                    <a:lnTo>
                      <a:pt x="1500" y="4141"/>
                    </a:lnTo>
                    <a:cubicBezTo>
                      <a:pt x="1499" y="4142"/>
                      <a:pt x="1498" y="4143"/>
                      <a:pt x="1497" y="4143"/>
                    </a:cubicBezTo>
                    <a:cubicBezTo>
                      <a:pt x="1493" y="4144"/>
                      <a:pt x="1488" y="4142"/>
                      <a:pt x="1487" y="4138"/>
                    </a:cubicBezTo>
                    <a:lnTo>
                      <a:pt x="1486" y="4134"/>
                    </a:lnTo>
                    <a:lnTo>
                      <a:pt x="1478" y="4122"/>
                    </a:lnTo>
                    <a:cubicBezTo>
                      <a:pt x="1477" y="4122"/>
                      <a:pt x="1477" y="4121"/>
                      <a:pt x="1477" y="4120"/>
                    </a:cubicBezTo>
                    <a:lnTo>
                      <a:pt x="1475" y="4114"/>
                    </a:lnTo>
                    <a:cubicBezTo>
                      <a:pt x="1475" y="4113"/>
                      <a:pt x="1475" y="4113"/>
                      <a:pt x="1475" y="4112"/>
                    </a:cubicBezTo>
                    <a:lnTo>
                      <a:pt x="1475" y="4098"/>
                    </a:lnTo>
                    <a:lnTo>
                      <a:pt x="1474" y="4095"/>
                    </a:lnTo>
                    <a:lnTo>
                      <a:pt x="1471" y="4094"/>
                    </a:lnTo>
                    <a:cubicBezTo>
                      <a:pt x="1469" y="4093"/>
                      <a:pt x="1468" y="4093"/>
                      <a:pt x="1467" y="4092"/>
                    </a:cubicBezTo>
                    <a:lnTo>
                      <a:pt x="1461" y="4086"/>
                    </a:lnTo>
                    <a:lnTo>
                      <a:pt x="1462" y="4094"/>
                    </a:lnTo>
                    <a:lnTo>
                      <a:pt x="1462" y="4103"/>
                    </a:lnTo>
                    <a:lnTo>
                      <a:pt x="1461" y="4110"/>
                    </a:lnTo>
                    <a:cubicBezTo>
                      <a:pt x="1460" y="4114"/>
                      <a:pt x="1457" y="4116"/>
                      <a:pt x="1453" y="4116"/>
                    </a:cubicBezTo>
                    <a:cubicBezTo>
                      <a:pt x="1449" y="4116"/>
                      <a:pt x="1444" y="4113"/>
                      <a:pt x="1444" y="4110"/>
                    </a:cubicBezTo>
                    <a:lnTo>
                      <a:pt x="1443" y="4104"/>
                    </a:lnTo>
                    <a:lnTo>
                      <a:pt x="1438" y="4084"/>
                    </a:lnTo>
                    <a:lnTo>
                      <a:pt x="1438" y="4084"/>
                    </a:lnTo>
                    <a:lnTo>
                      <a:pt x="1438" y="4084"/>
                    </a:lnTo>
                    <a:cubicBezTo>
                      <a:pt x="1436" y="4084"/>
                      <a:pt x="1434" y="4084"/>
                      <a:pt x="1433" y="4083"/>
                    </a:cubicBezTo>
                    <a:lnTo>
                      <a:pt x="1430" y="4081"/>
                    </a:lnTo>
                    <a:cubicBezTo>
                      <a:pt x="1430" y="4080"/>
                      <a:pt x="1429" y="4080"/>
                      <a:pt x="1429" y="4079"/>
                    </a:cubicBezTo>
                    <a:lnTo>
                      <a:pt x="1425" y="4074"/>
                    </a:lnTo>
                    <a:lnTo>
                      <a:pt x="1416" y="4068"/>
                    </a:lnTo>
                    <a:cubicBezTo>
                      <a:pt x="1415" y="4067"/>
                      <a:pt x="1415" y="4067"/>
                      <a:pt x="1414" y="4066"/>
                    </a:cubicBezTo>
                    <a:lnTo>
                      <a:pt x="1410" y="4060"/>
                    </a:lnTo>
                    <a:cubicBezTo>
                      <a:pt x="1409" y="4059"/>
                      <a:pt x="1409" y="4058"/>
                      <a:pt x="1409" y="4057"/>
                    </a:cubicBezTo>
                    <a:lnTo>
                      <a:pt x="1407" y="4047"/>
                    </a:lnTo>
                    <a:cubicBezTo>
                      <a:pt x="1407" y="4046"/>
                      <a:pt x="1407" y="4045"/>
                      <a:pt x="1408" y="4044"/>
                    </a:cubicBezTo>
                    <a:lnTo>
                      <a:pt x="1405" y="4041"/>
                    </a:lnTo>
                    <a:lnTo>
                      <a:pt x="1397" y="4030"/>
                    </a:lnTo>
                    <a:cubicBezTo>
                      <a:pt x="1396" y="4029"/>
                      <a:pt x="1396" y="4028"/>
                      <a:pt x="1395" y="4027"/>
                    </a:cubicBezTo>
                    <a:lnTo>
                      <a:pt x="1393" y="4013"/>
                    </a:lnTo>
                    <a:lnTo>
                      <a:pt x="1393" y="4012"/>
                    </a:lnTo>
                    <a:lnTo>
                      <a:pt x="1390" y="4015"/>
                    </a:lnTo>
                    <a:cubicBezTo>
                      <a:pt x="1388" y="4016"/>
                      <a:pt x="1385" y="4017"/>
                      <a:pt x="1383" y="4017"/>
                    </a:cubicBezTo>
                    <a:cubicBezTo>
                      <a:pt x="1380" y="4016"/>
                      <a:pt x="1378" y="4015"/>
                      <a:pt x="1377" y="4012"/>
                    </a:cubicBezTo>
                    <a:lnTo>
                      <a:pt x="1373" y="4006"/>
                    </a:lnTo>
                    <a:cubicBezTo>
                      <a:pt x="1372" y="4004"/>
                      <a:pt x="1371" y="4003"/>
                      <a:pt x="1371" y="4001"/>
                    </a:cubicBezTo>
                    <a:lnTo>
                      <a:pt x="1371" y="3998"/>
                    </a:lnTo>
                    <a:cubicBezTo>
                      <a:pt x="1371" y="3996"/>
                      <a:pt x="1372" y="3994"/>
                      <a:pt x="1373" y="3993"/>
                    </a:cubicBezTo>
                    <a:lnTo>
                      <a:pt x="1375" y="3990"/>
                    </a:lnTo>
                    <a:lnTo>
                      <a:pt x="1371" y="3988"/>
                    </a:lnTo>
                    <a:cubicBezTo>
                      <a:pt x="1370" y="3988"/>
                      <a:pt x="1369" y="3987"/>
                      <a:pt x="1368" y="3987"/>
                    </a:cubicBezTo>
                    <a:lnTo>
                      <a:pt x="1361" y="3981"/>
                    </a:lnTo>
                    <a:cubicBezTo>
                      <a:pt x="1361" y="3980"/>
                      <a:pt x="1360" y="3980"/>
                      <a:pt x="1360" y="3979"/>
                    </a:cubicBezTo>
                    <a:lnTo>
                      <a:pt x="1354" y="3970"/>
                    </a:lnTo>
                    <a:cubicBezTo>
                      <a:pt x="1353" y="3969"/>
                      <a:pt x="1353" y="3968"/>
                      <a:pt x="1353" y="3968"/>
                    </a:cubicBezTo>
                    <a:lnTo>
                      <a:pt x="1351" y="3959"/>
                    </a:lnTo>
                    <a:lnTo>
                      <a:pt x="1346" y="3956"/>
                    </a:lnTo>
                    <a:lnTo>
                      <a:pt x="1335" y="3944"/>
                    </a:lnTo>
                    <a:lnTo>
                      <a:pt x="1332" y="3944"/>
                    </a:lnTo>
                    <a:cubicBezTo>
                      <a:pt x="1327" y="3943"/>
                      <a:pt x="1324" y="3940"/>
                      <a:pt x="1324" y="3936"/>
                    </a:cubicBezTo>
                    <a:lnTo>
                      <a:pt x="1324" y="3933"/>
                    </a:lnTo>
                    <a:cubicBezTo>
                      <a:pt x="1324" y="3930"/>
                      <a:pt x="1325" y="3928"/>
                      <a:pt x="1327" y="3927"/>
                    </a:cubicBezTo>
                    <a:lnTo>
                      <a:pt x="1329" y="3925"/>
                    </a:lnTo>
                    <a:lnTo>
                      <a:pt x="1330" y="3920"/>
                    </a:lnTo>
                    <a:lnTo>
                      <a:pt x="1325" y="3909"/>
                    </a:lnTo>
                    <a:lnTo>
                      <a:pt x="1324" y="3909"/>
                    </a:lnTo>
                    <a:lnTo>
                      <a:pt x="1306" y="3914"/>
                    </a:lnTo>
                    <a:lnTo>
                      <a:pt x="1298" y="3921"/>
                    </a:lnTo>
                    <a:lnTo>
                      <a:pt x="1294" y="3928"/>
                    </a:lnTo>
                    <a:lnTo>
                      <a:pt x="1296" y="3941"/>
                    </a:lnTo>
                    <a:cubicBezTo>
                      <a:pt x="1296" y="3943"/>
                      <a:pt x="1295" y="3946"/>
                      <a:pt x="1293" y="3947"/>
                    </a:cubicBezTo>
                    <a:cubicBezTo>
                      <a:pt x="1291" y="3949"/>
                      <a:pt x="1289" y="3949"/>
                      <a:pt x="1287" y="3949"/>
                    </a:cubicBezTo>
                    <a:lnTo>
                      <a:pt x="1273" y="3947"/>
                    </a:lnTo>
                    <a:cubicBezTo>
                      <a:pt x="1272" y="3947"/>
                      <a:pt x="1270" y="3946"/>
                      <a:pt x="1269" y="3945"/>
                    </a:cubicBezTo>
                    <a:lnTo>
                      <a:pt x="1263" y="3941"/>
                    </a:lnTo>
                    <a:cubicBezTo>
                      <a:pt x="1262" y="3940"/>
                      <a:pt x="1261" y="3938"/>
                      <a:pt x="1260" y="3937"/>
                    </a:cubicBezTo>
                    <a:lnTo>
                      <a:pt x="1254" y="3915"/>
                    </a:lnTo>
                    <a:lnTo>
                      <a:pt x="1253" y="3908"/>
                    </a:lnTo>
                    <a:cubicBezTo>
                      <a:pt x="1253" y="3906"/>
                      <a:pt x="1254" y="3904"/>
                      <a:pt x="1255" y="3902"/>
                    </a:cubicBezTo>
                    <a:lnTo>
                      <a:pt x="1256" y="3900"/>
                    </a:lnTo>
                    <a:cubicBezTo>
                      <a:pt x="1257" y="3900"/>
                      <a:pt x="1258" y="3899"/>
                      <a:pt x="1258" y="3898"/>
                    </a:cubicBezTo>
                    <a:lnTo>
                      <a:pt x="1260" y="3897"/>
                    </a:lnTo>
                    <a:lnTo>
                      <a:pt x="1258" y="3895"/>
                    </a:lnTo>
                    <a:cubicBezTo>
                      <a:pt x="1257" y="3895"/>
                      <a:pt x="1256" y="3894"/>
                      <a:pt x="1256" y="3894"/>
                    </a:cubicBezTo>
                    <a:lnTo>
                      <a:pt x="1252" y="3889"/>
                    </a:lnTo>
                    <a:lnTo>
                      <a:pt x="1250" y="3889"/>
                    </a:lnTo>
                    <a:lnTo>
                      <a:pt x="1227" y="3893"/>
                    </a:lnTo>
                    <a:lnTo>
                      <a:pt x="1223" y="3897"/>
                    </a:lnTo>
                    <a:cubicBezTo>
                      <a:pt x="1222" y="3898"/>
                      <a:pt x="1221" y="3898"/>
                      <a:pt x="1220" y="3899"/>
                    </a:cubicBezTo>
                    <a:lnTo>
                      <a:pt x="1216" y="3900"/>
                    </a:lnTo>
                    <a:cubicBezTo>
                      <a:pt x="1214" y="3900"/>
                      <a:pt x="1213" y="3900"/>
                      <a:pt x="1212" y="3900"/>
                    </a:cubicBezTo>
                    <a:lnTo>
                      <a:pt x="1208" y="3899"/>
                    </a:lnTo>
                    <a:cubicBezTo>
                      <a:pt x="1207" y="3899"/>
                      <a:pt x="1206" y="3899"/>
                      <a:pt x="1205" y="3898"/>
                    </a:cubicBezTo>
                    <a:lnTo>
                      <a:pt x="1202" y="3896"/>
                    </a:lnTo>
                    <a:cubicBezTo>
                      <a:pt x="1199" y="3894"/>
                      <a:pt x="1198" y="3892"/>
                      <a:pt x="1198" y="3889"/>
                    </a:cubicBezTo>
                    <a:lnTo>
                      <a:pt x="1198" y="3886"/>
                    </a:lnTo>
                    <a:cubicBezTo>
                      <a:pt x="1198" y="3884"/>
                      <a:pt x="1199" y="3882"/>
                      <a:pt x="1201" y="3880"/>
                    </a:cubicBezTo>
                    <a:lnTo>
                      <a:pt x="1199" y="3878"/>
                    </a:lnTo>
                    <a:lnTo>
                      <a:pt x="1194" y="3876"/>
                    </a:lnTo>
                    <a:cubicBezTo>
                      <a:pt x="1193" y="3876"/>
                      <a:pt x="1192" y="3875"/>
                      <a:pt x="1191" y="3873"/>
                    </a:cubicBezTo>
                    <a:lnTo>
                      <a:pt x="1189" y="3870"/>
                    </a:lnTo>
                    <a:lnTo>
                      <a:pt x="1182" y="3873"/>
                    </a:lnTo>
                    <a:cubicBezTo>
                      <a:pt x="1180" y="3873"/>
                      <a:pt x="1178" y="3873"/>
                      <a:pt x="1176" y="3871"/>
                    </a:cubicBezTo>
                    <a:cubicBezTo>
                      <a:pt x="1174" y="3870"/>
                      <a:pt x="1172" y="3867"/>
                      <a:pt x="1171" y="3864"/>
                    </a:cubicBezTo>
                    <a:cubicBezTo>
                      <a:pt x="1171" y="3863"/>
                      <a:pt x="1172" y="3860"/>
                      <a:pt x="1172" y="3858"/>
                    </a:cubicBezTo>
                    <a:lnTo>
                      <a:pt x="1173" y="3856"/>
                    </a:lnTo>
                    <a:cubicBezTo>
                      <a:pt x="1174" y="3855"/>
                      <a:pt x="1176" y="3853"/>
                      <a:pt x="1177" y="3853"/>
                    </a:cubicBezTo>
                    <a:lnTo>
                      <a:pt x="1181" y="3851"/>
                    </a:lnTo>
                    <a:lnTo>
                      <a:pt x="1187" y="3846"/>
                    </a:lnTo>
                    <a:lnTo>
                      <a:pt x="1191" y="3841"/>
                    </a:lnTo>
                    <a:cubicBezTo>
                      <a:pt x="1192" y="3841"/>
                      <a:pt x="1193" y="3840"/>
                      <a:pt x="1194" y="3839"/>
                    </a:cubicBezTo>
                    <a:lnTo>
                      <a:pt x="1196" y="3838"/>
                    </a:lnTo>
                    <a:cubicBezTo>
                      <a:pt x="1195" y="3838"/>
                      <a:pt x="1195" y="3837"/>
                      <a:pt x="1195" y="3837"/>
                    </a:cubicBezTo>
                    <a:lnTo>
                      <a:pt x="1192" y="3833"/>
                    </a:lnTo>
                    <a:cubicBezTo>
                      <a:pt x="1191" y="3832"/>
                      <a:pt x="1190" y="3830"/>
                      <a:pt x="1190" y="3829"/>
                    </a:cubicBezTo>
                    <a:lnTo>
                      <a:pt x="1190" y="3825"/>
                    </a:lnTo>
                    <a:lnTo>
                      <a:pt x="1190" y="3822"/>
                    </a:lnTo>
                    <a:cubicBezTo>
                      <a:pt x="1188" y="3820"/>
                      <a:pt x="1186" y="3818"/>
                      <a:pt x="1186" y="3816"/>
                    </a:cubicBezTo>
                    <a:lnTo>
                      <a:pt x="1185" y="3811"/>
                    </a:lnTo>
                    <a:cubicBezTo>
                      <a:pt x="1185" y="3810"/>
                      <a:pt x="1185" y="3809"/>
                      <a:pt x="1185" y="3808"/>
                    </a:cubicBezTo>
                    <a:lnTo>
                      <a:pt x="1186" y="3806"/>
                    </a:lnTo>
                    <a:cubicBezTo>
                      <a:pt x="1186" y="3805"/>
                      <a:pt x="1186" y="3804"/>
                      <a:pt x="1187" y="3803"/>
                    </a:cubicBezTo>
                    <a:lnTo>
                      <a:pt x="1189" y="3801"/>
                    </a:lnTo>
                    <a:lnTo>
                      <a:pt x="1189" y="3801"/>
                    </a:lnTo>
                    <a:lnTo>
                      <a:pt x="1185" y="3789"/>
                    </a:lnTo>
                    <a:cubicBezTo>
                      <a:pt x="1184" y="3789"/>
                      <a:pt x="1184" y="3789"/>
                      <a:pt x="1183" y="3789"/>
                    </a:cubicBezTo>
                    <a:cubicBezTo>
                      <a:pt x="1181" y="3788"/>
                      <a:pt x="1179" y="3786"/>
                      <a:pt x="1178" y="3784"/>
                    </a:cubicBezTo>
                    <a:cubicBezTo>
                      <a:pt x="1178" y="3784"/>
                      <a:pt x="1177" y="3783"/>
                      <a:pt x="1177" y="3782"/>
                    </a:cubicBezTo>
                    <a:lnTo>
                      <a:pt x="1175" y="3774"/>
                    </a:lnTo>
                    <a:cubicBezTo>
                      <a:pt x="1175" y="3773"/>
                      <a:pt x="1175" y="3773"/>
                      <a:pt x="1175" y="3773"/>
                    </a:cubicBezTo>
                    <a:cubicBezTo>
                      <a:pt x="1174" y="3773"/>
                      <a:pt x="1173" y="3772"/>
                      <a:pt x="1172" y="3771"/>
                    </a:cubicBezTo>
                    <a:lnTo>
                      <a:pt x="1168" y="3767"/>
                    </a:lnTo>
                    <a:cubicBezTo>
                      <a:pt x="1167" y="3765"/>
                      <a:pt x="1166" y="3764"/>
                      <a:pt x="1166" y="3762"/>
                    </a:cubicBezTo>
                    <a:cubicBezTo>
                      <a:pt x="1166" y="3762"/>
                      <a:pt x="1166" y="3760"/>
                      <a:pt x="1166" y="3759"/>
                    </a:cubicBezTo>
                    <a:lnTo>
                      <a:pt x="1166" y="3754"/>
                    </a:lnTo>
                    <a:lnTo>
                      <a:pt x="1168" y="3742"/>
                    </a:lnTo>
                    <a:cubicBezTo>
                      <a:pt x="1168" y="3741"/>
                      <a:pt x="1169" y="3740"/>
                      <a:pt x="1169" y="3739"/>
                    </a:cubicBezTo>
                    <a:cubicBezTo>
                      <a:pt x="1168" y="3738"/>
                      <a:pt x="1167" y="3737"/>
                      <a:pt x="1167" y="3736"/>
                    </a:cubicBezTo>
                    <a:cubicBezTo>
                      <a:pt x="1165" y="3732"/>
                      <a:pt x="1166" y="3729"/>
                      <a:pt x="1169" y="3726"/>
                    </a:cubicBezTo>
                    <a:cubicBezTo>
                      <a:pt x="1168" y="3726"/>
                      <a:pt x="1168" y="3725"/>
                      <a:pt x="1168" y="3725"/>
                    </a:cubicBezTo>
                    <a:cubicBezTo>
                      <a:pt x="1168" y="3724"/>
                      <a:pt x="1167" y="3722"/>
                      <a:pt x="1168" y="3721"/>
                    </a:cubicBezTo>
                    <a:lnTo>
                      <a:pt x="1169" y="3710"/>
                    </a:lnTo>
                    <a:lnTo>
                      <a:pt x="1171" y="3704"/>
                    </a:lnTo>
                    <a:lnTo>
                      <a:pt x="1171" y="3703"/>
                    </a:lnTo>
                    <a:cubicBezTo>
                      <a:pt x="1171" y="3703"/>
                      <a:pt x="1170" y="3703"/>
                      <a:pt x="1170" y="3702"/>
                    </a:cubicBezTo>
                    <a:lnTo>
                      <a:pt x="1168" y="3701"/>
                    </a:lnTo>
                    <a:cubicBezTo>
                      <a:pt x="1165" y="3699"/>
                      <a:pt x="1163" y="3696"/>
                      <a:pt x="1164" y="3692"/>
                    </a:cubicBezTo>
                    <a:cubicBezTo>
                      <a:pt x="1164" y="3690"/>
                      <a:pt x="1166" y="3688"/>
                      <a:pt x="1169" y="3687"/>
                    </a:cubicBezTo>
                    <a:lnTo>
                      <a:pt x="1168" y="3685"/>
                    </a:lnTo>
                    <a:cubicBezTo>
                      <a:pt x="1165" y="3682"/>
                      <a:pt x="1166" y="3678"/>
                      <a:pt x="1168" y="3675"/>
                    </a:cubicBezTo>
                    <a:lnTo>
                      <a:pt x="1171" y="3672"/>
                    </a:lnTo>
                    <a:lnTo>
                      <a:pt x="1171" y="3667"/>
                    </a:lnTo>
                    <a:lnTo>
                      <a:pt x="1168" y="3664"/>
                    </a:lnTo>
                    <a:cubicBezTo>
                      <a:pt x="1165" y="3662"/>
                      <a:pt x="1164" y="3657"/>
                      <a:pt x="1166" y="3654"/>
                    </a:cubicBezTo>
                    <a:lnTo>
                      <a:pt x="1170" y="3648"/>
                    </a:lnTo>
                    <a:cubicBezTo>
                      <a:pt x="1170" y="3646"/>
                      <a:pt x="1172" y="3645"/>
                      <a:pt x="1173" y="3644"/>
                    </a:cubicBezTo>
                    <a:lnTo>
                      <a:pt x="1176" y="3643"/>
                    </a:lnTo>
                    <a:lnTo>
                      <a:pt x="1175" y="3639"/>
                    </a:lnTo>
                    <a:lnTo>
                      <a:pt x="1171" y="3633"/>
                    </a:lnTo>
                    <a:lnTo>
                      <a:pt x="1162" y="3622"/>
                    </a:lnTo>
                    <a:lnTo>
                      <a:pt x="1159" y="3621"/>
                    </a:lnTo>
                    <a:cubicBezTo>
                      <a:pt x="1156" y="3619"/>
                      <a:pt x="1154" y="3616"/>
                      <a:pt x="1154" y="3613"/>
                    </a:cubicBezTo>
                    <a:lnTo>
                      <a:pt x="1154" y="3611"/>
                    </a:lnTo>
                    <a:cubicBezTo>
                      <a:pt x="1154" y="3608"/>
                      <a:pt x="1155" y="3606"/>
                      <a:pt x="1157" y="3605"/>
                    </a:cubicBezTo>
                    <a:cubicBezTo>
                      <a:pt x="1159" y="3603"/>
                      <a:pt x="1161" y="3602"/>
                      <a:pt x="1163" y="3603"/>
                    </a:cubicBezTo>
                    <a:lnTo>
                      <a:pt x="1166" y="3603"/>
                    </a:lnTo>
                    <a:cubicBezTo>
                      <a:pt x="1167" y="3603"/>
                      <a:pt x="1167" y="3602"/>
                      <a:pt x="1168" y="3602"/>
                    </a:cubicBezTo>
                    <a:cubicBezTo>
                      <a:pt x="1168" y="3601"/>
                      <a:pt x="1168" y="3601"/>
                      <a:pt x="1169" y="3601"/>
                    </a:cubicBezTo>
                    <a:lnTo>
                      <a:pt x="1165" y="3597"/>
                    </a:lnTo>
                    <a:cubicBezTo>
                      <a:pt x="1164" y="3596"/>
                      <a:pt x="1164" y="3596"/>
                      <a:pt x="1163" y="3595"/>
                    </a:cubicBezTo>
                    <a:lnTo>
                      <a:pt x="1156" y="3582"/>
                    </a:lnTo>
                    <a:cubicBezTo>
                      <a:pt x="1156" y="3580"/>
                      <a:pt x="1155" y="3579"/>
                      <a:pt x="1156" y="3577"/>
                    </a:cubicBezTo>
                    <a:lnTo>
                      <a:pt x="1157" y="3573"/>
                    </a:lnTo>
                    <a:cubicBezTo>
                      <a:pt x="1157" y="3571"/>
                      <a:pt x="1158" y="3570"/>
                      <a:pt x="1159" y="3569"/>
                    </a:cubicBezTo>
                    <a:lnTo>
                      <a:pt x="1161" y="3567"/>
                    </a:lnTo>
                    <a:lnTo>
                      <a:pt x="1162" y="3562"/>
                    </a:lnTo>
                    <a:cubicBezTo>
                      <a:pt x="1163" y="3559"/>
                      <a:pt x="1164" y="3557"/>
                      <a:pt x="1166" y="3556"/>
                    </a:cubicBezTo>
                    <a:lnTo>
                      <a:pt x="1165" y="3554"/>
                    </a:lnTo>
                    <a:cubicBezTo>
                      <a:pt x="1165" y="3552"/>
                      <a:pt x="1165" y="3550"/>
                      <a:pt x="1166" y="3549"/>
                    </a:cubicBezTo>
                    <a:lnTo>
                      <a:pt x="1167" y="3545"/>
                    </a:lnTo>
                    <a:cubicBezTo>
                      <a:pt x="1168" y="3544"/>
                      <a:pt x="1168" y="3543"/>
                      <a:pt x="1169" y="3543"/>
                    </a:cubicBezTo>
                    <a:lnTo>
                      <a:pt x="1169" y="3542"/>
                    </a:lnTo>
                    <a:lnTo>
                      <a:pt x="1164" y="3539"/>
                    </a:lnTo>
                    <a:cubicBezTo>
                      <a:pt x="1161" y="3538"/>
                      <a:pt x="1159" y="3535"/>
                      <a:pt x="1159" y="3532"/>
                    </a:cubicBezTo>
                    <a:lnTo>
                      <a:pt x="1159" y="3530"/>
                    </a:lnTo>
                    <a:cubicBezTo>
                      <a:pt x="1159" y="3529"/>
                      <a:pt x="1160" y="3528"/>
                      <a:pt x="1160" y="3527"/>
                    </a:cubicBezTo>
                    <a:lnTo>
                      <a:pt x="1158" y="3527"/>
                    </a:lnTo>
                    <a:cubicBezTo>
                      <a:pt x="1157" y="3526"/>
                      <a:pt x="1155" y="3525"/>
                      <a:pt x="1154" y="3524"/>
                    </a:cubicBezTo>
                    <a:lnTo>
                      <a:pt x="1153" y="3522"/>
                    </a:lnTo>
                    <a:cubicBezTo>
                      <a:pt x="1150" y="3519"/>
                      <a:pt x="1150" y="3516"/>
                      <a:pt x="1152" y="3513"/>
                    </a:cubicBezTo>
                    <a:lnTo>
                      <a:pt x="1149" y="3510"/>
                    </a:lnTo>
                    <a:cubicBezTo>
                      <a:pt x="1147" y="3508"/>
                      <a:pt x="1146" y="3505"/>
                      <a:pt x="1147" y="3502"/>
                    </a:cubicBezTo>
                    <a:cubicBezTo>
                      <a:pt x="1147" y="3499"/>
                      <a:pt x="1150" y="3497"/>
                      <a:pt x="1152" y="3496"/>
                    </a:cubicBezTo>
                    <a:cubicBezTo>
                      <a:pt x="1152" y="3495"/>
                      <a:pt x="1152" y="3494"/>
                      <a:pt x="1152" y="3493"/>
                    </a:cubicBezTo>
                    <a:lnTo>
                      <a:pt x="1152" y="3490"/>
                    </a:lnTo>
                    <a:cubicBezTo>
                      <a:pt x="1152" y="3488"/>
                      <a:pt x="1153" y="3485"/>
                      <a:pt x="1155" y="3484"/>
                    </a:cubicBezTo>
                    <a:lnTo>
                      <a:pt x="1155" y="3484"/>
                    </a:lnTo>
                    <a:cubicBezTo>
                      <a:pt x="1154" y="3481"/>
                      <a:pt x="1155" y="3478"/>
                      <a:pt x="1157" y="3476"/>
                    </a:cubicBezTo>
                    <a:lnTo>
                      <a:pt x="1161" y="3472"/>
                    </a:lnTo>
                    <a:cubicBezTo>
                      <a:pt x="1163" y="3470"/>
                      <a:pt x="1166" y="3469"/>
                      <a:pt x="1168" y="3470"/>
                    </a:cubicBezTo>
                    <a:cubicBezTo>
                      <a:pt x="1170" y="3467"/>
                      <a:pt x="1172" y="3466"/>
                      <a:pt x="1175" y="3465"/>
                    </a:cubicBezTo>
                    <a:lnTo>
                      <a:pt x="1179" y="3465"/>
                    </a:lnTo>
                    <a:lnTo>
                      <a:pt x="1186" y="3462"/>
                    </a:lnTo>
                    <a:lnTo>
                      <a:pt x="1180" y="3459"/>
                    </a:lnTo>
                    <a:lnTo>
                      <a:pt x="1176" y="3459"/>
                    </a:lnTo>
                    <a:cubicBezTo>
                      <a:pt x="1175" y="3459"/>
                      <a:pt x="1173" y="3459"/>
                      <a:pt x="1172" y="3458"/>
                    </a:cubicBezTo>
                    <a:lnTo>
                      <a:pt x="1169" y="3457"/>
                    </a:lnTo>
                    <a:cubicBezTo>
                      <a:pt x="1168" y="3456"/>
                      <a:pt x="1166" y="3455"/>
                      <a:pt x="1166" y="3453"/>
                    </a:cubicBezTo>
                    <a:lnTo>
                      <a:pt x="1163" y="3449"/>
                    </a:lnTo>
                    <a:cubicBezTo>
                      <a:pt x="1162" y="3446"/>
                      <a:pt x="1162" y="3443"/>
                      <a:pt x="1163" y="3441"/>
                    </a:cubicBezTo>
                    <a:cubicBezTo>
                      <a:pt x="1165" y="3439"/>
                      <a:pt x="1167" y="3437"/>
                      <a:pt x="1170" y="3437"/>
                    </a:cubicBezTo>
                    <a:lnTo>
                      <a:pt x="1187" y="3436"/>
                    </a:lnTo>
                    <a:cubicBezTo>
                      <a:pt x="1188" y="3436"/>
                      <a:pt x="1189" y="3436"/>
                      <a:pt x="1189" y="3437"/>
                    </a:cubicBezTo>
                    <a:lnTo>
                      <a:pt x="1198" y="3439"/>
                    </a:lnTo>
                    <a:cubicBezTo>
                      <a:pt x="1199" y="3439"/>
                      <a:pt x="1200" y="3440"/>
                      <a:pt x="1201" y="3441"/>
                    </a:cubicBezTo>
                    <a:lnTo>
                      <a:pt x="1203" y="3442"/>
                    </a:lnTo>
                    <a:cubicBezTo>
                      <a:pt x="1203" y="3442"/>
                      <a:pt x="1203" y="3442"/>
                      <a:pt x="1204" y="3441"/>
                    </a:cubicBezTo>
                    <a:cubicBezTo>
                      <a:pt x="1206" y="3440"/>
                      <a:pt x="1209" y="3440"/>
                      <a:pt x="1211" y="3441"/>
                    </a:cubicBezTo>
                    <a:lnTo>
                      <a:pt x="1211" y="3438"/>
                    </a:lnTo>
                    <a:lnTo>
                      <a:pt x="1212" y="3424"/>
                    </a:lnTo>
                    <a:cubicBezTo>
                      <a:pt x="1209" y="3422"/>
                      <a:pt x="1208" y="3420"/>
                      <a:pt x="1208" y="3417"/>
                    </a:cubicBezTo>
                    <a:lnTo>
                      <a:pt x="1208" y="3415"/>
                    </a:lnTo>
                    <a:lnTo>
                      <a:pt x="1206" y="3414"/>
                    </a:lnTo>
                    <a:cubicBezTo>
                      <a:pt x="1204" y="3412"/>
                      <a:pt x="1203" y="3411"/>
                      <a:pt x="1202" y="3409"/>
                    </a:cubicBezTo>
                    <a:lnTo>
                      <a:pt x="1202" y="3407"/>
                    </a:lnTo>
                    <a:cubicBezTo>
                      <a:pt x="1201" y="3406"/>
                      <a:pt x="1201" y="3405"/>
                      <a:pt x="1201" y="3404"/>
                    </a:cubicBezTo>
                    <a:lnTo>
                      <a:pt x="1204" y="3396"/>
                    </a:lnTo>
                    <a:cubicBezTo>
                      <a:pt x="1203" y="3394"/>
                      <a:pt x="1202" y="3393"/>
                      <a:pt x="1202" y="3391"/>
                    </a:cubicBezTo>
                    <a:lnTo>
                      <a:pt x="1203" y="3384"/>
                    </a:lnTo>
                    <a:cubicBezTo>
                      <a:pt x="1203" y="3383"/>
                      <a:pt x="1203" y="3381"/>
                      <a:pt x="1204" y="3380"/>
                    </a:cubicBezTo>
                    <a:cubicBezTo>
                      <a:pt x="1205" y="3379"/>
                      <a:pt x="1205" y="3378"/>
                      <a:pt x="1206" y="3377"/>
                    </a:cubicBezTo>
                    <a:lnTo>
                      <a:pt x="1206" y="3377"/>
                    </a:lnTo>
                    <a:lnTo>
                      <a:pt x="1204" y="3371"/>
                    </a:lnTo>
                    <a:lnTo>
                      <a:pt x="1203" y="3364"/>
                    </a:lnTo>
                    <a:lnTo>
                      <a:pt x="1203" y="3358"/>
                    </a:lnTo>
                    <a:lnTo>
                      <a:pt x="1204" y="3352"/>
                    </a:lnTo>
                    <a:lnTo>
                      <a:pt x="1205" y="3347"/>
                    </a:lnTo>
                    <a:cubicBezTo>
                      <a:pt x="1206" y="3345"/>
                      <a:pt x="1207" y="3344"/>
                      <a:pt x="1208" y="3343"/>
                    </a:cubicBezTo>
                    <a:lnTo>
                      <a:pt x="1211" y="3342"/>
                    </a:lnTo>
                    <a:lnTo>
                      <a:pt x="1211" y="3340"/>
                    </a:lnTo>
                    <a:cubicBezTo>
                      <a:pt x="1211" y="3339"/>
                      <a:pt x="1211" y="3338"/>
                      <a:pt x="1211" y="3337"/>
                    </a:cubicBezTo>
                    <a:lnTo>
                      <a:pt x="1212" y="3333"/>
                    </a:lnTo>
                    <a:cubicBezTo>
                      <a:pt x="1213" y="3331"/>
                      <a:pt x="1214" y="3329"/>
                      <a:pt x="1216" y="3328"/>
                    </a:cubicBezTo>
                    <a:lnTo>
                      <a:pt x="1218" y="3326"/>
                    </a:lnTo>
                    <a:cubicBezTo>
                      <a:pt x="1219" y="3326"/>
                      <a:pt x="1220" y="3326"/>
                      <a:pt x="1220" y="3325"/>
                    </a:cubicBezTo>
                    <a:cubicBezTo>
                      <a:pt x="1218" y="3323"/>
                      <a:pt x="1218" y="3319"/>
                      <a:pt x="1220" y="3316"/>
                    </a:cubicBezTo>
                    <a:lnTo>
                      <a:pt x="1225" y="3309"/>
                    </a:lnTo>
                    <a:cubicBezTo>
                      <a:pt x="1224" y="3307"/>
                      <a:pt x="1223" y="3306"/>
                      <a:pt x="1223" y="3304"/>
                    </a:cubicBezTo>
                    <a:cubicBezTo>
                      <a:pt x="1223" y="3301"/>
                      <a:pt x="1224" y="3299"/>
                      <a:pt x="1226" y="3297"/>
                    </a:cubicBezTo>
                    <a:lnTo>
                      <a:pt x="1228" y="3295"/>
                    </a:lnTo>
                    <a:lnTo>
                      <a:pt x="1228" y="3291"/>
                    </a:lnTo>
                    <a:lnTo>
                      <a:pt x="1228" y="3282"/>
                    </a:lnTo>
                    <a:lnTo>
                      <a:pt x="1230" y="3275"/>
                    </a:lnTo>
                    <a:lnTo>
                      <a:pt x="1235" y="3262"/>
                    </a:lnTo>
                    <a:lnTo>
                      <a:pt x="1234" y="3247"/>
                    </a:lnTo>
                    <a:lnTo>
                      <a:pt x="1235" y="3239"/>
                    </a:lnTo>
                    <a:cubicBezTo>
                      <a:pt x="1235" y="3238"/>
                      <a:pt x="1235" y="3237"/>
                      <a:pt x="1236" y="3237"/>
                    </a:cubicBezTo>
                    <a:lnTo>
                      <a:pt x="1238" y="3233"/>
                    </a:lnTo>
                    <a:cubicBezTo>
                      <a:pt x="1238" y="3232"/>
                      <a:pt x="1239" y="3231"/>
                      <a:pt x="1239" y="3230"/>
                    </a:cubicBezTo>
                    <a:lnTo>
                      <a:pt x="1240" y="3230"/>
                    </a:lnTo>
                    <a:lnTo>
                      <a:pt x="1229" y="3224"/>
                    </a:lnTo>
                    <a:cubicBezTo>
                      <a:pt x="1227" y="3223"/>
                      <a:pt x="1226" y="3221"/>
                      <a:pt x="1225" y="3218"/>
                    </a:cubicBezTo>
                    <a:cubicBezTo>
                      <a:pt x="1225" y="3216"/>
                      <a:pt x="1226" y="3213"/>
                      <a:pt x="1228" y="3212"/>
                    </a:cubicBezTo>
                    <a:lnTo>
                      <a:pt x="1229" y="3211"/>
                    </a:lnTo>
                    <a:lnTo>
                      <a:pt x="1225" y="3201"/>
                    </a:lnTo>
                    <a:lnTo>
                      <a:pt x="1222" y="3202"/>
                    </a:lnTo>
                    <a:cubicBezTo>
                      <a:pt x="1220" y="3202"/>
                      <a:pt x="1217" y="3202"/>
                      <a:pt x="1215" y="3200"/>
                    </a:cubicBezTo>
                    <a:lnTo>
                      <a:pt x="1213" y="3199"/>
                    </a:lnTo>
                    <a:cubicBezTo>
                      <a:pt x="1212" y="3198"/>
                      <a:pt x="1211" y="3197"/>
                      <a:pt x="1211" y="3196"/>
                    </a:cubicBezTo>
                    <a:lnTo>
                      <a:pt x="1208" y="3192"/>
                    </a:lnTo>
                    <a:lnTo>
                      <a:pt x="1206" y="3185"/>
                    </a:lnTo>
                    <a:cubicBezTo>
                      <a:pt x="1206" y="3184"/>
                      <a:pt x="1206" y="3183"/>
                      <a:pt x="1206" y="3182"/>
                    </a:cubicBezTo>
                    <a:lnTo>
                      <a:pt x="1207" y="3173"/>
                    </a:lnTo>
                    <a:lnTo>
                      <a:pt x="1205" y="3169"/>
                    </a:lnTo>
                    <a:lnTo>
                      <a:pt x="1203" y="3167"/>
                    </a:lnTo>
                    <a:cubicBezTo>
                      <a:pt x="1201" y="3165"/>
                      <a:pt x="1201" y="3161"/>
                      <a:pt x="1202" y="3158"/>
                    </a:cubicBezTo>
                    <a:cubicBezTo>
                      <a:pt x="1204" y="3156"/>
                      <a:pt x="1208" y="3154"/>
                      <a:pt x="1210" y="3154"/>
                    </a:cubicBezTo>
                    <a:lnTo>
                      <a:pt x="1209" y="3150"/>
                    </a:lnTo>
                    <a:lnTo>
                      <a:pt x="1200" y="3137"/>
                    </a:lnTo>
                    <a:cubicBezTo>
                      <a:pt x="1200" y="3136"/>
                      <a:pt x="1199" y="3134"/>
                      <a:pt x="1199" y="3133"/>
                    </a:cubicBezTo>
                    <a:lnTo>
                      <a:pt x="1199" y="3126"/>
                    </a:lnTo>
                    <a:cubicBezTo>
                      <a:pt x="1199" y="3125"/>
                      <a:pt x="1200" y="3124"/>
                      <a:pt x="1200" y="3123"/>
                    </a:cubicBezTo>
                    <a:lnTo>
                      <a:pt x="1202" y="3119"/>
                    </a:lnTo>
                    <a:cubicBezTo>
                      <a:pt x="1203" y="3117"/>
                      <a:pt x="1204" y="3116"/>
                      <a:pt x="1205" y="3116"/>
                    </a:cubicBezTo>
                    <a:lnTo>
                      <a:pt x="1208" y="3113"/>
                    </a:lnTo>
                    <a:cubicBezTo>
                      <a:pt x="1209" y="3113"/>
                      <a:pt x="1210" y="3112"/>
                      <a:pt x="1211" y="3112"/>
                    </a:cubicBezTo>
                    <a:lnTo>
                      <a:pt x="1213" y="3111"/>
                    </a:lnTo>
                    <a:lnTo>
                      <a:pt x="1214" y="3105"/>
                    </a:lnTo>
                    <a:cubicBezTo>
                      <a:pt x="1215" y="3102"/>
                      <a:pt x="1216" y="3100"/>
                      <a:pt x="1218" y="3099"/>
                    </a:cubicBezTo>
                    <a:lnTo>
                      <a:pt x="1222" y="3097"/>
                    </a:lnTo>
                    <a:cubicBezTo>
                      <a:pt x="1225" y="3095"/>
                      <a:pt x="1229" y="3096"/>
                      <a:pt x="1231" y="3098"/>
                    </a:cubicBezTo>
                    <a:lnTo>
                      <a:pt x="1234" y="3100"/>
                    </a:lnTo>
                    <a:lnTo>
                      <a:pt x="1235" y="3101"/>
                    </a:lnTo>
                    <a:lnTo>
                      <a:pt x="1244" y="3114"/>
                    </a:lnTo>
                    <a:lnTo>
                      <a:pt x="1252" y="3131"/>
                    </a:lnTo>
                    <a:cubicBezTo>
                      <a:pt x="1253" y="3132"/>
                      <a:pt x="1253" y="3133"/>
                      <a:pt x="1254" y="3133"/>
                    </a:cubicBezTo>
                    <a:lnTo>
                      <a:pt x="1257" y="3139"/>
                    </a:lnTo>
                    <a:lnTo>
                      <a:pt x="1264" y="3139"/>
                    </a:lnTo>
                    <a:lnTo>
                      <a:pt x="1264" y="3138"/>
                    </a:lnTo>
                    <a:lnTo>
                      <a:pt x="1264" y="3131"/>
                    </a:lnTo>
                    <a:cubicBezTo>
                      <a:pt x="1264" y="3129"/>
                      <a:pt x="1264" y="3128"/>
                      <a:pt x="1265" y="3127"/>
                    </a:cubicBezTo>
                    <a:lnTo>
                      <a:pt x="1267" y="3122"/>
                    </a:lnTo>
                    <a:cubicBezTo>
                      <a:pt x="1267" y="3121"/>
                      <a:pt x="1268" y="3120"/>
                      <a:pt x="1269" y="3120"/>
                    </a:cubicBezTo>
                    <a:lnTo>
                      <a:pt x="1273" y="3116"/>
                    </a:lnTo>
                    <a:cubicBezTo>
                      <a:pt x="1274" y="3116"/>
                      <a:pt x="1274" y="3115"/>
                      <a:pt x="1275" y="3115"/>
                    </a:cubicBezTo>
                    <a:lnTo>
                      <a:pt x="1283" y="3111"/>
                    </a:lnTo>
                    <a:cubicBezTo>
                      <a:pt x="1284" y="3111"/>
                      <a:pt x="1285" y="3111"/>
                      <a:pt x="1286" y="3111"/>
                    </a:cubicBezTo>
                    <a:lnTo>
                      <a:pt x="1296" y="3111"/>
                    </a:lnTo>
                    <a:cubicBezTo>
                      <a:pt x="1298" y="3111"/>
                      <a:pt x="1300" y="3111"/>
                      <a:pt x="1301" y="3112"/>
                    </a:cubicBezTo>
                    <a:lnTo>
                      <a:pt x="1303" y="3113"/>
                    </a:lnTo>
                    <a:cubicBezTo>
                      <a:pt x="1304" y="3114"/>
                      <a:pt x="1304" y="3115"/>
                      <a:pt x="1305" y="3116"/>
                    </a:cubicBezTo>
                    <a:lnTo>
                      <a:pt x="1308" y="3109"/>
                    </a:lnTo>
                    <a:lnTo>
                      <a:pt x="1307" y="3107"/>
                    </a:lnTo>
                    <a:cubicBezTo>
                      <a:pt x="1306" y="3105"/>
                      <a:pt x="1306" y="3103"/>
                      <a:pt x="1307" y="3101"/>
                    </a:cubicBezTo>
                    <a:cubicBezTo>
                      <a:pt x="1308" y="3099"/>
                      <a:pt x="1309" y="3098"/>
                      <a:pt x="1311" y="3097"/>
                    </a:cubicBezTo>
                    <a:lnTo>
                      <a:pt x="1313" y="3095"/>
                    </a:lnTo>
                    <a:lnTo>
                      <a:pt x="1313" y="3094"/>
                    </a:lnTo>
                    <a:lnTo>
                      <a:pt x="1314" y="3090"/>
                    </a:lnTo>
                    <a:lnTo>
                      <a:pt x="1317" y="3071"/>
                    </a:lnTo>
                    <a:cubicBezTo>
                      <a:pt x="1317" y="3070"/>
                      <a:pt x="1318" y="3069"/>
                      <a:pt x="1319" y="3068"/>
                    </a:cubicBezTo>
                    <a:cubicBezTo>
                      <a:pt x="1320" y="3067"/>
                      <a:pt x="1321" y="3066"/>
                      <a:pt x="1322" y="3066"/>
                    </a:cubicBezTo>
                    <a:lnTo>
                      <a:pt x="1314" y="3062"/>
                    </a:lnTo>
                    <a:cubicBezTo>
                      <a:pt x="1312" y="3061"/>
                      <a:pt x="1311" y="3060"/>
                      <a:pt x="1310" y="3059"/>
                    </a:cubicBezTo>
                    <a:lnTo>
                      <a:pt x="1307" y="3054"/>
                    </a:lnTo>
                    <a:cubicBezTo>
                      <a:pt x="1305" y="3051"/>
                      <a:pt x="1305" y="3048"/>
                      <a:pt x="1306" y="3045"/>
                    </a:cubicBezTo>
                    <a:cubicBezTo>
                      <a:pt x="1307" y="3043"/>
                      <a:pt x="1310" y="3041"/>
                      <a:pt x="1313" y="3041"/>
                    </a:cubicBezTo>
                    <a:lnTo>
                      <a:pt x="1325" y="3041"/>
                    </a:lnTo>
                    <a:cubicBezTo>
                      <a:pt x="1326" y="3041"/>
                      <a:pt x="1327" y="3041"/>
                      <a:pt x="1328" y="3042"/>
                    </a:cubicBezTo>
                    <a:lnTo>
                      <a:pt x="1329" y="3042"/>
                    </a:lnTo>
                    <a:lnTo>
                      <a:pt x="1331" y="3033"/>
                    </a:lnTo>
                    <a:lnTo>
                      <a:pt x="1330" y="3028"/>
                    </a:lnTo>
                    <a:lnTo>
                      <a:pt x="1324" y="3018"/>
                    </a:lnTo>
                    <a:lnTo>
                      <a:pt x="1323" y="3017"/>
                    </a:lnTo>
                    <a:lnTo>
                      <a:pt x="1322" y="3012"/>
                    </a:lnTo>
                    <a:cubicBezTo>
                      <a:pt x="1321" y="3011"/>
                      <a:pt x="1321" y="3010"/>
                      <a:pt x="1321" y="3009"/>
                    </a:cubicBezTo>
                    <a:lnTo>
                      <a:pt x="1322" y="3003"/>
                    </a:lnTo>
                    <a:lnTo>
                      <a:pt x="1318" y="2999"/>
                    </a:lnTo>
                    <a:lnTo>
                      <a:pt x="1311" y="2994"/>
                    </a:lnTo>
                    <a:cubicBezTo>
                      <a:pt x="1309" y="2992"/>
                      <a:pt x="1308" y="2990"/>
                      <a:pt x="1308" y="2987"/>
                    </a:cubicBezTo>
                    <a:lnTo>
                      <a:pt x="1308" y="2984"/>
                    </a:lnTo>
                    <a:cubicBezTo>
                      <a:pt x="1308" y="2983"/>
                      <a:pt x="1308" y="2982"/>
                      <a:pt x="1308" y="2981"/>
                    </a:cubicBezTo>
                    <a:lnTo>
                      <a:pt x="1310" y="2976"/>
                    </a:lnTo>
                    <a:lnTo>
                      <a:pt x="1308" y="2965"/>
                    </a:lnTo>
                    <a:lnTo>
                      <a:pt x="1301" y="2945"/>
                    </a:lnTo>
                    <a:lnTo>
                      <a:pt x="1296" y="2938"/>
                    </a:lnTo>
                    <a:lnTo>
                      <a:pt x="1273" y="2917"/>
                    </a:lnTo>
                    <a:cubicBezTo>
                      <a:pt x="1271" y="2915"/>
                      <a:pt x="1270" y="2912"/>
                      <a:pt x="1270" y="2910"/>
                    </a:cubicBezTo>
                    <a:cubicBezTo>
                      <a:pt x="1270" y="2907"/>
                      <a:pt x="1272" y="2905"/>
                      <a:pt x="1274" y="2904"/>
                    </a:cubicBezTo>
                    <a:lnTo>
                      <a:pt x="1277" y="2902"/>
                    </a:lnTo>
                    <a:cubicBezTo>
                      <a:pt x="1280" y="2900"/>
                      <a:pt x="1284" y="2900"/>
                      <a:pt x="1286" y="2902"/>
                    </a:cubicBezTo>
                    <a:lnTo>
                      <a:pt x="1291" y="2907"/>
                    </a:lnTo>
                    <a:lnTo>
                      <a:pt x="1295" y="2903"/>
                    </a:lnTo>
                    <a:cubicBezTo>
                      <a:pt x="1296" y="2902"/>
                      <a:pt x="1298" y="2901"/>
                      <a:pt x="1299" y="2901"/>
                    </a:cubicBezTo>
                    <a:lnTo>
                      <a:pt x="1304" y="2900"/>
                    </a:lnTo>
                    <a:cubicBezTo>
                      <a:pt x="1306" y="2900"/>
                      <a:pt x="1309" y="2901"/>
                      <a:pt x="1311" y="2903"/>
                    </a:cubicBezTo>
                    <a:cubicBezTo>
                      <a:pt x="1313" y="2905"/>
                      <a:pt x="1313" y="2908"/>
                      <a:pt x="1312" y="2911"/>
                    </a:cubicBezTo>
                    <a:lnTo>
                      <a:pt x="1311" y="2915"/>
                    </a:lnTo>
                    <a:lnTo>
                      <a:pt x="1311" y="2915"/>
                    </a:lnTo>
                    <a:lnTo>
                      <a:pt x="1317" y="2924"/>
                    </a:lnTo>
                    <a:lnTo>
                      <a:pt x="1320" y="2936"/>
                    </a:lnTo>
                    <a:lnTo>
                      <a:pt x="1320" y="2936"/>
                    </a:lnTo>
                    <a:lnTo>
                      <a:pt x="1320" y="2936"/>
                    </a:lnTo>
                    <a:lnTo>
                      <a:pt x="1323" y="2936"/>
                    </a:lnTo>
                    <a:cubicBezTo>
                      <a:pt x="1327" y="2936"/>
                      <a:pt x="1330" y="2939"/>
                      <a:pt x="1330" y="2943"/>
                    </a:cubicBezTo>
                    <a:lnTo>
                      <a:pt x="1331" y="2949"/>
                    </a:lnTo>
                    <a:cubicBezTo>
                      <a:pt x="1332" y="2951"/>
                      <a:pt x="1331" y="2952"/>
                      <a:pt x="1331" y="2953"/>
                    </a:cubicBezTo>
                    <a:cubicBezTo>
                      <a:pt x="1331" y="2953"/>
                      <a:pt x="1330" y="2955"/>
                      <a:pt x="1330" y="2956"/>
                    </a:cubicBezTo>
                    <a:lnTo>
                      <a:pt x="1329" y="2958"/>
                    </a:lnTo>
                    <a:lnTo>
                      <a:pt x="1330" y="2961"/>
                    </a:lnTo>
                    <a:lnTo>
                      <a:pt x="1331" y="2963"/>
                    </a:lnTo>
                    <a:cubicBezTo>
                      <a:pt x="1331" y="2964"/>
                      <a:pt x="1332" y="2965"/>
                      <a:pt x="1331" y="2965"/>
                    </a:cubicBezTo>
                    <a:lnTo>
                      <a:pt x="1331" y="2976"/>
                    </a:lnTo>
                    <a:lnTo>
                      <a:pt x="1336" y="2970"/>
                    </a:lnTo>
                    <a:lnTo>
                      <a:pt x="1344" y="2965"/>
                    </a:lnTo>
                    <a:cubicBezTo>
                      <a:pt x="1345" y="2964"/>
                      <a:pt x="1345" y="2964"/>
                      <a:pt x="1346" y="2963"/>
                    </a:cubicBezTo>
                    <a:lnTo>
                      <a:pt x="1351" y="2962"/>
                    </a:lnTo>
                    <a:cubicBezTo>
                      <a:pt x="1354" y="2961"/>
                      <a:pt x="1357" y="2962"/>
                      <a:pt x="1359" y="2964"/>
                    </a:cubicBezTo>
                    <a:cubicBezTo>
                      <a:pt x="1361" y="2967"/>
                      <a:pt x="1361" y="2970"/>
                      <a:pt x="1361" y="2972"/>
                    </a:cubicBezTo>
                    <a:lnTo>
                      <a:pt x="1363" y="2974"/>
                    </a:lnTo>
                    <a:lnTo>
                      <a:pt x="1370" y="2977"/>
                    </a:lnTo>
                    <a:lnTo>
                      <a:pt x="1370" y="2977"/>
                    </a:lnTo>
                    <a:cubicBezTo>
                      <a:pt x="1371" y="2977"/>
                      <a:pt x="1371" y="2976"/>
                      <a:pt x="1371" y="2975"/>
                    </a:cubicBezTo>
                    <a:lnTo>
                      <a:pt x="1372" y="2972"/>
                    </a:lnTo>
                    <a:cubicBezTo>
                      <a:pt x="1371" y="2971"/>
                      <a:pt x="1370" y="2969"/>
                      <a:pt x="1370" y="2967"/>
                    </a:cubicBezTo>
                    <a:lnTo>
                      <a:pt x="1370" y="2964"/>
                    </a:lnTo>
                    <a:cubicBezTo>
                      <a:pt x="1370" y="2960"/>
                      <a:pt x="1374" y="2956"/>
                      <a:pt x="1378" y="2956"/>
                    </a:cubicBezTo>
                    <a:lnTo>
                      <a:pt x="1379" y="2956"/>
                    </a:lnTo>
                    <a:cubicBezTo>
                      <a:pt x="1380" y="2955"/>
                      <a:pt x="1380" y="2954"/>
                      <a:pt x="1381" y="2954"/>
                    </a:cubicBezTo>
                    <a:cubicBezTo>
                      <a:pt x="1382" y="2952"/>
                      <a:pt x="1384" y="2950"/>
                      <a:pt x="1387" y="2950"/>
                    </a:cubicBezTo>
                    <a:lnTo>
                      <a:pt x="1390" y="2950"/>
                    </a:lnTo>
                    <a:cubicBezTo>
                      <a:pt x="1393" y="2950"/>
                      <a:pt x="1394" y="2951"/>
                      <a:pt x="1396" y="2952"/>
                    </a:cubicBezTo>
                    <a:lnTo>
                      <a:pt x="1399" y="2955"/>
                    </a:lnTo>
                    <a:lnTo>
                      <a:pt x="1406" y="2965"/>
                    </a:lnTo>
                    <a:cubicBezTo>
                      <a:pt x="1407" y="2966"/>
                      <a:pt x="1408" y="2967"/>
                      <a:pt x="1408" y="2969"/>
                    </a:cubicBezTo>
                    <a:lnTo>
                      <a:pt x="1408" y="2969"/>
                    </a:lnTo>
                    <a:cubicBezTo>
                      <a:pt x="1408" y="2969"/>
                      <a:pt x="1408" y="2969"/>
                      <a:pt x="1409" y="2969"/>
                    </a:cubicBezTo>
                    <a:lnTo>
                      <a:pt x="1410" y="2970"/>
                    </a:lnTo>
                    <a:lnTo>
                      <a:pt x="1413" y="2967"/>
                    </a:lnTo>
                    <a:lnTo>
                      <a:pt x="1416" y="2965"/>
                    </a:lnTo>
                    <a:cubicBezTo>
                      <a:pt x="1417" y="2964"/>
                      <a:pt x="1418" y="2963"/>
                      <a:pt x="1419" y="2963"/>
                    </a:cubicBezTo>
                    <a:lnTo>
                      <a:pt x="1422" y="2962"/>
                    </a:lnTo>
                    <a:lnTo>
                      <a:pt x="1416" y="2959"/>
                    </a:lnTo>
                    <a:cubicBezTo>
                      <a:pt x="1414" y="2959"/>
                      <a:pt x="1413" y="2957"/>
                      <a:pt x="1412" y="2956"/>
                    </a:cubicBezTo>
                    <a:lnTo>
                      <a:pt x="1409" y="2950"/>
                    </a:lnTo>
                    <a:cubicBezTo>
                      <a:pt x="1407" y="2947"/>
                      <a:pt x="1408" y="2943"/>
                      <a:pt x="1410" y="2941"/>
                    </a:cubicBezTo>
                    <a:cubicBezTo>
                      <a:pt x="1410" y="2940"/>
                      <a:pt x="1411" y="2940"/>
                      <a:pt x="1412" y="2939"/>
                    </a:cubicBezTo>
                    <a:lnTo>
                      <a:pt x="1410" y="2938"/>
                    </a:lnTo>
                    <a:cubicBezTo>
                      <a:pt x="1407" y="2936"/>
                      <a:pt x="1406" y="2932"/>
                      <a:pt x="1407" y="2929"/>
                    </a:cubicBezTo>
                    <a:lnTo>
                      <a:pt x="1409" y="2921"/>
                    </a:lnTo>
                    <a:lnTo>
                      <a:pt x="1409" y="2920"/>
                    </a:lnTo>
                    <a:lnTo>
                      <a:pt x="1390" y="2920"/>
                    </a:lnTo>
                    <a:lnTo>
                      <a:pt x="1390" y="2920"/>
                    </a:lnTo>
                    <a:cubicBezTo>
                      <a:pt x="1388" y="2920"/>
                      <a:pt x="1386" y="2919"/>
                      <a:pt x="1385" y="2918"/>
                    </a:cubicBezTo>
                    <a:lnTo>
                      <a:pt x="1380" y="2914"/>
                    </a:lnTo>
                    <a:cubicBezTo>
                      <a:pt x="1377" y="2912"/>
                      <a:pt x="1376" y="2909"/>
                      <a:pt x="1377" y="2906"/>
                    </a:cubicBezTo>
                    <a:cubicBezTo>
                      <a:pt x="1378" y="2903"/>
                      <a:pt x="1380" y="2901"/>
                      <a:pt x="1383" y="2900"/>
                    </a:cubicBezTo>
                    <a:lnTo>
                      <a:pt x="1395" y="2896"/>
                    </a:lnTo>
                    <a:lnTo>
                      <a:pt x="1396" y="2895"/>
                    </a:lnTo>
                    <a:cubicBezTo>
                      <a:pt x="1396" y="2894"/>
                      <a:pt x="1396" y="2894"/>
                      <a:pt x="1396" y="2894"/>
                    </a:cubicBezTo>
                    <a:lnTo>
                      <a:pt x="1396" y="2892"/>
                    </a:lnTo>
                    <a:cubicBezTo>
                      <a:pt x="1396" y="2891"/>
                      <a:pt x="1396" y="2891"/>
                      <a:pt x="1397" y="2890"/>
                    </a:cubicBezTo>
                    <a:cubicBezTo>
                      <a:pt x="1397" y="2888"/>
                      <a:pt x="1399" y="2885"/>
                      <a:pt x="1402" y="2884"/>
                    </a:cubicBezTo>
                    <a:lnTo>
                      <a:pt x="1403" y="2884"/>
                    </a:lnTo>
                    <a:cubicBezTo>
                      <a:pt x="1404" y="2883"/>
                      <a:pt x="1404" y="2882"/>
                      <a:pt x="1405" y="2881"/>
                    </a:cubicBezTo>
                    <a:lnTo>
                      <a:pt x="1408" y="2879"/>
                    </a:lnTo>
                    <a:cubicBezTo>
                      <a:pt x="1409" y="2878"/>
                      <a:pt x="1411" y="2877"/>
                      <a:pt x="1412" y="2877"/>
                    </a:cubicBezTo>
                    <a:lnTo>
                      <a:pt x="1415" y="2876"/>
                    </a:lnTo>
                    <a:cubicBezTo>
                      <a:pt x="1417" y="2876"/>
                      <a:pt x="1418" y="2876"/>
                      <a:pt x="1419" y="2876"/>
                    </a:cubicBezTo>
                    <a:lnTo>
                      <a:pt x="1422" y="2877"/>
                    </a:lnTo>
                    <a:cubicBezTo>
                      <a:pt x="1423" y="2878"/>
                      <a:pt x="1424" y="2878"/>
                      <a:pt x="1425" y="2879"/>
                    </a:cubicBezTo>
                    <a:lnTo>
                      <a:pt x="1428" y="2881"/>
                    </a:lnTo>
                    <a:lnTo>
                      <a:pt x="1428" y="2881"/>
                    </a:lnTo>
                    <a:lnTo>
                      <a:pt x="1428" y="2880"/>
                    </a:lnTo>
                    <a:cubicBezTo>
                      <a:pt x="1429" y="2879"/>
                      <a:pt x="1430" y="2878"/>
                      <a:pt x="1432" y="2877"/>
                    </a:cubicBezTo>
                    <a:cubicBezTo>
                      <a:pt x="1432" y="2875"/>
                      <a:pt x="1432" y="2872"/>
                      <a:pt x="1434" y="2870"/>
                    </a:cubicBezTo>
                    <a:lnTo>
                      <a:pt x="1436" y="2868"/>
                    </a:lnTo>
                    <a:lnTo>
                      <a:pt x="1439" y="2855"/>
                    </a:lnTo>
                    <a:cubicBezTo>
                      <a:pt x="1440" y="2854"/>
                      <a:pt x="1441" y="2852"/>
                      <a:pt x="1442" y="2851"/>
                    </a:cubicBezTo>
                    <a:lnTo>
                      <a:pt x="1446" y="2848"/>
                    </a:lnTo>
                    <a:cubicBezTo>
                      <a:pt x="1448" y="2846"/>
                      <a:pt x="1451" y="2846"/>
                      <a:pt x="1454" y="2847"/>
                    </a:cubicBezTo>
                    <a:lnTo>
                      <a:pt x="1456" y="2848"/>
                    </a:lnTo>
                    <a:lnTo>
                      <a:pt x="1454" y="2845"/>
                    </a:lnTo>
                    <a:lnTo>
                      <a:pt x="1450" y="2842"/>
                    </a:lnTo>
                    <a:lnTo>
                      <a:pt x="1448" y="2842"/>
                    </a:lnTo>
                    <a:cubicBezTo>
                      <a:pt x="1444" y="2842"/>
                      <a:pt x="1440" y="2838"/>
                      <a:pt x="1440" y="2834"/>
                    </a:cubicBezTo>
                    <a:lnTo>
                      <a:pt x="1440" y="2831"/>
                    </a:lnTo>
                    <a:cubicBezTo>
                      <a:pt x="1440" y="2827"/>
                      <a:pt x="1444" y="2823"/>
                      <a:pt x="1448" y="2823"/>
                    </a:cubicBezTo>
                    <a:lnTo>
                      <a:pt x="1457" y="2823"/>
                    </a:lnTo>
                    <a:cubicBezTo>
                      <a:pt x="1458" y="2823"/>
                      <a:pt x="1459" y="2823"/>
                      <a:pt x="1460" y="2823"/>
                    </a:cubicBezTo>
                    <a:lnTo>
                      <a:pt x="1473" y="2827"/>
                    </a:lnTo>
                    <a:lnTo>
                      <a:pt x="1471" y="2818"/>
                    </a:lnTo>
                    <a:lnTo>
                      <a:pt x="1469" y="2816"/>
                    </a:lnTo>
                    <a:cubicBezTo>
                      <a:pt x="1467" y="2814"/>
                      <a:pt x="1467" y="2811"/>
                      <a:pt x="1467" y="2809"/>
                    </a:cubicBezTo>
                    <a:cubicBezTo>
                      <a:pt x="1467" y="2806"/>
                      <a:pt x="1469" y="2804"/>
                      <a:pt x="1471" y="2803"/>
                    </a:cubicBezTo>
                    <a:lnTo>
                      <a:pt x="1474" y="2802"/>
                    </a:lnTo>
                    <a:cubicBezTo>
                      <a:pt x="1474" y="2801"/>
                      <a:pt x="1474" y="2799"/>
                      <a:pt x="1474" y="2798"/>
                    </a:cubicBezTo>
                    <a:cubicBezTo>
                      <a:pt x="1474" y="2796"/>
                      <a:pt x="1475" y="2794"/>
                      <a:pt x="1476" y="2793"/>
                    </a:cubicBezTo>
                    <a:lnTo>
                      <a:pt x="1479" y="2790"/>
                    </a:lnTo>
                    <a:cubicBezTo>
                      <a:pt x="1480" y="2789"/>
                      <a:pt x="1481" y="2789"/>
                      <a:pt x="1482" y="2788"/>
                    </a:cubicBezTo>
                    <a:lnTo>
                      <a:pt x="1486" y="2787"/>
                    </a:lnTo>
                    <a:cubicBezTo>
                      <a:pt x="1487" y="2787"/>
                      <a:pt x="1488" y="2787"/>
                      <a:pt x="1489" y="2787"/>
                    </a:cubicBezTo>
                    <a:lnTo>
                      <a:pt x="1497" y="2787"/>
                    </a:lnTo>
                    <a:cubicBezTo>
                      <a:pt x="1498" y="2787"/>
                      <a:pt x="1499" y="2788"/>
                      <a:pt x="1499" y="2788"/>
                    </a:cubicBezTo>
                    <a:lnTo>
                      <a:pt x="1501" y="2789"/>
                    </a:lnTo>
                    <a:cubicBezTo>
                      <a:pt x="1502" y="2787"/>
                      <a:pt x="1503" y="2786"/>
                      <a:pt x="1505" y="2785"/>
                    </a:cubicBezTo>
                    <a:lnTo>
                      <a:pt x="1507" y="2783"/>
                    </a:lnTo>
                    <a:cubicBezTo>
                      <a:pt x="1510" y="2782"/>
                      <a:pt x="1513" y="2782"/>
                      <a:pt x="1515" y="2783"/>
                    </a:cubicBezTo>
                    <a:lnTo>
                      <a:pt x="1519" y="2786"/>
                    </a:lnTo>
                    <a:cubicBezTo>
                      <a:pt x="1520" y="2786"/>
                      <a:pt x="1521" y="2787"/>
                      <a:pt x="1522" y="2788"/>
                    </a:cubicBezTo>
                    <a:lnTo>
                      <a:pt x="1526" y="2793"/>
                    </a:lnTo>
                    <a:lnTo>
                      <a:pt x="1529" y="2795"/>
                    </a:lnTo>
                    <a:cubicBezTo>
                      <a:pt x="1530" y="2795"/>
                      <a:pt x="1531" y="2796"/>
                      <a:pt x="1531" y="2797"/>
                    </a:cubicBezTo>
                    <a:lnTo>
                      <a:pt x="1533" y="2800"/>
                    </a:lnTo>
                    <a:cubicBezTo>
                      <a:pt x="1534" y="2800"/>
                      <a:pt x="1534" y="2801"/>
                      <a:pt x="1534" y="2801"/>
                    </a:cubicBezTo>
                    <a:lnTo>
                      <a:pt x="1537" y="2793"/>
                    </a:lnTo>
                    <a:cubicBezTo>
                      <a:pt x="1538" y="2790"/>
                      <a:pt x="1541" y="2788"/>
                      <a:pt x="1543" y="2787"/>
                    </a:cubicBezTo>
                    <a:cubicBezTo>
                      <a:pt x="1546" y="2787"/>
                      <a:pt x="1549" y="2788"/>
                      <a:pt x="1551" y="2790"/>
                    </a:cubicBezTo>
                    <a:lnTo>
                      <a:pt x="1554" y="2781"/>
                    </a:lnTo>
                    <a:lnTo>
                      <a:pt x="1554" y="2780"/>
                    </a:lnTo>
                    <a:lnTo>
                      <a:pt x="1554" y="2780"/>
                    </a:lnTo>
                    <a:cubicBezTo>
                      <a:pt x="1552" y="2777"/>
                      <a:pt x="1551" y="2772"/>
                      <a:pt x="1554" y="2769"/>
                    </a:cubicBezTo>
                    <a:lnTo>
                      <a:pt x="1558" y="2764"/>
                    </a:lnTo>
                    <a:cubicBezTo>
                      <a:pt x="1559" y="2763"/>
                      <a:pt x="1560" y="2763"/>
                      <a:pt x="1562" y="2762"/>
                    </a:cubicBezTo>
                    <a:lnTo>
                      <a:pt x="1569" y="2760"/>
                    </a:lnTo>
                    <a:lnTo>
                      <a:pt x="1571" y="2755"/>
                    </a:lnTo>
                    <a:cubicBezTo>
                      <a:pt x="1573" y="2753"/>
                      <a:pt x="1575" y="2752"/>
                      <a:pt x="1578" y="2752"/>
                    </a:cubicBezTo>
                    <a:lnTo>
                      <a:pt x="1580" y="2708"/>
                    </a:lnTo>
                    <a:cubicBezTo>
                      <a:pt x="1581" y="2706"/>
                      <a:pt x="1581" y="2705"/>
                      <a:pt x="1582" y="2704"/>
                    </a:cubicBezTo>
                    <a:lnTo>
                      <a:pt x="1584" y="2701"/>
                    </a:lnTo>
                    <a:cubicBezTo>
                      <a:pt x="1587" y="2698"/>
                      <a:pt x="1590" y="2697"/>
                      <a:pt x="1593" y="2698"/>
                    </a:cubicBezTo>
                    <a:lnTo>
                      <a:pt x="1593" y="2696"/>
                    </a:lnTo>
                    <a:cubicBezTo>
                      <a:pt x="1593" y="2694"/>
                      <a:pt x="1595" y="2691"/>
                      <a:pt x="1597" y="2690"/>
                    </a:cubicBezTo>
                    <a:cubicBezTo>
                      <a:pt x="1600" y="2689"/>
                      <a:pt x="1603" y="2689"/>
                      <a:pt x="1605" y="2690"/>
                    </a:cubicBezTo>
                    <a:lnTo>
                      <a:pt x="1610" y="2693"/>
                    </a:lnTo>
                    <a:cubicBezTo>
                      <a:pt x="1611" y="2693"/>
                      <a:pt x="1612" y="2694"/>
                      <a:pt x="1613" y="2695"/>
                    </a:cubicBezTo>
                    <a:lnTo>
                      <a:pt x="1617" y="2700"/>
                    </a:lnTo>
                    <a:cubicBezTo>
                      <a:pt x="1618" y="2699"/>
                      <a:pt x="1619" y="2698"/>
                      <a:pt x="1620" y="2697"/>
                    </a:cubicBezTo>
                    <a:cubicBezTo>
                      <a:pt x="1619" y="2696"/>
                      <a:pt x="1619" y="2696"/>
                      <a:pt x="1618" y="2695"/>
                    </a:cubicBezTo>
                    <a:lnTo>
                      <a:pt x="1616" y="2691"/>
                    </a:lnTo>
                    <a:cubicBezTo>
                      <a:pt x="1614" y="2689"/>
                      <a:pt x="1614" y="2687"/>
                      <a:pt x="1615" y="2685"/>
                    </a:cubicBezTo>
                    <a:lnTo>
                      <a:pt x="1616" y="2680"/>
                    </a:lnTo>
                    <a:lnTo>
                      <a:pt x="1615" y="2680"/>
                    </a:lnTo>
                    <a:lnTo>
                      <a:pt x="1610" y="2675"/>
                    </a:lnTo>
                    <a:cubicBezTo>
                      <a:pt x="1607" y="2672"/>
                      <a:pt x="1607" y="2667"/>
                      <a:pt x="1610" y="2664"/>
                    </a:cubicBezTo>
                    <a:lnTo>
                      <a:pt x="1615" y="2659"/>
                    </a:lnTo>
                    <a:cubicBezTo>
                      <a:pt x="1616" y="2657"/>
                      <a:pt x="1618" y="2656"/>
                      <a:pt x="1620" y="2656"/>
                    </a:cubicBezTo>
                    <a:lnTo>
                      <a:pt x="1625" y="2656"/>
                    </a:lnTo>
                    <a:cubicBezTo>
                      <a:pt x="1627" y="2656"/>
                      <a:pt x="1629" y="2657"/>
                      <a:pt x="1631" y="2658"/>
                    </a:cubicBezTo>
                    <a:lnTo>
                      <a:pt x="1635" y="2662"/>
                    </a:lnTo>
                    <a:cubicBezTo>
                      <a:pt x="1636" y="2662"/>
                      <a:pt x="1636" y="2663"/>
                      <a:pt x="1637" y="2664"/>
                    </a:cubicBezTo>
                    <a:lnTo>
                      <a:pt x="1641" y="2671"/>
                    </a:lnTo>
                    <a:lnTo>
                      <a:pt x="1650" y="2674"/>
                    </a:lnTo>
                    <a:cubicBezTo>
                      <a:pt x="1651" y="2675"/>
                      <a:pt x="1652" y="2676"/>
                      <a:pt x="1653" y="2677"/>
                    </a:cubicBezTo>
                    <a:lnTo>
                      <a:pt x="1659" y="2684"/>
                    </a:lnTo>
                    <a:cubicBezTo>
                      <a:pt x="1662" y="2686"/>
                      <a:pt x="1663" y="2689"/>
                      <a:pt x="1662" y="2692"/>
                    </a:cubicBezTo>
                    <a:lnTo>
                      <a:pt x="1662" y="2693"/>
                    </a:lnTo>
                    <a:lnTo>
                      <a:pt x="1663" y="2694"/>
                    </a:lnTo>
                    <a:cubicBezTo>
                      <a:pt x="1664" y="2695"/>
                      <a:pt x="1666" y="2697"/>
                      <a:pt x="1666" y="2699"/>
                    </a:cubicBezTo>
                    <a:lnTo>
                      <a:pt x="1667" y="2703"/>
                    </a:lnTo>
                    <a:cubicBezTo>
                      <a:pt x="1667" y="2704"/>
                      <a:pt x="1667" y="2704"/>
                      <a:pt x="1667" y="2705"/>
                    </a:cubicBezTo>
                    <a:lnTo>
                      <a:pt x="1666" y="2709"/>
                    </a:lnTo>
                    <a:lnTo>
                      <a:pt x="1666" y="2710"/>
                    </a:lnTo>
                    <a:lnTo>
                      <a:pt x="1667" y="2711"/>
                    </a:lnTo>
                    <a:lnTo>
                      <a:pt x="1673" y="2704"/>
                    </a:lnTo>
                    <a:cubicBezTo>
                      <a:pt x="1674" y="2703"/>
                      <a:pt x="1675" y="2703"/>
                      <a:pt x="1676" y="2702"/>
                    </a:cubicBezTo>
                    <a:lnTo>
                      <a:pt x="1675" y="2697"/>
                    </a:lnTo>
                    <a:lnTo>
                      <a:pt x="1672" y="2687"/>
                    </a:lnTo>
                    <a:cubicBezTo>
                      <a:pt x="1672" y="2686"/>
                      <a:pt x="1672" y="2685"/>
                      <a:pt x="1672" y="2684"/>
                    </a:cubicBezTo>
                    <a:lnTo>
                      <a:pt x="1673" y="2679"/>
                    </a:lnTo>
                    <a:cubicBezTo>
                      <a:pt x="1673" y="2678"/>
                      <a:pt x="1674" y="2676"/>
                      <a:pt x="1675" y="2675"/>
                    </a:cubicBezTo>
                    <a:lnTo>
                      <a:pt x="1681" y="2668"/>
                    </a:lnTo>
                    <a:lnTo>
                      <a:pt x="1690" y="2660"/>
                    </a:lnTo>
                    <a:lnTo>
                      <a:pt x="1695" y="2655"/>
                    </a:lnTo>
                    <a:lnTo>
                      <a:pt x="1698" y="2645"/>
                    </a:lnTo>
                    <a:cubicBezTo>
                      <a:pt x="1698" y="2644"/>
                      <a:pt x="1699" y="2643"/>
                      <a:pt x="1699" y="2642"/>
                    </a:cubicBezTo>
                    <a:lnTo>
                      <a:pt x="1701" y="2641"/>
                    </a:lnTo>
                    <a:cubicBezTo>
                      <a:pt x="1701" y="2640"/>
                      <a:pt x="1702" y="2639"/>
                      <a:pt x="1703" y="2639"/>
                    </a:cubicBezTo>
                    <a:lnTo>
                      <a:pt x="1711" y="2633"/>
                    </a:lnTo>
                    <a:cubicBezTo>
                      <a:pt x="1712" y="2631"/>
                      <a:pt x="1715" y="2630"/>
                      <a:pt x="1717" y="2630"/>
                    </a:cubicBezTo>
                    <a:lnTo>
                      <a:pt x="1720" y="2631"/>
                    </a:lnTo>
                    <a:cubicBezTo>
                      <a:pt x="1721" y="2631"/>
                      <a:pt x="1722" y="2631"/>
                      <a:pt x="1723" y="2631"/>
                    </a:cubicBezTo>
                    <a:lnTo>
                      <a:pt x="1723" y="2631"/>
                    </a:lnTo>
                    <a:cubicBezTo>
                      <a:pt x="1723" y="2631"/>
                      <a:pt x="1723" y="2630"/>
                      <a:pt x="1724" y="2630"/>
                    </a:cubicBezTo>
                    <a:lnTo>
                      <a:pt x="1725" y="2624"/>
                    </a:lnTo>
                    <a:cubicBezTo>
                      <a:pt x="1726" y="2623"/>
                      <a:pt x="1726" y="2622"/>
                      <a:pt x="1726" y="2622"/>
                    </a:cubicBezTo>
                    <a:lnTo>
                      <a:pt x="1729" y="2618"/>
                    </a:lnTo>
                    <a:cubicBezTo>
                      <a:pt x="1730" y="2617"/>
                      <a:pt x="1730" y="2616"/>
                      <a:pt x="1731" y="2616"/>
                    </a:cubicBezTo>
                    <a:lnTo>
                      <a:pt x="1735" y="2613"/>
                    </a:lnTo>
                    <a:cubicBezTo>
                      <a:pt x="1735" y="2612"/>
                      <a:pt x="1736" y="2612"/>
                      <a:pt x="1737" y="2611"/>
                    </a:cubicBezTo>
                    <a:lnTo>
                      <a:pt x="1741" y="2610"/>
                    </a:lnTo>
                    <a:cubicBezTo>
                      <a:pt x="1742" y="2610"/>
                      <a:pt x="1744" y="2610"/>
                      <a:pt x="1745" y="2610"/>
                    </a:cubicBezTo>
                    <a:lnTo>
                      <a:pt x="1749" y="2611"/>
                    </a:lnTo>
                    <a:cubicBezTo>
                      <a:pt x="1750" y="2611"/>
                      <a:pt x="1752" y="2612"/>
                      <a:pt x="1753" y="2613"/>
                    </a:cubicBezTo>
                    <a:cubicBezTo>
                      <a:pt x="1754" y="2614"/>
                      <a:pt x="1755" y="2616"/>
                      <a:pt x="1756" y="2617"/>
                    </a:cubicBezTo>
                    <a:lnTo>
                      <a:pt x="1756" y="2617"/>
                    </a:lnTo>
                    <a:cubicBezTo>
                      <a:pt x="1757" y="2617"/>
                      <a:pt x="1758" y="2617"/>
                      <a:pt x="1758" y="2617"/>
                    </a:cubicBezTo>
                    <a:lnTo>
                      <a:pt x="1767" y="2616"/>
                    </a:lnTo>
                    <a:lnTo>
                      <a:pt x="1767" y="2616"/>
                    </a:lnTo>
                    <a:cubicBezTo>
                      <a:pt x="1767" y="2615"/>
                      <a:pt x="1767" y="2614"/>
                      <a:pt x="1767" y="2613"/>
                    </a:cubicBezTo>
                    <a:lnTo>
                      <a:pt x="1769" y="2602"/>
                    </a:lnTo>
                    <a:lnTo>
                      <a:pt x="1773" y="2591"/>
                    </a:lnTo>
                    <a:lnTo>
                      <a:pt x="1778" y="2584"/>
                    </a:lnTo>
                    <a:cubicBezTo>
                      <a:pt x="1779" y="2582"/>
                      <a:pt x="1782" y="2581"/>
                      <a:pt x="1784" y="2581"/>
                    </a:cubicBezTo>
                    <a:lnTo>
                      <a:pt x="1785" y="2577"/>
                    </a:lnTo>
                    <a:cubicBezTo>
                      <a:pt x="1786" y="2575"/>
                      <a:pt x="1788" y="2573"/>
                      <a:pt x="1790" y="2572"/>
                    </a:cubicBezTo>
                    <a:cubicBezTo>
                      <a:pt x="1792" y="2571"/>
                      <a:pt x="1795" y="2571"/>
                      <a:pt x="1797" y="2573"/>
                    </a:cubicBezTo>
                    <a:lnTo>
                      <a:pt x="1800" y="2574"/>
                    </a:lnTo>
                    <a:cubicBezTo>
                      <a:pt x="1801" y="2575"/>
                      <a:pt x="1802" y="2576"/>
                      <a:pt x="1803" y="2577"/>
                    </a:cubicBezTo>
                    <a:lnTo>
                      <a:pt x="1803" y="2578"/>
                    </a:lnTo>
                    <a:lnTo>
                      <a:pt x="1803" y="2578"/>
                    </a:lnTo>
                    <a:lnTo>
                      <a:pt x="1802" y="2575"/>
                    </a:lnTo>
                    <a:cubicBezTo>
                      <a:pt x="1801" y="2572"/>
                      <a:pt x="1803" y="2569"/>
                      <a:pt x="1805" y="2567"/>
                    </a:cubicBezTo>
                    <a:cubicBezTo>
                      <a:pt x="1807" y="2565"/>
                      <a:pt x="1810" y="2565"/>
                      <a:pt x="1812" y="2565"/>
                    </a:cubicBezTo>
                    <a:lnTo>
                      <a:pt x="1820" y="2546"/>
                    </a:lnTo>
                    <a:cubicBezTo>
                      <a:pt x="1821" y="2544"/>
                      <a:pt x="1823" y="2542"/>
                      <a:pt x="1825" y="2542"/>
                    </a:cubicBezTo>
                    <a:cubicBezTo>
                      <a:pt x="1827" y="2541"/>
                      <a:pt x="1829" y="2541"/>
                      <a:pt x="1831" y="2542"/>
                    </a:cubicBezTo>
                    <a:cubicBezTo>
                      <a:pt x="1832" y="2543"/>
                      <a:pt x="1834" y="2544"/>
                      <a:pt x="1835" y="2545"/>
                    </a:cubicBezTo>
                    <a:lnTo>
                      <a:pt x="1838" y="2549"/>
                    </a:lnTo>
                    <a:lnTo>
                      <a:pt x="1843" y="2544"/>
                    </a:lnTo>
                    <a:cubicBezTo>
                      <a:pt x="1845" y="2542"/>
                      <a:pt x="1848" y="2541"/>
                      <a:pt x="1850" y="2541"/>
                    </a:cubicBezTo>
                    <a:lnTo>
                      <a:pt x="1853" y="2542"/>
                    </a:lnTo>
                    <a:lnTo>
                      <a:pt x="1853" y="2539"/>
                    </a:lnTo>
                    <a:cubicBezTo>
                      <a:pt x="1854" y="2537"/>
                      <a:pt x="1854" y="2536"/>
                      <a:pt x="1855" y="2535"/>
                    </a:cubicBezTo>
                    <a:lnTo>
                      <a:pt x="1857" y="2533"/>
                    </a:lnTo>
                    <a:cubicBezTo>
                      <a:pt x="1858" y="2531"/>
                      <a:pt x="1860" y="2530"/>
                      <a:pt x="1863" y="2529"/>
                    </a:cubicBezTo>
                    <a:lnTo>
                      <a:pt x="1869" y="2529"/>
                    </a:lnTo>
                    <a:lnTo>
                      <a:pt x="1875" y="2523"/>
                    </a:lnTo>
                    <a:lnTo>
                      <a:pt x="1876" y="2521"/>
                    </a:lnTo>
                    <a:lnTo>
                      <a:pt x="1883" y="2493"/>
                    </a:lnTo>
                    <a:lnTo>
                      <a:pt x="1887" y="2485"/>
                    </a:lnTo>
                    <a:cubicBezTo>
                      <a:pt x="1887" y="2483"/>
                      <a:pt x="1888" y="2482"/>
                      <a:pt x="1890" y="2481"/>
                    </a:cubicBezTo>
                    <a:lnTo>
                      <a:pt x="1892" y="2479"/>
                    </a:lnTo>
                    <a:lnTo>
                      <a:pt x="1895" y="2476"/>
                    </a:lnTo>
                    <a:cubicBezTo>
                      <a:pt x="1895" y="2475"/>
                      <a:pt x="1896" y="2474"/>
                      <a:pt x="1897" y="2473"/>
                    </a:cubicBezTo>
                    <a:lnTo>
                      <a:pt x="1898" y="2460"/>
                    </a:lnTo>
                    <a:cubicBezTo>
                      <a:pt x="1899" y="2459"/>
                      <a:pt x="1899" y="2458"/>
                      <a:pt x="1899" y="2457"/>
                    </a:cubicBezTo>
                    <a:cubicBezTo>
                      <a:pt x="1899" y="2456"/>
                      <a:pt x="1899" y="2455"/>
                      <a:pt x="1899" y="2453"/>
                    </a:cubicBezTo>
                    <a:lnTo>
                      <a:pt x="1900" y="2446"/>
                    </a:lnTo>
                    <a:cubicBezTo>
                      <a:pt x="1900" y="2445"/>
                      <a:pt x="1900" y="2443"/>
                      <a:pt x="1900" y="2443"/>
                    </a:cubicBezTo>
                    <a:lnTo>
                      <a:pt x="1908" y="2425"/>
                    </a:lnTo>
                    <a:lnTo>
                      <a:pt x="1909" y="2420"/>
                    </a:lnTo>
                    <a:lnTo>
                      <a:pt x="1907" y="2414"/>
                    </a:lnTo>
                    <a:cubicBezTo>
                      <a:pt x="1907" y="2413"/>
                      <a:pt x="1907" y="2411"/>
                      <a:pt x="1907" y="2409"/>
                    </a:cubicBezTo>
                    <a:lnTo>
                      <a:pt x="1911" y="2400"/>
                    </a:lnTo>
                    <a:cubicBezTo>
                      <a:pt x="1911" y="2400"/>
                      <a:pt x="1912" y="2399"/>
                      <a:pt x="1912" y="2398"/>
                    </a:cubicBezTo>
                    <a:lnTo>
                      <a:pt x="1927" y="2380"/>
                    </a:lnTo>
                    <a:lnTo>
                      <a:pt x="1931" y="2368"/>
                    </a:lnTo>
                    <a:cubicBezTo>
                      <a:pt x="1931" y="2367"/>
                      <a:pt x="1932" y="2367"/>
                      <a:pt x="1932" y="2366"/>
                    </a:cubicBezTo>
                    <a:lnTo>
                      <a:pt x="1934" y="2364"/>
                    </a:lnTo>
                    <a:cubicBezTo>
                      <a:pt x="1935" y="2362"/>
                      <a:pt x="1937" y="2361"/>
                      <a:pt x="1939" y="2361"/>
                    </a:cubicBezTo>
                    <a:cubicBezTo>
                      <a:pt x="1941" y="2360"/>
                      <a:pt x="1943" y="2361"/>
                      <a:pt x="1944" y="2362"/>
                    </a:cubicBezTo>
                    <a:lnTo>
                      <a:pt x="1966" y="2328"/>
                    </a:lnTo>
                    <a:cubicBezTo>
                      <a:pt x="1967" y="2327"/>
                      <a:pt x="1968" y="2326"/>
                      <a:pt x="1969" y="2326"/>
                    </a:cubicBezTo>
                    <a:cubicBezTo>
                      <a:pt x="1972" y="2324"/>
                      <a:pt x="1976" y="2324"/>
                      <a:pt x="1979" y="2326"/>
                    </a:cubicBezTo>
                    <a:lnTo>
                      <a:pt x="1980" y="2325"/>
                    </a:lnTo>
                    <a:cubicBezTo>
                      <a:pt x="1979" y="2324"/>
                      <a:pt x="1979" y="2322"/>
                      <a:pt x="1979" y="2321"/>
                    </a:cubicBezTo>
                    <a:lnTo>
                      <a:pt x="1980" y="2314"/>
                    </a:lnTo>
                    <a:lnTo>
                      <a:pt x="1979" y="2308"/>
                    </a:lnTo>
                    <a:cubicBezTo>
                      <a:pt x="1979" y="2305"/>
                      <a:pt x="1980" y="2301"/>
                      <a:pt x="1984" y="2300"/>
                    </a:cubicBezTo>
                    <a:cubicBezTo>
                      <a:pt x="1987" y="2298"/>
                      <a:pt x="1991" y="2299"/>
                      <a:pt x="1994" y="2302"/>
                    </a:cubicBezTo>
                    <a:lnTo>
                      <a:pt x="1998" y="2310"/>
                    </a:lnTo>
                    <a:lnTo>
                      <a:pt x="2000" y="2308"/>
                    </a:lnTo>
                    <a:lnTo>
                      <a:pt x="2009" y="2298"/>
                    </a:lnTo>
                    <a:lnTo>
                      <a:pt x="2021" y="2276"/>
                    </a:lnTo>
                    <a:cubicBezTo>
                      <a:pt x="2022" y="2276"/>
                      <a:pt x="2022" y="2275"/>
                      <a:pt x="2022" y="2275"/>
                    </a:cubicBezTo>
                    <a:lnTo>
                      <a:pt x="2019" y="2274"/>
                    </a:lnTo>
                    <a:cubicBezTo>
                      <a:pt x="2017" y="2273"/>
                      <a:pt x="2016" y="2272"/>
                      <a:pt x="2015" y="2271"/>
                    </a:cubicBezTo>
                    <a:lnTo>
                      <a:pt x="2012" y="2268"/>
                    </a:lnTo>
                    <a:cubicBezTo>
                      <a:pt x="2011" y="2267"/>
                      <a:pt x="2011" y="2265"/>
                      <a:pt x="2011" y="2264"/>
                    </a:cubicBezTo>
                    <a:lnTo>
                      <a:pt x="2010" y="2259"/>
                    </a:lnTo>
                    <a:cubicBezTo>
                      <a:pt x="2010" y="2258"/>
                      <a:pt x="2010" y="2257"/>
                      <a:pt x="2011" y="2256"/>
                    </a:cubicBezTo>
                    <a:lnTo>
                      <a:pt x="2012" y="2250"/>
                    </a:lnTo>
                    <a:lnTo>
                      <a:pt x="2012" y="2246"/>
                    </a:lnTo>
                    <a:lnTo>
                      <a:pt x="2010" y="2247"/>
                    </a:lnTo>
                    <a:lnTo>
                      <a:pt x="2009" y="2248"/>
                    </a:lnTo>
                    <a:cubicBezTo>
                      <a:pt x="2007" y="2250"/>
                      <a:pt x="2005" y="2251"/>
                      <a:pt x="2003" y="2251"/>
                    </a:cubicBezTo>
                    <a:cubicBezTo>
                      <a:pt x="2002" y="2251"/>
                      <a:pt x="1999" y="2250"/>
                      <a:pt x="1998" y="2249"/>
                    </a:cubicBezTo>
                    <a:lnTo>
                      <a:pt x="1995" y="2247"/>
                    </a:lnTo>
                    <a:cubicBezTo>
                      <a:pt x="1994" y="2246"/>
                      <a:pt x="1994" y="2245"/>
                      <a:pt x="1993" y="2244"/>
                    </a:cubicBezTo>
                    <a:lnTo>
                      <a:pt x="1991" y="2239"/>
                    </a:lnTo>
                    <a:cubicBezTo>
                      <a:pt x="1990" y="2239"/>
                      <a:pt x="1989" y="2238"/>
                      <a:pt x="1988" y="2238"/>
                    </a:cubicBezTo>
                    <a:cubicBezTo>
                      <a:pt x="1987" y="2236"/>
                      <a:pt x="1984" y="2232"/>
                      <a:pt x="1985" y="2229"/>
                    </a:cubicBezTo>
                    <a:lnTo>
                      <a:pt x="1985" y="2227"/>
                    </a:lnTo>
                    <a:cubicBezTo>
                      <a:pt x="1986" y="2225"/>
                      <a:pt x="1986" y="2224"/>
                      <a:pt x="1987" y="2223"/>
                    </a:cubicBezTo>
                    <a:lnTo>
                      <a:pt x="1989" y="2221"/>
                    </a:lnTo>
                    <a:cubicBezTo>
                      <a:pt x="1989" y="2221"/>
                      <a:pt x="1989" y="2221"/>
                      <a:pt x="1989" y="2220"/>
                    </a:cubicBezTo>
                    <a:lnTo>
                      <a:pt x="1989" y="2220"/>
                    </a:lnTo>
                    <a:lnTo>
                      <a:pt x="1987" y="2219"/>
                    </a:lnTo>
                    <a:cubicBezTo>
                      <a:pt x="1986" y="2218"/>
                      <a:pt x="1985" y="2217"/>
                      <a:pt x="1985" y="2215"/>
                    </a:cubicBezTo>
                    <a:lnTo>
                      <a:pt x="1982" y="2210"/>
                    </a:lnTo>
                    <a:cubicBezTo>
                      <a:pt x="1982" y="2210"/>
                      <a:pt x="1981" y="2209"/>
                      <a:pt x="1981" y="2208"/>
                    </a:cubicBezTo>
                    <a:cubicBezTo>
                      <a:pt x="1981" y="2208"/>
                      <a:pt x="1980" y="2206"/>
                      <a:pt x="1980" y="2205"/>
                    </a:cubicBezTo>
                    <a:lnTo>
                      <a:pt x="1978" y="2200"/>
                    </a:lnTo>
                    <a:lnTo>
                      <a:pt x="1976" y="2200"/>
                    </a:lnTo>
                    <a:cubicBezTo>
                      <a:pt x="1975" y="2200"/>
                      <a:pt x="1973" y="2200"/>
                      <a:pt x="1972" y="2199"/>
                    </a:cubicBezTo>
                    <a:lnTo>
                      <a:pt x="1968" y="2197"/>
                    </a:lnTo>
                    <a:cubicBezTo>
                      <a:pt x="1967" y="2196"/>
                      <a:pt x="1966" y="2195"/>
                      <a:pt x="1966" y="2194"/>
                    </a:cubicBezTo>
                    <a:lnTo>
                      <a:pt x="1963" y="2189"/>
                    </a:lnTo>
                    <a:cubicBezTo>
                      <a:pt x="1962" y="2187"/>
                      <a:pt x="1962" y="2186"/>
                      <a:pt x="1962" y="2185"/>
                    </a:cubicBezTo>
                    <a:lnTo>
                      <a:pt x="1962" y="2181"/>
                    </a:lnTo>
                    <a:cubicBezTo>
                      <a:pt x="1962" y="2180"/>
                      <a:pt x="1962" y="2179"/>
                      <a:pt x="1963" y="2178"/>
                    </a:cubicBezTo>
                    <a:lnTo>
                      <a:pt x="1962" y="2177"/>
                    </a:lnTo>
                    <a:lnTo>
                      <a:pt x="1957" y="2177"/>
                    </a:lnTo>
                    <a:lnTo>
                      <a:pt x="1950" y="2175"/>
                    </a:lnTo>
                    <a:cubicBezTo>
                      <a:pt x="1948" y="2174"/>
                      <a:pt x="1947" y="2173"/>
                      <a:pt x="1946" y="2172"/>
                    </a:cubicBezTo>
                    <a:lnTo>
                      <a:pt x="1942" y="2167"/>
                    </a:lnTo>
                    <a:cubicBezTo>
                      <a:pt x="1942" y="2166"/>
                      <a:pt x="1941" y="2165"/>
                      <a:pt x="1941" y="2164"/>
                    </a:cubicBezTo>
                    <a:lnTo>
                      <a:pt x="1939" y="2157"/>
                    </a:lnTo>
                    <a:lnTo>
                      <a:pt x="1938" y="2147"/>
                    </a:lnTo>
                    <a:cubicBezTo>
                      <a:pt x="1938" y="2146"/>
                      <a:pt x="1938" y="2145"/>
                      <a:pt x="1939" y="2144"/>
                    </a:cubicBezTo>
                    <a:lnTo>
                      <a:pt x="1941" y="2138"/>
                    </a:lnTo>
                    <a:cubicBezTo>
                      <a:pt x="1942" y="2136"/>
                      <a:pt x="1943" y="2134"/>
                      <a:pt x="1946" y="2133"/>
                    </a:cubicBezTo>
                    <a:lnTo>
                      <a:pt x="1951" y="2132"/>
                    </a:lnTo>
                    <a:cubicBezTo>
                      <a:pt x="1954" y="2131"/>
                      <a:pt x="1957" y="2132"/>
                      <a:pt x="1959" y="2134"/>
                    </a:cubicBezTo>
                    <a:lnTo>
                      <a:pt x="1966" y="2144"/>
                    </a:lnTo>
                    <a:lnTo>
                      <a:pt x="1962" y="2136"/>
                    </a:lnTo>
                    <a:cubicBezTo>
                      <a:pt x="1962" y="2134"/>
                      <a:pt x="1962" y="2131"/>
                      <a:pt x="1962" y="2129"/>
                    </a:cubicBezTo>
                    <a:cubicBezTo>
                      <a:pt x="1963" y="2127"/>
                      <a:pt x="1965" y="2126"/>
                      <a:pt x="1967" y="2125"/>
                    </a:cubicBezTo>
                    <a:lnTo>
                      <a:pt x="1971" y="2124"/>
                    </a:lnTo>
                    <a:lnTo>
                      <a:pt x="1971" y="2124"/>
                    </a:lnTo>
                    <a:lnTo>
                      <a:pt x="1967" y="2122"/>
                    </a:lnTo>
                    <a:lnTo>
                      <a:pt x="1957" y="2125"/>
                    </a:lnTo>
                    <a:cubicBezTo>
                      <a:pt x="1956" y="2125"/>
                      <a:pt x="1955" y="2125"/>
                      <a:pt x="1955" y="2125"/>
                    </a:cubicBezTo>
                    <a:lnTo>
                      <a:pt x="1947" y="2125"/>
                    </a:lnTo>
                    <a:cubicBezTo>
                      <a:pt x="1946" y="2125"/>
                      <a:pt x="1945" y="2125"/>
                      <a:pt x="1944" y="2124"/>
                    </a:cubicBezTo>
                    <a:lnTo>
                      <a:pt x="1940" y="2122"/>
                    </a:lnTo>
                    <a:cubicBezTo>
                      <a:pt x="1939" y="2122"/>
                      <a:pt x="1938" y="2121"/>
                      <a:pt x="1938" y="2120"/>
                    </a:cubicBezTo>
                    <a:lnTo>
                      <a:pt x="1934" y="2116"/>
                    </a:lnTo>
                    <a:cubicBezTo>
                      <a:pt x="1933" y="2114"/>
                      <a:pt x="1932" y="2112"/>
                      <a:pt x="1932" y="2109"/>
                    </a:cubicBezTo>
                    <a:cubicBezTo>
                      <a:pt x="1931" y="2109"/>
                      <a:pt x="1931" y="2108"/>
                      <a:pt x="1930" y="2108"/>
                    </a:cubicBezTo>
                    <a:lnTo>
                      <a:pt x="1927" y="2105"/>
                    </a:lnTo>
                    <a:cubicBezTo>
                      <a:pt x="1926" y="2104"/>
                      <a:pt x="1925" y="2102"/>
                      <a:pt x="1925" y="2101"/>
                    </a:cubicBezTo>
                    <a:lnTo>
                      <a:pt x="1924" y="2095"/>
                    </a:lnTo>
                    <a:cubicBezTo>
                      <a:pt x="1924" y="2094"/>
                      <a:pt x="1924" y="2093"/>
                      <a:pt x="1924" y="2092"/>
                    </a:cubicBezTo>
                    <a:lnTo>
                      <a:pt x="1925" y="2086"/>
                    </a:lnTo>
                    <a:cubicBezTo>
                      <a:pt x="1925" y="2085"/>
                      <a:pt x="1925" y="2084"/>
                      <a:pt x="1926" y="2084"/>
                    </a:cubicBezTo>
                    <a:lnTo>
                      <a:pt x="1928" y="2079"/>
                    </a:lnTo>
                    <a:cubicBezTo>
                      <a:pt x="1929" y="2078"/>
                      <a:pt x="1930" y="2077"/>
                      <a:pt x="1931" y="2076"/>
                    </a:cubicBezTo>
                    <a:lnTo>
                      <a:pt x="1934" y="2074"/>
                    </a:lnTo>
                    <a:cubicBezTo>
                      <a:pt x="1936" y="2072"/>
                      <a:pt x="1939" y="2072"/>
                      <a:pt x="1942" y="2073"/>
                    </a:cubicBezTo>
                    <a:lnTo>
                      <a:pt x="1945" y="2075"/>
                    </a:lnTo>
                    <a:cubicBezTo>
                      <a:pt x="1947" y="2076"/>
                      <a:pt x="1949" y="2078"/>
                      <a:pt x="1949" y="2080"/>
                    </a:cubicBezTo>
                    <a:lnTo>
                      <a:pt x="1950" y="2089"/>
                    </a:lnTo>
                    <a:lnTo>
                      <a:pt x="1951" y="2089"/>
                    </a:lnTo>
                    <a:lnTo>
                      <a:pt x="1951" y="2086"/>
                    </a:lnTo>
                    <a:cubicBezTo>
                      <a:pt x="1950" y="2083"/>
                      <a:pt x="1951" y="2080"/>
                      <a:pt x="1953" y="2078"/>
                    </a:cubicBezTo>
                    <a:lnTo>
                      <a:pt x="1958" y="2073"/>
                    </a:lnTo>
                    <a:lnTo>
                      <a:pt x="1956" y="2065"/>
                    </a:lnTo>
                    <a:cubicBezTo>
                      <a:pt x="1956" y="2061"/>
                      <a:pt x="1958" y="2057"/>
                      <a:pt x="1962" y="2056"/>
                    </a:cubicBezTo>
                    <a:lnTo>
                      <a:pt x="1963" y="2054"/>
                    </a:lnTo>
                    <a:lnTo>
                      <a:pt x="1966" y="2048"/>
                    </a:lnTo>
                    <a:lnTo>
                      <a:pt x="1965" y="2045"/>
                    </a:lnTo>
                    <a:cubicBezTo>
                      <a:pt x="1964" y="2044"/>
                      <a:pt x="1964" y="2042"/>
                      <a:pt x="1964" y="2041"/>
                    </a:cubicBezTo>
                    <a:lnTo>
                      <a:pt x="1964" y="2037"/>
                    </a:lnTo>
                    <a:cubicBezTo>
                      <a:pt x="1965" y="2035"/>
                      <a:pt x="1966" y="2033"/>
                      <a:pt x="1968" y="2032"/>
                    </a:cubicBezTo>
                    <a:lnTo>
                      <a:pt x="1970" y="2030"/>
                    </a:lnTo>
                    <a:cubicBezTo>
                      <a:pt x="1972" y="2029"/>
                      <a:pt x="1973" y="2029"/>
                      <a:pt x="1974" y="2029"/>
                    </a:cubicBezTo>
                    <a:lnTo>
                      <a:pt x="1991" y="2027"/>
                    </a:lnTo>
                    <a:lnTo>
                      <a:pt x="1991" y="2026"/>
                    </a:lnTo>
                    <a:lnTo>
                      <a:pt x="1992" y="2021"/>
                    </a:lnTo>
                    <a:cubicBezTo>
                      <a:pt x="1992" y="2020"/>
                      <a:pt x="1993" y="2019"/>
                      <a:pt x="1993" y="2018"/>
                    </a:cubicBezTo>
                    <a:lnTo>
                      <a:pt x="1999" y="2009"/>
                    </a:lnTo>
                    <a:cubicBezTo>
                      <a:pt x="1999" y="2005"/>
                      <a:pt x="2003" y="2002"/>
                      <a:pt x="2007" y="2002"/>
                    </a:cubicBezTo>
                    <a:lnTo>
                      <a:pt x="2009" y="2002"/>
                    </a:lnTo>
                    <a:cubicBezTo>
                      <a:pt x="2010" y="2002"/>
                      <a:pt x="2010" y="2002"/>
                      <a:pt x="2011" y="2002"/>
                    </a:cubicBezTo>
                    <a:lnTo>
                      <a:pt x="2011" y="2001"/>
                    </a:lnTo>
                    <a:lnTo>
                      <a:pt x="2008" y="1993"/>
                    </a:lnTo>
                    <a:cubicBezTo>
                      <a:pt x="2008" y="1991"/>
                      <a:pt x="2008" y="1988"/>
                      <a:pt x="2010" y="1986"/>
                    </a:cubicBezTo>
                    <a:lnTo>
                      <a:pt x="2012" y="1983"/>
                    </a:lnTo>
                    <a:cubicBezTo>
                      <a:pt x="2014" y="1981"/>
                      <a:pt x="2016" y="1980"/>
                      <a:pt x="2019" y="1980"/>
                    </a:cubicBezTo>
                    <a:lnTo>
                      <a:pt x="2023" y="1980"/>
                    </a:lnTo>
                    <a:cubicBezTo>
                      <a:pt x="2023" y="1979"/>
                      <a:pt x="2023" y="1977"/>
                      <a:pt x="2023" y="1976"/>
                    </a:cubicBezTo>
                    <a:lnTo>
                      <a:pt x="2027" y="1963"/>
                    </a:lnTo>
                    <a:lnTo>
                      <a:pt x="2026" y="1960"/>
                    </a:lnTo>
                    <a:lnTo>
                      <a:pt x="2025" y="1958"/>
                    </a:lnTo>
                    <a:cubicBezTo>
                      <a:pt x="2023" y="1956"/>
                      <a:pt x="2023" y="1953"/>
                      <a:pt x="2024" y="1950"/>
                    </a:cubicBezTo>
                    <a:cubicBezTo>
                      <a:pt x="2025" y="1947"/>
                      <a:pt x="2028" y="1945"/>
                      <a:pt x="2031" y="1945"/>
                    </a:cubicBezTo>
                    <a:lnTo>
                      <a:pt x="2037" y="1944"/>
                    </a:lnTo>
                    <a:lnTo>
                      <a:pt x="2036" y="1941"/>
                    </a:lnTo>
                    <a:lnTo>
                      <a:pt x="2023" y="1913"/>
                    </a:lnTo>
                    <a:lnTo>
                      <a:pt x="2013" y="1900"/>
                    </a:lnTo>
                    <a:lnTo>
                      <a:pt x="2001" y="1878"/>
                    </a:lnTo>
                    <a:lnTo>
                      <a:pt x="1997" y="1874"/>
                    </a:lnTo>
                    <a:lnTo>
                      <a:pt x="1974" y="1868"/>
                    </a:lnTo>
                    <a:cubicBezTo>
                      <a:pt x="1972" y="1867"/>
                      <a:pt x="1970" y="1865"/>
                      <a:pt x="1969" y="1863"/>
                    </a:cubicBezTo>
                    <a:cubicBezTo>
                      <a:pt x="1968" y="1861"/>
                      <a:pt x="1968" y="1859"/>
                      <a:pt x="1969" y="1857"/>
                    </a:cubicBezTo>
                    <a:lnTo>
                      <a:pt x="1972" y="1851"/>
                    </a:lnTo>
                    <a:cubicBezTo>
                      <a:pt x="1973" y="1848"/>
                      <a:pt x="1975" y="1846"/>
                      <a:pt x="1978" y="1846"/>
                    </a:cubicBezTo>
                    <a:lnTo>
                      <a:pt x="1978" y="1846"/>
                    </a:lnTo>
                    <a:cubicBezTo>
                      <a:pt x="1978" y="1845"/>
                      <a:pt x="1978" y="1844"/>
                      <a:pt x="1978" y="1843"/>
                    </a:cubicBezTo>
                    <a:cubicBezTo>
                      <a:pt x="1979" y="1839"/>
                      <a:pt x="1981" y="1836"/>
                      <a:pt x="1985" y="1836"/>
                    </a:cubicBezTo>
                    <a:lnTo>
                      <a:pt x="1991" y="1835"/>
                    </a:lnTo>
                    <a:cubicBezTo>
                      <a:pt x="1994" y="1835"/>
                      <a:pt x="1997" y="1836"/>
                      <a:pt x="1999" y="1838"/>
                    </a:cubicBezTo>
                    <a:lnTo>
                      <a:pt x="2005" y="1847"/>
                    </a:lnTo>
                    <a:cubicBezTo>
                      <a:pt x="2006" y="1846"/>
                      <a:pt x="2006" y="1845"/>
                      <a:pt x="2007" y="1844"/>
                    </a:cubicBezTo>
                    <a:lnTo>
                      <a:pt x="2009" y="1843"/>
                    </a:lnTo>
                    <a:cubicBezTo>
                      <a:pt x="2009" y="1841"/>
                      <a:pt x="2009" y="1839"/>
                      <a:pt x="2009" y="1837"/>
                    </a:cubicBezTo>
                    <a:lnTo>
                      <a:pt x="2013" y="1830"/>
                    </a:lnTo>
                    <a:cubicBezTo>
                      <a:pt x="2014" y="1828"/>
                      <a:pt x="2016" y="1826"/>
                      <a:pt x="2019" y="1826"/>
                    </a:cubicBezTo>
                    <a:lnTo>
                      <a:pt x="2023" y="1825"/>
                    </a:lnTo>
                    <a:cubicBezTo>
                      <a:pt x="2023" y="1821"/>
                      <a:pt x="2025" y="1818"/>
                      <a:pt x="2028" y="1817"/>
                    </a:cubicBezTo>
                    <a:lnTo>
                      <a:pt x="2037" y="1814"/>
                    </a:lnTo>
                    <a:cubicBezTo>
                      <a:pt x="2037" y="1814"/>
                      <a:pt x="2038" y="1814"/>
                      <a:pt x="2039" y="1814"/>
                    </a:cubicBezTo>
                    <a:lnTo>
                      <a:pt x="2044" y="1813"/>
                    </a:lnTo>
                    <a:cubicBezTo>
                      <a:pt x="2047" y="1813"/>
                      <a:pt x="2050" y="1815"/>
                      <a:pt x="2051" y="1818"/>
                    </a:cubicBezTo>
                    <a:lnTo>
                      <a:pt x="2052" y="1820"/>
                    </a:lnTo>
                    <a:cubicBezTo>
                      <a:pt x="2053" y="1819"/>
                      <a:pt x="2055" y="1817"/>
                      <a:pt x="2057" y="1817"/>
                    </a:cubicBezTo>
                    <a:lnTo>
                      <a:pt x="2060" y="1816"/>
                    </a:lnTo>
                    <a:cubicBezTo>
                      <a:pt x="2062" y="1815"/>
                      <a:pt x="2064" y="1815"/>
                      <a:pt x="2066" y="1816"/>
                    </a:cubicBezTo>
                    <a:lnTo>
                      <a:pt x="2080" y="1822"/>
                    </a:lnTo>
                    <a:lnTo>
                      <a:pt x="2083" y="1822"/>
                    </a:lnTo>
                    <a:lnTo>
                      <a:pt x="2087" y="1820"/>
                    </a:lnTo>
                    <a:lnTo>
                      <a:pt x="2092" y="1815"/>
                    </a:lnTo>
                    <a:cubicBezTo>
                      <a:pt x="2094" y="1814"/>
                      <a:pt x="2096" y="1813"/>
                      <a:pt x="2099" y="1814"/>
                    </a:cubicBezTo>
                    <a:lnTo>
                      <a:pt x="2099" y="1814"/>
                    </a:lnTo>
                    <a:lnTo>
                      <a:pt x="2099" y="1812"/>
                    </a:lnTo>
                    <a:cubicBezTo>
                      <a:pt x="2099" y="1811"/>
                      <a:pt x="2099" y="1809"/>
                      <a:pt x="2099" y="1808"/>
                    </a:cubicBezTo>
                    <a:lnTo>
                      <a:pt x="2101" y="1803"/>
                    </a:lnTo>
                    <a:cubicBezTo>
                      <a:pt x="2102" y="1800"/>
                      <a:pt x="2105" y="1797"/>
                      <a:pt x="2108" y="1797"/>
                    </a:cubicBezTo>
                    <a:cubicBezTo>
                      <a:pt x="2112" y="1797"/>
                      <a:pt x="2115" y="1799"/>
                      <a:pt x="2116" y="1802"/>
                    </a:cubicBezTo>
                    <a:lnTo>
                      <a:pt x="2117" y="1804"/>
                    </a:lnTo>
                    <a:lnTo>
                      <a:pt x="2118" y="1802"/>
                    </a:lnTo>
                    <a:lnTo>
                      <a:pt x="2116" y="1800"/>
                    </a:lnTo>
                    <a:lnTo>
                      <a:pt x="2111" y="1794"/>
                    </a:lnTo>
                    <a:lnTo>
                      <a:pt x="2110" y="1795"/>
                    </a:lnTo>
                    <a:cubicBezTo>
                      <a:pt x="2107" y="1797"/>
                      <a:pt x="2103" y="1796"/>
                      <a:pt x="2100" y="1794"/>
                    </a:cubicBezTo>
                    <a:lnTo>
                      <a:pt x="2095" y="1788"/>
                    </a:lnTo>
                    <a:cubicBezTo>
                      <a:pt x="2094" y="1788"/>
                      <a:pt x="2094" y="1787"/>
                      <a:pt x="2094" y="1787"/>
                    </a:cubicBezTo>
                    <a:lnTo>
                      <a:pt x="2085" y="1771"/>
                    </a:lnTo>
                    <a:cubicBezTo>
                      <a:pt x="2083" y="1768"/>
                      <a:pt x="2083" y="1765"/>
                      <a:pt x="2084" y="1763"/>
                    </a:cubicBezTo>
                    <a:cubicBezTo>
                      <a:pt x="2085" y="1761"/>
                      <a:pt x="2088" y="1759"/>
                      <a:pt x="2090" y="1759"/>
                    </a:cubicBezTo>
                    <a:lnTo>
                      <a:pt x="2094" y="1758"/>
                    </a:lnTo>
                    <a:cubicBezTo>
                      <a:pt x="2096" y="1758"/>
                      <a:pt x="2097" y="1758"/>
                      <a:pt x="2098" y="1758"/>
                    </a:cubicBezTo>
                    <a:lnTo>
                      <a:pt x="2121" y="1766"/>
                    </a:lnTo>
                    <a:lnTo>
                      <a:pt x="2123" y="1765"/>
                    </a:lnTo>
                    <a:cubicBezTo>
                      <a:pt x="2124" y="1764"/>
                      <a:pt x="2126" y="1763"/>
                      <a:pt x="2128" y="1763"/>
                    </a:cubicBezTo>
                    <a:cubicBezTo>
                      <a:pt x="2129" y="1763"/>
                      <a:pt x="2129" y="1764"/>
                      <a:pt x="2130" y="1764"/>
                    </a:cubicBezTo>
                    <a:cubicBezTo>
                      <a:pt x="2131" y="1763"/>
                      <a:pt x="2131" y="1763"/>
                      <a:pt x="2131" y="1762"/>
                    </a:cubicBezTo>
                    <a:lnTo>
                      <a:pt x="2133" y="1761"/>
                    </a:lnTo>
                    <a:cubicBezTo>
                      <a:pt x="2134" y="1760"/>
                      <a:pt x="2135" y="1759"/>
                      <a:pt x="2136" y="1759"/>
                    </a:cubicBezTo>
                    <a:lnTo>
                      <a:pt x="2141" y="1757"/>
                    </a:lnTo>
                    <a:cubicBezTo>
                      <a:pt x="2142" y="1757"/>
                      <a:pt x="2143" y="1757"/>
                      <a:pt x="2143" y="1757"/>
                    </a:cubicBezTo>
                    <a:lnTo>
                      <a:pt x="2139" y="1751"/>
                    </a:lnTo>
                    <a:lnTo>
                      <a:pt x="2127" y="1744"/>
                    </a:lnTo>
                    <a:cubicBezTo>
                      <a:pt x="2126" y="1744"/>
                      <a:pt x="2125" y="1743"/>
                      <a:pt x="2125" y="1743"/>
                    </a:cubicBezTo>
                    <a:lnTo>
                      <a:pt x="2109" y="1727"/>
                    </a:lnTo>
                    <a:lnTo>
                      <a:pt x="2086" y="1714"/>
                    </a:lnTo>
                    <a:lnTo>
                      <a:pt x="2085" y="1713"/>
                    </a:lnTo>
                    <a:lnTo>
                      <a:pt x="2073" y="1700"/>
                    </a:lnTo>
                    <a:cubicBezTo>
                      <a:pt x="2072" y="1699"/>
                      <a:pt x="2071" y="1698"/>
                      <a:pt x="2071" y="1697"/>
                    </a:cubicBezTo>
                    <a:lnTo>
                      <a:pt x="2066" y="1677"/>
                    </a:lnTo>
                    <a:cubicBezTo>
                      <a:pt x="2065" y="1674"/>
                      <a:pt x="2067" y="1670"/>
                      <a:pt x="2071" y="1668"/>
                    </a:cubicBezTo>
                    <a:cubicBezTo>
                      <a:pt x="2074" y="1666"/>
                      <a:pt x="2078" y="1668"/>
                      <a:pt x="2081" y="1671"/>
                    </a:cubicBezTo>
                    <a:lnTo>
                      <a:pt x="2082" y="1674"/>
                    </a:lnTo>
                    <a:lnTo>
                      <a:pt x="2087" y="1677"/>
                    </a:lnTo>
                    <a:cubicBezTo>
                      <a:pt x="2088" y="1678"/>
                      <a:pt x="2089" y="1678"/>
                      <a:pt x="2089" y="1679"/>
                    </a:cubicBezTo>
                    <a:lnTo>
                      <a:pt x="2092" y="1683"/>
                    </a:lnTo>
                    <a:lnTo>
                      <a:pt x="2098" y="1694"/>
                    </a:lnTo>
                    <a:lnTo>
                      <a:pt x="2109" y="1698"/>
                    </a:lnTo>
                    <a:cubicBezTo>
                      <a:pt x="2110" y="1699"/>
                      <a:pt x="2112" y="1700"/>
                      <a:pt x="2113" y="1701"/>
                    </a:cubicBezTo>
                    <a:lnTo>
                      <a:pt x="2118" y="1707"/>
                    </a:lnTo>
                    <a:lnTo>
                      <a:pt x="2124" y="1708"/>
                    </a:lnTo>
                    <a:cubicBezTo>
                      <a:pt x="2125" y="1709"/>
                      <a:pt x="2126" y="1710"/>
                      <a:pt x="2127" y="1711"/>
                    </a:cubicBezTo>
                    <a:lnTo>
                      <a:pt x="2130" y="1714"/>
                    </a:lnTo>
                    <a:lnTo>
                      <a:pt x="2135" y="1721"/>
                    </a:lnTo>
                    <a:lnTo>
                      <a:pt x="2150" y="1728"/>
                    </a:lnTo>
                    <a:cubicBezTo>
                      <a:pt x="2149" y="1727"/>
                      <a:pt x="2149" y="1725"/>
                      <a:pt x="2149" y="1723"/>
                    </a:cubicBezTo>
                    <a:cubicBezTo>
                      <a:pt x="2150" y="1719"/>
                      <a:pt x="2153" y="1717"/>
                      <a:pt x="2157" y="1717"/>
                    </a:cubicBezTo>
                    <a:lnTo>
                      <a:pt x="2166" y="1716"/>
                    </a:lnTo>
                    <a:lnTo>
                      <a:pt x="2164" y="1709"/>
                    </a:lnTo>
                    <a:cubicBezTo>
                      <a:pt x="2163" y="1707"/>
                      <a:pt x="2162" y="1705"/>
                      <a:pt x="2163" y="1702"/>
                    </a:cubicBezTo>
                    <a:lnTo>
                      <a:pt x="2165" y="1698"/>
                    </a:lnTo>
                    <a:lnTo>
                      <a:pt x="2164" y="1696"/>
                    </a:lnTo>
                    <a:cubicBezTo>
                      <a:pt x="2162" y="1693"/>
                      <a:pt x="2162" y="1688"/>
                      <a:pt x="2165" y="1686"/>
                    </a:cubicBezTo>
                    <a:lnTo>
                      <a:pt x="2170" y="1682"/>
                    </a:lnTo>
                    <a:cubicBezTo>
                      <a:pt x="2170" y="1682"/>
                      <a:pt x="2170" y="1682"/>
                      <a:pt x="2171" y="1681"/>
                    </a:cubicBezTo>
                    <a:cubicBezTo>
                      <a:pt x="2170" y="1681"/>
                      <a:pt x="2170" y="1681"/>
                      <a:pt x="2170" y="1681"/>
                    </a:cubicBezTo>
                    <a:lnTo>
                      <a:pt x="2165" y="1679"/>
                    </a:lnTo>
                    <a:cubicBezTo>
                      <a:pt x="2165" y="1678"/>
                      <a:pt x="2164" y="1678"/>
                      <a:pt x="2163" y="1677"/>
                    </a:cubicBezTo>
                    <a:lnTo>
                      <a:pt x="2159" y="1672"/>
                    </a:lnTo>
                    <a:lnTo>
                      <a:pt x="2154" y="1663"/>
                    </a:lnTo>
                    <a:cubicBezTo>
                      <a:pt x="2153" y="1661"/>
                      <a:pt x="2153" y="1658"/>
                      <a:pt x="2155" y="1655"/>
                    </a:cubicBezTo>
                    <a:cubicBezTo>
                      <a:pt x="2156" y="1653"/>
                      <a:pt x="2159" y="1651"/>
                      <a:pt x="2162" y="1652"/>
                    </a:cubicBezTo>
                    <a:lnTo>
                      <a:pt x="2169" y="1652"/>
                    </a:lnTo>
                    <a:cubicBezTo>
                      <a:pt x="2171" y="1652"/>
                      <a:pt x="2173" y="1653"/>
                      <a:pt x="2174" y="1654"/>
                    </a:cubicBezTo>
                    <a:lnTo>
                      <a:pt x="2181" y="1661"/>
                    </a:lnTo>
                    <a:lnTo>
                      <a:pt x="2182" y="1660"/>
                    </a:lnTo>
                    <a:lnTo>
                      <a:pt x="2181" y="1659"/>
                    </a:lnTo>
                    <a:cubicBezTo>
                      <a:pt x="2181" y="1658"/>
                      <a:pt x="2180" y="1658"/>
                      <a:pt x="2180" y="1657"/>
                    </a:cubicBezTo>
                    <a:lnTo>
                      <a:pt x="2176" y="1644"/>
                    </a:lnTo>
                    <a:cubicBezTo>
                      <a:pt x="2174" y="1641"/>
                      <a:pt x="2175" y="1637"/>
                      <a:pt x="2177" y="1635"/>
                    </a:cubicBezTo>
                    <a:cubicBezTo>
                      <a:pt x="2178" y="1634"/>
                      <a:pt x="2179" y="1633"/>
                      <a:pt x="2180" y="1632"/>
                    </a:cubicBezTo>
                    <a:lnTo>
                      <a:pt x="2177" y="1628"/>
                    </a:lnTo>
                    <a:cubicBezTo>
                      <a:pt x="2176" y="1626"/>
                      <a:pt x="2176" y="1623"/>
                      <a:pt x="2177" y="1621"/>
                    </a:cubicBezTo>
                    <a:cubicBezTo>
                      <a:pt x="2177" y="1619"/>
                      <a:pt x="2179" y="1617"/>
                      <a:pt x="2181" y="1616"/>
                    </a:cubicBezTo>
                    <a:lnTo>
                      <a:pt x="2185" y="1615"/>
                    </a:lnTo>
                    <a:lnTo>
                      <a:pt x="2185" y="1611"/>
                    </a:lnTo>
                    <a:cubicBezTo>
                      <a:pt x="2185" y="1607"/>
                      <a:pt x="2188" y="1604"/>
                      <a:pt x="2192" y="1604"/>
                    </a:cubicBezTo>
                    <a:lnTo>
                      <a:pt x="2198" y="1603"/>
                    </a:lnTo>
                    <a:cubicBezTo>
                      <a:pt x="2199" y="1603"/>
                      <a:pt x="2201" y="1603"/>
                      <a:pt x="2202" y="1603"/>
                    </a:cubicBezTo>
                    <a:lnTo>
                      <a:pt x="2216" y="1606"/>
                    </a:lnTo>
                    <a:cubicBezTo>
                      <a:pt x="2220" y="1607"/>
                      <a:pt x="2222" y="1611"/>
                      <a:pt x="2222" y="1616"/>
                    </a:cubicBezTo>
                    <a:lnTo>
                      <a:pt x="2221" y="1618"/>
                    </a:lnTo>
                    <a:lnTo>
                      <a:pt x="2224" y="1620"/>
                    </a:lnTo>
                    <a:lnTo>
                      <a:pt x="2228" y="1626"/>
                    </a:lnTo>
                    <a:lnTo>
                      <a:pt x="2232" y="1633"/>
                    </a:lnTo>
                    <a:cubicBezTo>
                      <a:pt x="2232" y="1634"/>
                      <a:pt x="2232" y="1634"/>
                      <a:pt x="2232" y="1635"/>
                    </a:cubicBezTo>
                    <a:cubicBezTo>
                      <a:pt x="2233" y="1635"/>
                      <a:pt x="2233" y="1635"/>
                      <a:pt x="2234" y="1635"/>
                    </a:cubicBezTo>
                    <a:lnTo>
                      <a:pt x="2245" y="1638"/>
                    </a:lnTo>
                    <a:cubicBezTo>
                      <a:pt x="2247" y="1638"/>
                      <a:pt x="2248" y="1639"/>
                      <a:pt x="2249" y="1640"/>
                    </a:cubicBezTo>
                    <a:lnTo>
                      <a:pt x="2249" y="1638"/>
                    </a:lnTo>
                    <a:lnTo>
                      <a:pt x="2245" y="1606"/>
                    </a:lnTo>
                    <a:lnTo>
                      <a:pt x="2241" y="1601"/>
                    </a:lnTo>
                    <a:lnTo>
                      <a:pt x="2237" y="1594"/>
                    </a:lnTo>
                    <a:cubicBezTo>
                      <a:pt x="2236" y="1592"/>
                      <a:pt x="2236" y="1590"/>
                      <a:pt x="2237" y="1588"/>
                    </a:cubicBezTo>
                    <a:cubicBezTo>
                      <a:pt x="2238" y="1586"/>
                      <a:pt x="2239" y="1584"/>
                      <a:pt x="2241" y="1583"/>
                    </a:cubicBezTo>
                    <a:lnTo>
                      <a:pt x="2245" y="1582"/>
                    </a:lnTo>
                    <a:cubicBezTo>
                      <a:pt x="2247" y="1581"/>
                      <a:pt x="2249" y="1581"/>
                      <a:pt x="2251" y="1582"/>
                    </a:cubicBezTo>
                    <a:lnTo>
                      <a:pt x="2254" y="1583"/>
                    </a:lnTo>
                    <a:cubicBezTo>
                      <a:pt x="2256" y="1583"/>
                      <a:pt x="2256" y="1584"/>
                      <a:pt x="2257" y="1585"/>
                    </a:cubicBezTo>
                    <a:lnTo>
                      <a:pt x="2279" y="1604"/>
                    </a:lnTo>
                    <a:cubicBezTo>
                      <a:pt x="2280" y="1605"/>
                      <a:pt x="2281" y="1606"/>
                      <a:pt x="2281" y="1606"/>
                    </a:cubicBezTo>
                    <a:lnTo>
                      <a:pt x="2285" y="1614"/>
                    </a:lnTo>
                    <a:lnTo>
                      <a:pt x="2292" y="1635"/>
                    </a:lnTo>
                    <a:lnTo>
                      <a:pt x="2294" y="1634"/>
                    </a:lnTo>
                    <a:cubicBezTo>
                      <a:pt x="2296" y="1633"/>
                      <a:pt x="2298" y="1633"/>
                      <a:pt x="2300" y="1634"/>
                    </a:cubicBezTo>
                    <a:lnTo>
                      <a:pt x="2303" y="1636"/>
                    </a:lnTo>
                    <a:cubicBezTo>
                      <a:pt x="2304" y="1636"/>
                      <a:pt x="2306" y="1638"/>
                      <a:pt x="2307" y="1639"/>
                    </a:cubicBezTo>
                    <a:lnTo>
                      <a:pt x="2310" y="1646"/>
                    </a:lnTo>
                    <a:lnTo>
                      <a:pt x="2317" y="1650"/>
                    </a:lnTo>
                    <a:lnTo>
                      <a:pt x="2326" y="1652"/>
                    </a:lnTo>
                    <a:cubicBezTo>
                      <a:pt x="2328" y="1652"/>
                      <a:pt x="2330" y="1653"/>
                      <a:pt x="2331" y="1654"/>
                    </a:cubicBezTo>
                    <a:lnTo>
                      <a:pt x="2334" y="1657"/>
                    </a:lnTo>
                    <a:cubicBezTo>
                      <a:pt x="2334" y="1658"/>
                      <a:pt x="2334" y="1659"/>
                      <a:pt x="2335" y="1659"/>
                    </a:cubicBezTo>
                    <a:lnTo>
                      <a:pt x="2337" y="1664"/>
                    </a:lnTo>
                    <a:lnTo>
                      <a:pt x="2341" y="1659"/>
                    </a:lnTo>
                    <a:cubicBezTo>
                      <a:pt x="2342" y="1659"/>
                      <a:pt x="2343" y="1658"/>
                      <a:pt x="2343" y="1658"/>
                    </a:cubicBezTo>
                    <a:lnTo>
                      <a:pt x="2350" y="1654"/>
                    </a:lnTo>
                    <a:lnTo>
                      <a:pt x="2347" y="1650"/>
                    </a:lnTo>
                    <a:cubicBezTo>
                      <a:pt x="2346" y="1650"/>
                      <a:pt x="2346" y="1649"/>
                      <a:pt x="2346" y="1648"/>
                    </a:cubicBezTo>
                    <a:lnTo>
                      <a:pt x="2344" y="1642"/>
                    </a:lnTo>
                    <a:cubicBezTo>
                      <a:pt x="2344" y="1641"/>
                      <a:pt x="2344" y="1640"/>
                      <a:pt x="2344" y="1640"/>
                    </a:cubicBezTo>
                    <a:lnTo>
                      <a:pt x="2344" y="1631"/>
                    </a:lnTo>
                    <a:cubicBezTo>
                      <a:pt x="2344" y="1630"/>
                      <a:pt x="2345" y="1628"/>
                      <a:pt x="2345" y="1627"/>
                    </a:cubicBezTo>
                    <a:lnTo>
                      <a:pt x="2348" y="1624"/>
                    </a:lnTo>
                    <a:cubicBezTo>
                      <a:pt x="2349" y="1622"/>
                      <a:pt x="2352" y="1620"/>
                      <a:pt x="2354" y="1620"/>
                    </a:cubicBezTo>
                    <a:lnTo>
                      <a:pt x="2358" y="1620"/>
                    </a:lnTo>
                    <a:lnTo>
                      <a:pt x="2358" y="1620"/>
                    </a:lnTo>
                    <a:cubicBezTo>
                      <a:pt x="2359" y="1620"/>
                      <a:pt x="2361" y="1621"/>
                      <a:pt x="2362" y="1621"/>
                    </a:cubicBezTo>
                    <a:lnTo>
                      <a:pt x="2365" y="1623"/>
                    </a:lnTo>
                    <a:cubicBezTo>
                      <a:pt x="2366" y="1624"/>
                      <a:pt x="2367" y="1624"/>
                      <a:pt x="2367" y="1625"/>
                    </a:cubicBezTo>
                    <a:lnTo>
                      <a:pt x="2374" y="1634"/>
                    </a:lnTo>
                    <a:lnTo>
                      <a:pt x="2375" y="1631"/>
                    </a:lnTo>
                    <a:lnTo>
                      <a:pt x="2378" y="1626"/>
                    </a:lnTo>
                    <a:cubicBezTo>
                      <a:pt x="2380" y="1624"/>
                      <a:pt x="2382" y="1623"/>
                      <a:pt x="2384" y="1623"/>
                    </a:cubicBezTo>
                    <a:lnTo>
                      <a:pt x="2388" y="1622"/>
                    </a:lnTo>
                    <a:cubicBezTo>
                      <a:pt x="2390" y="1622"/>
                      <a:pt x="2393" y="1623"/>
                      <a:pt x="2395" y="1624"/>
                    </a:cubicBezTo>
                    <a:cubicBezTo>
                      <a:pt x="2396" y="1626"/>
                      <a:pt x="2397" y="1627"/>
                      <a:pt x="2397" y="1629"/>
                    </a:cubicBezTo>
                    <a:lnTo>
                      <a:pt x="2398" y="1626"/>
                    </a:lnTo>
                    <a:cubicBezTo>
                      <a:pt x="2398" y="1624"/>
                      <a:pt x="2399" y="1621"/>
                      <a:pt x="2401" y="1620"/>
                    </a:cubicBezTo>
                    <a:lnTo>
                      <a:pt x="2404" y="1618"/>
                    </a:lnTo>
                    <a:cubicBezTo>
                      <a:pt x="2405" y="1618"/>
                      <a:pt x="2405" y="1617"/>
                      <a:pt x="2406" y="1617"/>
                    </a:cubicBezTo>
                    <a:lnTo>
                      <a:pt x="2409" y="1617"/>
                    </a:lnTo>
                    <a:cubicBezTo>
                      <a:pt x="2412" y="1616"/>
                      <a:pt x="2416" y="1618"/>
                      <a:pt x="2417" y="1620"/>
                    </a:cubicBezTo>
                    <a:lnTo>
                      <a:pt x="2419" y="1623"/>
                    </a:lnTo>
                    <a:cubicBezTo>
                      <a:pt x="2420" y="1624"/>
                      <a:pt x="2420" y="1626"/>
                      <a:pt x="2420" y="1628"/>
                    </a:cubicBezTo>
                    <a:lnTo>
                      <a:pt x="2421" y="1628"/>
                    </a:lnTo>
                    <a:lnTo>
                      <a:pt x="2435" y="1628"/>
                    </a:lnTo>
                    <a:cubicBezTo>
                      <a:pt x="2436" y="1628"/>
                      <a:pt x="2438" y="1629"/>
                      <a:pt x="2439" y="1630"/>
                    </a:cubicBezTo>
                    <a:lnTo>
                      <a:pt x="2441" y="1625"/>
                    </a:lnTo>
                    <a:cubicBezTo>
                      <a:pt x="2441" y="1624"/>
                      <a:pt x="2442" y="1623"/>
                      <a:pt x="2443" y="1623"/>
                    </a:cubicBezTo>
                    <a:lnTo>
                      <a:pt x="2446" y="1620"/>
                    </a:lnTo>
                    <a:cubicBezTo>
                      <a:pt x="2448" y="1619"/>
                      <a:pt x="2450" y="1619"/>
                      <a:pt x="2451" y="1619"/>
                    </a:cubicBezTo>
                    <a:lnTo>
                      <a:pt x="2461" y="1619"/>
                    </a:lnTo>
                    <a:cubicBezTo>
                      <a:pt x="2463" y="1619"/>
                      <a:pt x="2464" y="1620"/>
                      <a:pt x="2465" y="1621"/>
                    </a:cubicBezTo>
                    <a:lnTo>
                      <a:pt x="2470" y="1624"/>
                    </a:lnTo>
                    <a:cubicBezTo>
                      <a:pt x="2471" y="1625"/>
                      <a:pt x="2472" y="1627"/>
                      <a:pt x="2473" y="1629"/>
                    </a:cubicBezTo>
                    <a:lnTo>
                      <a:pt x="2475" y="1638"/>
                    </a:lnTo>
                    <a:lnTo>
                      <a:pt x="2479" y="1638"/>
                    </a:lnTo>
                    <a:cubicBezTo>
                      <a:pt x="2483" y="1633"/>
                      <a:pt x="2494" y="1636"/>
                      <a:pt x="2494" y="1643"/>
                    </a:cubicBezTo>
                    <a:lnTo>
                      <a:pt x="2495" y="1646"/>
                    </a:lnTo>
                    <a:lnTo>
                      <a:pt x="2496" y="1643"/>
                    </a:lnTo>
                    <a:cubicBezTo>
                      <a:pt x="2496" y="1642"/>
                      <a:pt x="2497" y="1640"/>
                      <a:pt x="2499" y="1639"/>
                    </a:cubicBezTo>
                    <a:lnTo>
                      <a:pt x="2504" y="1637"/>
                    </a:lnTo>
                    <a:cubicBezTo>
                      <a:pt x="2505" y="1635"/>
                      <a:pt x="2508" y="1635"/>
                      <a:pt x="2510" y="1636"/>
                    </a:cubicBezTo>
                    <a:lnTo>
                      <a:pt x="2510" y="1636"/>
                    </a:lnTo>
                    <a:cubicBezTo>
                      <a:pt x="2510" y="1634"/>
                      <a:pt x="2511" y="1632"/>
                      <a:pt x="2512" y="1631"/>
                    </a:cubicBezTo>
                    <a:cubicBezTo>
                      <a:pt x="2514" y="1629"/>
                      <a:pt x="2517" y="1628"/>
                      <a:pt x="2520" y="1629"/>
                    </a:cubicBezTo>
                    <a:lnTo>
                      <a:pt x="2532" y="1632"/>
                    </a:lnTo>
                    <a:lnTo>
                      <a:pt x="2534" y="1632"/>
                    </a:lnTo>
                    <a:lnTo>
                      <a:pt x="2535" y="1628"/>
                    </a:lnTo>
                    <a:lnTo>
                      <a:pt x="2535" y="1624"/>
                    </a:lnTo>
                    <a:lnTo>
                      <a:pt x="2529" y="1612"/>
                    </a:lnTo>
                    <a:cubicBezTo>
                      <a:pt x="2529" y="1611"/>
                      <a:pt x="2528" y="1611"/>
                      <a:pt x="2528" y="1610"/>
                    </a:cubicBezTo>
                    <a:lnTo>
                      <a:pt x="2524" y="1592"/>
                    </a:lnTo>
                    <a:lnTo>
                      <a:pt x="2519" y="1584"/>
                    </a:lnTo>
                    <a:lnTo>
                      <a:pt x="2515" y="1573"/>
                    </a:lnTo>
                    <a:cubicBezTo>
                      <a:pt x="2514" y="1572"/>
                      <a:pt x="2514" y="1571"/>
                      <a:pt x="2514" y="1570"/>
                    </a:cubicBezTo>
                    <a:lnTo>
                      <a:pt x="2515" y="1559"/>
                    </a:lnTo>
                    <a:lnTo>
                      <a:pt x="2514" y="1553"/>
                    </a:lnTo>
                    <a:lnTo>
                      <a:pt x="2507" y="1523"/>
                    </a:lnTo>
                    <a:lnTo>
                      <a:pt x="2500" y="1515"/>
                    </a:lnTo>
                    <a:lnTo>
                      <a:pt x="2497" y="1509"/>
                    </a:lnTo>
                    <a:lnTo>
                      <a:pt x="2487" y="1477"/>
                    </a:lnTo>
                    <a:lnTo>
                      <a:pt x="2485" y="1474"/>
                    </a:lnTo>
                    <a:lnTo>
                      <a:pt x="2467" y="1468"/>
                    </a:lnTo>
                    <a:cubicBezTo>
                      <a:pt x="2466" y="1467"/>
                      <a:pt x="2465" y="1467"/>
                      <a:pt x="2464" y="1466"/>
                    </a:cubicBezTo>
                    <a:lnTo>
                      <a:pt x="2457" y="1460"/>
                    </a:lnTo>
                    <a:cubicBezTo>
                      <a:pt x="2457" y="1459"/>
                      <a:pt x="2456" y="1459"/>
                      <a:pt x="2456" y="1458"/>
                    </a:cubicBezTo>
                    <a:lnTo>
                      <a:pt x="2451" y="1450"/>
                    </a:lnTo>
                    <a:cubicBezTo>
                      <a:pt x="2450" y="1449"/>
                      <a:pt x="2450" y="1449"/>
                      <a:pt x="2450" y="1448"/>
                    </a:cubicBezTo>
                    <a:lnTo>
                      <a:pt x="2443" y="1423"/>
                    </a:lnTo>
                    <a:lnTo>
                      <a:pt x="2441" y="1410"/>
                    </a:lnTo>
                    <a:lnTo>
                      <a:pt x="2438" y="1393"/>
                    </a:lnTo>
                    <a:lnTo>
                      <a:pt x="2438" y="1387"/>
                    </a:lnTo>
                    <a:lnTo>
                      <a:pt x="2440" y="1375"/>
                    </a:lnTo>
                    <a:lnTo>
                      <a:pt x="2440" y="1369"/>
                    </a:lnTo>
                    <a:lnTo>
                      <a:pt x="2438" y="1350"/>
                    </a:lnTo>
                    <a:lnTo>
                      <a:pt x="2435" y="1343"/>
                    </a:lnTo>
                    <a:cubicBezTo>
                      <a:pt x="2435" y="1342"/>
                      <a:pt x="2435" y="1342"/>
                      <a:pt x="2435" y="1341"/>
                    </a:cubicBezTo>
                    <a:lnTo>
                      <a:pt x="2434" y="1335"/>
                    </a:lnTo>
                    <a:cubicBezTo>
                      <a:pt x="2434" y="1334"/>
                      <a:pt x="2434" y="1333"/>
                      <a:pt x="2434" y="1333"/>
                    </a:cubicBezTo>
                    <a:lnTo>
                      <a:pt x="2436" y="1322"/>
                    </a:lnTo>
                    <a:cubicBezTo>
                      <a:pt x="2436" y="1321"/>
                      <a:pt x="2436" y="1320"/>
                      <a:pt x="2437" y="1319"/>
                    </a:cubicBezTo>
                    <a:lnTo>
                      <a:pt x="2442" y="1311"/>
                    </a:lnTo>
                    <a:cubicBezTo>
                      <a:pt x="2442" y="1310"/>
                      <a:pt x="2443" y="1310"/>
                      <a:pt x="2444" y="1309"/>
                    </a:cubicBezTo>
                    <a:lnTo>
                      <a:pt x="2449" y="1305"/>
                    </a:lnTo>
                    <a:cubicBezTo>
                      <a:pt x="2450" y="1304"/>
                      <a:pt x="2450" y="1304"/>
                      <a:pt x="2451" y="1304"/>
                    </a:cubicBezTo>
                    <a:lnTo>
                      <a:pt x="2451" y="1301"/>
                    </a:lnTo>
                    <a:cubicBezTo>
                      <a:pt x="2451" y="1299"/>
                      <a:pt x="2452" y="1297"/>
                      <a:pt x="2454" y="1295"/>
                    </a:cubicBezTo>
                    <a:lnTo>
                      <a:pt x="2458" y="1291"/>
                    </a:lnTo>
                    <a:lnTo>
                      <a:pt x="2466" y="1286"/>
                    </a:lnTo>
                    <a:lnTo>
                      <a:pt x="2466" y="1283"/>
                    </a:lnTo>
                    <a:cubicBezTo>
                      <a:pt x="2466" y="1281"/>
                      <a:pt x="2467" y="1278"/>
                      <a:pt x="2469" y="1277"/>
                    </a:cubicBezTo>
                    <a:lnTo>
                      <a:pt x="2481" y="1268"/>
                    </a:lnTo>
                    <a:lnTo>
                      <a:pt x="2483" y="1262"/>
                    </a:lnTo>
                    <a:lnTo>
                      <a:pt x="2483" y="1255"/>
                    </a:lnTo>
                    <a:lnTo>
                      <a:pt x="2481" y="1239"/>
                    </a:lnTo>
                    <a:cubicBezTo>
                      <a:pt x="2480" y="1238"/>
                      <a:pt x="2481" y="1237"/>
                      <a:pt x="2481" y="1236"/>
                    </a:cubicBezTo>
                    <a:lnTo>
                      <a:pt x="2484" y="1220"/>
                    </a:lnTo>
                    <a:lnTo>
                      <a:pt x="2485" y="1211"/>
                    </a:lnTo>
                    <a:lnTo>
                      <a:pt x="2485" y="1201"/>
                    </a:lnTo>
                    <a:lnTo>
                      <a:pt x="2483" y="1184"/>
                    </a:lnTo>
                    <a:lnTo>
                      <a:pt x="2483" y="1179"/>
                    </a:lnTo>
                    <a:cubicBezTo>
                      <a:pt x="2483" y="1178"/>
                      <a:pt x="2483" y="1176"/>
                      <a:pt x="2484" y="1175"/>
                    </a:cubicBezTo>
                    <a:lnTo>
                      <a:pt x="2490" y="1164"/>
                    </a:lnTo>
                    <a:lnTo>
                      <a:pt x="2492" y="1157"/>
                    </a:lnTo>
                    <a:cubicBezTo>
                      <a:pt x="2493" y="1154"/>
                      <a:pt x="2495" y="1152"/>
                      <a:pt x="2498" y="1152"/>
                    </a:cubicBezTo>
                    <a:lnTo>
                      <a:pt x="2502" y="1150"/>
                    </a:lnTo>
                    <a:cubicBezTo>
                      <a:pt x="2503" y="1150"/>
                      <a:pt x="2503" y="1150"/>
                      <a:pt x="2504" y="1150"/>
                    </a:cubicBezTo>
                    <a:lnTo>
                      <a:pt x="2504" y="1150"/>
                    </a:lnTo>
                    <a:lnTo>
                      <a:pt x="2491" y="1114"/>
                    </a:lnTo>
                    <a:lnTo>
                      <a:pt x="2488" y="1107"/>
                    </a:lnTo>
                    <a:lnTo>
                      <a:pt x="2480" y="1098"/>
                    </a:lnTo>
                    <a:lnTo>
                      <a:pt x="2466" y="1067"/>
                    </a:lnTo>
                    <a:lnTo>
                      <a:pt x="2462" y="1065"/>
                    </a:lnTo>
                    <a:cubicBezTo>
                      <a:pt x="2461" y="1065"/>
                      <a:pt x="2460" y="1065"/>
                      <a:pt x="2459" y="1064"/>
                    </a:cubicBezTo>
                    <a:lnTo>
                      <a:pt x="2456" y="1061"/>
                    </a:lnTo>
                    <a:cubicBezTo>
                      <a:pt x="2455" y="1060"/>
                      <a:pt x="2455" y="1059"/>
                      <a:pt x="2455" y="1059"/>
                    </a:cubicBezTo>
                    <a:lnTo>
                      <a:pt x="2450" y="1051"/>
                    </a:lnTo>
                    <a:lnTo>
                      <a:pt x="2440" y="1024"/>
                    </a:lnTo>
                    <a:lnTo>
                      <a:pt x="2437" y="1006"/>
                    </a:lnTo>
                    <a:cubicBezTo>
                      <a:pt x="2436" y="1006"/>
                      <a:pt x="2436" y="1005"/>
                      <a:pt x="2436" y="1005"/>
                    </a:cubicBezTo>
                    <a:lnTo>
                      <a:pt x="2430" y="994"/>
                    </a:lnTo>
                    <a:lnTo>
                      <a:pt x="2427" y="990"/>
                    </a:lnTo>
                    <a:lnTo>
                      <a:pt x="2423" y="982"/>
                    </a:lnTo>
                    <a:cubicBezTo>
                      <a:pt x="2422" y="981"/>
                      <a:pt x="2422" y="981"/>
                      <a:pt x="2422" y="980"/>
                    </a:cubicBezTo>
                    <a:lnTo>
                      <a:pt x="2420" y="970"/>
                    </a:lnTo>
                    <a:cubicBezTo>
                      <a:pt x="2420" y="968"/>
                      <a:pt x="2421" y="966"/>
                      <a:pt x="2422" y="964"/>
                    </a:cubicBezTo>
                    <a:lnTo>
                      <a:pt x="2426" y="957"/>
                    </a:lnTo>
                    <a:lnTo>
                      <a:pt x="2427" y="952"/>
                    </a:lnTo>
                    <a:cubicBezTo>
                      <a:pt x="2426" y="951"/>
                      <a:pt x="2426" y="949"/>
                      <a:pt x="2425" y="948"/>
                    </a:cubicBezTo>
                    <a:lnTo>
                      <a:pt x="2424" y="945"/>
                    </a:lnTo>
                    <a:cubicBezTo>
                      <a:pt x="2424" y="944"/>
                      <a:pt x="2424" y="943"/>
                      <a:pt x="2424" y="942"/>
                    </a:cubicBezTo>
                    <a:lnTo>
                      <a:pt x="2424" y="932"/>
                    </a:lnTo>
                    <a:lnTo>
                      <a:pt x="2426" y="923"/>
                    </a:lnTo>
                    <a:cubicBezTo>
                      <a:pt x="2426" y="922"/>
                      <a:pt x="2427" y="920"/>
                      <a:pt x="2428" y="919"/>
                    </a:cubicBezTo>
                    <a:lnTo>
                      <a:pt x="2432" y="915"/>
                    </a:lnTo>
                    <a:cubicBezTo>
                      <a:pt x="2432" y="914"/>
                      <a:pt x="2433" y="913"/>
                      <a:pt x="2434" y="913"/>
                    </a:cubicBezTo>
                    <a:lnTo>
                      <a:pt x="2454" y="903"/>
                    </a:lnTo>
                    <a:lnTo>
                      <a:pt x="2458" y="898"/>
                    </a:lnTo>
                    <a:lnTo>
                      <a:pt x="2460" y="889"/>
                    </a:lnTo>
                    <a:lnTo>
                      <a:pt x="2459" y="888"/>
                    </a:lnTo>
                    <a:cubicBezTo>
                      <a:pt x="2456" y="886"/>
                      <a:pt x="2455" y="884"/>
                      <a:pt x="2455" y="881"/>
                    </a:cubicBezTo>
                    <a:lnTo>
                      <a:pt x="2455" y="869"/>
                    </a:lnTo>
                    <a:lnTo>
                      <a:pt x="2458" y="846"/>
                    </a:lnTo>
                    <a:lnTo>
                      <a:pt x="2457" y="845"/>
                    </a:lnTo>
                    <a:lnTo>
                      <a:pt x="2444" y="843"/>
                    </a:lnTo>
                    <a:cubicBezTo>
                      <a:pt x="2443" y="843"/>
                      <a:pt x="2442" y="843"/>
                      <a:pt x="2441" y="842"/>
                    </a:cubicBezTo>
                    <a:lnTo>
                      <a:pt x="2430" y="835"/>
                    </a:lnTo>
                    <a:lnTo>
                      <a:pt x="2427" y="835"/>
                    </a:lnTo>
                    <a:lnTo>
                      <a:pt x="2420" y="838"/>
                    </a:lnTo>
                    <a:cubicBezTo>
                      <a:pt x="2419" y="839"/>
                      <a:pt x="2418" y="839"/>
                      <a:pt x="2417" y="839"/>
                    </a:cubicBezTo>
                    <a:lnTo>
                      <a:pt x="2410" y="839"/>
                    </a:lnTo>
                    <a:cubicBezTo>
                      <a:pt x="2407" y="840"/>
                      <a:pt x="2405" y="838"/>
                      <a:pt x="2403" y="836"/>
                    </a:cubicBezTo>
                    <a:lnTo>
                      <a:pt x="2396" y="827"/>
                    </a:lnTo>
                    <a:cubicBezTo>
                      <a:pt x="2396" y="826"/>
                      <a:pt x="2395" y="825"/>
                      <a:pt x="2395" y="824"/>
                    </a:cubicBezTo>
                    <a:lnTo>
                      <a:pt x="2393" y="812"/>
                    </a:lnTo>
                    <a:cubicBezTo>
                      <a:pt x="2392" y="811"/>
                      <a:pt x="2392" y="809"/>
                      <a:pt x="2393" y="808"/>
                    </a:cubicBezTo>
                    <a:lnTo>
                      <a:pt x="2395" y="799"/>
                    </a:lnTo>
                    <a:lnTo>
                      <a:pt x="2402" y="781"/>
                    </a:lnTo>
                    <a:lnTo>
                      <a:pt x="2401" y="777"/>
                    </a:lnTo>
                    <a:cubicBezTo>
                      <a:pt x="2400" y="775"/>
                      <a:pt x="2401" y="772"/>
                      <a:pt x="2403" y="769"/>
                    </a:cubicBezTo>
                    <a:lnTo>
                      <a:pt x="2408" y="764"/>
                    </a:lnTo>
                    <a:lnTo>
                      <a:pt x="2416" y="756"/>
                    </a:lnTo>
                    <a:lnTo>
                      <a:pt x="2416" y="746"/>
                    </a:lnTo>
                    <a:lnTo>
                      <a:pt x="2414" y="739"/>
                    </a:lnTo>
                    <a:lnTo>
                      <a:pt x="2410" y="727"/>
                    </a:lnTo>
                    <a:lnTo>
                      <a:pt x="2408" y="717"/>
                    </a:lnTo>
                    <a:lnTo>
                      <a:pt x="2406" y="696"/>
                    </a:lnTo>
                    <a:lnTo>
                      <a:pt x="2404" y="689"/>
                    </a:lnTo>
                    <a:lnTo>
                      <a:pt x="2403" y="682"/>
                    </a:lnTo>
                    <a:lnTo>
                      <a:pt x="2401" y="628"/>
                    </a:lnTo>
                    <a:lnTo>
                      <a:pt x="2402" y="615"/>
                    </a:lnTo>
                    <a:cubicBezTo>
                      <a:pt x="2402" y="614"/>
                      <a:pt x="2403" y="613"/>
                      <a:pt x="2403" y="612"/>
                    </a:cubicBezTo>
                    <a:lnTo>
                      <a:pt x="2406" y="603"/>
                    </a:lnTo>
                    <a:cubicBezTo>
                      <a:pt x="2407" y="602"/>
                      <a:pt x="2408" y="601"/>
                      <a:pt x="2409" y="600"/>
                    </a:cubicBezTo>
                    <a:lnTo>
                      <a:pt x="2415" y="594"/>
                    </a:lnTo>
                    <a:cubicBezTo>
                      <a:pt x="2416" y="594"/>
                      <a:pt x="2417" y="593"/>
                      <a:pt x="2418" y="593"/>
                    </a:cubicBezTo>
                    <a:lnTo>
                      <a:pt x="2430" y="588"/>
                    </a:lnTo>
                    <a:lnTo>
                      <a:pt x="2434" y="585"/>
                    </a:lnTo>
                    <a:lnTo>
                      <a:pt x="2438" y="578"/>
                    </a:lnTo>
                    <a:lnTo>
                      <a:pt x="2438" y="573"/>
                    </a:lnTo>
                    <a:lnTo>
                      <a:pt x="2436" y="570"/>
                    </a:lnTo>
                    <a:lnTo>
                      <a:pt x="2425" y="566"/>
                    </a:lnTo>
                    <a:cubicBezTo>
                      <a:pt x="2424" y="566"/>
                      <a:pt x="2423" y="565"/>
                      <a:pt x="2422" y="564"/>
                    </a:cubicBezTo>
                    <a:lnTo>
                      <a:pt x="2405" y="541"/>
                    </a:lnTo>
                    <a:lnTo>
                      <a:pt x="2401" y="538"/>
                    </a:lnTo>
                    <a:lnTo>
                      <a:pt x="2386" y="524"/>
                    </a:lnTo>
                    <a:cubicBezTo>
                      <a:pt x="2385" y="523"/>
                      <a:pt x="2384" y="522"/>
                      <a:pt x="2384" y="521"/>
                    </a:cubicBezTo>
                    <a:lnTo>
                      <a:pt x="2381" y="510"/>
                    </a:lnTo>
                    <a:lnTo>
                      <a:pt x="2372" y="477"/>
                    </a:lnTo>
                    <a:lnTo>
                      <a:pt x="2357" y="487"/>
                    </a:lnTo>
                    <a:cubicBezTo>
                      <a:pt x="2356" y="488"/>
                      <a:pt x="2355" y="489"/>
                      <a:pt x="2353" y="489"/>
                    </a:cubicBezTo>
                    <a:lnTo>
                      <a:pt x="2349" y="489"/>
                    </a:lnTo>
                    <a:lnTo>
                      <a:pt x="2349" y="489"/>
                    </a:lnTo>
                    <a:cubicBezTo>
                      <a:pt x="2348" y="489"/>
                      <a:pt x="2348" y="489"/>
                      <a:pt x="2347" y="488"/>
                    </a:cubicBezTo>
                    <a:cubicBezTo>
                      <a:pt x="2346" y="488"/>
                      <a:pt x="2345" y="488"/>
                      <a:pt x="2344" y="488"/>
                    </a:cubicBezTo>
                    <a:cubicBezTo>
                      <a:pt x="2343" y="487"/>
                      <a:pt x="2342" y="486"/>
                      <a:pt x="2341" y="484"/>
                    </a:cubicBezTo>
                    <a:lnTo>
                      <a:pt x="2341" y="483"/>
                    </a:lnTo>
                    <a:cubicBezTo>
                      <a:pt x="2340" y="483"/>
                      <a:pt x="2340" y="482"/>
                      <a:pt x="2340" y="482"/>
                    </a:cubicBezTo>
                    <a:cubicBezTo>
                      <a:pt x="2339" y="481"/>
                      <a:pt x="2338" y="479"/>
                      <a:pt x="2338" y="477"/>
                    </a:cubicBezTo>
                    <a:lnTo>
                      <a:pt x="2337" y="473"/>
                    </a:lnTo>
                    <a:lnTo>
                      <a:pt x="2339" y="451"/>
                    </a:lnTo>
                    <a:lnTo>
                      <a:pt x="2338" y="446"/>
                    </a:lnTo>
                    <a:cubicBezTo>
                      <a:pt x="2338" y="445"/>
                      <a:pt x="2337" y="444"/>
                      <a:pt x="2337" y="442"/>
                    </a:cubicBezTo>
                    <a:lnTo>
                      <a:pt x="2338" y="432"/>
                    </a:lnTo>
                    <a:lnTo>
                      <a:pt x="2336" y="426"/>
                    </a:lnTo>
                    <a:lnTo>
                      <a:pt x="2328" y="416"/>
                    </a:lnTo>
                    <a:lnTo>
                      <a:pt x="2325" y="409"/>
                    </a:lnTo>
                    <a:lnTo>
                      <a:pt x="2321" y="394"/>
                    </a:lnTo>
                    <a:lnTo>
                      <a:pt x="2293" y="374"/>
                    </a:lnTo>
                    <a:cubicBezTo>
                      <a:pt x="2292" y="374"/>
                      <a:pt x="2291" y="373"/>
                      <a:pt x="2291" y="373"/>
                    </a:cubicBezTo>
                    <a:lnTo>
                      <a:pt x="2285" y="365"/>
                    </a:lnTo>
                    <a:lnTo>
                      <a:pt x="2277" y="347"/>
                    </a:lnTo>
                    <a:lnTo>
                      <a:pt x="2270" y="349"/>
                    </a:lnTo>
                    <a:cubicBezTo>
                      <a:pt x="2267" y="351"/>
                      <a:pt x="2263" y="350"/>
                      <a:pt x="2261" y="347"/>
                    </a:cubicBezTo>
                    <a:lnTo>
                      <a:pt x="2255" y="340"/>
                    </a:lnTo>
                    <a:lnTo>
                      <a:pt x="2247" y="328"/>
                    </a:lnTo>
                    <a:lnTo>
                      <a:pt x="2246" y="329"/>
                    </a:lnTo>
                    <a:cubicBezTo>
                      <a:pt x="2245" y="329"/>
                      <a:pt x="2244" y="329"/>
                      <a:pt x="2243" y="329"/>
                    </a:cubicBezTo>
                    <a:lnTo>
                      <a:pt x="2240" y="329"/>
                    </a:lnTo>
                    <a:cubicBezTo>
                      <a:pt x="2238" y="329"/>
                      <a:pt x="2236" y="329"/>
                      <a:pt x="2235" y="328"/>
                    </a:cubicBezTo>
                    <a:lnTo>
                      <a:pt x="2228" y="323"/>
                    </a:lnTo>
                    <a:lnTo>
                      <a:pt x="2222" y="322"/>
                    </a:lnTo>
                    <a:cubicBezTo>
                      <a:pt x="2221" y="322"/>
                      <a:pt x="2220" y="322"/>
                      <a:pt x="2219" y="321"/>
                    </a:cubicBezTo>
                    <a:lnTo>
                      <a:pt x="2208" y="315"/>
                    </a:lnTo>
                    <a:lnTo>
                      <a:pt x="2194" y="314"/>
                    </a:lnTo>
                    <a:cubicBezTo>
                      <a:pt x="2192" y="313"/>
                      <a:pt x="2189" y="312"/>
                      <a:pt x="2188" y="310"/>
                    </a:cubicBezTo>
                    <a:cubicBezTo>
                      <a:pt x="2187" y="309"/>
                      <a:pt x="2186" y="306"/>
                      <a:pt x="2186" y="304"/>
                    </a:cubicBezTo>
                    <a:lnTo>
                      <a:pt x="2186" y="304"/>
                    </a:lnTo>
                    <a:lnTo>
                      <a:pt x="2179" y="302"/>
                    </a:lnTo>
                    <a:lnTo>
                      <a:pt x="2135" y="301"/>
                    </a:lnTo>
                    <a:cubicBezTo>
                      <a:pt x="2133" y="301"/>
                      <a:pt x="2131" y="301"/>
                      <a:pt x="2129" y="299"/>
                    </a:cubicBezTo>
                    <a:lnTo>
                      <a:pt x="2123" y="293"/>
                    </a:lnTo>
                    <a:cubicBezTo>
                      <a:pt x="2121" y="292"/>
                      <a:pt x="2121" y="290"/>
                      <a:pt x="2120" y="289"/>
                    </a:cubicBezTo>
                    <a:lnTo>
                      <a:pt x="2120" y="286"/>
                    </a:lnTo>
                    <a:lnTo>
                      <a:pt x="2120" y="281"/>
                    </a:lnTo>
                    <a:cubicBezTo>
                      <a:pt x="2120" y="281"/>
                      <a:pt x="2119" y="281"/>
                      <a:pt x="2119" y="280"/>
                    </a:cubicBezTo>
                    <a:lnTo>
                      <a:pt x="2108" y="264"/>
                    </a:lnTo>
                    <a:cubicBezTo>
                      <a:pt x="2108" y="263"/>
                      <a:pt x="2108" y="263"/>
                      <a:pt x="2107" y="262"/>
                    </a:cubicBezTo>
                    <a:lnTo>
                      <a:pt x="2107" y="260"/>
                    </a:lnTo>
                    <a:lnTo>
                      <a:pt x="2100" y="252"/>
                    </a:lnTo>
                    <a:lnTo>
                      <a:pt x="2067" y="242"/>
                    </a:lnTo>
                    <a:cubicBezTo>
                      <a:pt x="2064" y="241"/>
                      <a:pt x="2062" y="239"/>
                      <a:pt x="2062" y="236"/>
                    </a:cubicBezTo>
                    <a:lnTo>
                      <a:pt x="2058" y="222"/>
                    </a:lnTo>
                    <a:lnTo>
                      <a:pt x="2050" y="216"/>
                    </a:lnTo>
                    <a:lnTo>
                      <a:pt x="2033" y="199"/>
                    </a:lnTo>
                    <a:lnTo>
                      <a:pt x="2020" y="195"/>
                    </a:lnTo>
                    <a:cubicBezTo>
                      <a:pt x="2019" y="195"/>
                      <a:pt x="2017" y="194"/>
                      <a:pt x="2017" y="193"/>
                    </a:cubicBezTo>
                    <a:lnTo>
                      <a:pt x="2010" y="187"/>
                    </a:lnTo>
                    <a:cubicBezTo>
                      <a:pt x="2009" y="186"/>
                      <a:pt x="2008" y="185"/>
                      <a:pt x="2008" y="184"/>
                    </a:cubicBezTo>
                    <a:lnTo>
                      <a:pt x="2006" y="179"/>
                    </a:lnTo>
                    <a:lnTo>
                      <a:pt x="1999" y="162"/>
                    </a:lnTo>
                    <a:lnTo>
                      <a:pt x="1997" y="153"/>
                    </a:lnTo>
                    <a:lnTo>
                      <a:pt x="1986" y="153"/>
                    </a:lnTo>
                    <a:cubicBezTo>
                      <a:pt x="1985" y="153"/>
                      <a:pt x="1984" y="153"/>
                      <a:pt x="1982" y="152"/>
                    </a:cubicBezTo>
                    <a:lnTo>
                      <a:pt x="1981" y="151"/>
                    </a:lnTo>
                    <a:cubicBezTo>
                      <a:pt x="1979" y="150"/>
                      <a:pt x="1978" y="149"/>
                      <a:pt x="1977" y="148"/>
                    </a:cubicBezTo>
                    <a:lnTo>
                      <a:pt x="1975" y="142"/>
                    </a:lnTo>
                    <a:cubicBezTo>
                      <a:pt x="1975" y="141"/>
                      <a:pt x="1975" y="141"/>
                      <a:pt x="1975" y="141"/>
                    </a:cubicBezTo>
                    <a:lnTo>
                      <a:pt x="1972" y="138"/>
                    </a:lnTo>
                    <a:lnTo>
                      <a:pt x="1960" y="116"/>
                    </a:lnTo>
                    <a:lnTo>
                      <a:pt x="1949" y="103"/>
                    </a:lnTo>
                    <a:lnTo>
                      <a:pt x="1934" y="90"/>
                    </a:lnTo>
                    <a:lnTo>
                      <a:pt x="1903" y="76"/>
                    </a:lnTo>
                    <a:cubicBezTo>
                      <a:pt x="1902" y="76"/>
                      <a:pt x="1900" y="75"/>
                      <a:pt x="1899" y="73"/>
                    </a:cubicBezTo>
                    <a:lnTo>
                      <a:pt x="1895" y="67"/>
                    </a:lnTo>
                    <a:cubicBezTo>
                      <a:pt x="1894" y="65"/>
                      <a:pt x="1894" y="64"/>
                      <a:pt x="1894" y="62"/>
                    </a:cubicBezTo>
                    <a:lnTo>
                      <a:pt x="1895" y="51"/>
                    </a:lnTo>
                    <a:cubicBezTo>
                      <a:pt x="1895" y="48"/>
                      <a:pt x="1896" y="46"/>
                      <a:pt x="1899" y="44"/>
                    </a:cubicBezTo>
                    <a:lnTo>
                      <a:pt x="1902" y="43"/>
                    </a:lnTo>
                    <a:lnTo>
                      <a:pt x="1904" y="38"/>
                    </a:lnTo>
                    <a:lnTo>
                      <a:pt x="1904" y="32"/>
                    </a:lnTo>
                    <a:lnTo>
                      <a:pt x="1902" y="29"/>
                    </a:lnTo>
                    <a:lnTo>
                      <a:pt x="1896" y="27"/>
                    </a:lnTo>
                    <a:cubicBezTo>
                      <a:pt x="1894" y="26"/>
                      <a:pt x="1893" y="26"/>
                      <a:pt x="1892" y="25"/>
                    </a:cubicBezTo>
                    <a:lnTo>
                      <a:pt x="1881" y="13"/>
                    </a:lnTo>
                    <a:lnTo>
                      <a:pt x="1860" y="10"/>
                    </a:lnTo>
                    <a:cubicBezTo>
                      <a:pt x="1858" y="10"/>
                      <a:pt x="1857" y="9"/>
                      <a:pt x="1856" y="8"/>
                    </a:cubicBezTo>
                    <a:lnTo>
                      <a:pt x="1848" y="0"/>
                    </a:lnTo>
                    <a:lnTo>
                      <a:pt x="1764" y="7"/>
                    </a:lnTo>
                    <a:lnTo>
                      <a:pt x="1802" y="56"/>
                    </a:lnTo>
                    <a:cubicBezTo>
                      <a:pt x="1803" y="57"/>
                      <a:pt x="1804" y="58"/>
                      <a:pt x="1804" y="59"/>
                    </a:cubicBezTo>
                    <a:lnTo>
                      <a:pt x="1805" y="69"/>
                    </a:lnTo>
                    <a:lnTo>
                      <a:pt x="1807" y="118"/>
                    </a:lnTo>
                    <a:lnTo>
                      <a:pt x="1806" y="129"/>
                    </a:lnTo>
                    <a:lnTo>
                      <a:pt x="1803" y="141"/>
                    </a:lnTo>
                    <a:lnTo>
                      <a:pt x="1783" y="199"/>
                    </a:lnTo>
                    <a:lnTo>
                      <a:pt x="1766" y="228"/>
                    </a:lnTo>
                    <a:cubicBezTo>
                      <a:pt x="1765" y="229"/>
                      <a:pt x="1765" y="230"/>
                      <a:pt x="1764" y="230"/>
                    </a:cubicBezTo>
                    <a:lnTo>
                      <a:pt x="1735" y="258"/>
                    </a:lnTo>
                    <a:lnTo>
                      <a:pt x="1781" y="287"/>
                    </a:lnTo>
                    <a:cubicBezTo>
                      <a:pt x="1783" y="288"/>
                      <a:pt x="1785" y="290"/>
                      <a:pt x="1785" y="292"/>
                    </a:cubicBezTo>
                    <a:cubicBezTo>
                      <a:pt x="1786" y="294"/>
                      <a:pt x="1785" y="296"/>
                      <a:pt x="1784" y="298"/>
                    </a:cubicBezTo>
                    <a:lnTo>
                      <a:pt x="1738" y="359"/>
                    </a:lnTo>
                    <a:lnTo>
                      <a:pt x="1729" y="366"/>
                    </a:lnTo>
                    <a:cubicBezTo>
                      <a:pt x="1727" y="368"/>
                      <a:pt x="1726" y="368"/>
                      <a:pt x="1724" y="368"/>
                    </a:cubicBezTo>
                    <a:lnTo>
                      <a:pt x="1716" y="369"/>
                    </a:lnTo>
                    <a:cubicBezTo>
                      <a:pt x="1715" y="369"/>
                      <a:pt x="1714" y="369"/>
                      <a:pt x="1712" y="368"/>
                    </a:cubicBezTo>
                    <a:lnTo>
                      <a:pt x="1625" y="329"/>
                    </a:lnTo>
                    <a:lnTo>
                      <a:pt x="1539" y="287"/>
                    </a:lnTo>
                    <a:lnTo>
                      <a:pt x="1476" y="292"/>
                    </a:lnTo>
                    <a:cubicBezTo>
                      <a:pt x="1475" y="292"/>
                      <a:pt x="1474" y="292"/>
                      <a:pt x="1473" y="291"/>
                    </a:cubicBezTo>
                    <a:lnTo>
                      <a:pt x="1462" y="288"/>
                    </a:lnTo>
                    <a:cubicBezTo>
                      <a:pt x="1461" y="288"/>
                      <a:pt x="1459" y="287"/>
                      <a:pt x="1458" y="286"/>
                    </a:cubicBezTo>
                    <a:lnTo>
                      <a:pt x="1422" y="251"/>
                    </a:lnTo>
                    <a:lnTo>
                      <a:pt x="1377" y="269"/>
                    </a:lnTo>
                    <a:lnTo>
                      <a:pt x="1376" y="273"/>
                    </a:lnTo>
                    <a:lnTo>
                      <a:pt x="1372" y="337"/>
                    </a:lnTo>
                    <a:lnTo>
                      <a:pt x="1383" y="440"/>
                    </a:lnTo>
                    <a:cubicBezTo>
                      <a:pt x="1383" y="441"/>
                      <a:pt x="1383" y="442"/>
                      <a:pt x="1383" y="443"/>
                    </a:cubicBezTo>
                    <a:lnTo>
                      <a:pt x="1378" y="464"/>
                    </a:lnTo>
                    <a:cubicBezTo>
                      <a:pt x="1378" y="464"/>
                      <a:pt x="1378" y="465"/>
                      <a:pt x="1378" y="466"/>
                    </a:cubicBezTo>
                    <a:lnTo>
                      <a:pt x="1336" y="553"/>
                    </a:lnTo>
                    <a:lnTo>
                      <a:pt x="1329" y="563"/>
                    </a:lnTo>
                    <a:cubicBezTo>
                      <a:pt x="1328" y="565"/>
                      <a:pt x="1327" y="566"/>
                      <a:pt x="1325" y="567"/>
                    </a:cubicBezTo>
                    <a:lnTo>
                      <a:pt x="1320" y="568"/>
                    </a:lnTo>
                    <a:cubicBezTo>
                      <a:pt x="1318" y="569"/>
                      <a:pt x="1315" y="569"/>
                      <a:pt x="1313" y="568"/>
                    </a:cubicBezTo>
                    <a:lnTo>
                      <a:pt x="1207" y="500"/>
                    </a:lnTo>
                    <a:lnTo>
                      <a:pt x="1193" y="528"/>
                    </a:lnTo>
                    <a:cubicBezTo>
                      <a:pt x="1192" y="529"/>
                      <a:pt x="1191" y="530"/>
                      <a:pt x="1191" y="530"/>
                    </a:cubicBezTo>
                    <a:lnTo>
                      <a:pt x="1111" y="597"/>
                    </a:lnTo>
                    <a:lnTo>
                      <a:pt x="1107" y="603"/>
                    </a:lnTo>
                    <a:lnTo>
                      <a:pt x="1103" y="612"/>
                    </a:lnTo>
                    <a:lnTo>
                      <a:pt x="1074" y="730"/>
                    </a:lnTo>
                    <a:lnTo>
                      <a:pt x="1069" y="741"/>
                    </a:lnTo>
                    <a:lnTo>
                      <a:pt x="1048" y="778"/>
                    </a:lnTo>
                    <a:lnTo>
                      <a:pt x="1037" y="791"/>
                    </a:lnTo>
                    <a:cubicBezTo>
                      <a:pt x="1036" y="792"/>
                      <a:pt x="1035" y="792"/>
                      <a:pt x="1035" y="793"/>
                    </a:cubicBezTo>
                    <a:lnTo>
                      <a:pt x="1022" y="799"/>
                    </a:lnTo>
                    <a:cubicBezTo>
                      <a:pt x="1022" y="799"/>
                      <a:pt x="1021" y="800"/>
                      <a:pt x="1020" y="800"/>
                    </a:cubicBezTo>
                    <a:lnTo>
                      <a:pt x="991" y="806"/>
                    </a:lnTo>
                    <a:lnTo>
                      <a:pt x="990" y="808"/>
                    </a:lnTo>
                    <a:lnTo>
                      <a:pt x="980" y="841"/>
                    </a:lnTo>
                    <a:lnTo>
                      <a:pt x="1040" y="951"/>
                    </a:lnTo>
                    <a:cubicBezTo>
                      <a:pt x="1040" y="952"/>
                      <a:pt x="1040" y="953"/>
                      <a:pt x="1041" y="954"/>
                    </a:cubicBezTo>
                    <a:lnTo>
                      <a:pt x="1042" y="963"/>
                    </a:lnTo>
                    <a:lnTo>
                      <a:pt x="1036" y="1030"/>
                    </a:lnTo>
                    <a:cubicBezTo>
                      <a:pt x="1036" y="1031"/>
                      <a:pt x="1036" y="1031"/>
                      <a:pt x="1036" y="1032"/>
                    </a:cubicBezTo>
                    <a:lnTo>
                      <a:pt x="1033" y="1040"/>
                    </a:lnTo>
                    <a:cubicBezTo>
                      <a:pt x="1032" y="1042"/>
                      <a:pt x="1032" y="1043"/>
                      <a:pt x="1031" y="1043"/>
                    </a:cubicBezTo>
                    <a:lnTo>
                      <a:pt x="1025" y="1049"/>
                    </a:lnTo>
                    <a:lnTo>
                      <a:pt x="1012" y="1058"/>
                    </a:lnTo>
                    <a:lnTo>
                      <a:pt x="977" y="1094"/>
                    </a:lnTo>
                    <a:lnTo>
                      <a:pt x="961" y="1116"/>
                    </a:lnTo>
                    <a:lnTo>
                      <a:pt x="890" y="1258"/>
                    </a:lnTo>
                    <a:cubicBezTo>
                      <a:pt x="889" y="1259"/>
                      <a:pt x="889" y="1259"/>
                      <a:pt x="888" y="1260"/>
                    </a:cubicBezTo>
                    <a:lnTo>
                      <a:pt x="843" y="1310"/>
                    </a:lnTo>
                    <a:lnTo>
                      <a:pt x="844" y="1321"/>
                    </a:lnTo>
                    <a:lnTo>
                      <a:pt x="854" y="1380"/>
                    </a:lnTo>
                    <a:lnTo>
                      <a:pt x="856" y="1406"/>
                    </a:lnTo>
                    <a:cubicBezTo>
                      <a:pt x="856" y="1407"/>
                      <a:pt x="856" y="1408"/>
                      <a:pt x="855" y="1409"/>
                    </a:cubicBezTo>
                    <a:lnTo>
                      <a:pt x="853" y="1415"/>
                    </a:lnTo>
                    <a:cubicBezTo>
                      <a:pt x="853" y="1417"/>
                      <a:pt x="852" y="1418"/>
                      <a:pt x="850" y="1419"/>
                    </a:cubicBezTo>
                    <a:lnTo>
                      <a:pt x="768" y="1478"/>
                    </a:lnTo>
                    <a:cubicBezTo>
                      <a:pt x="767" y="1479"/>
                      <a:pt x="765" y="1480"/>
                      <a:pt x="764" y="1480"/>
                    </a:cubicBezTo>
                    <a:lnTo>
                      <a:pt x="672" y="1492"/>
                    </a:lnTo>
                    <a:lnTo>
                      <a:pt x="691" y="1620"/>
                    </a:lnTo>
                    <a:lnTo>
                      <a:pt x="692" y="1640"/>
                    </a:lnTo>
                    <a:cubicBezTo>
                      <a:pt x="692" y="1641"/>
                      <a:pt x="692" y="1641"/>
                      <a:pt x="692" y="1642"/>
                    </a:cubicBezTo>
                    <a:lnTo>
                      <a:pt x="689" y="1652"/>
                    </a:lnTo>
                    <a:lnTo>
                      <a:pt x="676" y="1684"/>
                    </a:lnTo>
                    <a:lnTo>
                      <a:pt x="674" y="1690"/>
                    </a:lnTo>
                    <a:lnTo>
                      <a:pt x="665" y="1801"/>
                    </a:lnTo>
                    <a:lnTo>
                      <a:pt x="665" y="1822"/>
                    </a:lnTo>
                    <a:lnTo>
                      <a:pt x="666" y="1847"/>
                    </a:lnTo>
                    <a:lnTo>
                      <a:pt x="666" y="1869"/>
                    </a:lnTo>
                    <a:cubicBezTo>
                      <a:pt x="665" y="1870"/>
                      <a:pt x="665" y="1871"/>
                      <a:pt x="665" y="1872"/>
                    </a:cubicBezTo>
                    <a:lnTo>
                      <a:pt x="659" y="1886"/>
                    </a:lnTo>
                    <a:cubicBezTo>
                      <a:pt x="658" y="1887"/>
                      <a:pt x="658" y="1888"/>
                      <a:pt x="657" y="1888"/>
                    </a:cubicBezTo>
                    <a:lnTo>
                      <a:pt x="642" y="1903"/>
                    </a:lnTo>
                    <a:lnTo>
                      <a:pt x="639" y="1908"/>
                    </a:lnTo>
                    <a:lnTo>
                      <a:pt x="636" y="1918"/>
                    </a:lnTo>
                    <a:lnTo>
                      <a:pt x="630" y="1966"/>
                    </a:lnTo>
                    <a:lnTo>
                      <a:pt x="625" y="1980"/>
                    </a:lnTo>
                    <a:cubicBezTo>
                      <a:pt x="625" y="1981"/>
                      <a:pt x="625" y="1981"/>
                      <a:pt x="624" y="1982"/>
                    </a:cubicBezTo>
                    <a:lnTo>
                      <a:pt x="597" y="2025"/>
                    </a:lnTo>
                    <a:lnTo>
                      <a:pt x="498" y="2205"/>
                    </a:lnTo>
                    <a:lnTo>
                      <a:pt x="549" y="2243"/>
                    </a:lnTo>
                    <a:lnTo>
                      <a:pt x="556" y="2245"/>
                    </a:lnTo>
                    <a:lnTo>
                      <a:pt x="571" y="2249"/>
                    </a:lnTo>
                    <a:cubicBezTo>
                      <a:pt x="572" y="2249"/>
                      <a:pt x="573" y="2249"/>
                      <a:pt x="574" y="2250"/>
                    </a:cubicBezTo>
                    <a:lnTo>
                      <a:pt x="581" y="2255"/>
                    </a:lnTo>
                    <a:cubicBezTo>
                      <a:pt x="582" y="2256"/>
                      <a:pt x="583" y="2257"/>
                      <a:pt x="584" y="2259"/>
                    </a:cubicBezTo>
                    <a:lnTo>
                      <a:pt x="587" y="2270"/>
                    </a:lnTo>
                    <a:lnTo>
                      <a:pt x="597" y="2378"/>
                    </a:lnTo>
                    <a:lnTo>
                      <a:pt x="596" y="2387"/>
                    </a:lnTo>
                    <a:cubicBezTo>
                      <a:pt x="596" y="2388"/>
                      <a:pt x="596" y="2389"/>
                      <a:pt x="596" y="2389"/>
                    </a:cubicBezTo>
                    <a:lnTo>
                      <a:pt x="594" y="2397"/>
                    </a:lnTo>
                    <a:lnTo>
                      <a:pt x="561" y="2465"/>
                    </a:lnTo>
                    <a:lnTo>
                      <a:pt x="556" y="2471"/>
                    </a:lnTo>
                    <a:cubicBezTo>
                      <a:pt x="555" y="2473"/>
                      <a:pt x="552" y="2474"/>
                      <a:pt x="550" y="2474"/>
                    </a:cubicBezTo>
                    <a:lnTo>
                      <a:pt x="545" y="2474"/>
                    </a:lnTo>
                    <a:cubicBezTo>
                      <a:pt x="544" y="2474"/>
                      <a:pt x="544" y="2474"/>
                      <a:pt x="543" y="2474"/>
                    </a:cubicBezTo>
                    <a:lnTo>
                      <a:pt x="407" y="2438"/>
                    </a:lnTo>
                    <a:lnTo>
                      <a:pt x="361" y="2452"/>
                    </a:lnTo>
                    <a:lnTo>
                      <a:pt x="318" y="2481"/>
                    </a:lnTo>
                    <a:lnTo>
                      <a:pt x="305" y="2495"/>
                    </a:lnTo>
                    <a:lnTo>
                      <a:pt x="267" y="2559"/>
                    </a:lnTo>
                    <a:lnTo>
                      <a:pt x="230" y="2626"/>
                    </a:lnTo>
                    <a:lnTo>
                      <a:pt x="208" y="2651"/>
                    </a:lnTo>
                    <a:lnTo>
                      <a:pt x="217" y="2691"/>
                    </a:lnTo>
                    <a:lnTo>
                      <a:pt x="217" y="2703"/>
                    </a:lnTo>
                    <a:cubicBezTo>
                      <a:pt x="217" y="2703"/>
                      <a:pt x="217" y="2704"/>
                      <a:pt x="216" y="2705"/>
                    </a:cubicBezTo>
                    <a:lnTo>
                      <a:pt x="213" y="2714"/>
                    </a:lnTo>
                    <a:lnTo>
                      <a:pt x="173" y="2784"/>
                    </a:lnTo>
                    <a:lnTo>
                      <a:pt x="217" y="2905"/>
                    </a:lnTo>
                    <a:cubicBezTo>
                      <a:pt x="218" y="2907"/>
                      <a:pt x="217" y="2910"/>
                      <a:pt x="216" y="2912"/>
                    </a:cubicBezTo>
                    <a:lnTo>
                      <a:pt x="194" y="2945"/>
                    </a:lnTo>
                    <a:lnTo>
                      <a:pt x="192" y="2949"/>
                    </a:lnTo>
                    <a:lnTo>
                      <a:pt x="193" y="2956"/>
                    </a:lnTo>
                    <a:lnTo>
                      <a:pt x="204" y="3021"/>
                    </a:lnTo>
                    <a:lnTo>
                      <a:pt x="204" y="3033"/>
                    </a:lnTo>
                    <a:lnTo>
                      <a:pt x="201" y="3046"/>
                    </a:lnTo>
                    <a:lnTo>
                      <a:pt x="194" y="3067"/>
                    </a:lnTo>
                    <a:lnTo>
                      <a:pt x="191" y="3078"/>
                    </a:lnTo>
                    <a:lnTo>
                      <a:pt x="192" y="3083"/>
                    </a:lnTo>
                    <a:lnTo>
                      <a:pt x="229" y="3188"/>
                    </a:lnTo>
                    <a:lnTo>
                      <a:pt x="235" y="3210"/>
                    </a:lnTo>
                    <a:lnTo>
                      <a:pt x="236" y="3233"/>
                    </a:lnTo>
                    <a:lnTo>
                      <a:pt x="206" y="3444"/>
                    </a:lnTo>
                    <a:lnTo>
                      <a:pt x="207" y="3446"/>
                    </a:lnTo>
                    <a:lnTo>
                      <a:pt x="229" y="3470"/>
                    </a:lnTo>
                    <a:lnTo>
                      <a:pt x="237" y="3477"/>
                    </a:lnTo>
                    <a:lnTo>
                      <a:pt x="253" y="3498"/>
                    </a:lnTo>
                    <a:lnTo>
                      <a:pt x="256" y="3500"/>
                    </a:lnTo>
                    <a:lnTo>
                      <a:pt x="262" y="3502"/>
                    </a:lnTo>
                    <a:lnTo>
                      <a:pt x="274" y="3502"/>
                    </a:lnTo>
                    <a:cubicBezTo>
                      <a:pt x="275" y="3502"/>
                      <a:pt x="276" y="3502"/>
                      <a:pt x="276" y="3503"/>
                    </a:cubicBezTo>
                    <a:lnTo>
                      <a:pt x="283" y="3505"/>
                    </a:lnTo>
                    <a:cubicBezTo>
                      <a:pt x="284" y="3505"/>
                      <a:pt x="285" y="3506"/>
                      <a:pt x="286" y="3507"/>
                    </a:cubicBezTo>
                    <a:lnTo>
                      <a:pt x="291" y="3513"/>
                    </a:lnTo>
                    <a:lnTo>
                      <a:pt x="346" y="3591"/>
                    </a:lnTo>
                    <a:cubicBezTo>
                      <a:pt x="347" y="3592"/>
                      <a:pt x="347" y="3593"/>
                      <a:pt x="347" y="3594"/>
                    </a:cubicBezTo>
                    <a:lnTo>
                      <a:pt x="348" y="3599"/>
                    </a:lnTo>
                    <a:lnTo>
                      <a:pt x="341" y="3639"/>
                    </a:lnTo>
                    <a:lnTo>
                      <a:pt x="338" y="3651"/>
                    </a:lnTo>
                    <a:lnTo>
                      <a:pt x="334" y="3661"/>
                    </a:lnTo>
                    <a:lnTo>
                      <a:pt x="318" y="3686"/>
                    </a:lnTo>
                    <a:lnTo>
                      <a:pt x="317" y="3690"/>
                    </a:lnTo>
                    <a:lnTo>
                      <a:pt x="313" y="3717"/>
                    </a:lnTo>
                    <a:lnTo>
                      <a:pt x="313" y="3720"/>
                    </a:lnTo>
                    <a:lnTo>
                      <a:pt x="311" y="3724"/>
                    </a:lnTo>
                    <a:cubicBezTo>
                      <a:pt x="311" y="3726"/>
                      <a:pt x="309" y="3728"/>
                      <a:pt x="307" y="3729"/>
                    </a:cubicBezTo>
                    <a:lnTo>
                      <a:pt x="303" y="3731"/>
                    </a:lnTo>
                    <a:cubicBezTo>
                      <a:pt x="302" y="3732"/>
                      <a:pt x="300" y="3733"/>
                      <a:pt x="298" y="3732"/>
                    </a:cubicBezTo>
                    <a:lnTo>
                      <a:pt x="276" y="3728"/>
                    </a:lnTo>
                    <a:lnTo>
                      <a:pt x="266" y="3729"/>
                    </a:lnTo>
                    <a:lnTo>
                      <a:pt x="224" y="3743"/>
                    </a:lnTo>
                    <a:lnTo>
                      <a:pt x="224" y="3746"/>
                    </a:lnTo>
                    <a:lnTo>
                      <a:pt x="231" y="3763"/>
                    </a:lnTo>
                    <a:lnTo>
                      <a:pt x="235" y="3778"/>
                    </a:lnTo>
                    <a:lnTo>
                      <a:pt x="242" y="3822"/>
                    </a:lnTo>
                    <a:lnTo>
                      <a:pt x="247" y="3837"/>
                    </a:lnTo>
                    <a:lnTo>
                      <a:pt x="267" y="3874"/>
                    </a:lnTo>
                    <a:lnTo>
                      <a:pt x="290" y="3931"/>
                    </a:lnTo>
                    <a:lnTo>
                      <a:pt x="293" y="3944"/>
                    </a:lnTo>
                    <a:lnTo>
                      <a:pt x="294" y="3957"/>
                    </a:lnTo>
                    <a:lnTo>
                      <a:pt x="292" y="3973"/>
                    </a:lnTo>
                    <a:lnTo>
                      <a:pt x="290" y="3984"/>
                    </a:lnTo>
                    <a:lnTo>
                      <a:pt x="286" y="3992"/>
                    </a:lnTo>
                    <a:lnTo>
                      <a:pt x="282" y="4000"/>
                    </a:lnTo>
                    <a:lnTo>
                      <a:pt x="270" y="4017"/>
                    </a:lnTo>
                    <a:lnTo>
                      <a:pt x="269" y="4021"/>
                    </a:lnTo>
                    <a:lnTo>
                      <a:pt x="271" y="4033"/>
                    </a:lnTo>
                    <a:lnTo>
                      <a:pt x="276" y="4058"/>
                    </a:lnTo>
                    <a:lnTo>
                      <a:pt x="277" y="4073"/>
                    </a:lnTo>
                    <a:lnTo>
                      <a:pt x="274" y="4092"/>
                    </a:lnTo>
                    <a:lnTo>
                      <a:pt x="268" y="4108"/>
                    </a:lnTo>
                    <a:lnTo>
                      <a:pt x="260" y="4121"/>
                    </a:lnTo>
                    <a:lnTo>
                      <a:pt x="229" y="4158"/>
                    </a:lnTo>
                    <a:lnTo>
                      <a:pt x="199" y="4183"/>
                    </a:lnTo>
                    <a:cubicBezTo>
                      <a:pt x="198" y="4184"/>
                      <a:pt x="197" y="4184"/>
                      <a:pt x="196" y="4184"/>
                    </a:cubicBezTo>
                    <a:lnTo>
                      <a:pt x="188" y="4186"/>
                    </a:lnTo>
                    <a:cubicBezTo>
                      <a:pt x="187" y="4186"/>
                      <a:pt x="186" y="4186"/>
                      <a:pt x="185" y="4186"/>
                    </a:cubicBezTo>
                    <a:lnTo>
                      <a:pt x="156" y="4183"/>
                    </a:lnTo>
                    <a:lnTo>
                      <a:pt x="149" y="4186"/>
                    </a:lnTo>
                    <a:lnTo>
                      <a:pt x="144" y="4190"/>
                    </a:lnTo>
                    <a:lnTo>
                      <a:pt x="143" y="4199"/>
                    </a:lnTo>
                    <a:lnTo>
                      <a:pt x="145" y="4201"/>
                    </a:lnTo>
                    <a:lnTo>
                      <a:pt x="150" y="4208"/>
                    </a:lnTo>
                    <a:cubicBezTo>
                      <a:pt x="150" y="4209"/>
                      <a:pt x="152" y="4211"/>
                      <a:pt x="152" y="4211"/>
                    </a:cubicBezTo>
                    <a:lnTo>
                      <a:pt x="154" y="4218"/>
                    </a:lnTo>
                    <a:cubicBezTo>
                      <a:pt x="155" y="4219"/>
                      <a:pt x="155" y="4219"/>
                      <a:pt x="155" y="4220"/>
                    </a:cubicBezTo>
                    <a:lnTo>
                      <a:pt x="155" y="4226"/>
                    </a:lnTo>
                    <a:lnTo>
                      <a:pt x="154" y="4242"/>
                    </a:lnTo>
                    <a:lnTo>
                      <a:pt x="154" y="4248"/>
                    </a:lnTo>
                    <a:cubicBezTo>
                      <a:pt x="154" y="4249"/>
                      <a:pt x="154" y="4250"/>
                      <a:pt x="153" y="4251"/>
                    </a:cubicBezTo>
                    <a:lnTo>
                      <a:pt x="152" y="4254"/>
                    </a:lnTo>
                    <a:lnTo>
                      <a:pt x="144" y="4268"/>
                    </a:lnTo>
                    <a:lnTo>
                      <a:pt x="138" y="4275"/>
                    </a:lnTo>
                    <a:cubicBezTo>
                      <a:pt x="138" y="4275"/>
                      <a:pt x="137" y="4276"/>
                      <a:pt x="136" y="4276"/>
                    </a:cubicBezTo>
                    <a:lnTo>
                      <a:pt x="112" y="4290"/>
                    </a:lnTo>
                    <a:lnTo>
                      <a:pt x="110" y="4292"/>
                    </a:lnTo>
                    <a:lnTo>
                      <a:pt x="110" y="4300"/>
                    </a:lnTo>
                    <a:lnTo>
                      <a:pt x="111" y="4307"/>
                    </a:lnTo>
                    <a:lnTo>
                      <a:pt x="131" y="4382"/>
                    </a:lnTo>
                    <a:lnTo>
                      <a:pt x="137" y="4418"/>
                    </a:lnTo>
                    <a:lnTo>
                      <a:pt x="137" y="4427"/>
                    </a:lnTo>
                    <a:cubicBezTo>
                      <a:pt x="137" y="4428"/>
                      <a:pt x="137" y="4428"/>
                      <a:pt x="137" y="4429"/>
                    </a:cubicBezTo>
                    <a:lnTo>
                      <a:pt x="135" y="4435"/>
                    </a:lnTo>
                    <a:lnTo>
                      <a:pt x="131" y="4443"/>
                    </a:lnTo>
                    <a:lnTo>
                      <a:pt x="125" y="4470"/>
                    </a:lnTo>
                    <a:lnTo>
                      <a:pt x="124" y="4487"/>
                    </a:lnTo>
                    <a:lnTo>
                      <a:pt x="122" y="4499"/>
                    </a:lnTo>
                    <a:lnTo>
                      <a:pt x="115" y="4524"/>
                    </a:lnTo>
                    <a:lnTo>
                      <a:pt x="114" y="4533"/>
                    </a:lnTo>
                    <a:lnTo>
                      <a:pt x="108" y="4554"/>
                    </a:lnTo>
                    <a:cubicBezTo>
                      <a:pt x="108" y="4556"/>
                      <a:pt x="107" y="4557"/>
                      <a:pt x="106" y="4558"/>
                    </a:cubicBezTo>
                    <a:lnTo>
                      <a:pt x="96" y="4568"/>
                    </a:lnTo>
                    <a:cubicBezTo>
                      <a:pt x="95" y="4569"/>
                      <a:pt x="93" y="4570"/>
                      <a:pt x="92" y="4570"/>
                    </a:cubicBezTo>
                    <a:lnTo>
                      <a:pt x="79" y="4573"/>
                    </a:lnTo>
                    <a:cubicBezTo>
                      <a:pt x="79" y="4573"/>
                      <a:pt x="78" y="4573"/>
                      <a:pt x="77" y="4573"/>
                    </a:cubicBezTo>
                    <a:lnTo>
                      <a:pt x="64" y="4573"/>
                    </a:lnTo>
                    <a:cubicBezTo>
                      <a:pt x="63" y="4573"/>
                      <a:pt x="62" y="4572"/>
                      <a:pt x="61" y="4572"/>
                    </a:cubicBezTo>
                    <a:lnTo>
                      <a:pt x="55" y="4568"/>
                    </a:lnTo>
                    <a:cubicBezTo>
                      <a:pt x="52" y="4567"/>
                      <a:pt x="51" y="4564"/>
                      <a:pt x="51" y="4561"/>
                    </a:cubicBezTo>
                    <a:lnTo>
                      <a:pt x="51" y="4538"/>
                    </a:lnTo>
                    <a:lnTo>
                      <a:pt x="49" y="453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 name="Freeform 264">
                <a:extLst>
                  <a:ext uri="{FF2B5EF4-FFF2-40B4-BE49-F238E27FC236}">
                    <a16:creationId xmlns:a16="http://schemas.microsoft.com/office/drawing/2014/main" id="{B162FA16-37F2-7169-72B8-A0CAB748EF1A}"/>
                  </a:ext>
                </a:extLst>
              </p:cNvPr>
              <p:cNvSpPr>
                <a:spLocks noChangeArrowheads="1"/>
              </p:cNvSpPr>
              <p:nvPr/>
            </p:nvSpPr>
            <p:spPr bwMode="auto">
              <a:xfrm>
                <a:off x="7130360" y="4928265"/>
                <a:ext cx="59690" cy="188022"/>
              </a:xfrm>
              <a:custGeom>
                <a:avLst/>
                <a:gdLst>
                  <a:gd name="T0" fmla="*/ 86 w 88"/>
                  <a:gd name="T1" fmla="*/ 4 h 277"/>
                  <a:gd name="T2" fmla="*/ 84 w 88"/>
                  <a:gd name="T3" fmla="*/ 0 h 277"/>
                  <a:gd name="T4" fmla="*/ 70 w 88"/>
                  <a:gd name="T5" fmla="*/ 34 h 277"/>
                  <a:gd name="T6" fmla="*/ 66 w 88"/>
                  <a:gd name="T7" fmla="*/ 49 h 277"/>
                  <a:gd name="T8" fmla="*/ 58 w 88"/>
                  <a:gd name="T9" fmla="*/ 57 h 277"/>
                  <a:gd name="T10" fmla="*/ 51 w 88"/>
                  <a:gd name="T11" fmla="*/ 59 h 277"/>
                  <a:gd name="T12" fmla="*/ 44 w 88"/>
                  <a:gd name="T13" fmla="*/ 60 h 277"/>
                  <a:gd name="T14" fmla="*/ 10 w 88"/>
                  <a:gd name="T15" fmla="*/ 152 h 277"/>
                  <a:gd name="T16" fmla="*/ 5 w 88"/>
                  <a:gd name="T17" fmla="*/ 162 h 277"/>
                  <a:gd name="T18" fmla="*/ 0 w 88"/>
                  <a:gd name="T19" fmla="*/ 203 h 277"/>
                  <a:gd name="T20" fmla="*/ 4 w 88"/>
                  <a:gd name="T21" fmla="*/ 225 h 277"/>
                  <a:gd name="T22" fmla="*/ 4 w 88"/>
                  <a:gd name="T23" fmla="*/ 243 h 277"/>
                  <a:gd name="T24" fmla="*/ 2 w 88"/>
                  <a:gd name="T25" fmla="*/ 259 h 277"/>
                  <a:gd name="T26" fmla="*/ 4 w 88"/>
                  <a:gd name="T27" fmla="*/ 269 h 277"/>
                  <a:gd name="T28" fmla="*/ 4 w 88"/>
                  <a:gd name="T29" fmla="*/ 276 h 277"/>
                  <a:gd name="T30" fmla="*/ 16 w 88"/>
                  <a:gd name="T31" fmla="*/ 246 h 277"/>
                  <a:gd name="T32" fmla="*/ 19 w 88"/>
                  <a:gd name="T33" fmla="*/ 238 h 277"/>
                  <a:gd name="T34" fmla="*/ 21 w 88"/>
                  <a:gd name="T35" fmla="*/ 220 h 277"/>
                  <a:gd name="T36" fmla="*/ 30 w 88"/>
                  <a:gd name="T37" fmla="*/ 192 h 277"/>
                  <a:gd name="T38" fmla="*/ 31 w 88"/>
                  <a:gd name="T39" fmla="*/ 183 h 277"/>
                  <a:gd name="T40" fmla="*/ 31 w 88"/>
                  <a:gd name="T41" fmla="*/ 177 h 277"/>
                  <a:gd name="T42" fmla="*/ 32 w 88"/>
                  <a:gd name="T43" fmla="*/ 166 h 277"/>
                  <a:gd name="T44" fmla="*/ 38 w 88"/>
                  <a:gd name="T45" fmla="*/ 157 h 277"/>
                  <a:gd name="T46" fmla="*/ 42 w 88"/>
                  <a:gd name="T47" fmla="*/ 150 h 277"/>
                  <a:gd name="T48" fmla="*/ 45 w 88"/>
                  <a:gd name="T49" fmla="*/ 135 h 277"/>
                  <a:gd name="T50" fmla="*/ 58 w 88"/>
                  <a:gd name="T51" fmla="*/ 81 h 277"/>
                  <a:gd name="T52" fmla="*/ 65 w 88"/>
                  <a:gd name="T53" fmla="*/ 71 h 277"/>
                  <a:gd name="T54" fmla="*/ 73 w 88"/>
                  <a:gd name="T55" fmla="*/ 64 h 277"/>
                  <a:gd name="T56" fmla="*/ 76 w 88"/>
                  <a:gd name="T57" fmla="*/ 44 h 277"/>
                  <a:gd name="T58" fmla="*/ 80 w 88"/>
                  <a:gd name="T59" fmla="*/ 38 h 277"/>
                  <a:gd name="T60" fmla="*/ 81 w 88"/>
                  <a:gd name="T61" fmla="*/ 33 h 277"/>
                  <a:gd name="T62" fmla="*/ 79 w 88"/>
                  <a:gd name="T63" fmla="*/ 1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277">
                    <a:moveTo>
                      <a:pt x="87" y="5"/>
                    </a:moveTo>
                    <a:lnTo>
                      <a:pt x="86" y="4"/>
                    </a:lnTo>
                    <a:cubicBezTo>
                      <a:pt x="86" y="4"/>
                      <a:pt x="86" y="3"/>
                      <a:pt x="85" y="3"/>
                    </a:cubicBezTo>
                    <a:lnTo>
                      <a:pt x="84" y="0"/>
                    </a:lnTo>
                    <a:lnTo>
                      <a:pt x="78" y="13"/>
                    </a:lnTo>
                    <a:lnTo>
                      <a:pt x="70" y="34"/>
                    </a:lnTo>
                    <a:lnTo>
                      <a:pt x="67" y="47"/>
                    </a:lnTo>
                    <a:cubicBezTo>
                      <a:pt x="66" y="47"/>
                      <a:pt x="66" y="48"/>
                      <a:pt x="66" y="49"/>
                    </a:cubicBezTo>
                    <a:lnTo>
                      <a:pt x="63" y="53"/>
                    </a:lnTo>
                    <a:cubicBezTo>
                      <a:pt x="62" y="55"/>
                      <a:pt x="60" y="56"/>
                      <a:pt x="58" y="57"/>
                    </a:cubicBezTo>
                    <a:lnTo>
                      <a:pt x="53" y="58"/>
                    </a:lnTo>
                    <a:cubicBezTo>
                      <a:pt x="52" y="58"/>
                      <a:pt x="52" y="59"/>
                      <a:pt x="51" y="59"/>
                    </a:cubicBezTo>
                    <a:lnTo>
                      <a:pt x="45" y="59"/>
                    </a:lnTo>
                    <a:lnTo>
                      <a:pt x="44" y="60"/>
                    </a:lnTo>
                    <a:lnTo>
                      <a:pt x="12" y="142"/>
                    </a:lnTo>
                    <a:lnTo>
                      <a:pt x="10" y="152"/>
                    </a:lnTo>
                    <a:cubicBezTo>
                      <a:pt x="10" y="152"/>
                      <a:pt x="10" y="153"/>
                      <a:pt x="9" y="154"/>
                    </a:cubicBezTo>
                    <a:lnTo>
                      <a:pt x="5" y="162"/>
                    </a:lnTo>
                    <a:lnTo>
                      <a:pt x="2" y="174"/>
                    </a:lnTo>
                    <a:lnTo>
                      <a:pt x="0" y="203"/>
                    </a:lnTo>
                    <a:lnTo>
                      <a:pt x="5" y="221"/>
                    </a:lnTo>
                    <a:cubicBezTo>
                      <a:pt x="5" y="222"/>
                      <a:pt x="5" y="224"/>
                      <a:pt x="4" y="225"/>
                    </a:cubicBezTo>
                    <a:lnTo>
                      <a:pt x="3" y="229"/>
                    </a:lnTo>
                    <a:lnTo>
                      <a:pt x="4" y="243"/>
                    </a:lnTo>
                    <a:lnTo>
                      <a:pt x="3" y="252"/>
                    </a:lnTo>
                    <a:lnTo>
                      <a:pt x="2" y="259"/>
                    </a:lnTo>
                    <a:lnTo>
                      <a:pt x="4" y="267"/>
                    </a:lnTo>
                    <a:cubicBezTo>
                      <a:pt x="4" y="267"/>
                      <a:pt x="4" y="268"/>
                      <a:pt x="4" y="269"/>
                    </a:cubicBezTo>
                    <a:lnTo>
                      <a:pt x="4" y="272"/>
                    </a:lnTo>
                    <a:lnTo>
                      <a:pt x="4" y="276"/>
                    </a:lnTo>
                    <a:lnTo>
                      <a:pt x="5" y="276"/>
                    </a:lnTo>
                    <a:lnTo>
                      <a:pt x="16" y="246"/>
                    </a:lnTo>
                    <a:cubicBezTo>
                      <a:pt x="16" y="245"/>
                      <a:pt x="16" y="244"/>
                      <a:pt x="17" y="244"/>
                    </a:cubicBezTo>
                    <a:lnTo>
                      <a:pt x="19" y="238"/>
                    </a:lnTo>
                    <a:lnTo>
                      <a:pt x="19" y="231"/>
                    </a:lnTo>
                    <a:lnTo>
                      <a:pt x="21" y="220"/>
                    </a:lnTo>
                    <a:lnTo>
                      <a:pt x="25" y="204"/>
                    </a:lnTo>
                    <a:lnTo>
                      <a:pt x="30" y="192"/>
                    </a:lnTo>
                    <a:lnTo>
                      <a:pt x="30" y="186"/>
                    </a:lnTo>
                    <a:cubicBezTo>
                      <a:pt x="30" y="186"/>
                      <a:pt x="31" y="184"/>
                      <a:pt x="31" y="183"/>
                    </a:cubicBezTo>
                    <a:lnTo>
                      <a:pt x="32" y="180"/>
                    </a:lnTo>
                    <a:cubicBezTo>
                      <a:pt x="32" y="179"/>
                      <a:pt x="31" y="178"/>
                      <a:pt x="31" y="177"/>
                    </a:cubicBezTo>
                    <a:cubicBezTo>
                      <a:pt x="31" y="176"/>
                      <a:pt x="31" y="174"/>
                      <a:pt x="31" y="174"/>
                    </a:cubicBezTo>
                    <a:lnTo>
                      <a:pt x="32" y="166"/>
                    </a:lnTo>
                    <a:lnTo>
                      <a:pt x="34" y="161"/>
                    </a:lnTo>
                    <a:cubicBezTo>
                      <a:pt x="35" y="159"/>
                      <a:pt x="36" y="158"/>
                      <a:pt x="38" y="157"/>
                    </a:cubicBezTo>
                    <a:lnTo>
                      <a:pt x="40" y="156"/>
                    </a:lnTo>
                    <a:lnTo>
                      <a:pt x="42" y="150"/>
                    </a:lnTo>
                    <a:lnTo>
                      <a:pt x="43" y="143"/>
                    </a:lnTo>
                    <a:lnTo>
                      <a:pt x="45" y="135"/>
                    </a:lnTo>
                    <a:lnTo>
                      <a:pt x="56" y="98"/>
                    </a:lnTo>
                    <a:lnTo>
                      <a:pt x="58" y="81"/>
                    </a:lnTo>
                    <a:lnTo>
                      <a:pt x="62" y="74"/>
                    </a:lnTo>
                    <a:cubicBezTo>
                      <a:pt x="63" y="73"/>
                      <a:pt x="64" y="72"/>
                      <a:pt x="65" y="71"/>
                    </a:cubicBezTo>
                    <a:lnTo>
                      <a:pt x="72" y="67"/>
                    </a:lnTo>
                    <a:lnTo>
                      <a:pt x="73" y="64"/>
                    </a:lnTo>
                    <a:lnTo>
                      <a:pt x="76" y="46"/>
                    </a:lnTo>
                    <a:cubicBezTo>
                      <a:pt x="76" y="45"/>
                      <a:pt x="76" y="44"/>
                      <a:pt x="76" y="44"/>
                    </a:cubicBezTo>
                    <a:lnTo>
                      <a:pt x="78" y="40"/>
                    </a:lnTo>
                    <a:cubicBezTo>
                      <a:pt x="79" y="39"/>
                      <a:pt x="79" y="38"/>
                      <a:pt x="80" y="38"/>
                    </a:cubicBezTo>
                    <a:lnTo>
                      <a:pt x="81" y="37"/>
                    </a:lnTo>
                    <a:lnTo>
                      <a:pt x="81" y="33"/>
                    </a:lnTo>
                    <a:lnTo>
                      <a:pt x="79" y="24"/>
                    </a:lnTo>
                    <a:cubicBezTo>
                      <a:pt x="78" y="22"/>
                      <a:pt x="78" y="19"/>
                      <a:pt x="79" y="18"/>
                    </a:cubicBezTo>
                    <a:lnTo>
                      <a:pt x="87"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 name="Freeform 265">
                <a:extLst>
                  <a:ext uri="{FF2B5EF4-FFF2-40B4-BE49-F238E27FC236}">
                    <a16:creationId xmlns:a16="http://schemas.microsoft.com/office/drawing/2014/main" id="{81CB9571-BB17-CF9B-ADB9-6B88AF89DB56}"/>
                  </a:ext>
                </a:extLst>
              </p:cNvPr>
              <p:cNvSpPr>
                <a:spLocks noChangeArrowheads="1"/>
              </p:cNvSpPr>
              <p:nvPr/>
            </p:nvSpPr>
            <p:spPr bwMode="auto">
              <a:xfrm>
                <a:off x="7193034" y="4871560"/>
                <a:ext cx="17906" cy="50735"/>
              </a:xfrm>
              <a:custGeom>
                <a:avLst/>
                <a:gdLst>
                  <a:gd name="T0" fmla="*/ 21 w 27"/>
                  <a:gd name="T1" fmla="*/ 13 h 75"/>
                  <a:gd name="T2" fmla="*/ 21 w 27"/>
                  <a:gd name="T3" fmla="*/ 16 h 75"/>
                  <a:gd name="T4" fmla="*/ 20 w 27"/>
                  <a:gd name="T5" fmla="*/ 19 h 75"/>
                  <a:gd name="T6" fmla="*/ 19 w 27"/>
                  <a:gd name="T7" fmla="*/ 21 h 75"/>
                  <a:gd name="T8" fmla="*/ 16 w 27"/>
                  <a:gd name="T9" fmla="*/ 25 h 75"/>
                  <a:gd name="T10" fmla="*/ 13 w 27"/>
                  <a:gd name="T11" fmla="*/ 27 h 75"/>
                  <a:gd name="T12" fmla="*/ 11 w 27"/>
                  <a:gd name="T13" fmla="*/ 28 h 75"/>
                  <a:gd name="T14" fmla="*/ 11 w 27"/>
                  <a:gd name="T15" fmla="*/ 29 h 75"/>
                  <a:gd name="T16" fmla="*/ 7 w 27"/>
                  <a:gd name="T17" fmla="*/ 55 h 75"/>
                  <a:gd name="T18" fmla="*/ 0 w 27"/>
                  <a:gd name="T19" fmla="*/ 74 h 75"/>
                  <a:gd name="T20" fmla="*/ 6 w 27"/>
                  <a:gd name="T21" fmla="*/ 70 h 75"/>
                  <a:gd name="T22" fmla="*/ 8 w 27"/>
                  <a:gd name="T23" fmla="*/ 57 h 75"/>
                  <a:gd name="T24" fmla="*/ 9 w 27"/>
                  <a:gd name="T25" fmla="*/ 55 h 75"/>
                  <a:gd name="T26" fmla="*/ 17 w 27"/>
                  <a:gd name="T27" fmla="*/ 38 h 75"/>
                  <a:gd name="T28" fmla="*/ 19 w 27"/>
                  <a:gd name="T29" fmla="*/ 29 h 75"/>
                  <a:gd name="T30" fmla="*/ 22 w 27"/>
                  <a:gd name="T31" fmla="*/ 25 h 75"/>
                  <a:gd name="T32" fmla="*/ 23 w 27"/>
                  <a:gd name="T33" fmla="*/ 24 h 75"/>
                  <a:gd name="T34" fmla="*/ 24 w 27"/>
                  <a:gd name="T35" fmla="*/ 21 h 75"/>
                  <a:gd name="T36" fmla="*/ 26 w 27"/>
                  <a:gd name="T37" fmla="*/ 14 h 75"/>
                  <a:gd name="T38" fmla="*/ 26 w 27"/>
                  <a:gd name="T39" fmla="*/ 11 h 75"/>
                  <a:gd name="T40" fmla="*/ 22 w 27"/>
                  <a:gd name="T41" fmla="*/ 2 h 75"/>
                  <a:gd name="T42" fmla="*/ 22 w 27"/>
                  <a:gd name="T43" fmla="*/ 0 h 75"/>
                  <a:gd name="T44" fmla="*/ 21 w 27"/>
                  <a:gd name="T45"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75">
                    <a:moveTo>
                      <a:pt x="21" y="13"/>
                    </a:moveTo>
                    <a:cubicBezTo>
                      <a:pt x="21" y="14"/>
                      <a:pt x="21" y="15"/>
                      <a:pt x="21" y="16"/>
                    </a:cubicBezTo>
                    <a:lnTo>
                      <a:pt x="20" y="19"/>
                    </a:lnTo>
                    <a:cubicBezTo>
                      <a:pt x="20" y="20"/>
                      <a:pt x="19" y="21"/>
                      <a:pt x="19" y="21"/>
                    </a:cubicBezTo>
                    <a:lnTo>
                      <a:pt x="16" y="25"/>
                    </a:lnTo>
                    <a:cubicBezTo>
                      <a:pt x="15" y="26"/>
                      <a:pt x="14" y="26"/>
                      <a:pt x="13" y="27"/>
                    </a:cubicBezTo>
                    <a:lnTo>
                      <a:pt x="11" y="28"/>
                    </a:lnTo>
                    <a:lnTo>
                      <a:pt x="11" y="29"/>
                    </a:lnTo>
                    <a:lnTo>
                      <a:pt x="7" y="55"/>
                    </a:lnTo>
                    <a:lnTo>
                      <a:pt x="0" y="74"/>
                    </a:lnTo>
                    <a:lnTo>
                      <a:pt x="6" y="70"/>
                    </a:lnTo>
                    <a:lnTo>
                      <a:pt x="8" y="57"/>
                    </a:lnTo>
                    <a:cubicBezTo>
                      <a:pt x="8" y="56"/>
                      <a:pt x="9" y="56"/>
                      <a:pt x="9" y="55"/>
                    </a:cubicBezTo>
                    <a:lnTo>
                      <a:pt x="17" y="38"/>
                    </a:lnTo>
                    <a:lnTo>
                      <a:pt x="19" y="29"/>
                    </a:lnTo>
                    <a:cubicBezTo>
                      <a:pt x="20" y="27"/>
                      <a:pt x="20" y="26"/>
                      <a:pt x="22" y="25"/>
                    </a:cubicBezTo>
                    <a:lnTo>
                      <a:pt x="23" y="24"/>
                    </a:lnTo>
                    <a:cubicBezTo>
                      <a:pt x="23" y="23"/>
                      <a:pt x="23" y="22"/>
                      <a:pt x="24" y="21"/>
                    </a:cubicBezTo>
                    <a:lnTo>
                      <a:pt x="26" y="14"/>
                    </a:lnTo>
                    <a:lnTo>
                      <a:pt x="26" y="11"/>
                    </a:lnTo>
                    <a:lnTo>
                      <a:pt x="22" y="2"/>
                    </a:lnTo>
                    <a:cubicBezTo>
                      <a:pt x="22" y="1"/>
                      <a:pt x="22" y="1"/>
                      <a:pt x="22" y="0"/>
                    </a:cubicBezTo>
                    <a:lnTo>
                      <a:pt x="21" y="1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2" name="Freeform 266">
                <a:extLst>
                  <a:ext uri="{FF2B5EF4-FFF2-40B4-BE49-F238E27FC236}">
                    <a16:creationId xmlns:a16="http://schemas.microsoft.com/office/drawing/2014/main" id="{FEAD1BE2-45CC-5C10-9A25-9A788BCCB838}"/>
                  </a:ext>
                </a:extLst>
              </p:cNvPr>
              <p:cNvSpPr>
                <a:spLocks noChangeArrowheads="1"/>
              </p:cNvSpPr>
              <p:nvPr/>
            </p:nvSpPr>
            <p:spPr bwMode="auto">
              <a:xfrm>
                <a:off x="7345241" y="4686523"/>
                <a:ext cx="176084" cy="277555"/>
              </a:xfrm>
              <a:custGeom>
                <a:avLst/>
                <a:gdLst>
                  <a:gd name="T0" fmla="*/ 1 w 261"/>
                  <a:gd name="T1" fmla="*/ 265 h 409"/>
                  <a:gd name="T2" fmla="*/ 13 w 261"/>
                  <a:gd name="T3" fmla="*/ 290 h 409"/>
                  <a:gd name="T4" fmla="*/ 25 w 261"/>
                  <a:gd name="T5" fmla="*/ 333 h 409"/>
                  <a:gd name="T6" fmla="*/ 25 w 261"/>
                  <a:gd name="T7" fmla="*/ 352 h 409"/>
                  <a:gd name="T8" fmla="*/ 20 w 261"/>
                  <a:gd name="T9" fmla="*/ 363 h 409"/>
                  <a:gd name="T10" fmla="*/ 18 w 261"/>
                  <a:gd name="T11" fmla="*/ 407 h 409"/>
                  <a:gd name="T12" fmla="*/ 32 w 261"/>
                  <a:gd name="T13" fmla="*/ 406 h 409"/>
                  <a:gd name="T14" fmla="*/ 57 w 261"/>
                  <a:gd name="T15" fmla="*/ 389 h 409"/>
                  <a:gd name="T16" fmla="*/ 67 w 261"/>
                  <a:gd name="T17" fmla="*/ 375 h 409"/>
                  <a:gd name="T18" fmla="*/ 64 w 261"/>
                  <a:gd name="T19" fmla="*/ 357 h 409"/>
                  <a:gd name="T20" fmla="*/ 83 w 261"/>
                  <a:gd name="T21" fmla="*/ 329 h 409"/>
                  <a:gd name="T22" fmla="*/ 104 w 261"/>
                  <a:gd name="T23" fmla="*/ 306 h 409"/>
                  <a:gd name="T24" fmla="*/ 128 w 261"/>
                  <a:gd name="T25" fmla="*/ 290 h 409"/>
                  <a:gd name="T26" fmla="*/ 133 w 261"/>
                  <a:gd name="T27" fmla="*/ 263 h 409"/>
                  <a:gd name="T28" fmla="*/ 140 w 261"/>
                  <a:gd name="T29" fmla="*/ 249 h 409"/>
                  <a:gd name="T30" fmla="*/ 157 w 261"/>
                  <a:gd name="T31" fmla="*/ 237 h 409"/>
                  <a:gd name="T32" fmla="*/ 171 w 261"/>
                  <a:gd name="T33" fmla="*/ 236 h 409"/>
                  <a:gd name="T34" fmla="*/ 179 w 261"/>
                  <a:gd name="T35" fmla="*/ 221 h 409"/>
                  <a:gd name="T36" fmla="*/ 171 w 261"/>
                  <a:gd name="T37" fmla="*/ 204 h 409"/>
                  <a:gd name="T38" fmla="*/ 153 w 261"/>
                  <a:gd name="T39" fmla="*/ 195 h 409"/>
                  <a:gd name="T40" fmla="*/ 147 w 261"/>
                  <a:gd name="T41" fmla="*/ 183 h 409"/>
                  <a:gd name="T42" fmla="*/ 152 w 261"/>
                  <a:gd name="T43" fmla="*/ 166 h 409"/>
                  <a:gd name="T44" fmla="*/ 153 w 261"/>
                  <a:gd name="T45" fmla="*/ 126 h 409"/>
                  <a:gd name="T46" fmla="*/ 167 w 261"/>
                  <a:gd name="T47" fmla="*/ 114 h 409"/>
                  <a:gd name="T48" fmla="*/ 179 w 261"/>
                  <a:gd name="T49" fmla="*/ 99 h 409"/>
                  <a:gd name="T50" fmla="*/ 190 w 261"/>
                  <a:gd name="T51" fmla="*/ 80 h 409"/>
                  <a:gd name="T52" fmla="*/ 209 w 261"/>
                  <a:gd name="T53" fmla="*/ 69 h 409"/>
                  <a:gd name="T54" fmla="*/ 223 w 261"/>
                  <a:gd name="T55" fmla="*/ 53 h 409"/>
                  <a:gd name="T56" fmla="*/ 224 w 261"/>
                  <a:gd name="T57" fmla="*/ 42 h 409"/>
                  <a:gd name="T58" fmla="*/ 230 w 261"/>
                  <a:gd name="T59" fmla="*/ 35 h 409"/>
                  <a:gd name="T60" fmla="*/ 249 w 261"/>
                  <a:gd name="T61" fmla="*/ 30 h 409"/>
                  <a:gd name="T62" fmla="*/ 257 w 261"/>
                  <a:gd name="T63" fmla="*/ 23 h 409"/>
                  <a:gd name="T64" fmla="*/ 248 w 261"/>
                  <a:gd name="T65" fmla="*/ 7 h 409"/>
                  <a:gd name="T66" fmla="*/ 231 w 261"/>
                  <a:gd name="T67" fmla="*/ 1 h 409"/>
                  <a:gd name="T68" fmla="*/ 216 w 261"/>
                  <a:gd name="T69" fmla="*/ 2 h 409"/>
                  <a:gd name="T70" fmla="*/ 204 w 261"/>
                  <a:gd name="T71" fmla="*/ 5 h 409"/>
                  <a:gd name="T72" fmla="*/ 194 w 261"/>
                  <a:gd name="T73" fmla="*/ 14 h 409"/>
                  <a:gd name="T74" fmla="*/ 177 w 261"/>
                  <a:gd name="T75" fmla="*/ 30 h 409"/>
                  <a:gd name="T76" fmla="*/ 153 w 261"/>
                  <a:gd name="T77" fmla="*/ 29 h 409"/>
                  <a:gd name="T78" fmla="*/ 138 w 261"/>
                  <a:gd name="T79" fmla="*/ 28 h 409"/>
                  <a:gd name="T80" fmla="*/ 122 w 261"/>
                  <a:gd name="T81" fmla="*/ 27 h 409"/>
                  <a:gd name="T82" fmla="*/ 104 w 261"/>
                  <a:gd name="T83" fmla="*/ 51 h 409"/>
                  <a:gd name="T84" fmla="*/ 93 w 261"/>
                  <a:gd name="T85" fmla="*/ 57 h 409"/>
                  <a:gd name="T86" fmla="*/ 47 w 261"/>
                  <a:gd name="T87" fmla="*/ 120 h 409"/>
                  <a:gd name="T88" fmla="*/ 3 w 261"/>
                  <a:gd name="T89" fmla="*/ 182 h 409"/>
                  <a:gd name="T90" fmla="*/ 9 w 261"/>
                  <a:gd name="T91" fmla="*/ 219 h 409"/>
                  <a:gd name="T92" fmla="*/ 14 w 261"/>
                  <a:gd name="T93" fmla="*/ 232 h 409"/>
                  <a:gd name="T94" fmla="*/ 15 w 261"/>
                  <a:gd name="T95" fmla="*/ 24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1" h="409">
                    <a:moveTo>
                      <a:pt x="12" y="251"/>
                    </a:moveTo>
                    <a:lnTo>
                      <a:pt x="7" y="255"/>
                    </a:lnTo>
                    <a:cubicBezTo>
                      <a:pt x="5" y="256"/>
                      <a:pt x="5" y="257"/>
                      <a:pt x="4" y="258"/>
                    </a:cubicBezTo>
                    <a:lnTo>
                      <a:pt x="1" y="265"/>
                    </a:lnTo>
                    <a:cubicBezTo>
                      <a:pt x="1" y="266"/>
                      <a:pt x="1" y="267"/>
                      <a:pt x="1" y="268"/>
                    </a:cubicBezTo>
                    <a:lnTo>
                      <a:pt x="0" y="275"/>
                    </a:lnTo>
                    <a:cubicBezTo>
                      <a:pt x="0" y="277"/>
                      <a:pt x="1" y="279"/>
                      <a:pt x="3" y="281"/>
                    </a:cubicBezTo>
                    <a:lnTo>
                      <a:pt x="13" y="290"/>
                    </a:lnTo>
                    <a:lnTo>
                      <a:pt x="17" y="318"/>
                    </a:lnTo>
                    <a:cubicBezTo>
                      <a:pt x="18" y="320"/>
                      <a:pt x="19" y="322"/>
                      <a:pt x="22" y="323"/>
                    </a:cubicBezTo>
                    <a:lnTo>
                      <a:pt x="23" y="324"/>
                    </a:lnTo>
                    <a:cubicBezTo>
                      <a:pt x="22" y="327"/>
                      <a:pt x="23" y="330"/>
                      <a:pt x="25" y="333"/>
                    </a:cubicBezTo>
                    <a:lnTo>
                      <a:pt x="22" y="337"/>
                    </a:lnTo>
                    <a:cubicBezTo>
                      <a:pt x="21" y="338"/>
                      <a:pt x="20" y="340"/>
                      <a:pt x="20" y="342"/>
                    </a:cubicBezTo>
                    <a:lnTo>
                      <a:pt x="20" y="345"/>
                    </a:lnTo>
                    <a:cubicBezTo>
                      <a:pt x="20" y="348"/>
                      <a:pt x="22" y="351"/>
                      <a:pt x="25" y="352"/>
                    </a:cubicBezTo>
                    <a:lnTo>
                      <a:pt x="26" y="353"/>
                    </a:lnTo>
                    <a:cubicBezTo>
                      <a:pt x="25" y="353"/>
                      <a:pt x="25" y="353"/>
                      <a:pt x="25" y="354"/>
                    </a:cubicBezTo>
                    <a:lnTo>
                      <a:pt x="22" y="357"/>
                    </a:lnTo>
                    <a:cubicBezTo>
                      <a:pt x="20" y="359"/>
                      <a:pt x="20" y="361"/>
                      <a:pt x="20" y="363"/>
                    </a:cubicBezTo>
                    <a:lnTo>
                      <a:pt x="21" y="369"/>
                    </a:lnTo>
                    <a:lnTo>
                      <a:pt x="9" y="392"/>
                    </a:lnTo>
                    <a:cubicBezTo>
                      <a:pt x="7" y="396"/>
                      <a:pt x="8" y="401"/>
                      <a:pt x="12" y="403"/>
                    </a:cubicBezTo>
                    <a:lnTo>
                      <a:pt x="18" y="407"/>
                    </a:lnTo>
                    <a:cubicBezTo>
                      <a:pt x="19" y="407"/>
                      <a:pt x="21" y="408"/>
                      <a:pt x="22" y="408"/>
                    </a:cubicBezTo>
                    <a:cubicBezTo>
                      <a:pt x="23" y="408"/>
                      <a:pt x="23" y="408"/>
                      <a:pt x="23" y="408"/>
                    </a:cubicBezTo>
                    <a:lnTo>
                      <a:pt x="30" y="407"/>
                    </a:lnTo>
                    <a:cubicBezTo>
                      <a:pt x="31" y="406"/>
                      <a:pt x="32" y="406"/>
                      <a:pt x="32" y="406"/>
                    </a:cubicBezTo>
                    <a:lnTo>
                      <a:pt x="51" y="396"/>
                    </a:lnTo>
                    <a:cubicBezTo>
                      <a:pt x="51" y="396"/>
                      <a:pt x="52" y="396"/>
                      <a:pt x="53" y="395"/>
                    </a:cubicBezTo>
                    <a:lnTo>
                      <a:pt x="55" y="393"/>
                    </a:lnTo>
                    <a:cubicBezTo>
                      <a:pt x="56" y="392"/>
                      <a:pt x="57" y="390"/>
                      <a:pt x="57" y="389"/>
                    </a:cubicBezTo>
                    <a:lnTo>
                      <a:pt x="59" y="382"/>
                    </a:lnTo>
                    <a:lnTo>
                      <a:pt x="64" y="378"/>
                    </a:lnTo>
                    <a:cubicBezTo>
                      <a:pt x="65" y="377"/>
                      <a:pt x="66" y="376"/>
                      <a:pt x="66" y="375"/>
                    </a:cubicBezTo>
                    <a:lnTo>
                      <a:pt x="67" y="375"/>
                    </a:lnTo>
                    <a:lnTo>
                      <a:pt x="67" y="375"/>
                    </a:lnTo>
                    <a:cubicBezTo>
                      <a:pt x="72" y="375"/>
                      <a:pt x="75" y="371"/>
                      <a:pt x="75" y="367"/>
                    </a:cubicBezTo>
                    <a:cubicBezTo>
                      <a:pt x="75" y="363"/>
                      <a:pt x="73" y="360"/>
                      <a:pt x="69" y="359"/>
                    </a:cubicBezTo>
                    <a:lnTo>
                      <a:pt x="64" y="357"/>
                    </a:lnTo>
                    <a:lnTo>
                      <a:pt x="63" y="356"/>
                    </a:lnTo>
                    <a:lnTo>
                      <a:pt x="64" y="341"/>
                    </a:lnTo>
                    <a:lnTo>
                      <a:pt x="78" y="333"/>
                    </a:lnTo>
                    <a:lnTo>
                      <a:pt x="83" y="329"/>
                    </a:lnTo>
                    <a:cubicBezTo>
                      <a:pt x="85" y="327"/>
                      <a:pt x="86" y="323"/>
                      <a:pt x="85" y="320"/>
                    </a:cubicBezTo>
                    <a:cubicBezTo>
                      <a:pt x="85" y="319"/>
                      <a:pt x="84" y="317"/>
                      <a:pt x="83" y="317"/>
                    </a:cubicBezTo>
                    <a:lnTo>
                      <a:pt x="101" y="307"/>
                    </a:lnTo>
                    <a:lnTo>
                      <a:pt x="104" y="306"/>
                    </a:lnTo>
                    <a:cubicBezTo>
                      <a:pt x="107" y="305"/>
                      <a:pt x="110" y="302"/>
                      <a:pt x="110" y="298"/>
                    </a:cubicBezTo>
                    <a:lnTo>
                      <a:pt x="110" y="297"/>
                    </a:lnTo>
                    <a:lnTo>
                      <a:pt x="124" y="293"/>
                    </a:lnTo>
                    <a:cubicBezTo>
                      <a:pt x="125" y="293"/>
                      <a:pt x="127" y="292"/>
                      <a:pt x="128" y="290"/>
                    </a:cubicBezTo>
                    <a:lnTo>
                      <a:pt x="132" y="288"/>
                    </a:lnTo>
                    <a:cubicBezTo>
                      <a:pt x="135" y="287"/>
                      <a:pt x="137" y="284"/>
                      <a:pt x="136" y="281"/>
                    </a:cubicBezTo>
                    <a:lnTo>
                      <a:pt x="136" y="269"/>
                    </a:lnTo>
                    <a:cubicBezTo>
                      <a:pt x="136" y="267"/>
                      <a:pt x="135" y="265"/>
                      <a:pt x="133" y="263"/>
                    </a:cubicBezTo>
                    <a:lnTo>
                      <a:pt x="131" y="262"/>
                    </a:lnTo>
                    <a:cubicBezTo>
                      <a:pt x="130" y="262"/>
                      <a:pt x="130" y="261"/>
                      <a:pt x="129" y="261"/>
                    </a:cubicBezTo>
                    <a:lnTo>
                      <a:pt x="136" y="254"/>
                    </a:lnTo>
                    <a:lnTo>
                      <a:pt x="140" y="249"/>
                    </a:lnTo>
                    <a:lnTo>
                      <a:pt x="144" y="244"/>
                    </a:lnTo>
                    <a:lnTo>
                      <a:pt x="149" y="240"/>
                    </a:lnTo>
                    <a:lnTo>
                      <a:pt x="154" y="239"/>
                    </a:lnTo>
                    <a:cubicBezTo>
                      <a:pt x="155" y="239"/>
                      <a:pt x="157" y="238"/>
                      <a:pt x="157" y="237"/>
                    </a:cubicBezTo>
                    <a:cubicBezTo>
                      <a:pt x="158" y="237"/>
                      <a:pt x="158" y="237"/>
                      <a:pt x="159" y="236"/>
                    </a:cubicBezTo>
                    <a:cubicBezTo>
                      <a:pt x="159" y="237"/>
                      <a:pt x="160" y="237"/>
                      <a:pt x="161" y="237"/>
                    </a:cubicBezTo>
                    <a:lnTo>
                      <a:pt x="167" y="237"/>
                    </a:lnTo>
                    <a:cubicBezTo>
                      <a:pt x="168" y="237"/>
                      <a:pt x="170" y="236"/>
                      <a:pt x="171" y="236"/>
                    </a:cubicBezTo>
                    <a:lnTo>
                      <a:pt x="174" y="234"/>
                    </a:lnTo>
                    <a:cubicBezTo>
                      <a:pt x="176" y="233"/>
                      <a:pt x="178" y="231"/>
                      <a:pt x="178" y="228"/>
                    </a:cubicBezTo>
                    <a:lnTo>
                      <a:pt x="179" y="224"/>
                    </a:lnTo>
                    <a:cubicBezTo>
                      <a:pt x="179" y="223"/>
                      <a:pt x="179" y="222"/>
                      <a:pt x="179" y="221"/>
                    </a:cubicBezTo>
                    <a:lnTo>
                      <a:pt x="178" y="215"/>
                    </a:lnTo>
                    <a:lnTo>
                      <a:pt x="175" y="208"/>
                    </a:lnTo>
                    <a:cubicBezTo>
                      <a:pt x="174" y="207"/>
                      <a:pt x="175" y="206"/>
                      <a:pt x="174" y="206"/>
                    </a:cubicBezTo>
                    <a:cubicBezTo>
                      <a:pt x="174" y="205"/>
                      <a:pt x="172" y="204"/>
                      <a:pt x="171" y="204"/>
                    </a:cubicBezTo>
                    <a:lnTo>
                      <a:pt x="165" y="199"/>
                    </a:lnTo>
                    <a:cubicBezTo>
                      <a:pt x="161" y="198"/>
                      <a:pt x="157" y="200"/>
                      <a:pt x="154" y="202"/>
                    </a:cubicBezTo>
                    <a:lnTo>
                      <a:pt x="153" y="202"/>
                    </a:lnTo>
                    <a:cubicBezTo>
                      <a:pt x="154" y="200"/>
                      <a:pt x="154" y="197"/>
                      <a:pt x="153" y="195"/>
                    </a:cubicBezTo>
                    <a:cubicBezTo>
                      <a:pt x="152" y="193"/>
                      <a:pt x="150" y="192"/>
                      <a:pt x="148" y="191"/>
                    </a:cubicBezTo>
                    <a:lnTo>
                      <a:pt x="148" y="191"/>
                    </a:lnTo>
                    <a:cubicBezTo>
                      <a:pt x="149" y="188"/>
                      <a:pt x="149" y="186"/>
                      <a:pt x="147" y="184"/>
                    </a:cubicBezTo>
                    <a:lnTo>
                      <a:pt x="147" y="183"/>
                    </a:lnTo>
                    <a:lnTo>
                      <a:pt x="149" y="178"/>
                    </a:lnTo>
                    <a:lnTo>
                      <a:pt x="151" y="173"/>
                    </a:lnTo>
                    <a:cubicBezTo>
                      <a:pt x="151" y="172"/>
                      <a:pt x="151" y="171"/>
                      <a:pt x="151" y="171"/>
                    </a:cubicBezTo>
                    <a:lnTo>
                      <a:pt x="152" y="166"/>
                    </a:lnTo>
                    <a:lnTo>
                      <a:pt x="155" y="151"/>
                    </a:lnTo>
                    <a:cubicBezTo>
                      <a:pt x="156" y="147"/>
                      <a:pt x="154" y="143"/>
                      <a:pt x="150" y="141"/>
                    </a:cubicBezTo>
                    <a:lnTo>
                      <a:pt x="147" y="141"/>
                    </a:lnTo>
                    <a:lnTo>
                      <a:pt x="153" y="126"/>
                    </a:lnTo>
                    <a:lnTo>
                      <a:pt x="155" y="114"/>
                    </a:lnTo>
                    <a:lnTo>
                      <a:pt x="156" y="114"/>
                    </a:lnTo>
                    <a:cubicBezTo>
                      <a:pt x="157" y="115"/>
                      <a:pt x="157" y="115"/>
                      <a:pt x="158" y="115"/>
                    </a:cubicBezTo>
                    <a:lnTo>
                      <a:pt x="167" y="114"/>
                    </a:lnTo>
                    <a:lnTo>
                      <a:pt x="175" y="112"/>
                    </a:lnTo>
                    <a:cubicBezTo>
                      <a:pt x="177" y="112"/>
                      <a:pt x="179" y="110"/>
                      <a:pt x="180" y="108"/>
                    </a:cubicBezTo>
                    <a:cubicBezTo>
                      <a:pt x="181" y="106"/>
                      <a:pt x="181" y="103"/>
                      <a:pt x="180" y="101"/>
                    </a:cubicBezTo>
                    <a:lnTo>
                      <a:pt x="179" y="99"/>
                    </a:lnTo>
                    <a:lnTo>
                      <a:pt x="179" y="97"/>
                    </a:lnTo>
                    <a:cubicBezTo>
                      <a:pt x="180" y="98"/>
                      <a:pt x="182" y="97"/>
                      <a:pt x="183" y="97"/>
                    </a:cubicBezTo>
                    <a:cubicBezTo>
                      <a:pt x="186" y="96"/>
                      <a:pt x="189" y="93"/>
                      <a:pt x="189" y="90"/>
                    </a:cubicBezTo>
                    <a:lnTo>
                      <a:pt x="190" y="80"/>
                    </a:lnTo>
                    <a:lnTo>
                      <a:pt x="191" y="78"/>
                    </a:lnTo>
                    <a:lnTo>
                      <a:pt x="202" y="77"/>
                    </a:lnTo>
                    <a:cubicBezTo>
                      <a:pt x="204" y="77"/>
                      <a:pt x="207" y="76"/>
                      <a:pt x="208" y="73"/>
                    </a:cubicBezTo>
                    <a:cubicBezTo>
                      <a:pt x="209" y="72"/>
                      <a:pt x="209" y="71"/>
                      <a:pt x="209" y="69"/>
                    </a:cubicBezTo>
                    <a:lnTo>
                      <a:pt x="209" y="69"/>
                    </a:lnTo>
                    <a:cubicBezTo>
                      <a:pt x="211" y="69"/>
                      <a:pt x="213" y="68"/>
                      <a:pt x="215" y="67"/>
                    </a:cubicBezTo>
                    <a:cubicBezTo>
                      <a:pt x="216" y="66"/>
                      <a:pt x="217" y="64"/>
                      <a:pt x="218" y="63"/>
                    </a:cubicBezTo>
                    <a:lnTo>
                      <a:pt x="223" y="53"/>
                    </a:lnTo>
                    <a:cubicBezTo>
                      <a:pt x="223" y="52"/>
                      <a:pt x="224" y="51"/>
                      <a:pt x="224" y="50"/>
                    </a:cubicBezTo>
                    <a:lnTo>
                      <a:pt x="224" y="47"/>
                    </a:lnTo>
                    <a:cubicBezTo>
                      <a:pt x="224" y="46"/>
                      <a:pt x="224" y="45"/>
                      <a:pt x="224" y="45"/>
                    </a:cubicBezTo>
                    <a:lnTo>
                      <a:pt x="224" y="42"/>
                    </a:lnTo>
                    <a:cubicBezTo>
                      <a:pt x="224" y="41"/>
                      <a:pt x="223" y="40"/>
                      <a:pt x="223" y="39"/>
                    </a:cubicBezTo>
                    <a:lnTo>
                      <a:pt x="222" y="39"/>
                    </a:lnTo>
                    <a:lnTo>
                      <a:pt x="228" y="36"/>
                    </a:lnTo>
                    <a:cubicBezTo>
                      <a:pt x="229" y="36"/>
                      <a:pt x="230" y="35"/>
                      <a:pt x="230" y="35"/>
                    </a:cubicBezTo>
                    <a:lnTo>
                      <a:pt x="234" y="31"/>
                    </a:lnTo>
                    <a:lnTo>
                      <a:pt x="234" y="31"/>
                    </a:lnTo>
                    <a:lnTo>
                      <a:pt x="240" y="33"/>
                    </a:lnTo>
                    <a:cubicBezTo>
                      <a:pt x="244" y="35"/>
                      <a:pt x="247" y="33"/>
                      <a:pt x="249" y="30"/>
                    </a:cubicBezTo>
                    <a:lnTo>
                      <a:pt x="250" y="29"/>
                    </a:lnTo>
                    <a:cubicBezTo>
                      <a:pt x="251" y="29"/>
                      <a:pt x="253" y="27"/>
                      <a:pt x="254" y="27"/>
                    </a:cubicBezTo>
                    <a:cubicBezTo>
                      <a:pt x="255" y="26"/>
                      <a:pt x="255" y="26"/>
                      <a:pt x="256" y="25"/>
                    </a:cubicBezTo>
                    <a:lnTo>
                      <a:pt x="257" y="23"/>
                    </a:lnTo>
                    <a:cubicBezTo>
                      <a:pt x="260" y="20"/>
                      <a:pt x="259" y="16"/>
                      <a:pt x="256" y="13"/>
                    </a:cubicBezTo>
                    <a:lnTo>
                      <a:pt x="253" y="10"/>
                    </a:lnTo>
                    <a:cubicBezTo>
                      <a:pt x="252" y="9"/>
                      <a:pt x="251" y="8"/>
                      <a:pt x="251" y="8"/>
                    </a:cubicBezTo>
                    <a:lnTo>
                      <a:pt x="248" y="7"/>
                    </a:lnTo>
                    <a:cubicBezTo>
                      <a:pt x="247" y="6"/>
                      <a:pt x="246" y="6"/>
                      <a:pt x="244" y="6"/>
                    </a:cubicBezTo>
                    <a:lnTo>
                      <a:pt x="238" y="6"/>
                    </a:lnTo>
                    <a:cubicBezTo>
                      <a:pt x="237" y="6"/>
                      <a:pt x="236" y="6"/>
                      <a:pt x="236" y="6"/>
                    </a:cubicBezTo>
                    <a:cubicBezTo>
                      <a:pt x="235" y="4"/>
                      <a:pt x="233" y="2"/>
                      <a:pt x="231" y="1"/>
                    </a:cubicBezTo>
                    <a:cubicBezTo>
                      <a:pt x="228" y="0"/>
                      <a:pt x="225" y="1"/>
                      <a:pt x="223" y="2"/>
                    </a:cubicBezTo>
                    <a:lnTo>
                      <a:pt x="223" y="3"/>
                    </a:lnTo>
                    <a:lnTo>
                      <a:pt x="221" y="2"/>
                    </a:lnTo>
                    <a:cubicBezTo>
                      <a:pt x="220" y="2"/>
                      <a:pt x="217" y="2"/>
                      <a:pt x="216" y="2"/>
                    </a:cubicBezTo>
                    <a:cubicBezTo>
                      <a:pt x="214" y="2"/>
                      <a:pt x="212" y="3"/>
                      <a:pt x="211" y="4"/>
                    </a:cubicBezTo>
                    <a:lnTo>
                      <a:pt x="210" y="5"/>
                    </a:lnTo>
                    <a:lnTo>
                      <a:pt x="207" y="5"/>
                    </a:lnTo>
                    <a:cubicBezTo>
                      <a:pt x="206" y="5"/>
                      <a:pt x="205" y="5"/>
                      <a:pt x="204" y="5"/>
                    </a:cubicBezTo>
                    <a:lnTo>
                      <a:pt x="201" y="6"/>
                    </a:lnTo>
                    <a:cubicBezTo>
                      <a:pt x="200" y="7"/>
                      <a:pt x="198" y="8"/>
                      <a:pt x="198" y="9"/>
                    </a:cubicBezTo>
                    <a:lnTo>
                      <a:pt x="195" y="12"/>
                    </a:lnTo>
                    <a:cubicBezTo>
                      <a:pt x="195" y="13"/>
                      <a:pt x="194" y="13"/>
                      <a:pt x="194" y="14"/>
                    </a:cubicBezTo>
                    <a:lnTo>
                      <a:pt x="186" y="30"/>
                    </a:lnTo>
                    <a:cubicBezTo>
                      <a:pt x="185" y="30"/>
                      <a:pt x="185" y="30"/>
                      <a:pt x="183" y="30"/>
                    </a:cubicBezTo>
                    <a:lnTo>
                      <a:pt x="180" y="30"/>
                    </a:lnTo>
                    <a:cubicBezTo>
                      <a:pt x="179" y="30"/>
                      <a:pt x="178" y="30"/>
                      <a:pt x="177" y="30"/>
                    </a:cubicBezTo>
                    <a:lnTo>
                      <a:pt x="175" y="31"/>
                    </a:lnTo>
                    <a:cubicBezTo>
                      <a:pt x="175" y="30"/>
                      <a:pt x="174" y="29"/>
                      <a:pt x="173" y="28"/>
                    </a:cubicBezTo>
                    <a:cubicBezTo>
                      <a:pt x="171" y="26"/>
                      <a:pt x="169" y="26"/>
                      <a:pt x="166" y="26"/>
                    </a:cubicBezTo>
                    <a:lnTo>
                      <a:pt x="153" y="29"/>
                    </a:lnTo>
                    <a:lnTo>
                      <a:pt x="150" y="30"/>
                    </a:lnTo>
                    <a:cubicBezTo>
                      <a:pt x="147" y="31"/>
                      <a:pt x="145" y="35"/>
                      <a:pt x="145" y="38"/>
                    </a:cubicBezTo>
                    <a:lnTo>
                      <a:pt x="141" y="31"/>
                    </a:lnTo>
                    <a:cubicBezTo>
                      <a:pt x="140" y="30"/>
                      <a:pt x="139" y="29"/>
                      <a:pt x="138" y="28"/>
                    </a:cubicBezTo>
                    <a:lnTo>
                      <a:pt x="134" y="26"/>
                    </a:lnTo>
                    <a:cubicBezTo>
                      <a:pt x="133" y="26"/>
                      <a:pt x="131" y="25"/>
                      <a:pt x="130" y="26"/>
                    </a:cubicBezTo>
                    <a:lnTo>
                      <a:pt x="125" y="26"/>
                    </a:lnTo>
                    <a:cubicBezTo>
                      <a:pt x="124" y="26"/>
                      <a:pt x="123" y="27"/>
                      <a:pt x="122" y="27"/>
                    </a:cubicBezTo>
                    <a:lnTo>
                      <a:pt x="118" y="30"/>
                    </a:lnTo>
                    <a:cubicBezTo>
                      <a:pt x="117" y="31"/>
                      <a:pt x="116" y="31"/>
                      <a:pt x="116" y="32"/>
                    </a:cubicBezTo>
                    <a:lnTo>
                      <a:pt x="111" y="37"/>
                    </a:lnTo>
                    <a:lnTo>
                      <a:pt x="104" y="51"/>
                    </a:lnTo>
                    <a:lnTo>
                      <a:pt x="102" y="57"/>
                    </a:lnTo>
                    <a:cubicBezTo>
                      <a:pt x="102" y="57"/>
                      <a:pt x="102" y="57"/>
                      <a:pt x="101" y="57"/>
                    </a:cubicBezTo>
                    <a:lnTo>
                      <a:pt x="99" y="56"/>
                    </a:lnTo>
                    <a:cubicBezTo>
                      <a:pt x="97" y="56"/>
                      <a:pt x="95" y="56"/>
                      <a:pt x="93" y="57"/>
                    </a:cubicBezTo>
                    <a:lnTo>
                      <a:pt x="83" y="62"/>
                    </a:lnTo>
                    <a:cubicBezTo>
                      <a:pt x="82" y="62"/>
                      <a:pt x="81" y="63"/>
                      <a:pt x="81" y="64"/>
                    </a:cubicBezTo>
                    <a:lnTo>
                      <a:pt x="73" y="74"/>
                    </a:lnTo>
                    <a:lnTo>
                      <a:pt x="47" y="120"/>
                    </a:lnTo>
                    <a:lnTo>
                      <a:pt x="14" y="156"/>
                    </a:lnTo>
                    <a:lnTo>
                      <a:pt x="7" y="167"/>
                    </a:lnTo>
                    <a:cubicBezTo>
                      <a:pt x="7" y="167"/>
                      <a:pt x="7" y="168"/>
                      <a:pt x="6" y="169"/>
                    </a:cubicBezTo>
                    <a:lnTo>
                      <a:pt x="3" y="182"/>
                    </a:lnTo>
                    <a:cubicBezTo>
                      <a:pt x="3" y="183"/>
                      <a:pt x="3" y="184"/>
                      <a:pt x="3" y="184"/>
                    </a:cubicBezTo>
                    <a:lnTo>
                      <a:pt x="4" y="194"/>
                    </a:lnTo>
                    <a:lnTo>
                      <a:pt x="10" y="216"/>
                    </a:lnTo>
                    <a:lnTo>
                      <a:pt x="9" y="219"/>
                    </a:lnTo>
                    <a:cubicBezTo>
                      <a:pt x="9" y="220"/>
                      <a:pt x="10" y="222"/>
                      <a:pt x="10" y="223"/>
                    </a:cubicBezTo>
                    <a:cubicBezTo>
                      <a:pt x="10" y="224"/>
                      <a:pt x="10" y="225"/>
                      <a:pt x="11" y="225"/>
                    </a:cubicBezTo>
                    <a:lnTo>
                      <a:pt x="13" y="230"/>
                    </a:lnTo>
                    <a:cubicBezTo>
                      <a:pt x="13" y="230"/>
                      <a:pt x="14" y="231"/>
                      <a:pt x="14" y="232"/>
                    </a:cubicBezTo>
                    <a:lnTo>
                      <a:pt x="15" y="232"/>
                    </a:lnTo>
                    <a:lnTo>
                      <a:pt x="15" y="232"/>
                    </a:lnTo>
                    <a:cubicBezTo>
                      <a:pt x="14" y="234"/>
                      <a:pt x="13" y="236"/>
                      <a:pt x="14" y="238"/>
                    </a:cubicBezTo>
                    <a:lnTo>
                      <a:pt x="15" y="242"/>
                    </a:lnTo>
                    <a:lnTo>
                      <a:pt x="14" y="246"/>
                    </a:lnTo>
                    <a:lnTo>
                      <a:pt x="12" y="25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3" name="Freeform 267">
                <a:extLst>
                  <a:ext uri="{FF2B5EF4-FFF2-40B4-BE49-F238E27FC236}">
                    <a16:creationId xmlns:a16="http://schemas.microsoft.com/office/drawing/2014/main" id="{268D521C-D7BA-F538-CCC1-9209DD8C503E}"/>
                  </a:ext>
                </a:extLst>
              </p:cNvPr>
              <p:cNvSpPr>
                <a:spLocks noChangeArrowheads="1"/>
              </p:cNvSpPr>
              <p:nvPr/>
            </p:nvSpPr>
            <p:spPr bwMode="auto">
              <a:xfrm>
                <a:off x="7706363" y="3104754"/>
                <a:ext cx="29844" cy="56705"/>
              </a:xfrm>
              <a:custGeom>
                <a:avLst/>
                <a:gdLst>
                  <a:gd name="T0" fmla="*/ 1 w 42"/>
                  <a:gd name="T1" fmla="*/ 71 h 85"/>
                  <a:gd name="T2" fmla="*/ 1 w 42"/>
                  <a:gd name="T3" fmla="*/ 75 h 85"/>
                  <a:gd name="T4" fmla="*/ 3 w 42"/>
                  <a:gd name="T5" fmla="*/ 82 h 85"/>
                  <a:gd name="T6" fmla="*/ 9 w 42"/>
                  <a:gd name="T7" fmla="*/ 84 h 85"/>
                  <a:gd name="T8" fmla="*/ 9 w 42"/>
                  <a:gd name="T9" fmla="*/ 84 h 85"/>
                  <a:gd name="T10" fmla="*/ 13 w 42"/>
                  <a:gd name="T11" fmla="*/ 84 h 85"/>
                  <a:gd name="T12" fmla="*/ 18 w 42"/>
                  <a:gd name="T13" fmla="*/ 81 h 85"/>
                  <a:gd name="T14" fmla="*/ 20 w 42"/>
                  <a:gd name="T15" fmla="*/ 78 h 85"/>
                  <a:gd name="T16" fmla="*/ 22 w 42"/>
                  <a:gd name="T17" fmla="*/ 76 h 85"/>
                  <a:gd name="T18" fmla="*/ 25 w 42"/>
                  <a:gd name="T19" fmla="*/ 67 h 85"/>
                  <a:gd name="T20" fmla="*/ 25 w 42"/>
                  <a:gd name="T21" fmla="*/ 64 h 85"/>
                  <a:gd name="T22" fmla="*/ 25 w 42"/>
                  <a:gd name="T23" fmla="*/ 63 h 85"/>
                  <a:gd name="T24" fmla="*/ 27 w 42"/>
                  <a:gd name="T25" fmla="*/ 62 h 85"/>
                  <a:gd name="T26" fmla="*/ 34 w 42"/>
                  <a:gd name="T27" fmla="*/ 55 h 85"/>
                  <a:gd name="T28" fmla="*/ 35 w 42"/>
                  <a:gd name="T29" fmla="*/ 52 h 85"/>
                  <a:gd name="T30" fmla="*/ 37 w 42"/>
                  <a:gd name="T31" fmla="*/ 46 h 85"/>
                  <a:gd name="T32" fmla="*/ 38 w 42"/>
                  <a:gd name="T33" fmla="*/ 38 h 85"/>
                  <a:gd name="T34" fmla="*/ 38 w 42"/>
                  <a:gd name="T35" fmla="*/ 32 h 85"/>
                  <a:gd name="T36" fmla="*/ 38 w 42"/>
                  <a:gd name="T37" fmla="*/ 30 h 85"/>
                  <a:gd name="T38" fmla="*/ 40 w 42"/>
                  <a:gd name="T39" fmla="*/ 25 h 85"/>
                  <a:gd name="T40" fmla="*/ 39 w 42"/>
                  <a:gd name="T41" fmla="*/ 22 h 85"/>
                  <a:gd name="T42" fmla="*/ 40 w 42"/>
                  <a:gd name="T43" fmla="*/ 21 h 85"/>
                  <a:gd name="T44" fmla="*/ 38 w 42"/>
                  <a:gd name="T45" fmla="*/ 12 h 85"/>
                  <a:gd name="T46" fmla="*/ 32 w 42"/>
                  <a:gd name="T47" fmla="*/ 10 h 85"/>
                  <a:gd name="T48" fmla="*/ 31 w 42"/>
                  <a:gd name="T49" fmla="*/ 7 h 85"/>
                  <a:gd name="T50" fmla="*/ 25 w 42"/>
                  <a:gd name="T51" fmla="*/ 2 h 85"/>
                  <a:gd name="T52" fmla="*/ 18 w 42"/>
                  <a:gd name="T53" fmla="*/ 1 h 85"/>
                  <a:gd name="T54" fmla="*/ 9 w 42"/>
                  <a:gd name="T55" fmla="*/ 5 h 85"/>
                  <a:gd name="T56" fmla="*/ 4 w 42"/>
                  <a:gd name="T57" fmla="*/ 18 h 85"/>
                  <a:gd name="T58" fmla="*/ 6 w 42"/>
                  <a:gd name="T59" fmla="*/ 28 h 85"/>
                  <a:gd name="T60" fmla="*/ 10 w 42"/>
                  <a:gd name="T61" fmla="*/ 29 h 85"/>
                  <a:gd name="T62" fmla="*/ 11 w 42"/>
                  <a:gd name="T63" fmla="*/ 32 h 85"/>
                  <a:gd name="T64" fmla="*/ 8 w 42"/>
                  <a:gd name="T65" fmla="*/ 53 h 85"/>
                  <a:gd name="T66" fmla="*/ 8 w 42"/>
                  <a:gd name="T67" fmla="*/ 55 h 85"/>
                  <a:gd name="T68" fmla="*/ 8 w 42"/>
                  <a:gd name="T69" fmla="*/ 59 h 85"/>
                  <a:gd name="T70" fmla="*/ 2 w 42"/>
                  <a:gd name="T71" fmla="*/ 67 h 85"/>
                  <a:gd name="T72" fmla="*/ 1 w 42"/>
                  <a:gd name="T73"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85">
                    <a:moveTo>
                      <a:pt x="1" y="71"/>
                    </a:moveTo>
                    <a:lnTo>
                      <a:pt x="1" y="75"/>
                    </a:lnTo>
                    <a:cubicBezTo>
                      <a:pt x="0" y="78"/>
                      <a:pt x="1" y="80"/>
                      <a:pt x="3" y="82"/>
                    </a:cubicBezTo>
                    <a:cubicBezTo>
                      <a:pt x="4" y="83"/>
                      <a:pt x="6" y="84"/>
                      <a:pt x="9" y="84"/>
                    </a:cubicBezTo>
                    <a:lnTo>
                      <a:pt x="9" y="84"/>
                    </a:lnTo>
                    <a:lnTo>
                      <a:pt x="13" y="84"/>
                    </a:lnTo>
                    <a:cubicBezTo>
                      <a:pt x="15" y="83"/>
                      <a:pt x="17" y="82"/>
                      <a:pt x="18" y="81"/>
                    </a:cubicBezTo>
                    <a:lnTo>
                      <a:pt x="20" y="78"/>
                    </a:lnTo>
                    <a:cubicBezTo>
                      <a:pt x="21" y="77"/>
                      <a:pt x="21" y="77"/>
                      <a:pt x="22" y="76"/>
                    </a:cubicBezTo>
                    <a:lnTo>
                      <a:pt x="25" y="67"/>
                    </a:lnTo>
                    <a:cubicBezTo>
                      <a:pt x="25" y="66"/>
                      <a:pt x="25" y="65"/>
                      <a:pt x="25" y="64"/>
                    </a:cubicBezTo>
                    <a:lnTo>
                      <a:pt x="25" y="63"/>
                    </a:lnTo>
                    <a:cubicBezTo>
                      <a:pt x="26" y="63"/>
                      <a:pt x="26" y="62"/>
                      <a:pt x="27" y="62"/>
                    </a:cubicBezTo>
                    <a:lnTo>
                      <a:pt x="34" y="55"/>
                    </a:lnTo>
                    <a:cubicBezTo>
                      <a:pt x="34" y="54"/>
                      <a:pt x="35" y="53"/>
                      <a:pt x="35" y="52"/>
                    </a:cubicBezTo>
                    <a:lnTo>
                      <a:pt x="37" y="46"/>
                    </a:lnTo>
                    <a:lnTo>
                      <a:pt x="38" y="38"/>
                    </a:lnTo>
                    <a:lnTo>
                      <a:pt x="38" y="32"/>
                    </a:lnTo>
                    <a:lnTo>
                      <a:pt x="38" y="30"/>
                    </a:lnTo>
                    <a:cubicBezTo>
                      <a:pt x="39" y="29"/>
                      <a:pt x="39" y="26"/>
                      <a:pt x="40" y="25"/>
                    </a:cubicBezTo>
                    <a:cubicBezTo>
                      <a:pt x="40" y="24"/>
                      <a:pt x="40" y="23"/>
                      <a:pt x="39" y="22"/>
                    </a:cubicBezTo>
                    <a:cubicBezTo>
                      <a:pt x="40" y="22"/>
                      <a:pt x="40" y="21"/>
                      <a:pt x="40" y="21"/>
                    </a:cubicBezTo>
                    <a:cubicBezTo>
                      <a:pt x="41" y="18"/>
                      <a:pt x="40" y="14"/>
                      <a:pt x="38" y="12"/>
                    </a:cubicBezTo>
                    <a:cubicBezTo>
                      <a:pt x="36" y="11"/>
                      <a:pt x="34" y="10"/>
                      <a:pt x="32" y="10"/>
                    </a:cubicBezTo>
                    <a:lnTo>
                      <a:pt x="31" y="7"/>
                    </a:lnTo>
                    <a:cubicBezTo>
                      <a:pt x="30" y="4"/>
                      <a:pt x="28" y="2"/>
                      <a:pt x="25" y="2"/>
                    </a:cubicBezTo>
                    <a:lnTo>
                      <a:pt x="18" y="1"/>
                    </a:lnTo>
                    <a:cubicBezTo>
                      <a:pt x="14" y="0"/>
                      <a:pt x="10" y="2"/>
                      <a:pt x="9" y="5"/>
                    </a:cubicBezTo>
                    <a:lnTo>
                      <a:pt x="4" y="18"/>
                    </a:lnTo>
                    <a:cubicBezTo>
                      <a:pt x="2" y="22"/>
                      <a:pt x="3" y="25"/>
                      <a:pt x="6" y="28"/>
                    </a:cubicBezTo>
                    <a:cubicBezTo>
                      <a:pt x="7" y="29"/>
                      <a:pt x="9" y="29"/>
                      <a:pt x="10" y="29"/>
                    </a:cubicBezTo>
                    <a:cubicBezTo>
                      <a:pt x="10" y="30"/>
                      <a:pt x="11" y="31"/>
                      <a:pt x="11" y="32"/>
                    </a:cubicBezTo>
                    <a:lnTo>
                      <a:pt x="8" y="53"/>
                    </a:lnTo>
                    <a:cubicBezTo>
                      <a:pt x="8" y="53"/>
                      <a:pt x="8" y="54"/>
                      <a:pt x="8" y="55"/>
                    </a:cubicBezTo>
                    <a:lnTo>
                      <a:pt x="8" y="59"/>
                    </a:lnTo>
                    <a:lnTo>
                      <a:pt x="2" y="67"/>
                    </a:lnTo>
                    <a:cubicBezTo>
                      <a:pt x="2" y="68"/>
                      <a:pt x="1" y="70"/>
                      <a:pt x="1" y="71"/>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4" name="Freeform 268">
                <a:extLst>
                  <a:ext uri="{FF2B5EF4-FFF2-40B4-BE49-F238E27FC236}">
                    <a16:creationId xmlns:a16="http://schemas.microsoft.com/office/drawing/2014/main" id="{EE16E367-99EE-14B7-6B67-35ADE7170D24}"/>
                  </a:ext>
                </a:extLst>
              </p:cNvPr>
              <p:cNvSpPr>
                <a:spLocks noChangeArrowheads="1"/>
              </p:cNvSpPr>
              <p:nvPr/>
            </p:nvSpPr>
            <p:spPr bwMode="auto">
              <a:xfrm>
                <a:off x="7491481" y="4585051"/>
                <a:ext cx="29844" cy="23876"/>
              </a:xfrm>
              <a:custGeom>
                <a:avLst/>
                <a:gdLst>
                  <a:gd name="T0" fmla="*/ 9 w 45"/>
                  <a:gd name="T1" fmla="*/ 29 h 36"/>
                  <a:gd name="T2" fmla="*/ 16 w 45"/>
                  <a:gd name="T3" fmla="*/ 34 h 36"/>
                  <a:gd name="T4" fmla="*/ 20 w 45"/>
                  <a:gd name="T5" fmla="*/ 35 h 36"/>
                  <a:gd name="T6" fmla="*/ 23 w 45"/>
                  <a:gd name="T7" fmla="*/ 35 h 36"/>
                  <a:gd name="T8" fmla="*/ 31 w 45"/>
                  <a:gd name="T9" fmla="*/ 32 h 36"/>
                  <a:gd name="T10" fmla="*/ 33 w 45"/>
                  <a:gd name="T11" fmla="*/ 30 h 36"/>
                  <a:gd name="T12" fmla="*/ 41 w 45"/>
                  <a:gd name="T13" fmla="*/ 24 h 36"/>
                  <a:gd name="T14" fmla="*/ 44 w 45"/>
                  <a:gd name="T15" fmla="*/ 18 h 36"/>
                  <a:gd name="T16" fmla="*/ 41 w 45"/>
                  <a:gd name="T17" fmla="*/ 12 h 36"/>
                  <a:gd name="T18" fmla="*/ 36 w 45"/>
                  <a:gd name="T19" fmla="*/ 7 h 36"/>
                  <a:gd name="T20" fmla="*/ 33 w 45"/>
                  <a:gd name="T21" fmla="*/ 6 h 36"/>
                  <a:gd name="T22" fmla="*/ 23 w 45"/>
                  <a:gd name="T23" fmla="*/ 3 h 36"/>
                  <a:gd name="T24" fmla="*/ 19 w 45"/>
                  <a:gd name="T25" fmla="*/ 1 h 36"/>
                  <a:gd name="T26" fmla="*/ 15 w 45"/>
                  <a:gd name="T27" fmla="*/ 0 h 36"/>
                  <a:gd name="T28" fmla="*/ 8 w 45"/>
                  <a:gd name="T29" fmla="*/ 0 h 36"/>
                  <a:gd name="T30" fmla="*/ 2 w 45"/>
                  <a:gd name="T31" fmla="*/ 3 h 36"/>
                  <a:gd name="T32" fmla="*/ 1 w 45"/>
                  <a:gd name="T33" fmla="*/ 10 h 36"/>
                  <a:gd name="T34" fmla="*/ 6 w 45"/>
                  <a:gd name="T35" fmla="*/ 25 h 36"/>
                  <a:gd name="T36" fmla="*/ 9 w 45"/>
                  <a:gd name="T3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36">
                    <a:moveTo>
                      <a:pt x="9" y="29"/>
                    </a:moveTo>
                    <a:lnTo>
                      <a:pt x="16" y="34"/>
                    </a:lnTo>
                    <a:cubicBezTo>
                      <a:pt x="18" y="35"/>
                      <a:pt x="19" y="35"/>
                      <a:pt x="20" y="35"/>
                    </a:cubicBezTo>
                    <a:cubicBezTo>
                      <a:pt x="21" y="35"/>
                      <a:pt x="22" y="35"/>
                      <a:pt x="23" y="35"/>
                    </a:cubicBezTo>
                    <a:lnTo>
                      <a:pt x="31" y="32"/>
                    </a:lnTo>
                    <a:cubicBezTo>
                      <a:pt x="32" y="31"/>
                      <a:pt x="33" y="31"/>
                      <a:pt x="33" y="30"/>
                    </a:cubicBezTo>
                    <a:lnTo>
                      <a:pt x="41" y="24"/>
                    </a:lnTo>
                    <a:cubicBezTo>
                      <a:pt x="43" y="22"/>
                      <a:pt x="44" y="20"/>
                      <a:pt x="44" y="18"/>
                    </a:cubicBezTo>
                    <a:cubicBezTo>
                      <a:pt x="44" y="15"/>
                      <a:pt x="43" y="13"/>
                      <a:pt x="41" y="12"/>
                    </a:cubicBezTo>
                    <a:lnTo>
                      <a:pt x="36" y="7"/>
                    </a:lnTo>
                    <a:cubicBezTo>
                      <a:pt x="35" y="7"/>
                      <a:pt x="34" y="6"/>
                      <a:pt x="33" y="6"/>
                    </a:cubicBezTo>
                    <a:lnTo>
                      <a:pt x="23" y="3"/>
                    </a:lnTo>
                    <a:lnTo>
                      <a:pt x="19" y="1"/>
                    </a:lnTo>
                    <a:cubicBezTo>
                      <a:pt x="18" y="0"/>
                      <a:pt x="16" y="0"/>
                      <a:pt x="15" y="0"/>
                    </a:cubicBezTo>
                    <a:lnTo>
                      <a:pt x="8" y="0"/>
                    </a:lnTo>
                    <a:cubicBezTo>
                      <a:pt x="6" y="0"/>
                      <a:pt x="3" y="1"/>
                      <a:pt x="2" y="3"/>
                    </a:cubicBezTo>
                    <a:cubicBezTo>
                      <a:pt x="0" y="5"/>
                      <a:pt x="0" y="8"/>
                      <a:pt x="1" y="10"/>
                    </a:cubicBezTo>
                    <a:lnTo>
                      <a:pt x="6" y="25"/>
                    </a:lnTo>
                    <a:cubicBezTo>
                      <a:pt x="6" y="27"/>
                      <a:pt x="8" y="28"/>
                      <a:pt x="9" y="29"/>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 name="Freeform 300">
                <a:extLst>
                  <a:ext uri="{FF2B5EF4-FFF2-40B4-BE49-F238E27FC236}">
                    <a16:creationId xmlns:a16="http://schemas.microsoft.com/office/drawing/2014/main" id="{554270C2-FC37-B2FC-10FB-26096788D9F9}"/>
                  </a:ext>
                </a:extLst>
              </p:cNvPr>
              <p:cNvSpPr>
                <a:spLocks noChangeArrowheads="1"/>
              </p:cNvSpPr>
              <p:nvPr/>
            </p:nvSpPr>
            <p:spPr bwMode="auto">
              <a:xfrm>
                <a:off x="8631548" y="4164241"/>
                <a:ext cx="23876" cy="23876"/>
              </a:xfrm>
              <a:custGeom>
                <a:avLst/>
                <a:gdLst>
                  <a:gd name="T0" fmla="*/ 33 w 35"/>
                  <a:gd name="T1" fmla="*/ 16 h 36"/>
                  <a:gd name="T2" fmla="*/ 31 w 35"/>
                  <a:gd name="T3" fmla="*/ 13 h 36"/>
                  <a:gd name="T4" fmla="*/ 27 w 35"/>
                  <a:gd name="T5" fmla="*/ 9 h 36"/>
                  <a:gd name="T6" fmla="*/ 21 w 35"/>
                  <a:gd name="T7" fmla="*/ 4 h 36"/>
                  <a:gd name="T8" fmla="*/ 19 w 35"/>
                  <a:gd name="T9" fmla="*/ 3 h 36"/>
                  <a:gd name="T10" fmla="*/ 14 w 35"/>
                  <a:gd name="T11" fmla="*/ 1 h 36"/>
                  <a:gd name="T12" fmla="*/ 4 w 35"/>
                  <a:gd name="T13" fmla="*/ 5 h 36"/>
                  <a:gd name="T14" fmla="*/ 2 w 35"/>
                  <a:gd name="T15" fmla="*/ 9 h 36"/>
                  <a:gd name="T16" fmla="*/ 1 w 35"/>
                  <a:gd name="T17" fmla="*/ 12 h 36"/>
                  <a:gd name="T18" fmla="*/ 0 w 35"/>
                  <a:gd name="T19" fmla="*/ 19 h 36"/>
                  <a:gd name="T20" fmla="*/ 0 w 35"/>
                  <a:gd name="T21" fmla="*/ 22 h 36"/>
                  <a:gd name="T22" fmla="*/ 0 w 35"/>
                  <a:gd name="T23" fmla="*/ 26 h 36"/>
                  <a:gd name="T24" fmla="*/ 3 w 35"/>
                  <a:gd name="T25" fmla="*/ 31 h 36"/>
                  <a:gd name="T26" fmla="*/ 6 w 35"/>
                  <a:gd name="T27" fmla="*/ 33 h 36"/>
                  <a:gd name="T28" fmla="*/ 12 w 35"/>
                  <a:gd name="T29" fmla="*/ 35 h 36"/>
                  <a:gd name="T30" fmla="*/ 15 w 35"/>
                  <a:gd name="T31" fmla="*/ 35 h 36"/>
                  <a:gd name="T32" fmla="*/ 24 w 35"/>
                  <a:gd name="T33" fmla="*/ 31 h 36"/>
                  <a:gd name="T34" fmla="*/ 26 w 35"/>
                  <a:gd name="T35" fmla="*/ 31 h 36"/>
                  <a:gd name="T36" fmla="*/ 31 w 35"/>
                  <a:gd name="T37" fmla="*/ 28 h 36"/>
                  <a:gd name="T38" fmla="*/ 33 w 35"/>
                  <a:gd name="T39" fmla="*/ 22 h 36"/>
                  <a:gd name="T40" fmla="*/ 33 w 35"/>
                  <a:gd name="T41" fmla="*/ 19 h 36"/>
                  <a:gd name="T42" fmla="*/ 33 w 35"/>
                  <a:gd name="T43"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6">
                    <a:moveTo>
                      <a:pt x="33" y="16"/>
                    </a:moveTo>
                    <a:lnTo>
                      <a:pt x="31" y="13"/>
                    </a:lnTo>
                    <a:cubicBezTo>
                      <a:pt x="30" y="11"/>
                      <a:pt x="29" y="9"/>
                      <a:pt x="27" y="9"/>
                    </a:cubicBezTo>
                    <a:lnTo>
                      <a:pt x="21" y="4"/>
                    </a:lnTo>
                    <a:cubicBezTo>
                      <a:pt x="20" y="4"/>
                      <a:pt x="19" y="3"/>
                      <a:pt x="19" y="3"/>
                    </a:cubicBezTo>
                    <a:lnTo>
                      <a:pt x="14" y="1"/>
                    </a:lnTo>
                    <a:cubicBezTo>
                      <a:pt x="11" y="0"/>
                      <a:pt x="6" y="1"/>
                      <a:pt x="4" y="5"/>
                    </a:cubicBezTo>
                    <a:lnTo>
                      <a:pt x="2" y="9"/>
                    </a:lnTo>
                    <a:cubicBezTo>
                      <a:pt x="2" y="10"/>
                      <a:pt x="1" y="11"/>
                      <a:pt x="1" y="12"/>
                    </a:cubicBezTo>
                    <a:lnTo>
                      <a:pt x="0" y="19"/>
                    </a:lnTo>
                    <a:cubicBezTo>
                      <a:pt x="0" y="20"/>
                      <a:pt x="0" y="21"/>
                      <a:pt x="0" y="22"/>
                    </a:cubicBezTo>
                    <a:lnTo>
                      <a:pt x="0" y="26"/>
                    </a:lnTo>
                    <a:cubicBezTo>
                      <a:pt x="1" y="28"/>
                      <a:pt x="2" y="29"/>
                      <a:pt x="3" y="31"/>
                    </a:cubicBezTo>
                    <a:lnTo>
                      <a:pt x="6" y="33"/>
                    </a:lnTo>
                    <a:cubicBezTo>
                      <a:pt x="8" y="35"/>
                      <a:pt x="10" y="35"/>
                      <a:pt x="12" y="35"/>
                    </a:cubicBezTo>
                    <a:cubicBezTo>
                      <a:pt x="13" y="35"/>
                      <a:pt x="14" y="35"/>
                      <a:pt x="15" y="35"/>
                    </a:cubicBezTo>
                    <a:lnTo>
                      <a:pt x="24" y="31"/>
                    </a:lnTo>
                    <a:lnTo>
                      <a:pt x="26" y="31"/>
                    </a:lnTo>
                    <a:cubicBezTo>
                      <a:pt x="28" y="31"/>
                      <a:pt x="30" y="30"/>
                      <a:pt x="31" y="28"/>
                    </a:cubicBezTo>
                    <a:cubicBezTo>
                      <a:pt x="33" y="26"/>
                      <a:pt x="34" y="24"/>
                      <a:pt x="33" y="22"/>
                    </a:cubicBezTo>
                    <a:lnTo>
                      <a:pt x="33" y="19"/>
                    </a:lnTo>
                    <a:cubicBezTo>
                      <a:pt x="33" y="18"/>
                      <a:pt x="33" y="17"/>
                      <a:pt x="33" y="16"/>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6" name="Freeform 307">
                <a:extLst>
                  <a:ext uri="{FF2B5EF4-FFF2-40B4-BE49-F238E27FC236}">
                    <a16:creationId xmlns:a16="http://schemas.microsoft.com/office/drawing/2014/main" id="{9DE26BC8-9F56-FCBD-28E1-820089FD1BD2}"/>
                  </a:ext>
                </a:extLst>
              </p:cNvPr>
              <p:cNvSpPr>
                <a:spLocks noChangeArrowheads="1"/>
              </p:cNvSpPr>
              <p:nvPr/>
            </p:nvSpPr>
            <p:spPr bwMode="auto">
              <a:xfrm>
                <a:off x="8518139" y="4146333"/>
                <a:ext cx="23876" cy="35814"/>
              </a:xfrm>
              <a:custGeom>
                <a:avLst/>
                <a:gdLst>
                  <a:gd name="T0" fmla="*/ 5 w 34"/>
                  <a:gd name="T1" fmla="*/ 33 h 51"/>
                  <a:gd name="T2" fmla="*/ 7 w 34"/>
                  <a:gd name="T3" fmla="*/ 41 h 51"/>
                  <a:gd name="T4" fmla="*/ 9 w 34"/>
                  <a:gd name="T5" fmla="*/ 44 h 51"/>
                  <a:gd name="T6" fmla="*/ 12 w 34"/>
                  <a:gd name="T7" fmla="*/ 47 h 51"/>
                  <a:gd name="T8" fmla="*/ 14 w 34"/>
                  <a:gd name="T9" fmla="*/ 49 h 51"/>
                  <a:gd name="T10" fmla="*/ 18 w 34"/>
                  <a:gd name="T11" fmla="*/ 50 h 51"/>
                  <a:gd name="T12" fmla="*/ 20 w 34"/>
                  <a:gd name="T13" fmla="*/ 50 h 51"/>
                  <a:gd name="T14" fmla="*/ 21 w 34"/>
                  <a:gd name="T15" fmla="*/ 50 h 51"/>
                  <a:gd name="T16" fmla="*/ 25 w 34"/>
                  <a:gd name="T17" fmla="*/ 49 h 51"/>
                  <a:gd name="T18" fmla="*/ 27 w 34"/>
                  <a:gd name="T19" fmla="*/ 48 h 51"/>
                  <a:gd name="T20" fmla="*/ 31 w 34"/>
                  <a:gd name="T21" fmla="*/ 43 h 51"/>
                  <a:gd name="T22" fmla="*/ 32 w 34"/>
                  <a:gd name="T23" fmla="*/ 40 h 51"/>
                  <a:gd name="T24" fmla="*/ 32 w 34"/>
                  <a:gd name="T25" fmla="*/ 36 h 51"/>
                  <a:gd name="T26" fmla="*/ 32 w 34"/>
                  <a:gd name="T27" fmla="*/ 31 h 51"/>
                  <a:gd name="T28" fmla="*/ 19 w 34"/>
                  <a:gd name="T29" fmla="*/ 5 h 51"/>
                  <a:gd name="T30" fmla="*/ 12 w 34"/>
                  <a:gd name="T31" fmla="*/ 1 h 51"/>
                  <a:gd name="T32" fmla="*/ 10 w 34"/>
                  <a:gd name="T33" fmla="*/ 1 h 51"/>
                  <a:gd name="T34" fmla="*/ 2 w 34"/>
                  <a:gd name="T35" fmla="*/ 6 h 51"/>
                  <a:gd name="T36" fmla="*/ 1 w 34"/>
                  <a:gd name="T37" fmla="*/ 9 h 51"/>
                  <a:gd name="T38" fmla="*/ 1 w 34"/>
                  <a:gd name="T39" fmla="*/ 14 h 51"/>
                  <a:gd name="T40" fmla="*/ 4 w 34"/>
                  <a:gd name="T41" fmla="*/ 25 h 51"/>
                  <a:gd name="T42" fmla="*/ 4 w 34"/>
                  <a:gd name="T43" fmla="*/ 30 h 51"/>
                  <a:gd name="T44" fmla="*/ 5 w 34"/>
                  <a:gd name="T45"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51">
                    <a:moveTo>
                      <a:pt x="5" y="33"/>
                    </a:moveTo>
                    <a:lnTo>
                      <a:pt x="7" y="41"/>
                    </a:lnTo>
                    <a:lnTo>
                      <a:pt x="9" y="44"/>
                    </a:lnTo>
                    <a:cubicBezTo>
                      <a:pt x="9" y="46"/>
                      <a:pt x="11" y="47"/>
                      <a:pt x="12" y="47"/>
                    </a:cubicBezTo>
                    <a:lnTo>
                      <a:pt x="14" y="49"/>
                    </a:lnTo>
                    <a:cubicBezTo>
                      <a:pt x="15" y="50"/>
                      <a:pt x="16" y="50"/>
                      <a:pt x="18" y="50"/>
                    </a:cubicBezTo>
                    <a:lnTo>
                      <a:pt x="20" y="50"/>
                    </a:lnTo>
                    <a:lnTo>
                      <a:pt x="21" y="50"/>
                    </a:lnTo>
                    <a:cubicBezTo>
                      <a:pt x="22" y="50"/>
                      <a:pt x="24" y="50"/>
                      <a:pt x="25" y="49"/>
                    </a:cubicBezTo>
                    <a:lnTo>
                      <a:pt x="27" y="48"/>
                    </a:lnTo>
                    <a:cubicBezTo>
                      <a:pt x="29" y="47"/>
                      <a:pt x="30" y="45"/>
                      <a:pt x="31" y="43"/>
                    </a:cubicBezTo>
                    <a:lnTo>
                      <a:pt x="32" y="40"/>
                    </a:lnTo>
                    <a:cubicBezTo>
                      <a:pt x="32" y="39"/>
                      <a:pt x="33" y="38"/>
                      <a:pt x="32" y="36"/>
                    </a:cubicBezTo>
                    <a:lnTo>
                      <a:pt x="32" y="31"/>
                    </a:lnTo>
                    <a:lnTo>
                      <a:pt x="19" y="5"/>
                    </a:lnTo>
                    <a:cubicBezTo>
                      <a:pt x="18" y="2"/>
                      <a:pt x="15" y="1"/>
                      <a:pt x="12" y="1"/>
                    </a:cubicBezTo>
                    <a:lnTo>
                      <a:pt x="10" y="1"/>
                    </a:lnTo>
                    <a:cubicBezTo>
                      <a:pt x="6" y="0"/>
                      <a:pt x="3" y="3"/>
                      <a:pt x="2" y="6"/>
                    </a:cubicBezTo>
                    <a:lnTo>
                      <a:pt x="1" y="9"/>
                    </a:lnTo>
                    <a:cubicBezTo>
                      <a:pt x="0" y="11"/>
                      <a:pt x="0" y="12"/>
                      <a:pt x="1" y="14"/>
                    </a:cubicBezTo>
                    <a:lnTo>
                      <a:pt x="4" y="25"/>
                    </a:lnTo>
                    <a:lnTo>
                      <a:pt x="4" y="30"/>
                    </a:lnTo>
                    <a:cubicBezTo>
                      <a:pt x="4" y="31"/>
                      <a:pt x="5" y="32"/>
                      <a:pt x="5" y="33"/>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7" name="Freeform 347">
                <a:extLst>
                  <a:ext uri="{FF2B5EF4-FFF2-40B4-BE49-F238E27FC236}">
                    <a16:creationId xmlns:a16="http://schemas.microsoft.com/office/drawing/2014/main" id="{EB322207-A593-66A9-97AC-063E18DD4742}"/>
                  </a:ext>
                </a:extLst>
              </p:cNvPr>
              <p:cNvSpPr>
                <a:spLocks noChangeArrowheads="1"/>
              </p:cNvSpPr>
              <p:nvPr/>
            </p:nvSpPr>
            <p:spPr bwMode="auto">
              <a:xfrm>
                <a:off x="8336085" y="5569926"/>
                <a:ext cx="26861" cy="32829"/>
              </a:xfrm>
              <a:custGeom>
                <a:avLst/>
                <a:gdLst>
                  <a:gd name="T0" fmla="*/ 4 w 41"/>
                  <a:gd name="T1" fmla="*/ 40 h 49"/>
                  <a:gd name="T2" fmla="*/ 0 w 41"/>
                  <a:gd name="T3" fmla="*/ 43 h 49"/>
                  <a:gd name="T4" fmla="*/ 0 w 41"/>
                  <a:gd name="T5" fmla="*/ 44 h 49"/>
                  <a:gd name="T6" fmla="*/ 4 w 41"/>
                  <a:gd name="T7" fmla="*/ 45 h 49"/>
                  <a:gd name="T8" fmla="*/ 20 w 41"/>
                  <a:gd name="T9" fmla="*/ 48 h 49"/>
                  <a:gd name="T10" fmla="*/ 21 w 41"/>
                  <a:gd name="T11" fmla="*/ 45 h 49"/>
                  <a:gd name="T12" fmla="*/ 24 w 41"/>
                  <a:gd name="T13" fmla="*/ 43 h 49"/>
                  <a:gd name="T14" fmla="*/ 27 w 41"/>
                  <a:gd name="T15" fmla="*/ 42 h 49"/>
                  <a:gd name="T16" fmla="*/ 31 w 41"/>
                  <a:gd name="T17" fmla="*/ 41 h 49"/>
                  <a:gd name="T18" fmla="*/ 37 w 41"/>
                  <a:gd name="T19" fmla="*/ 42 h 49"/>
                  <a:gd name="T20" fmla="*/ 37 w 41"/>
                  <a:gd name="T21" fmla="*/ 42 h 49"/>
                  <a:gd name="T22" fmla="*/ 38 w 41"/>
                  <a:gd name="T23" fmla="*/ 40 h 49"/>
                  <a:gd name="T24" fmla="*/ 38 w 41"/>
                  <a:gd name="T25" fmla="*/ 26 h 49"/>
                  <a:gd name="T26" fmla="*/ 38 w 41"/>
                  <a:gd name="T27" fmla="*/ 23 h 49"/>
                  <a:gd name="T28" fmla="*/ 40 w 41"/>
                  <a:gd name="T29" fmla="*/ 20 h 49"/>
                  <a:gd name="T30" fmla="*/ 38 w 41"/>
                  <a:gd name="T31" fmla="*/ 18 h 49"/>
                  <a:gd name="T32" fmla="*/ 36 w 41"/>
                  <a:gd name="T33" fmla="*/ 13 h 49"/>
                  <a:gd name="T34" fmla="*/ 34 w 41"/>
                  <a:gd name="T35" fmla="*/ 13 h 49"/>
                  <a:gd name="T36" fmla="*/ 29 w 41"/>
                  <a:gd name="T37" fmla="*/ 9 h 49"/>
                  <a:gd name="T38" fmla="*/ 27 w 41"/>
                  <a:gd name="T39" fmla="*/ 6 h 49"/>
                  <a:gd name="T40" fmla="*/ 25 w 41"/>
                  <a:gd name="T41" fmla="*/ 0 h 49"/>
                  <a:gd name="T42" fmla="*/ 17 w 41"/>
                  <a:gd name="T43" fmla="*/ 4 h 49"/>
                  <a:gd name="T44" fmla="*/ 14 w 41"/>
                  <a:gd name="T45" fmla="*/ 5 h 49"/>
                  <a:gd name="T46" fmla="*/ 6 w 41"/>
                  <a:gd name="T47" fmla="*/ 5 h 49"/>
                  <a:gd name="T48" fmla="*/ 2 w 41"/>
                  <a:gd name="T49" fmla="*/ 5 h 49"/>
                  <a:gd name="T50" fmla="*/ 0 w 41"/>
                  <a:gd name="T51" fmla="*/ 4 h 49"/>
                  <a:gd name="T52" fmla="*/ 10 w 41"/>
                  <a:gd name="T53" fmla="*/ 17 h 49"/>
                  <a:gd name="T54" fmla="*/ 8 w 41"/>
                  <a:gd name="T55" fmla="*/ 28 h 49"/>
                  <a:gd name="T56" fmla="*/ 6 w 41"/>
                  <a:gd name="T57" fmla="*/ 29 h 49"/>
                  <a:gd name="T58" fmla="*/ 5 w 41"/>
                  <a:gd name="T59" fmla="*/ 29 h 49"/>
                  <a:gd name="T60" fmla="*/ 6 w 41"/>
                  <a:gd name="T61" fmla="*/ 30 h 49"/>
                  <a:gd name="T62" fmla="*/ 5 w 41"/>
                  <a:gd name="T63" fmla="*/ 37 h 49"/>
                  <a:gd name="T64" fmla="*/ 4 w 41"/>
                  <a:gd name="T6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9">
                    <a:moveTo>
                      <a:pt x="4" y="40"/>
                    </a:moveTo>
                    <a:cubicBezTo>
                      <a:pt x="3" y="41"/>
                      <a:pt x="2" y="42"/>
                      <a:pt x="0" y="43"/>
                    </a:cubicBezTo>
                    <a:lnTo>
                      <a:pt x="0" y="44"/>
                    </a:lnTo>
                    <a:lnTo>
                      <a:pt x="4" y="45"/>
                    </a:lnTo>
                    <a:lnTo>
                      <a:pt x="20" y="48"/>
                    </a:lnTo>
                    <a:lnTo>
                      <a:pt x="21" y="45"/>
                    </a:lnTo>
                    <a:cubicBezTo>
                      <a:pt x="22" y="44"/>
                      <a:pt x="23" y="43"/>
                      <a:pt x="24" y="43"/>
                    </a:cubicBezTo>
                    <a:lnTo>
                      <a:pt x="27" y="42"/>
                    </a:lnTo>
                    <a:cubicBezTo>
                      <a:pt x="28" y="41"/>
                      <a:pt x="30" y="41"/>
                      <a:pt x="31" y="41"/>
                    </a:cubicBezTo>
                    <a:lnTo>
                      <a:pt x="37" y="42"/>
                    </a:lnTo>
                    <a:lnTo>
                      <a:pt x="37" y="42"/>
                    </a:lnTo>
                    <a:lnTo>
                      <a:pt x="38" y="40"/>
                    </a:lnTo>
                    <a:lnTo>
                      <a:pt x="38" y="26"/>
                    </a:lnTo>
                    <a:cubicBezTo>
                      <a:pt x="38" y="25"/>
                      <a:pt x="38" y="24"/>
                      <a:pt x="38" y="23"/>
                    </a:cubicBezTo>
                    <a:cubicBezTo>
                      <a:pt x="39" y="22"/>
                      <a:pt x="39" y="21"/>
                      <a:pt x="40" y="20"/>
                    </a:cubicBezTo>
                    <a:cubicBezTo>
                      <a:pt x="39" y="20"/>
                      <a:pt x="39" y="19"/>
                      <a:pt x="38" y="18"/>
                    </a:cubicBezTo>
                    <a:lnTo>
                      <a:pt x="36" y="13"/>
                    </a:lnTo>
                    <a:cubicBezTo>
                      <a:pt x="36" y="13"/>
                      <a:pt x="35" y="13"/>
                      <a:pt x="34" y="13"/>
                    </a:cubicBezTo>
                    <a:cubicBezTo>
                      <a:pt x="32" y="12"/>
                      <a:pt x="30" y="11"/>
                      <a:pt x="29" y="9"/>
                    </a:cubicBezTo>
                    <a:cubicBezTo>
                      <a:pt x="28" y="8"/>
                      <a:pt x="27" y="6"/>
                      <a:pt x="27" y="6"/>
                    </a:cubicBezTo>
                    <a:lnTo>
                      <a:pt x="25" y="0"/>
                    </a:lnTo>
                    <a:lnTo>
                      <a:pt x="17" y="4"/>
                    </a:lnTo>
                    <a:cubicBezTo>
                      <a:pt x="16" y="4"/>
                      <a:pt x="15" y="5"/>
                      <a:pt x="14" y="5"/>
                    </a:cubicBezTo>
                    <a:lnTo>
                      <a:pt x="6" y="5"/>
                    </a:lnTo>
                    <a:cubicBezTo>
                      <a:pt x="5" y="5"/>
                      <a:pt x="3" y="5"/>
                      <a:pt x="2" y="5"/>
                    </a:cubicBezTo>
                    <a:lnTo>
                      <a:pt x="0" y="4"/>
                    </a:lnTo>
                    <a:lnTo>
                      <a:pt x="10" y="17"/>
                    </a:lnTo>
                    <a:cubicBezTo>
                      <a:pt x="12" y="20"/>
                      <a:pt x="12" y="25"/>
                      <a:pt x="8" y="28"/>
                    </a:cubicBezTo>
                    <a:lnTo>
                      <a:pt x="6" y="29"/>
                    </a:lnTo>
                    <a:cubicBezTo>
                      <a:pt x="6" y="29"/>
                      <a:pt x="6" y="29"/>
                      <a:pt x="5" y="29"/>
                    </a:cubicBezTo>
                    <a:lnTo>
                      <a:pt x="6" y="30"/>
                    </a:lnTo>
                    <a:cubicBezTo>
                      <a:pt x="7" y="32"/>
                      <a:pt x="6" y="35"/>
                      <a:pt x="5" y="37"/>
                    </a:cubicBezTo>
                    <a:lnTo>
                      <a:pt x="4" y="4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8" name="Freeform 348">
                <a:extLst>
                  <a:ext uri="{FF2B5EF4-FFF2-40B4-BE49-F238E27FC236}">
                    <a16:creationId xmlns:a16="http://schemas.microsoft.com/office/drawing/2014/main" id="{13D1FD9A-53E3-72A2-375B-B3A8DD3337FD}"/>
                  </a:ext>
                </a:extLst>
              </p:cNvPr>
              <p:cNvSpPr>
                <a:spLocks noChangeArrowheads="1"/>
              </p:cNvSpPr>
              <p:nvPr/>
            </p:nvSpPr>
            <p:spPr bwMode="auto">
              <a:xfrm>
                <a:off x="7748145" y="5080473"/>
                <a:ext cx="752086" cy="576002"/>
              </a:xfrm>
              <a:custGeom>
                <a:avLst/>
                <a:gdLst>
                  <a:gd name="T0" fmla="*/ 22 w 1110"/>
                  <a:gd name="T1" fmla="*/ 261 h 849"/>
                  <a:gd name="T2" fmla="*/ 35 w 1110"/>
                  <a:gd name="T3" fmla="*/ 307 h 849"/>
                  <a:gd name="T4" fmla="*/ 42 w 1110"/>
                  <a:gd name="T5" fmla="*/ 364 h 849"/>
                  <a:gd name="T6" fmla="*/ 69 w 1110"/>
                  <a:gd name="T7" fmla="*/ 384 h 849"/>
                  <a:gd name="T8" fmla="*/ 129 w 1110"/>
                  <a:gd name="T9" fmla="*/ 425 h 849"/>
                  <a:gd name="T10" fmla="*/ 166 w 1110"/>
                  <a:gd name="T11" fmla="*/ 445 h 849"/>
                  <a:gd name="T12" fmla="*/ 190 w 1110"/>
                  <a:gd name="T13" fmla="*/ 451 h 849"/>
                  <a:gd name="T14" fmla="*/ 229 w 1110"/>
                  <a:gd name="T15" fmla="*/ 450 h 849"/>
                  <a:gd name="T16" fmla="*/ 300 w 1110"/>
                  <a:gd name="T17" fmla="*/ 460 h 849"/>
                  <a:gd name="T18" fmla="*/ 329 w 1110"/>
                  <a:gd name="T19" fmla="*/ 498 h 849"/>
                  <a:gd name="T20" fmla="*/ 349 w 1110"/>
                  <a:gd name="T21" fmla="*/ 523 h 849"/>
                  <a:gd name="T22" fmla="*/ 339 w 1110"/>
                  <a:gd name="T23" fmla="*/ 571 h 849"/>
                  <a:gd name="T24" fmla="*/ 324 w 1110"/>
                  <a:gd name="T25" fmla="*/ 595 h 849"/>
                  <a:gd name="T26" fmla="*/ 330 w 1110"/>
                  <a:gd name="T27" fmla="*/ 685 h 849"/>
                  <a:gd name="T28" fmla="*/ 361 w 1110"/>
                  <a:gd name="T29" fmla="*/ 683 h 849"/>
                  <a:gd name="T30" fmla="*/ 379 w 1110"/>
                  <a:gd name="T31" fmla="*/ 695 h 849"/>
                  <a:gd name="T32" fmla="*/ 401 w 1110"/>
                  <a:gd name="T33" fmla="*/ 710 h 849"/>
                  <a:gd name="T34" fmla="*/ 451 w 1110"/>
                  <a:gd name="T35" fmla="*/ 742 h 849"/>
                  <a:gd name="T36" fmla="*/ 473 w 1110"/>
                  <a:gd name="T37" fmla="*/ 771 h 849"/>
                  <a:gd name="T38" fmla="*/ 473 w 1110"/>
                  <a:gd name="T39" fmla="*/ 824 h 849"/>
                  <a:gd name="T40" fmla="*/ 498 w 1110"/>
                  <a:gd name="T41" fmla="*/ 844 h 849"/>
                  <a:gd name="T42" fmla="*/ 526 w 1110"/>
                  <a:gd name="T43" fmla="*/ 835 h 849"/>
                  <a:gd name="T44" fmla="*/ 558 w 1110"/>
                  <a:gd name="T45" fmla="*/ 828 h 849"/>
                  <a:gd name="T46" fmla="*/ 602 w 1110"/>
                  <a:gd name="T47" fmla="*/ 824 h 849"/>
                  <a:gd name="T48" fmla="*/ 626 w 1110"/>
                  <a:gd name="T49" fmla="*/ 846 h 849"/>
                  <a:gd name="T50" fmla="*/ 680 w 1110"/>
                  <a:gd name="T51" fmla="*/ 820 h 849"/>
                  <a:gd name="T52" fmla="*/ 707 w 1110"/>
                  <a:gd name="T53" fmla="*/ 814 h 849"/>
                  <a:gd name="T54" fmla="*/ 716 w 1110"/>
                  <a:gd name="T55" fmla="*/ 785 h 849"/>
                  <a:gd name="T56" fmla="*/ 727 w 1110"/>
                  <a:gd name="T57" fmla="*/ 767 h 849"/>
                  <a:gd name="T58" fmla="*/ 777 w 1110"/>
                  <a:gd name="T59" fmla="*/ 767 h 849"/>
                  <a:gd name="T60" fmla="*/ 805 w 1110"/>
                  <a:gd name="T61" fmla="*/ 725 h 849"/>
                  <a:gd name="T62" fmla="*/ 852 w 1110"/>
                  <a:gd name="T63" fmla="*/ 711 h 849"/>
                  <a:gd name="T64" fmla="*/ 866 w 1110"/>
                  <a:gd name="T65" fmla="*/ 692 h 849"/>
                  <a:gd name="T66" fmla="*/ 883 w 1110"/>
                  <a:gd name="T67" fmla="*/ 644 h 849"/>
                  <a:gd name="T68" fmla="*/ 898 w 1110"/>
                  <a:gd name="T69" fmla="*/ 606 h 849"/>
                  <a:gd name="T70" fmla="*/ 903 w 1110"/>
                  <a:gd name="T71" fmla="*/ 549 h 849"/>
                  <a:gd name="T72" fmla="*/ 925 w 1110"/>
                  <a:gd name="T73" fmla="*/ 508 h 849"/>
                  <a:gd name="T74" fmla="*/ 944 w 1110"/>
                  <a:gd name="T75" fmla="*/ 492 h 849"/>
                  <a:gd name="T76" fmla="*/ 999 w 1110"/>
                  <a:gd name="T77" fmla="*/ 456 h 849"/>
                  <a:gd name="T78" fmla="*/ 1024 w 1110"/>
                  <a:gd name="T79" fmla="*/ 425 h 849"/>
                  <a:gd name="T80" fmla="*/ 1074 w 1110"/>
                  <a:gd name="T81" fmla="*/ 433 h 849"/>
                  <a:gd name="T82" fmla="*/ 1096 w 1110"/>
                  <a:gd name="T83" fmla="*/ 394 h 849"/>
                  <a:gd name="T84" fmla="*/ 1061 w 1110"/>
                  <a:gd name="T85" fmla="*/ 384 h 849"/>
                  <a:gd name="T86" fmla="*/ 1049 w 1110"/>
                  <a:gd name="T87" fmla="*/ 346 h 849"/>
                  <a:gd name="T88" fmla="*/ 1058 w 1110"/>
                  <a:gd name="T89" fmla="*/ 306 h 849"/>
                  <a:gd name="T90" fmla="*/ 1066 w 1110"/>
                  <a:gd name="T91" fmla="*/ 262 h 849"/>
                  <a:gd name="T92" fmla="*/ 990 w 1110"/>
                  <a:gd name="T93" fmla="*/ 196 h 849"/>
                  <a:gd name="T94" fmla="*/ 895 w 1110"/>
                  <a:gd name="T95" fmla="*/ 111 h 849"/>
                  <a:gd name="T96" fmla="*/ 867 w 1110"/>
                  <a:gd name="T97" fmla="*/ 92 h 849"/>
                  <a:gd name="T98" fmla="*/ 768 w 1110"/>
                  <a:gd name="T99" fmla="*/ 63 h 849"/>
                  <a:gd name="T100" fmla="*/ 735 w 1110"/>
                  <a:gd name="T101" fmla="*/ 5 h 849"/>
                  <a:gd name="T102" fmla="*/ 661 w 1110"/>
                  <a:gd name="T103" fmla="*/ 55 h 849"/>
                  <a:gd name="T104" fmla="*/ 605 w 1110"/>
                  <a:gd name="T105" fmla="*/ 55 h 849"/>
                  <a:gd name="T106" fmla="*/ 541 w 1110"/>
                  <a:gd name="T107" fmla="*/ 29 h 849"/>
                  <a:gd name="T108" fmla="*/ 495 w 1110"/>
                  <a:gd name="T109" fmla="*/ 23 h 849"/>
                  <a:gd name="T110" fmla="*/ 415 w 1110"/>
                  <a:gd name="T111" fmla="*/ 20 h 849"/>
                  <a:gd name="T112" fmla="*/ 371 w 1110"/>
                  <a:gd name="T113" fmla="*/ 28 h 849"/>
                  <a:gd name="T114" fmla="*/ 303 w 1110"/>
                  <a:gd name="T115" fmla="*/ 22 h 849"/>
                  <a:gd name="T116" fmla="*/ 215 w 1110"/>
                  <a:gd name="T117" fmla="*/ 8 h 849"/>
                  <a:gd name="T118" fmla="*/ 97 w 1110"/>
                  <a:gd name="T119" fmla="*/ 42 h 849"/>
                  <a:gd name="T120" fmla="*/ 46 w 1110"/>
                  <a:gd name="T121" fmla="*/ 72 h 849"/>
                  <a:gd name="T122" fmla="*/ 23 w 1110"/>
                  <a:gd name="T123" fmla="*/ 117 h 849"/>
                  <a:gd name="T124" fmla="*/ 0 w 1110"/>
                  <a:gd name="T125" fmla="*/ 16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0" h="849">
                    <a:moveTo>
                      <a:pt x="0" y="168"/>
                    </a:moveTo>
                    <a:lnTo>
                      <a:pt x="0" y="183"/>
                    </a:lnTo>
                    <a:lnTo>
                      <a:pt x="6" y="225"/>
                    </a:lnTo>
                    <a:lnTo>
                      <a:pt x="9" y="228"/>
                    </a:lnTo>
                    <a:lnTo>
                      <a:pt x="20" y="248"/>
                    </a:lnTo>
                    <a:cubicBezTo>
                      <a:pt x="20" y="249"/>
                      <a:pt x="20" y="249"/>
                      <a:pt x="20" y="250"/>
                    </a:cubicBezTo>
                    <a:lnTo>
                      <a:pt x="22" y="261"/>
                    </a:lnTo>
                    <a:lnTo>
                      <a:pt x="30" y="285"/>
                    </a:lnTo>
                    <a:lnTo>
                      <a:pt x="30" y="289"/>
                    </a:lnTo>
                    <a:lnTo>
                      <a:pt x="30" y="295"/>
                    </a:lnTo>
                    <a:lnTo>
                      <a:pt x="32" y="299"/>
                    </a:lnTo>
                    <a:cubicBezTo>
                      <a:pt x="32" y="299"/>
                      <a:pt x="33" y="300"/>
                      <a:pt x="34" y="300"/>
                    </a:cubicBezTo>
                    <a:cubicBezTo>
                      <a:pt x="34" y="302"/>
                      <a:pt x="35" y="303"/>
                      <a:pt x="35" y="305"/>
                    </a:cubicBezTo>
                    <a:lnTo>
                      <a:pt x="35" y="307"/>
                    </a:lnTo>
                    <a:lnTo>
                      <a:pt x="38" y="316"/>
                    </a:lnTo>
                    <a:lnTo>
                      <a:pt x="40" y="330"/>
                    </a:lnTo>
                    <a:lnTo>
                      <a:pt x="40" y="340"/>
                    </a:lnTo>
                    <a:cubicBezTo>
                      <a:pt x="40" y="341"/>
                      <a:pt x="40" y="343"/>
                      <a:pt x="38" y="345"/>
                    </a:cubicBezTo>
                    <a:lnTo>
                      <a:pt x="35" y="348"/>
                    </a:lnTo>
                    <a:cubicBezTo>
                      <a:pt x="39" y="349"/>
                      <a:pt x="42" y="352"/>
                      <a:pt x="42" y="356"/>
                    </a:cubicBezTo>
                    <a:lnTo>
                      <a:pt x="42" y="364"/>
                    </a:lnTo>
                    <a:lnTo>
                      <a:pt x="43" y="365"/>
                    </a:lnTo>
                    <a:cubicBezTo>
                      <a:pt x="44" y="366"/>
                      <a:pt x="44" y="367"/>
                      <a:pt x="45" y="367"/>
                    </a:cubicBezTo>
                    <a:lnTo>
                      <a:pt x="48" y="377"/>
                    </a:lnTo>
                    <a:cubicBezTo>
                      <a:pt x="49" y="377"/>
                      <a:pt x="50" y="376"/>
                      <a:pt x="51" y="376"/>
                    </a:cubicBezTo>
                    <a:lnTo>
                      <a:pt x="56" y="376"/>
                    </a:lnTo>
                    <a:cubicBezTo>
                      <a:pt x="58" y="375"/>
                      <a:pt x="61" y="376"/>
                      <a:pt x="63" y="378"/>
                    </a:cubicBezTo>
                    <a:lnTo>
                      <a:pt x="69" y="384"/>
                    </a:lnTo>
                    <a:lnTo>
                      <a:pt x="70" y="385"/>
                    </a:lnTo>
                    <a:lnTo>
                      <a:pt x="81" y="405"/>
                    </a:lnTo>
                    <a:lnTo>
                      <a:pt x="85" y="408"/>
                    </a:lnTo>
                    <a:lnTo>
                      <a:pt x="102" y="409"/>
                    </a:lnTo>
                    <a:cubicBezTo>
                      <a:pt x="103" y="409"/>
                      <a:pt x="105" y="409"/>
                      <a:pt x="106" y="410"/>
                    </a:cubicBezTo>
                    <a:lnTo>
                      <a:pt x="113" y="414"/>
                    </a:lnTo>
                    <a:lnTo>
                      <a:pt x="129" y="425"/>
                    </a:lnTo>
                    <a:cubicBezTo>
                      <a:pt x="129" y="426"/>
                      <a:pt x="130" y="426"/>
                      <a:pt x="130" y="427"/>
                    </a:cubicBezTo>
                    <a:lnTo>
                      <a:pt x="134" y="431"/>
                    </a:lnTo>
                    <a:lnTo>
                      <a:pt x="146" y="434"/>
                    </a:lnTo>
                    <a:cubicBezTo>
                      <a:pt x="147" y="434"/>
                      <a:pt x="148" y="435"/>
                      <a:pt x="149" y="436"/>
                    </a:cubicBezTo>
                    <a:lnTo>
                      <a:pt x="158" y="443"/>
                    </a:lnTo>
                    <a:lnTo>
                      <a:pt x="163" y="444"/>
                    </a:lnTo>
                    <a:cubicBezTo>
                      <a:pt x="164" y="444"/>
                      <a:pt x="165" y="445"/>
                      <a:pt x="166" y="445"/>
                    </a:cubicBezTo>
                    <a:lnTo>
                      <a:pt x="168" y="446"/>
                    </a:lnTo>
                    <a:lnTo>
                      <a:pt x="170" y="445"/>
                    </a:lnTo>
                    <a:cubicBezTo>
                      <a:pt x="171" y="444"/>
                      <a:pt x="172" y="443"/>
                      <a:pt x="174" y="443"/>
                    </a:cubicBezTo>
                    <a:lnTo>
                      <a:pt x="179" y="443"/>
                    </a:lnTo>
                    <a:cubicBezTo>
                      <a:pt x="181" y="442"/>
                      <a:pt x="183" y="443"/>
                      <a:pt x="185" y="444"/>
                    </a:cubicBezTo>
                    <a:lnTo>
                      <a:pt x="187" y="446"/>
                    </a:lnTo>
                    <a:cubicBezTo>
                      <a:pt x="189" y="447"/>
                      <a:pt x="190" y="449"/>
                      <a:pt x="190" y="451"/>
                    </a:cubicBezTo>
                    <a:lnTo>
                      <a:pt x="192" y="463"/>
                    </a:lnTo>
                    <a:lnTo>
                      <a:pt x="195" y="465"/>
                    </a:lnTo>
                    <a:lnTo>
                      <a:pt x="197" y="464"/>
                    </a:lnTo>
                    <a:lnTo>
                      <a:pt x="201" y="458"/>
                    </a:lnTo>
                    <a:cubicBezTo>
                      <a:pt x="202" y="457"/>
                      <a:pt x="204" y="457"/>
                      <a:pt x="205" y="456"/>
                    </a:cubicBezTo>
                    <a:lnTo>
                      <a:pt x="226" y="451"/>
                    </a:lnTo>
                    <a:cubicBezTo>
                      <a:pt x="227" y="450"/>
                      <a:pt x="228" y="450"/>
                      <a:pt x="229" y="450"/>
                    </a:cubicBezTo>
                    <a:lnTo>
                      <a:pt x="264" y="455"/>
                    </a:lnTo>
                    <a:lnTo>
                      <a:pt x="283" y="449"/>
                    </a:lnTo>
                    <a:cubicBezTo>
                      <a:pt x="285" y="448"/>
                      <a:pt x="287" y="449"/>
                      <a:pt x="289" y="450"/>
                    </a:cubicBezTo>
                    <a:lnTo>
                      <a:pt x="294" y="452"/>
                    </a:lnTo>
                    <a:cubicBezTo>
                      <a:pt x="295" y="453"/>
                      <a:pt x="295" y="453"/>
                      <a:pt x="296" y="454"/>
                    </a:cubicBezTo>
                    <a:lnTo>
                      <a:pt x="299" y="458"/>
                    </a:lnTo>
                    <a:cubicBezTo>
                      <a:pt x="300" y="458"/>
                      <a:pt x="300" y="459"/>
                      <a:pt x="300" y="460"/>
                    </a:cubicBezTo>
                    <a:lnTo>
                      <a:pt x="303" y="467"/>
                    </a:lnTo>
                    <a:lnTo>
                      <a:pt x="309" y="490"/>
                    </a:lnTo>
                    <a:lnTo>
                      <a:pt x="317" y="490"/>
                    </a:lnTo>
                    <a:cubicBezTo>
                      <a:pt x="318" y="490"/>
                      <a:pt x="319" y="491"/>
                      <a:pt x="320" y="491"/>
                    </a:cubicBezTo>
                    <a:cubicBezTo>
                      <a:pt x="321" y="491"/>
                      <a:pt x="324" y="493"/>
                      <a:pt x="325" y="494"/>
                    </a:cubicBezTo>
                    <a:cubicBezTo>
                      <a:pt x="326" y="494"/>
                      <a:pt x="327" y="496"/>
                      <a:pt x="327" y="496"/>
                    </a:cubicBezTo>
                    <a:lnTo>
                      <a:pt x="329" y="498"/>
                    </a:lnTo>
                    <a:cubicBezTo>
                      <a:pt x="331" y="499"/>
                      <a:pt x="333" y="501"/>
                      <a:pt x="334" y="503"/>
                    </a:cubicBezTo>
                    <a:cubicBezTo>
                      <a:pt x="334" y="505"/>
                      <a:pt x="334" y="506"/>
                      <a:pt x="334" y="508"/>
                    </a:cubicBezTo>
                    <a:lnTo>
                      <a:pt x="341" y="511"/>
                    </a:lnTo>
                    <a:cubicBezTo>
                      <a:pt x="342" y="512"/>
                      <a:pt x="343" y="512"/>
                      <a:pt x="343" y="513"/>
                    </a:cubicBezTo>
                    <a:lnTo>
                      <a:pt x="346" y="516"/>
                    </a:lnTo>
                    <a:cubicBezTo>
                      <a:pt x="347" y="517"/>
                      <a:pt x="347" y="518"/>
                      <a:pt x="347" y="519"/>
                    </a:cubicBezTo>
                    <a:lnTo>
                      <a:pt x="349" y="523"/>
                    </a:lnTo>
                    <a:lnTo>
                      <a:pt x="353" y="545"/>
                    </a:lnTo>
                    <a:lnTo>
                      <a:pt x="353" y="552"/>
                    </a:lnTo>
                    <a:cubicBezTo>
                      <a:pt x="353" y="553"/>
                      <a:pt x="352" y="554"/>
                      <a:pt x="352" y="555"/>
                    </a:cubicBezTo>
                    <a:lnTo>
                      <a:pt x="349" y="561"/>
                    </a:lnTo>
                    <a:cubicBezTo>
                      <a:pt x="349" y="561"/>
                      <a:pt x="349" y="562"/>
                      <a:pt x="348" y="563"/>
                    </a:cubicBezTo>
                    <a:lnTo>
                      <a:pt x="345" y="566"/>
                    </a:lnTo>
                    <a:lnTo>
                      <a:pt x="339" y="571"/>
                    </a:lnTo>
                    <a:lnTo>
                      <a:pt x="335" y="577"/>
                    </a:lnTo>
                    <a:cubicBezTo>
                      <a:pt x="334" y="578"/>
                      <a:pt x="333" y="578"/>
                      <a:pt x="333" y="579"/>
                    </a:cubicBezTo>
                    <a:lnTo>
                      <a:pt x="330" y="580"/>
                    </a:lnTo>
                    <a:cubicBezTo>
                      <a:pt x="330" y="581"/>
                      <a:pt x="330" y="581"/>
                      <a:pt x="330" y="581"/>
                    </a:cubicBezTo>
                    <a:cubicBezTo>
                      <a:pt x="329" y="583"/>
                      <a:pt x="329" y="586"/>
                      <a:pt x="328" y="587"/>
                    </a:cubicBezTo>
                    <a:lnTo>
                      <a:pt x="324" y="592"/>
                    </a:lnTo>
                    <a:lnTo>
                      <a:pt x="324" y="595"/>
                    </a:lnTo>
                    <a:lnTo>
                      <a:pt x="326" y="605"/>
                    </a:lnTo>
                    <a:lnTo>
                      <a:pt x="325" y="613"/>
                    </a:lnTo>
                    <a:lnTo>
                      <a:pt x="320" y="630"/>
                    </a:lnTo>
                    <a:lnTo>
                      <a:pt x="319" y="654"/>
                    </a:lnTo>
                    <a:lnTo>
                      <a:pt x="320" y="665"/>
                    </a:lnTo>
                    <a:lnTo>
                      <a:pt x="325" y="675"/>
                    </a:lnTo>
                    <a:lnTo>
                      <a:pt x="330" y="685"/>
                    </a:lnTo>
                    <a:lnTo>
                      <a:pt x="331" y="684"/>
                    </a:lnTo>
                    <a:cubicBezTo>
                      <a:pt x="332" y="682"/>
                      <a:pt x="333" y="680"/>
                      <a:pt x="335" y="680"/>
                    </a:cubicBezTo>
                    <a:lnTo>
                      <a:pt x="340" y="677"/>
                    </a:lnTo>
                    <a:cubicBezTo>
                      <a:pt x="341" y="677"/>
                      <a:pt x="343" y="677"/>
                      <a:pt x="344" y="677"/>
                    </a:cubicBezTo>
                    <a:lnTo>
                      <a:pt x="348" y="677"/>
                    </a:lnTo>
                    <a:cubicBezTo>
                      <a:pt x="349" y="678"/>
                      <a:pt x="350" y="678"/>
                      <a:pt x="351" y="678"/>
                    </a:cubicBezTo>
                    <a:lnTo>
                      <a:pt x="361" y="683"/>
                    </a:lnTo>
                    <a:lnTo>
                      <a:pt x="364" y="683"/>
                    </a:lnTo>
                    <a:cubicBezTo>
                      <a:pt x="365" y="683"/>
                      <a:pt x="366" y="683"/>
                      <a:pt x="367" y="683"/>
                    </a:cubicBezTo>
                    <a:lnTo>
                      <a:pt x="369" y="683"/>
                    </a:lnTo>
                    <a:cubicBezTo>
                      <a:pt x="371" y="684"/>
                      <a:pt x="372" y="684"/>
                      <a:pt x="373" y="686"/>
                    </a:cubicBezTo>
                    <a:lnTo>
                      <a:pt x="375" y="688"/>
                    </a:lnTo>
                    <a:cubicBezTo>
                      <a:pt x="376" y="688"/>
                      <a:pt x="377" y="689"/>
                      <a:pt x="377" y="690"/>
                    </a:cubicBezTo>
                    <a:lnTo>
                      <a:pt x="379" y="695"/>
                    </a:lnTo>
                    <a:lnTo>
                      <a:pt x="383" y="695"/>
                    </a:lnTo>
                    <a:cubicBezTo>
                      <a:pt x="385" y="695"/>
                      <a:pt x="387" y="697"/>
                      <a:pt x="388" y="698"/>
                    </a:cubicBezTo>
                    <a:lnTo>
                      <a:pt x="390" y="700"/>
                    </a:lnTo>
                    <a:cubicBezTo>
                      <a:pt x="391" y="702"/>
                      <a:pt x="391" y="704"/>
                      <a:pt x="391" y="707"/>
                    </a:cubicBezTo>
                    <a:lnTo>
                      <a:pt x="390" y="711"/>
                    </a:lnTo>
                    <a:lnTo>
                      <a:pt x="396" y="710"/>
                    </a:lnTo>
                    <a:cubicBezTo>
                      <a:pt x="398" y="709"/>
                      <a:pt x="400" y="709"/>
                      <a:pt x="401" y="710"/>
                    </a:cubicBezTo>
                    <a:lnTo>
                      <a:pt x="405" y="712"/>
                    </a:lnTo>
                    <a:lnTo>
                      <a:pt x="419" y="723"/>
                    </a:lnTo>
                    <a:lnTo>
                      <a:pt x="425" y="727"/>
                    </a:lnTo>
                    <a:lnTo>
                      <a:pt x="439" y="732"/>
                    </a:lnTo>
                    <a:cubicBezTo>
                      <a:pt x="440" y="733"/>
                      <a:pt x="441" y="733"/>
                      <a:pt x="442" y="734"/>
                    </a:cubicBezTo>
                    <a:lnTo>
                      <a:pt x="449" y="740"/>
                    </a:lnTo>
                    <a:cubicBezTo>
                      <a:pt x="450" y="741"/>
                      <a:pt x="450" y="741"/>
                      <a:pt x="451" y="742"/>
                    </a:cubicBezTo>
                    <a:lnTo>
                      <a:pt x="457" y="753"/>
                    </a:lnTo>
                    <a:lnTo>
                      <a:pt x="460" y="753"/>
                    </a:lnTo>
                    <a:cubicBezTo>
                      <a:pt x="460" y="754"/>
                      <a:pt x="461" y="754"/>
                      <a:pt x="462" y="754"/>
                    </a:cubicBezTo>
                    <a:lnTo>
                      <a:pt x="464" y="755"/>
                    </a:lnTo>
                    <a:cubicBezTo>
                      <a:pt x="465" y="756"/>
                      <a:pt x="465" y="757"/>
                      <a:pt x="466" y="758"/>
                    </a:cubicBezTo>
                    <a:lnTo>
                      <a:pt x="469" y="762"/>
                    </a:lnTo>
                    <a:lnTo>
                      <a:pt x="473" y="771"/>
                    </a:lnTo>
                    <a:lnTo>
                      <a:pt x="477" y="786"/>
                    </a:lnTo>
                    <a:lnTo>
                      <a:pt x="480" y="802"/>
                    </a:lnTo>
                    <a:lnTo>
                      <a:pt x="480" y="811"/>
                    </a:lnTo>
                    <a:cubicBezTo>
                      <a:pt x="480" y="812"/>
                      <a:pt x="480" y="814"/>
                      <a:pt x="479" y="815"/>
                    </a:cubicBezTo>
                    <a:lnTo>
                      <a:pt x="476" y="820"/>
                    </a:lnTo>
                    <a:cubicBezTo>
                      <a:pt x="476" y="821"/>
                      <a:pt x="475" y="822"/>
                      <a:pt x="474" y="822"/>
                    </a:cubicBezTo>
                    <a:lnTo>
                      <a:pt x="473" y="824"/>
                    </a:lnTo>
                    <a:lnTo>
                      <a:pt x="474" y="825"/>
                    </a:lnTo>
                    <a:cubicBezTo>
                      <a:pt x="475" y="826"/>
                      <a:pt x="476" y="828"/>
                      <a:pt x="477" y="828"/>
                    </a:cubicBezTo>
                    <a:cubicBezTo>
                      <a:pt x="477" y="829"/>
                      <a:pt x="478" y="830"/>
                      <a:pt x="478" y="831"/>
                    </a:cubicBezTo>
                    <a:lnTo>
                      <a:pt x="478" y="832"/>
                    </a:lnTo>
                    <a:lnTo>
                      <a:pt x="479" y="833"/>
                    </a:lnTo>
                    <a:cubicBezTo>
                      <a:pt x="480" y="833"/>
                      <a:pt x="480" y="833"/>
                      <a:pt x="481" y="833"/>
                    </a:cubicBezTo>
                    <a:lnTo>
                      <a:pt x="498" y="844"/>
                    </a:lnTo>
                    <a:lnTo>
                      <a:pt x="499" y="844"/>
                    </a:lnTo>
                    <a:lnTo>
                      <a:pt x="507" y="840"/>
                    </a:lnTo>
                    <a:cubicBezTo>
                      <a:pt x="508" y="840"/>
                      <a:pt x="509" y="840"/>
                      <a:pt x="509" y="840"/>
                    </a:cubicBezTo>
                    <a:lnTo>
                      <a:pt x="519" y="838"/>
                    </a:lnTo>
                    <a:lnTo>
                      <a:pt x="521" y="837"/>
                    </a:lnTo>
                    <a:cubicBezTo>
                      <a:pt x="522" y="837"/>
                      <a:pt x="522" y="836"/>
                      <a:pt x="523" y="836"/>
                    </a:cubicBezTo>
                    <a:lnTo>
                      <a:pt x="526" y="835"/>
                    </a:lnTo>
                    <a:cubicBezTo>
                      <a:pt x="527" y="834"/>
                      <a:pt x="529" y="834"/>
                      <a:pt x="530" y="834"/>
                    </a:cubicBezTo>
                    <a:cubicBezTo>
                      <a:pt x="531" y="835"/>
                      <a:pt x="534" y="835"/>
                      <a:pt x="534" y="836"/>
                    </a:cubicBezTo>
                    <a:lnTo>
                      <a:pt x="536" y="836"/>
                    </a:lnTo>
                    <a:lnTo>
                      <a:pt x="548" y="829"/>
                    </a:lnTo>
                    <a:cubicBezTo>
                      <a:pt x="549" y="829"/>
                      <a:pt x="550" y="829"/>
                      <a:pt x="550" y="828"/>
                    </a:cubicBezTo>
                    <a:lnTo>
                      <a:pt x="553" y="828"/>
                    </a:lnTo>
                    <a:cubicBezTo>
                      <a:pt x="555" y="828"/>
                      <a:pt x="556" y="828"/>
                      <a:pt x="558" y="828"/>
                    </a:cubicBezTo>
                    <a:lnTo>
                      <a:pt x="561" y="830"/>
                    </a:lnTo>
                    <a:lnTo>
                      <a:pt x="569" y="834"/>
                    </a:lnTo>
                    <a:lnTo>
                      <a:pt x="578" y="833"/>
                    </a:lnTo>
                    <a:lnTo>
                      <a:pt x="583" y="832"/>
                    </a:lnTo>
                    <a:lnTo>
                      <a:pt x="593" y="826"/>
                    </a:lnTo>
                    <a:cubicBezTo>
                      <a:pt x="594" y="826"/>
                      <a:pt x="595" y="825"/>
                      <a:pt x="596" y="825"/>
                    </a:cubicBezTo>
                    <a:lnTo>
                      <a:pt x="602" y="824"/>
                    </a:lnTo>
                    <a:lnTo>
                      <a:pt x="602" y="824"/>
                    </a:lnTo>
                    <a:cubicBezTo>
                      <a:pt x="604" y="824"/>
                      <a:pt x="605" y="824"/>
                      <a:pt x="606" y="824"/>
                    </a:cubicBezTo>
                    <a:lnTo>
                      <a:pt x="612" y="827"/>
                    </a:lnTo>
                    <a:cubicBezTo>
                      <a:pt x="614" y="827"/>
                      <a:pt x="615" y="828"/>
                      <a:pt x="616" y="829"/>
                    </a:cubicBezTo>
                    <a:lnTo>
                      <a:pt x="622" y="836"/>
                    </a:lnTo>
                    <a:cubicBezTo>
                      <a:pt x="622" y="836"/>
                      <a:pt x="623" y="837"/>
                      <a:pt x="623" y="838"/>
                    </a:cubicBezTo>
                    <a:lnTo>
                      <a:pt x="626" y="846"/>
                    </a:lnTo>
                    <a:lnTo>
                      <a:pt x="631" y="846"/>
                    </a:lnTo>
                    <a:cubicBezTo>
                      <a:pt x="632" y="846"/>
                      <a:pt x="633" y="846"/>
                      <a:pt x="634" y="846"/>
                    </a:cubicBezTo>
                    <a:lnTo>
                      <a:pt x="639" y="848"/>
                    </a:lnTo>
                    <a:lnTo>
                      <a:pt x="643" y="848"/>
                    </a:lnTo>
                    <a:lnTo>
                      <a:pt x="647" y="846"/>
                    </a:lnTo>
                    <a:lnTo>
                      <a:pt x="669" y="826"/>
                    </a:lnTo>
                    <a:lnTo>
                      <a:pt x="680" y="820"/>
                    </a:lnTo>
                    <a:cubicBezTo>
                      <a:pt x="681" y="819"/>
                      <a:pt x="681" y="819"/>
                      <a:pt x="682" y="819"/>
                    </a:cubicBezTo>
                    <a:lnTo>
                      <a:pt x="693" y="817"/>
                    </a:lnTo>
                    <a:lnTo>
                      <a:pt x="696" y="814"/>
                    </a:lnTo>
                    <a:cubicBezTo>
                      <a:pt x="697" y="813"/>
                      <a:pt x="698" y="813"/>
                      <a:pt x="699" y="813"/>
                    </a:cubicBezTo>
                    <a:cubicBezTo>
                      <a:pt x="701" y="812"/>
                      <a:pt x="703" y="812"/>
                      <a:pt x="704" y="813"/>
                    </a:cubicBezTo>
                    <a:lnTo>
                      <a:pt x="704" y="813"/>
                    </a:lnTo>
                    <a:cubicBezTo>
                      <a:pt x="705" y="813"/>
                      <a:pt x="706" y="813"/>
                      <a:pt x="707" y="814"/>
                    </a:cubicBezTo>
                    <a:cubicBezTo>
                      <a:pt x="708" y="815"/>
                      <a:pt x="710" y="816"/>
                      <a:pt x="711" y="818"/>
                    </a:cubicBezTo>
                    <a:lnTo>
                      <a:pt x="713" y="823"/>
                    </a:lnTo>
                    <a:lnTo>
                      <a:pt x="722" y="821"/>
                    </a:lnTo>
                    <a:lnTo>
                      <a:pt x="723" y="819"/>
                    </a:lnTo>
                    <a:lnTo>
                      <a:pt x="723" y="813"/>
                    </a:lnTo>
                    <a:lnTo>
                      <a:pt x="716" y="789"/>
                    </a:lnTo>
                    <a:cubicBezTo>
                      <a:pt x="715" y="788"/>
                      <a:pt x="715" y="786"/>
                      <a:pt x="716" y="785"/>
                    </a:cubicBezTo>
                    <a:cubicBezTo>
                      <a:pt x="717" y="783"/>
                      <a:pt x="718" y="781"/>
                      <a:pt x="720" y="779"/>
                    </a:cubicBezTo>
                    <a:lnTo>
                      <a:pt x="721" y="779"/>
                    </a:lnTo>
                    <a:cubicBezTo>
                      <a:pt x="721" y="778"/>
                      <a:pt x="722" y="778"/>
                      <a:pt x="722" y="777"/>
                    </a:cubicBezTo>
                    <a:lnTo>
                      <a:pt x="722" y="776"/>
                    </a:lnTo>
                    <a:cubicBezTo>
                      <a:pt x="722" y="775"/>
                      <a:pt x="723" y="774"/>
                      <a:pt x="723" y="773"/>
                    </a:cubicBezTo>
                    <a:lnTo>
                      <a:pt x="724" y="771"/>
                    </a:lnTo>
                    <a:cubicBezTo>
                      <a:pt x="724" y="769"/>
                      <a:pt x="725" y="768"/>
                      <a:pt x="727" y="767"/>
                    </a:cubicBezTo>
                    <a:lnTo>
                      <a:pt x="733" y="763"/>
                    </a:lnTo>
                    <a:cubicBezTo>
                      <a:pt x="734" y="763"/>
                      <a:pt x="736" y="762"/>
                      <a:pt x="737" y="762"/>
                    </a:cubicBezTo>
                    <a:lnTo>
                      <a:pt x="746" y="760"/>
                    </a:lnTo>
                    <a:cubicBezTo>
                      <a:pt x="747" y="760"/>
                      <a:pt x="747" y="760"/>
                      <a:pt x="748" y="761"/>
                    </a:cubicBezTo>
                    <a:lnTo>
                      <a:pt x="757" y="762"/>
                    </a:lnTo>
                    <a:lnTo>
                      <a:pt x="772" y="767"/>
                    </a:lnTo>
                    <a:lnTo>
                      <a:pt x="777" y="767"/>
                    </a:lnTo>
                    <a:lnTo>
                      <a:pt x="783" y="763"/>
                    </a:lnTo>
                    <a:lnTo>
                      <a:pt x="790" y="755"/>
                    </a:lnTo>
                    <a:lnTo>
                      <a:pt x="793" y="749"/>
                    </a:lnTo>
                    <a:lnTo>
                      <a:pt x="796" y="735"/>
                    </a:lnTo>
                    <a:cubicBezTo>
                      <a:pt x="796" y="734"/>
                      <a:pt x="797" y="734"/>
                      <a:pt x="797" y="733"/>
                    </a:cubicBezTo>
                    <a:lnTo>
                      <a:pt x="799" y="729"/>
                    </a:lnTo>
                    <a:cubicBezTo>
                      <a:pt x="801" y="727"/>
                      <a:pt x="803" y="725"/>
                      <a:pt x="805" y="725"/>
                    </a:cubicBezTo>
                    <a:lnTo>
                      <a:pt x="808" y="724"/>
                    </a:lnTo>
                    <a:cubicBezTo>
                      <a:pt x="810" y="724"/>
                      <a:pt x="811" y="724"/>
                      <a:pt x="812" y="725"/>
                    </a:cubicBezTo>
                    <a:lnTo>
                      <a:pt x="823" y="729"/>
                    </a:lnTo>
                    <a:lnTo>
                      <a:pt x="837" y="727"/>
                    </a:lnTo>
                    <a:lnTo>
                      <a:pt x="844" y="717"/>
                    </a:lnTo>
                    <a:cubicBezTo>
                      <a:pt x="845" y="715"/>
                      <a:pt x="846" y="714"/>
                      <a:pt x="847" y="714"/>
                    </a:cubicBezTo>
                    <a:lnTo>
                      <a:pt x="852" y="711"/>
                    </a:lnTo>
                    <a:cubicBezTo>
                      <a:pt x="854" y="711"/>
                      <a:pt x="856" y="710"/>
                      <a:pt x="858" y="711"/>
                    </a:cubicBezTo>
                    <a:lnTo>
                      <a:pt x="860" y="711"/>
                    </a:lnTo>
                    <a:cubicBezTo>
                      <a:pt x="861" y="712"/>
                      <a:pt x="861" y="712"/>
                      <a:pt x="861" y="712"/>
                    </a:cubicBezTo>
                    <a:lnTo>
                      <a:pt x="861" y="711"/>
                    </a:lnTo>
                    <a:lnTo>
                      <a:pt x="862" y="703"/>
                    </a:lnTo>
                    <a:cubicBezTo>
                      <a:pt x="862" y="701"/>
                      <a:pt x="862" y="700"/>
                      <a:pt x="862" y="699"/>
                    </a:cubicBezTo>
                    <a:lnTo>
                      <a:pt x="866" y="692"/>
                    </a:lnTo>
                    <a:lnTo>
                      <a:pt x="876" y="680"/>
                    </a:lnTo>
                    <a:lnTo>
                      <a:pt x="878" y="675"/>
                    </a:lnTo>
                    <a:lnTo>
                      <a:pt x="879" y="670"/>
                    </a:lnTo>
                    <a:lnTo>
                      <a:pt x="878" y="664"/>
                    </a:lnTo>
                    <a:lnTo>
                      <a:pt x="879" y="654"/>
                    </a:lnTo>
                    <a:lnTo>
                      <a:pt x="882" y="646"/>
                    </a:lnTo>
                    <a:cubicBezTo>
                      <a:pt x="882" y="645"/>
                      <a:pt x="882" y="644"/>
                      <a:pt x="883" y="644"/>
                    </a:cubicBezTo>
                    <a:lnTo>
                      <a:pt x="886" y="640"/>
                    </a:lnTo>
                    <a:cubicBezTo>
                      <a:pt x="886" y="639"/>
                      <a:pt x="887" y="638"/>
                      <a:pt x="888" y="637"/>
                    </a:cubicBezTo>
                    <a:lnTo>
                      <a:pt x="901" y="629"/>
                    </a:lnTo>
                    <a:lnTo>
                      <a:pt x="903" y="626"/>
                    </a:lnTo>
                    <a:lnTo>
                      <a:pt x="904" y="622"/>
                    </a:lnTo>
                    <a:lnTo>
                      <a:pt x="903" y="616"/>
                    </a:lnTo>
                    <a:lnTo>
                      <a:pt x="898" y="606"/>
                    </a:lnTo>
                    <a:lnTo>
                      <a:pt x="897" y="598"/>
                    </a:lnTo>
                    <a:lnTo>
                      <a:pt x="897" y="592"/>
                    </a:lnTo>
                    <a:lnTo>
                      <a:pt x="900" y="578"/>
                    </a:lnTo>
                    <a:lnTo>
                      <a:pt x="899" y="562"/>
                    </a:lnTo>
                    <a:lnTo>
                      <a:pt x="900" y="556"/>
                    </a:lnTo>
                    <a:cubicBezTo>
                      <a:pt x="900" y="554"/>
                      <a:pt x="900" y="553"/>
                      <a:pt x="901" y="552"/>
                    </a:cubicBezTo>
                    <a:lnTo>
                      <a:pt x="903" y="549"/>
                    </a:lnTo>
                    <a:lnTo>
                      <a:pt x="911" y="543"/>
                    </a:lnTo>
                    <a:lnTo>
                      <a:pt x="909" y="534"/>
                    </a:lnTo>
                    <a:lnTo>
                      <a:pt x="909" y="534"/>
                    </a:lnTo>
                    <a:cubicBezTo>
                      <a:pt x="909" y="533"/>
                      <a:pt x="909" y="531"/>
                      <a:pt x="909" y="530"/>
                    </a:cubicBezTo>
                    <a:lnTo>
                      <a:pt x="911" y="524"/>
                    </a:lnTo>
                    <a:cubicBezTo>
                      <a:pt x="912" y="523"/>
                      <a:pt x="912" y="522"/>
                      <a:pt x="913" y="521"/>
                    </a:cubicBezTo>
                    <a:lnTo>
                      <a:pt x="925" y="508"/>
                    </a:lnTo>
                    <a:lnTo>
                      <a:pt x="925" y="507"/>
                    </a:lnTo>
                    <a:lnTo>
                      <a:pt x="926" y="503"/>
                    </a:lnTo>
                    <a:cubicBezTo>
                      <a:pt x="926" y="501"/>
                      <a:pt x="927" y="500"/>
                      <a:pt x="929" y="499"/>
                    </a:cubicBezTo>
                    <a:lnTo>
                      <a:pt x="931" y="497"/>
                    </a:lnTo>
                    <a:cubicBezTo>
                      <a:pt x="931" y="496"/>
                      <a:pt x="932" y="496"/>
                      <a:pt x="933" y="496"/>
                    </a:cubicBezTo>
                    <a:lnTo>
                      <a:pt x="940" y="492"/>
                    </a:lnTo>
                    <a:cubicBezTo>
                      <a:pt x="941" y="492"/>
                      <a:pt x="943" y="492"/>
                      <a:pt x="944" y="492"/>
                    </a:cubicBezTo>
                    <a:lnTo>
                      <a:pt x="947" y="492"/>
                    </a:lnTo>
                    <a:lnTo>
                      <a:pt x="956" y="494"/>
                    </a:lnTo>
                    <a:lnTo>
                      <a:pt x="958" y="494"/>
                    </a:lnTo>
                    <a:lnTo>
                      <a:pt x="979" y="489"/>
                    </a:lnTo>
                    <a:lnTo>
                      <a:pt x="986" y="484"/>
                    </a:lnTo>
                    <a:lnTo>
                      <a:pt x="991" y="475"/>
                    </a:lnTo>
                    <a:lnTo>
                      <a:pt x="999" y="456"/>
                    </a:lnTo>
                    <a:lnTo>
                      <a:pt x="998" y="448"/>
                    </a:lnTo>
                    <a:lnTo>
                      <a:pt x="999" y="443"/>
                    </a:lnTo>
                    <a:cubicBezTo>
                      <a:pt x="999" y="442"/>
                      <a:pt x="1000" y="441"/>
                      <a:pt x="1000" y="440"/>
                    </a:cubicBezTo>
                    <a:lnTo>
                      <a:pt x="1006" y="430"/>
                    </a:lnTo>
                    <a:cubicBezTo>
                      <a:pt x="1008" y="428"/>
                      <a:pt x="1010" y="427"/>
                      <a:pt x="1012" y="427"/>
                    </a:cubicBezTo>
                    <a:lnTo>
                      <a:pt x="1021" y="425"/>
                    </a:lnTo>
                    <a:cubicBezTo>
                      <a:pt x="1022" y="425"/>
                      <a:pt x="1023" y="425"/>
                      <a:pt x="1024" y="425"/>
                    </a:cubicBezTo>
                    <a:lnTo>
                      <a:pt x="1043" y="430"/>
                    </a:lnTo>
                    <a:lnTo>
                      <a:pt x="1044" y="429"/>
                    </a:lnTo>
                    <a:lnTo>
                      <a:pt x="1046" y="427"/>
                    </a:lnTo>
                    <a:cubicBezTo>
                      <a:pt x="1047" y="426"/>
                      <a:pt x="1049" y="425"/>
                      <a:pt x="1050" y="425"/>
                    </a:cubicBezTo>
                    <a:lnTo>
                      <a:pt x="1053" y="424"/>
                    </a:lnTo>
                    <a:cubicBezTo>
                      <a:pt x="1055" y="424"/>
                      <a:pt x="1056" y="425"/>
                      <a:pt x="1057" y="425"/>
                    </a:cubicBezTo>
                    <a:lnTo>
                      <a:pt x="1074" y="433"/>
                    </a:lnTo>
                    <a:lnTo>
                      <a:pt x="1079" y="410"/>
                    </a:lnTo>
                    <a:cubicBezTo>
                      <a:pt x="1080" y="409"/>
                      <a:pt x="1080" y="409"/>
                      <a:pt x="1080" y="408"/>
                    </a:cubicBezTo>
                    <a:lnTo>
                      <a:pt x="1083" y="404"/>
                    </a:lnTo>
                    <a:lnTo>
                      <a:pt x="1090" y="397"/>
                    </a:lnTo>
                    <a:lnTo>
                      <a:pt x="1091" y="396"/>
                    </a:lnTo>
                    <a:lnTo>
                      <a:pt x="1094" y="394"/>
                    </a:lnTo>
                    <a:cubicBezTo>
                      <a:pt x="1095" y="394"/>
                      <a:pt x="1096" y="394"/>
                      <a:pt x="1096" y="394"/>
                    </a:cubicBezTo>
                    <a:lnTo>
                      <a:pt x="1109" y="388"/>
                    </a:lnTo>
                    <a:lnTo>
                      <a:pt x="1108" y="387"/>
                    </a:lnTo>
                    <a:lnTo>
                      <a:pt x="1080" y="382"/>
                    </a:lnTo>
                    <a:lnTo>
                      <a:pt x="1069" y="385"/>
                    </a:lnTo>
                    <a:cubicBezTo>
                      <a:pt x="1069" y="385"/>
                      <a:pt x="1068" y="385"/>
                      <a:pt x="1067" y="385"/>
                    </a:cubicBezTo>
                    <a:lnTo>
                      <a:pt x="1064" y="385"/>
                    </a:lnTo>
                    <a:cubicBezTo>
                      <a:pt x="1063" y="385"/>
                      <a:pt x="1062" y="385"/>
                      <a:pt x="1061" y="384"/>
                    </a:cubicBezTo>
                    <a:lnTo>
                      <a:pt x="1050" y="380"/>
                    </a:lnTo>
                    <a:lnTo>
                      <a:pt x="1045" y="377"/>
                    </a:lnTo>
                    <a:cubicBezTo>
                      <a:pt x="1043" y="376"/>
                      <a:pt x="1042" y="374"/>
                      <a:pt x="1042" y="372"/>
                    </a:cubicBezTo>
                    <a:lnTo>
                      <a:pt x="1041" y="369"/>
                    </a:lnTo>
                    <a:cubicBezTo>
                      <a:pt x="1040" y="367"/>
                      <a:pt x="1041" y="366"/>
                      <a:pt x="1041" y="365"/>
                    </a:cubicBezTo>
                    <a:lnTo>
                      <a:pt x="1043" y="358"/>
                    </a:lnTo>
                    <a:lnTo>
                      <a:pt x="1049" y="346"/>
                    </a:lnTo>
                    <a:lnTo>
                      <a:pt x="1051" y="334"/>
                    </a:lnTo>
                    <a:lnTo>
                      <a:pt x="1053" y="329"/>
                    </a:lnTo>
                    <a:cubicBezTo>
                      <a:pt x="1054" y="328"/>
                      <a:pt x="1054" y="327"/>
                      <a:pt x="1055" y="326"/>
                    </a:cubicBezTo>
                    <a:lnTo>
                      <a:pt x="1060" y="322"/>
                    </a:lnTo>
                    <a:lnTo>
                      <a:pt x="1058" y="318"/>
                    </a:lnTo>
                    <a:cubicBezTo>
                      <a:pt x="1057" y="317"/>
                      <a:pt x="1057" y="316"/>
                      <a:pt x="1057" y="314"/>
                    </a:cubicBezTo>
                    <a:lnTo>
                      <a:pt x="1058" y="306"/>
                    </a:lnTo>
                    <a:cubicBezTo>
                      <a:pt x="1058" y="305"/>
                      <a:pt x="1058" y="303"/>
                      <a:pt x="1059" y="302"/>
                    </a:cubicBezTo>
                    <a:lnTo>
                      <a:pt x="1063" y="296"/>
                    </a:lnTo>
                    <a:lnTo>
                      <a:pt x="1071" y="286"/>
                    </a:lnTo>
                    <a:lnTo>
                      <a:pt x="1072" y="279"/>
                    </a:lnTo>
                    <a:lnTo>
                      <a:pt x="1072" y="271"/>
                    </a:lnTo>
                    <a:lnTo>
                      <a:pt x="1071" y="262"/>
                    </a:lnTo>
                    <a:lnTo>
                      <a:pt x="1066" y="262"/>
                    </a:lnTo>
                    <a:lnTo>
                      <a:pt x="1054" y="258"/>
                    </a:lnTo>
                    <a:lnTo>
                      <a:pt x="1025" y="245"/>
                    </a:lnTo>
                    <a:lnTo>
                      <a:pt x="1011" y="234"/>
                    </a:lnTo>
                    <a:cubicBezTo>
                      <a:pt x="1011" y="234"/>
                      <a:pt x="1010" y="233"/>
                      <a:pt x="1009" y="232"/>
                    </a:cubicBezTo>
                    <a:lnTo>
                      <a:pt x="999" y="213"/>
                    </a:lnTo>
                    <a:lnTo>
                      <a:pt x="994" y="202"/>
                    </a:lnTo>
                    <a:lnTo>
                      <a:pt x="990" y="196"/>
                    </a:lnTo>
                    <a:lnTo>
                      <a:pt x="972" y="180"/>
                    </a:lnTo>
                    <a:lnTo>
                      <a:pt x="960" y="167"/>
                    </a:lnTo>
                    <a:lnTo>
                      <a:pt x="932" y="148"/>
                    </a:lnTo>
                    <a:cubicBezTo>
                      <a:pt x="931" y="148"/>
                      <a:pt x="931" y="147"/>
                      <a:pt x="930" y="147"/>
                    </a:cubicBezTo>
                    <a:lnTo>
                      <a:pt x="910" y="124"/>
                    </a:lnTo>
                    <a:lnTo>
                      <a:pt x="897" y="114"/>
                    </a:lnTo>
                    <a:cubicBezTo>
                      <a:pt x="896" y="113"/>
                      <a:pt x="895" y="112"/>
                      <a:pt x="895" y="111"/>
                    </a:cubicBezTo>
                    <a:lnTo>
                      <a:pt x="893" y="108"/>
                    </a:lnTo>
                    <a:lnTo>
                      <a:pt x="890" y="97"/>
                    </a:lnTo>
                    <a:lnTo>
                      <a:pt x="882" y="97"/>
                    </a:lnTo>
                    <a:cubicBezTo>
                      <a:pt x="881" y="97"/>
                      <a:pt x="881" y="97"/>
                      <a:pt x="880" y="97"/>
                    </a:cubicBezTo>
                    <a:lnTo>
                      <a:pt x="877" y="97"/>
                    </a:lnTo>
                    <a:cubicBezTo>
                      <a:pt x="876" y="96"/>
                      <a:pt x="875" y="96"/>
                      <a:pt x="875" y="96"/>
                    </a:cubicBezTo>
                    <a:lnTo>
                      <a:pt x="867" y="92"/>
                    </a:lnTo>
                    <a:lnTo>
                      <a:pt x="856" y="94"/>
                    </a:lnTo>
                    <a:cubicBezTo>
                      <a:pt x="856" y="94"/>
                      <a:pt x="855" y="95"/>
                      <a:pt x="854" y="94"/>
                    </a:cubicBezTo>
                    <a:lnTo>
                      <a:pt x="786" y="83"/>
                    </a:lnTo>
                    <a:cubicBezTo>
                      <a:pt x="785" y="82"/>
                      <a:pt x="784" y="82"/>
                      <a:pt x="783" y="81"/>
                    </a:cubicBezTo>
                    <a:lnTo>
                      <a:pt x="776" y="76"/>
                    </a:lnTo>
                    <a:cubicBezTo>
                      <a:pt x="775" y="75"/>
                      <a:pt x="774" y="74"/>
                      <a:pt x="773" y="73"/>
                    </a:cubicBezTo>
                    <a:lnTo>
                      <a:pt x="768" y="63"/>
                    </a:lnTo>
                    <a:lnTo>
                      <a:pt x="762" y="48"/>
                    </a:lnTo>
                    <a:lnTo>
                      <a:pt x="757" y="42"/>
                    </a:lnTo>
                    <a:lnTo>
                      <a:pt x="754" y="37"/>
                    </a:lnTo>
                    <a:lnTo>
                      <a:pt x="751" y="29"/>
                    </a:lnTo>
                    <a:lnTo>
                      <a:pt x="743" y="0"/>
                    </a:lnTo>
                    <a:cubicBezTo>
                      <a:pt x="742" y="2"/>
                      <a:pt x="740" y="4"/>
                      <a:pt x="738" y="4"/>
                    </a:cubicBezTo>
                    <a:cubicBezTo>
                      <a:pt x="737" y="5"/>
                      <a:pt x="736" y="5"/>
                      <a:pt x="735" y="5"/>
                    </a:cubicBezTo>
                    <a:cubicBezTo>
                      <a:pt x="733" y="5"/>
                      <a:pt x="732" y="5"/>
                      <a:pt x="731" y="4"/>
                    </a:cubicBezTo>
                    <a:lnTo>
                      <a:pt x="730" y="4"/>
                    </a:lnTo>
                    <a:lnTo>
                      <a:pt x="707" y="14"/>
                    </a:lnTo>
                    <a:lnTo>
                      <a:pt x="701" y="18"/>
                    </a:lnTo>
                    <a:lnTo>
                      <a:pt x="682" y="43"/>
                    </a:lnTo>
                    <a:cubicBezTo>
                      <a:pt x="681" y="44"/>
                      <a:pt x="681" y="44"/>
                      <a:pt x="680" y="45"/>
                    </a:cubicBezTo>
                    <a:lnTo>
                      <a:pt x="661" y="55"/>
                    </a:lnTo>
                    <a:cubicBezTo>
                      <a:pt x="660" y="56"/>
                      <a:pt x="658" y="56"/>
                      <a:pt x="656" y="55"/>
                    </a:cubicBezTo>
                    <a:lnTo>
                      <a:pt x="649" y="53"/>
                    </a:lnTo>
                    <a:cubicBezTo>
                      <a:pt x="649" y="53"/>
                      <a:pt x="648" y="53"/>
                      <a:pt x="647" y="52"/>
                    </a:cubicBezTo>
                    <a:lnTo>
                      <a:pt x="632" y="42"/>
                    </a:lnTo>
                    <a:lnTo>
                      <a:pt x="629" y="43"/>
                    </a:lnTo>
                    <a:lnTo>
                      <a:pt x="607" y="55"/>
                    </a:lnTo>
                    <a:cubicBezTo>
                      <a:pt x="606" y="55"/>
                      <a:pt x="605" y="55"/>
                      <a:pt x="605" y="55"/>
                    </a:cubicBezTo>
                    <a:lnTo>
                      <a:pt x="599" y="56"/>
                    </a:lnTo>
                    <a:cubicBezTo>
                      <a:pt x="598" y="57"/>
                      <a:pt x="597" y="57"/>
                      <a:pt x="596" y="56"/>
                    </a:cubicBezTo>
                    <a:lnTo>
                      <a:pt x="590" y="55"/>
                    </a:lnTo>
                    <a:cubicBezTo>
                      <a:pt x="589" y="55"/>
                      <a:pt x="589" y="55"/>
                      <a:pt x="588" y="54"/>
                    </a:cubicBezTo>
                    <a:lnTo>
                      <a:pt x="581" y="51"/>
                    </a:lnTo>
                    <a:lnTo>
                      <a:pt x="563" y="36"/>
                    </a:lnTo>
                    <a:lnTo>
                      <a:pt x="541" y="29"/>
                    </a:lnTo>
                    <a:lnTo>
                      <a:pt x="537" y="29"/>
                    </a:lnTo>
                    <a:lnTo>
                      <a:pt x="525" y="32"/>
                    </a:lnTo>
                    <a:cubicBezTo>
                      <a:pt x="524" y="33"/>
                      <a:pt x="523" y="33"/>
                      <a:pt x="522" y="32"/>
                    </a:cubicBezTo>
                    <a:lnTo>
                      <a:pt x="516" y="31"/>
                    </a:lnTo>
                    <a:cubicBezTo>
                      <a:pt x="512" y="31"/>
                      <a:pt x="510" y="28"/>
                      <a:pt x="509" y="25"/>
                    </a:cubicBezTo>
                    <a:cubicBezTo>
                      <a:pt x="509" y="25"/>
                      <a:pt x="509" y="24"/>
                      <a:pt x="509" y="23"/>
                    </a:cubicBezTo>
                    <a:lnTo>
                      <a:pt x="495" y="23"/>
                    </a:lnTo>
                    <a:lnTo>
                      <a:pt x="491" y="24"/>
                    </a:lnTo>
                    <a:lnTo>
                      <a:pt x="480" y="30"/>
                    </a:lnTo>
                    <a:cubicBezTo>
                      <a:pt x="479" y="31"/>
                      <a:pt x="477" y="32"/>
                      <a:pt x="476" y="32"/>
                    </a:cubicBezTo>
                    <a:lnTo>
                      <a:pt x="469" y="31"/>
                    </a:lnTo>
                    <a:cubicBezTo>
                      <a:pt x="468" y="31"/>
                      <a:pt x="467" y="31"/>
                      <a:pt x="466" y="30"/>
                    </a:cubicBezTo>
                    <a:lnTo>
                      <a:pt x="432" y="16"/>
                    </a:lnTo>
                    <a:lnTo>
                      <a:pt x="415" y="20"/>
                    </a:lnTo>
                    <a:cubicBezTo>
                      <a:pt x="415" y="22"/>
                      <a:pt x="414" y="23"/>
                      <a:pt x="413" y="25"/>
                    </a:cubicBezTo>
                    <a:lnTo>
                      <a:pt x="403" y="35"/>
                    </a:lnTo>
                    <a:cubicBezTo>
                      <a:pt x="402" y="36"/>
                      <a:pt x="400" y="37"/>
                      <a:pt x="399" y="38"/>
                    </a:cubicBezTo>
                    <a:lnTo>
                      <a:pt x="389" y="40"/>
                    </a:lnTo>
                    <a:cubicBezTo>
                      <a:pt x="387" y="41"/>
                      <a:pt x="384" y="40"/>
                      <a:pt x="382" y="38"/>
                    </a:cubicBezTo>
                    <a:lnTo>
                      <a:pt x="373" y="32"/>
                    </a:lnTo>
                    <a:cubicBezTo>
                      <a:pt x="372" y="31"/>
                      <a:pt x="371" y="29"/>
                      <a:pt x="371" y="28"/>
                    </a:cubicBezTo>
                    <a:lnTo>
                      <a:pt x="360" y="3"/>
                    </a:lnTo>
                    <a:lnTo>
                      <a:pt x="359" y="3"/>
                    </a:lnTo>
                    <a:lnTo>
                      <a:pt x="356" y="3"/>
                    </a:lnTo>
                    <a:lnTo>
                      <a:pt x="345" y="11"/>
                    </a:lnTo>
                    <a:lnTo>
                      <a:pt x="311" y="24"/>
                    </a:lnTo>
                    <a:cubicBezTo>
                      <a:pt x="309" y="25"/>
                      <a:pt x="308" y="24"/>
                      <a:pt x="307" y="24"/>
                    </a:cubicBezTo>
                    <a:lnTo>
                      <a:pt x="303" y="22"/>
                    </a:lnTo>
                    <a:cubicBezTo>
                      <a:pt x="302" y="22"/>
                      <a:pt x="301" y="21"/>
                      <a:pt x="301" y="20"/>
                    </a:cubicBezTo>
                    <a:lnTo>
                      <a:pt x="293" y="12"/>
                    </a:lnTo>
                    <a:lnTo>
                      <a:pt x="289" y="10"/>
                    </a:lnTo>
                    <a:lnTo>
                      <a:pt x="279" y="8"/>
                    </a:lnTo>
                    <a:lnTo>
                      <a:pt x="222" y="10"/>
                    </a:lnTo>
                    <a:cubicBezTo>
                      <a:pt x="221" y="10"/>
                      <a:pt x="219" y="10"/>
                      <a:pt x="218" y="9"/>
                    </a:cubicBezTo>
                    <a:lnTo>
                      <a:pt x="215" y="8"/>
                    </a:lnTo>
                    <a:cubicBezTo>
                      <a:pt x="214" y="7"/>
                      <a:pt x="213" y="7"/>
                      <a:pt x="213" y="7"/>
                    </a:cubicBezTo>
                    <a:lnTo>
                      <a:pt x="205" y="1"/>
                    </a:lnTo>
                    <a:lnTo>
                      <a:pt x="199" y="0"/>
                    </a:lnTo>
                    <a:lnTo>
                      <a:pt x="121" y="37"/>
                    </a:lnTo>
                    <a:cubicBezTo>
                      <a:pt x="120" y="38"/>
                      <a:pt x="119" y="38"/>
                      <a:pt x="118" y="38"/>
                    </a:cubicBezTo>
                    <a:lnTo>
                      <a:pt x="103" y="39"/>
                    </a:lnTo>
                    <a:lnTo>
                      <a:pt x="97" y="42"/>
                    </a:lnTo>
                    <a:lnTo>
                      <a:pt x="71" y="62"/>
                    </a:lnTo>
                    <a:cubicBezTo>
                      <a:pt x="70" y="62"/>
                      <a:pt x="69" y="63"/>
                      <a:pt x="68" y="63"/>
                    </a:cubicBezTo>
                    <a:lnTo>
                      <a:pt x="65" y="64"/>
                    </a:lnTo>
                    <a:cubicBezTo>
                      <a:pt x="65" y="64"/>
                      <a:pt x="64" y="65"/>
                      <a:pt x="63" y="65"/>
                    </a:cubicBezTo>
                    <a:lnTo>
                      <a:pt x="56" y="65"/>
                    </a:lnTo>
                    <a:lnTo>
                      <a:pt x="52" y="67"/>
                    </a:lnTo>
                    <a:lnTo>
                      <a:pt x="46" y="72"/>
                    </a:lnTo>
                    <a:lnTo>
                      <a:pt x="40" y="79"/>
                    </a:lnTo>
                    <a:lnTo>
                      <a:pt x="36" y="85"/>
                    </a:lnTo>
                    <a:lnTo>
                      <a:pt x="33" y="95"/>
                    </a:lnTo>
                    <a:lnTo>
                      <a:pt x="32" y="104"/>
                    </a:lnTo>
                    <a:cubicBezTo>
                      <a:pt x="32" y="104"/>
                      <a:pt x="32" y="105"/>
                      <a:pt x="31" y="106"/>
                    </a:cubicBezTo>
                    <a:lnTo>
                      <a:pt x="28" y="112"/>
                    </a:lnTo>
                    <a:cubicBezTo>
                      <a:pt x="27" y="115"/>
                      <a:pt x="26" y="116"/>
                      <a:pt x="23" y="117"/>
                    </a:cubicBezTo>
                    <a:lnTo>
                      <a:pt x="15" y="119"/>
                    </a:lnTo>
                    <a:cubicBezTo>
                      <a:pt x="15" y="119"/>
                      <a:pt x="14" y="119"/>
                      <a:pt x="13" y="119"/>
                    </a:cubicBezTo>
                    <a:lnTo>
                      <a:pt x="3" y="119"/>
                    </a:lnTo>
                    <a:lnTo>
                      <a:pt x="3" y="125"/>
                    </a:lnTo>
                    <a:lnTo>
                      <a:pt x="3" y="155"/>
                    </a:lnTo>
                    <a:lnTo>
                      <a:pt x="3" y="160"/>
                    </a:lnTo>
                    <a:lnTo>
                      <a:pt x="0" y="16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9" name="Freeform 349">
                <a:extLst>
                  <a:ext uri="{FF2B5EF4-FFF2-40B4-BE49-F238E27FC236}">
                    <a16:creationId xmlns:a16="http://schemas.microsoft.com/office/drawing/2014/main" id="{BE7AF8D5-B4C5-6FE1-6907-EDE69DC5EBB0}"/>
                  </a:ext>
                </a:extLst>
              </p:cNvPr>
              <p:cNvSpPr>
                <a:spLocks noChangeArrowheads="1"/>
              </p:cNvSpPr>
              <p:nvPr/>
            </p:nvSpPr>
            <p:spPr bwMode="auto">
              <a:xfrm>
                <a:off x="7736207" y="4677568"/>
                <a:ext cx="949060" cy="570034"/>
              </a:xfrm>
              <a:custGeom>
                <a:avLst/>
                <a:gdLst>
                  <a:gd name="T0" fmla="*/ 1195 w 1403"/>
                  <a:gd name="T1" fmla="*/ 196 h 842"/>
                  <a:gd name="T2" fmla="*/ 1149 w 1403"/>
                  <a:gd name="T3" fmla="*/ 170 h 842"/>
                  <a:gd name="T4" fmla="*/ 1130 w 1403"/>
                  <a:gd name="T5" fmla="*/ 184 h 842"/>
                  <a:gd name="T6" fmla="*/ 1093 w 1403"/>
                  <a:gd name="T7" fmla="*/ 201 h 842"/>
                  <a:gd name="T8" fmla="*/ 1075 w 1403"/>
                  <a:gd name="T9" fmla="*/ 202 h 842"/>
                  <a:gd name="T10" fmla="*/ 1015 w 1403"/>
                  <a:gd name="T11" fmla="*/ 163 h 842"/>
                  <a:gd name="T12" fmla="*/ 965 w 1403"/>
                  <a:gd name="T13" fmla="*/ 87 h 842"/>
                  <a:gd name="T14" fmla="*/ 911 w 1403"/>
                  <a:gd name="T15" fmla="*/ 57 h 842"/>
                  <a:gd name="T16" fmla="*/ 879 w 1403"/>
                  <a:gd name="T17" fmla="*/ 45 h 842"/>
                  <a:gd name="T18" fmla="*/ 861 w 1403"/>
                  <a:gd name="T19" fmla="*/ 28 h 842"/>
                  <a:gd name="T20" fmla="*/ 836 w 1403"/>
                  <a:gd name="T21" fmla="*/ 26 h 842"/>
                  <a:gd name="T22" fmla="*/ 808 w 1403"/>
                  <a:gd name="T23" fmla="*/ 20 h 842"/>
                  <a:gd name="T24" fmla="*/ 750 w 1403"/>
                  <a:gd name="T25" fmla="*/ 31 h 842"/>
                  <a:gd name="T26" fmla="*/ 720 w 1403"/>
                  <a:gd name="T27" fmla="*/ 44 h 842"/>
                  <a:gd name="T28" fmla="*/ 668 w 1403"/>
                  <a:gd name="T29" fmla="*/ 73 h 842"/>
                  <a:gd name="T30" fmla="*/ 654 w 1403"/>
                  <a:gd name="T31" fmla="*/ 115 h 842"/>
                  <a:gd name="T32" fmla="*/ 666 w 1403"/>
                  <a:gd name="T33" fmla="*/ 189 h 842"/>
                  <a:gd name="T34" fmla="*/ 665 w 1403"/>
                  <a:gd name="T35" fmla="*/ 303 h 842"/>
                  <a:gd name="T36" fmla="*/ 604 w 1403"/>
                  <a:gd name="T37" fmla="*/ 360 h 842"/>
                  <a:gd name="T38" fmla="*/ 527 w 1403"/>
                  <a:gd name="T39" fmla="*/ 400 h 842"/>
                  <a:gd name="T40" fmla="*/ 471 w 1403"/>
                  <a:gd name="T41" fmla="*/ 374 h 842"/>
                  <a:gd name="T42" fmla="*/ 425 w 1403"/>
                  <a:gd name="T43" fmla="*/ 307 h 842"/>
                  <a:gd name="T44" fmla="*/ 402 w 1403"/>
                  <a:gd name="T45" fmla="*/ 251 h 842"/>
                  <a:gd name="T46" fmla="*/ 301 w 1403"/>
                  <a:gd name="T47" fmla="*/ 141 h 842"/>
                  <a:gd name="T48" fmla="*/ 146 w 1403"/>
                  <a:gd name="T49" fmla="*/ 180 h 842"/>
                  <a:gd name="T50" fmla="*/ 92 w 1403"/>
                  <a:gd name="T51" fmla="*/ 271 h 842"/>
                  <a:gd name="T52" fmla="*/ 87 w 1403"/>
                  <a:gd name="T53" fmla="*/ 354 h 842"/>
                  <a:gd name="T54" fmla="*/ 46 w 1403"/>
                  <a:gd name="T55" fmla="*/ 420 h 842"/>
                  <a:gd name="T56" fmla="*/ 8 w 1403"/>
                  <a:gd name="T57" fmla="*/ 526 h 842"/>
                  <a:gd name="T58" fmla="*/ 16 w 1403"/>
                  <a:gd name="T59" fmla="*/ 551 h 842"/>
                  <a:gd name="T60" fmla="*/ 21 w 1403"/>
                  <a:gd name="T61" fmla="*/ 597 h 842"/>
                  <a:gd name="T62" fmla="*/ 0 w 1403"/>
                  <a:gd name="T63" fmla="*/ 605 h 842"/>
                  <a:gd name="T64" fmla="*/ 30 w 1403"/>
                  <a:gd name="T65" fmla="*/ 698 h 842"/>
                  <a:gd name="T66" fmla="*/ 65 w 1403"/>
                  <a:gd name="T67" fmla="*/ 645 h 842"/>
                  <a:gd name="T68" fmla="*/ 213 w 1403"/>
                  <a:gd name="T69" fmla="*/ 580 h 842"/>
                  <a:gd name="T70" fmla="*/ 310 w 1403"/>
                  <a:gd name="T71" fmla="*/ 591 h 842"/>
                  <a:gd name="T72" fmla="*/ 373 w 1403"/>
                  <a:gd name="T73" fmla="*/ 582 h 842"/>
                  <a:gd name="T74" fmla="*/ 412 w 1403"/>
                  <a:gd name="T75" fmla="*/ 613 h 842"/>
                  <a:gd name="T76" fmla="*/ 488 w 1403"/>
                  <a:gd name="T77" fmla="*/ 611 h 842"/>
                  <a:gd name="T78" fmla="*/ 536 w 1403"/>
                  <a:gd name="T79" fmla="*/ 606 h 842"/>
                  <a:gd name="T80" fmla="*/ 586 w 1403"/>
                  <a:gd name="T81" fmla="*/ 618 h 842"/>
                  <a:gd name="T82" fmla="*/ 656 w 1403"/>
                  <a:gd name="T83" fmla="*/ 624 h 842"/>
                  <a:gd name="T84" fmla="*/ 713 w 1403"/>
                  <a:gd name="T85" fmla="*/ 595 h 842"/>
                  <a:gd name="T86" fmla="*/ 762 w 1403"/>
                  <a:gd name="T87" fmla="*/ 572 h 842"/>
                  <a:gd name="T88" fmla="*/ 801 w 1403"/>
                  <a:gd name="T89" fmla="*/ 659 h 842"/>
                  <a:gd name="T90" fmla="*/ 913 w 1403"/>
                  <a:gd name="T91" fmla="*/ 677 h 842"/>
                  <a:gd name="T92" fmla="*/ 997 w 1403"/>
                  <a:gd name="T93" fmla="*/ 764 h 842"/>
                  <a:gd name="T94" fmla="*/ 1088 w 1403"/>
                  <a:gd name="T95" fmla="*/ 841 h 842"/>
                  <a:gd name="T96" fmla="*/ 1119 w 1403"/>
                  <a:gd name="T97" fmla="*/ 836 h 842"/>
                  <a:gd name="T98" fmla="*/ 1192 w 1403"/>
                  <a:gd name="T99" fmla="*/ 783 h 842"/>
                  <a:gd name="T100" fmla="*/ 1240 w 1403"/>
                  <a:gd name="T101" fmla="*/ 785 h 842"/>
                  <a:gd name="T102" fmla="*/ 1285 w 1403"/>
                  <a:gd name="T103" fmla="*/ 774 h 842"/>
                  <a:gd name="T104" fmla="*/ 1337 w 1403"/>
                  <a:gd name="T105" fmla="*/ 707 h 842"/>
                  <a:gd name="T106" fmla="*/ 1376 w 1403"/>
                  <a:gd name="T107" fmla="*/ 676 h 842"/>
                  <a:gd name="T108" fmla="*/ 1402 w 1403"/>
                  <a:gd name="T109" fmla="*/ 639 h 842"/>
                  <a:gd name="T110" fmla="*/ 1378 w 1403"/>
                  <a:gd name="T111" fmla="*/ 563 h 842"/>
                  <a:gd name="T112" fmla="*/ 1367 w 1403"/>
                  <a:gd name="T113" fmla="*/ 537 h 842"/>
                  <a:gd name="T114" fmla="*/ 1337 w 1403"/>
                  <a:gd name="T115" fmla="*/ 482 h 842"/>
                  <a:gd name="T116" fmla="*/ 1319 w 1403"/>
                  <a:gd name="T117" fmla="*/ 437 h 842"/>
                  <a:gd name="T118" fmla="*/ 1305 w 1403"/>
                  <a:gd name="T119" fmla="*/ 380 h 842"/>
                  <a:gd name="T120" fmla="*/ 1302 w 1403"/>
                  <a:gd name="T121" fmla="*/ 333 h 842"/>
                  <a:gd name="T122" fmla="*/ 1324 w 1403"/>
                  <a:gd name="T123" fmla="*/ 274 h 842"/>
                  <a:gd name="T124" fmla="*/ 1264 w 1403"/>
                  <a:gd name="T125" fmla="*/ 21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842">
                    <a:moveTo>
                      <a:pt x="1243" y="198"/>
                    </a:moveTo>
                    <a:lnTo>
                      <a:pt x="1239" y="201"/>
                    </a:lnTo>
                    <a:lnTo>
                      <a:pt x="1239" y="201"/>
                    </a:lnTo>
                    <a:cubicBezTo>
                      <a:pt x="1238" y="201"/>
                      <a:pt x="1238" y="202"/>
                      <a:pt x="1238" y="202"/>
                    </a:cubicBezTo>
                    <a:lnTo>
                      <a:pt x="1231" y="206"/>
                    </a:lnTo>
                    <a:cubicBezTo>
                      <a:pt x="1230" y="207"/>
                      <a:pt x="1228" y="208"/>
                      <a:pt x="1227" y="208"/>
                    </a:cubicBezTo>
                    <a:cubicBezTo>
                      <a:pt x="1226" y="208"/>
                      <a:pt x="1225" y="207"/>
                      <a:pt x="1224" y="207"/>
                    </a:cubicBezTo>
                    <a:lnTo>
                      <a:pt x="1195" y="196"/>
                    </a:lnTo>
                    <a:lnTo>
                      <a:pt x="1181" y="195"/>
                    </a:lnTo>
                    <a:cubicBezTo>
                      <a:pt x="1180" y="194"/>
                      <a:pt x="1179" y="194"/>
                      <a:pt x="1178" y="194"/>
                    </a:cubicBezTo>
                    <a:lnTo>
                      <a:pt x="1173" y="191"/>
                    </a:lnTo>
                    <a:cubicBezTo>
                      <a:pt x="1172" y="191"/>
                      <a:pt x="1171" y="190"/>
                      <a:pt x="1170" y="189"/>
                    </a:cubicBezTo>
                    <a:lnTo>
                      <a:pt x="1167" y="185"/>
                    </a:lnTo>
                    <a:lnTo>
                      <a:pt x="1157" y="172"/>
                    </a:lnTo>
                    <a:lnTo>
                      <a:pt x="1151" y="170"/>
                    </a:lnTo>
                    <a:lnTo>
                      <a:pt x="1149" y="170"/>
                    </a:lnTo>
                    <a:cubicBezTo>
                      <a:pt x="1148" y="171"/>
                      <a:pt x="1147" y="171"/>
                      <a:pt x="1146" y="170"/>
                    </a:cubicBezTo>
                    <a:lnTo>
                      <a:pt x="1145" y="170"/>
                    </a:lnTo>
                    <a:lnTo>
                      <a:pt x="1143" y="174"/>
                    </a:lnTo>
                    <a:cubicBezTo>
                      <a:pt x="1143" y="175"/>
                      <a:pt x="1142" y="176"/>
                      <a:pt x="1141" y="176"/>
                    </a:cubicBezTo>
                    <a:lnTo>
                      <a:pt x="1137" y="180"/>
                    </a:lnTo>
                    <a:cubicBezTo>
                      <a:pt x="1136" y="181"/>
                      <a:pt x="1135" y="181"/>
                      <a:pt x="1134" y="182"/>
                    </a:cubicBezTo>
                    <a:lnTo>
                      <a:pt x="1131" y="183"/>
                    </a:lnTo>
                    <a:lnTo>
                      <a:pt x="1130" y="184"/>
                    </a:lnTo>
                    <a:cubicBezTo>
                      <a:pt x="1129" y="184"/>
                      <a:pt x="1128" y="185"/>
                      <a:pt x="1127" y="185"/>
                    </a:cubicBezTo>
                    <a:lnTo>
                      <a:pt x="1123" y="186"/>
                    </a:lnTo>
                    <a:cubicBezTo>
                      <a:pt x="1123" y="186"/>
                      <a:pt x="1122" y="187"/>
                      <a:pt x="1121" y="187"/>
                    </a:cubicBezTo>
                    <a:lnTo>
                      <a:pt x="1108" y="186"/>
                    </a:lnTo>
                    <a:lnTo>
                      <a:pt x="1101" y="192"/>
                    </a:lnTo>
                    <a:lnTo>
                      <a:pt x="1099" y="196"/>
                    </a:lnTo>
                    <a:cubicBezTo>
                      <a:pt x="1098" y="197"/>
                      <a:pt x="1097" y="199"/>
                      <a:pt x="1095" y="200"/>
                    </a:cubicBezTo>
                    <a:lnTo>
                      <a:pt x="1093" y="201"/>
                    </a:lnTo>
                    <a:cubicBezTo>
                      <a:pt x="1092" y="201"/>
                      <a:pt x="1091" y="201"/>
                      <a:pt x="1089" y="201"/>
                    </a:cubicBezTo>
                    <a:cubicBezTo>
                      <a:pt x="1089" y="201"/>
                      <a:pt x="1088" y="202"/>
                      <a:pt x="1087" y="203"/>
                    </a:cubicBezTo>
                    <a:lnTo>
                      <a:pt x="1085" y="204"/>
                    </a:lnTo>
                    <a:cubicBezTo>
                      <a:pt x="1084" y="204"/>
                      <a:pt x="1081" y="204"/>
                      <a:pt x="1080" y="204"/>
                    </a:cubicBezTo>
                    <a:cubicBezTo>
                      <a:pt x="1079" y="203"/>
                      <a:pt x="1076" y="203"/>
                      <a:pt x="1076" y="202"/>
                    </a:cubicBezTo>
                    <a:lnTo>
                      <a:pt x="1075" y="202"/>
                    </a:lnTo>
                    <a:lnTo>
                      <a:pt x="1075" y="202"/>
                    </a:lnTo>
                    <a:lnTo>
                      <a:pt x="1075" y="202"/>
                    </a:lnTo>
                    <a:cubicBezTo>
                      <a:pt x="1074" y="203"/>
                      <a:pt x="1072" y="204"/>
                      <a:pt x="1071" y="204"/>
                    </a:cubicBezTo>
                    <a:lnTo>
                      <a:pt x="1068" y="205"/>
                    </a:lnTo>
                    <a:cubicBezTo>
                      <a:pt x="1065" y="205"/>
                      <a:pt x="1062" y="204"/>
                      <a:pt x="1060" y="202"/>
                    </a:cubicBezTo>
                    <a:lnTo>
                      <a:pt x="1057" y="198"/>
                    </a:lnTo>
                    <a:lnTo>
                      <a:pt x="1049" y="186"/>
                    </a:lnTo>
                    <a:lnTo>
                      <a:pt x="1032" y="179"/>
                    </a:lnTo>
                    <a:lnTo>
                      <a:pt x="1023" y="172"/>
                    </a:lnTo>
                    <a:lnTo>
                      <a:pt x="1015" y="163"/>
                    </a:lnTo>
                    <a:lnTo>
                      <a:pt x="996" y="131"/>
                    </a:lnTo>
                    <a:lnTo>
                      <a:pt x="990" y="124"/>
                    </a:lnTo>
                    <a:lnTo>
                      <a:pt x="970" y="107"/>
                    </a:lnTo>
                    <a:cubicBezTo>
                      <a:pt x="969" y="106"/>
                      <a:pt x="968" y="105"/>
                      <a:pt x="968" y="103"/>
                    </a:cubicBezTo>
                    <a:lnTo>
                      <a:pt x="966" y="99"/>
                    </a:lnTo>
                    <a:cubicBezTo>
                      <a:pt x="966" y="98"/>
                      <a:pt x="966" y="97"/>
                      <a:pt x="966" y="97"/>
                    </a:cubicBezTo>
                    <a:lnTo>
                      <a:pt x="965" y="89"/>
                    </a:lnTo>
                    <a:cubicBezTo>
                      <a:pt x="965" y="88"/>
                      <a:pt x="965" y="88"/>
                      <a:pt x="965" y="87"/>
                    </a:cubicBezTo>
                    <a:lnTo>
                      <a:pt x="966" y="84"/>
                    </a:lnTo>
                    <a:cubicBezTo>
                      <a:pt x="966" y="83"/>
                      <a:pt x="966" y="82"/>
                      <a:pt x="967" y="82"/>
                    </a:cubicBezTo>
                    <a:lnTo>
                      <a:pt x="930" y="78"/>
                    </a:lnTo>
                    <a:cubicBezTo>
                      <a:pt x="928" y="78"/>
                      <a:pt x="926" y="77"/>
                      <a:pt x="925" y="76"/>
                    </a:cubicBezTo>
                    <a:lnTo>
                      <a:pt x="920" y="71"/>
                    </a:lnTo>
                    <a:cubicBezTo>
                      <a:pt x="919" y="70"/>
                      <a:pt x="918" y="69"/>
                      <a:pt x="918" y="67"/>
                    </a:cubicBezTo>
                    <a:lnTo>
                      <a:pt x="915" y="56"/>
                    </a:lnTo>
                    <a:lnTo>
                      <a:pt x="911" y="57"/>
                    </a:lnTo>
                    <a:lnTo>
                      <a:pt x="904" y="58"/>
                    </a:lnTo>
                    <a:lnTo>
                      <a:pt x="897" y="57"/>
                    </a:lnTo>
                    <a:lnTo>
                      <a:pt x="897" y="57"/>
                    </a:lnTo>
                    <a:lnTo>
                      <a:pt x="892" y="56"/>
                    </a:lnTo>
                    <a:cubicBezTo>
                      <a:pt x="891" y="56"/>
                      <a:pt x="890" y="56"/>
                      <a:pt x="889" y="55"/>
                    </a:cubicBezTo>
                    <a:lnTo>
                      <a:pt x="885" y="52"/>
                    </a:lnTo>
                    <a:cubicBezTo>
                      <a:pt x="884" y="52"/>
                      <a:pt x="883" y="51"/>
                      <a:pt x="883" y="50"/>
                    </a:cubicBezTo>
                    <a:lnTo>
                      <a:pt x="879" y="45"/>
                    </a:lnTo>
                    <a:cubicBezTo>
                      <a:pt x="878" y="44"/>
                      <a:pt x="878" y="44"/>
                      <a:pt x="878" y="43"/>
                    </a:cubicBezTo>
                    <a:lnTo>
                      <a:pt x="877" y="40"/>
                    </a:lnTo>
                    <a:cubicBezTo>
                      <a:pt x="877" y="39"/>
                      <a:pt x="876" y="39"/>
                      <a:pt x="876" y="38"/>
                    </a:cubicBezTo>
                    <a:lnTo>
                      <a:pt x="876" y="36"/>
                    </a:lnTo>
                    <a:cubicBezTo>
                      <a:pt x="876" y="36"/>
                      <a:pt x="876" y="36"/>
                      <a:pt x="876" y="35"/>
                    </a:cubicBezTo>
                    <a:lnTo>
                      <a:pt x="872" y="34"/>
                    </a:lnTo>
                    <a:cubicBezTo>
                      <a:pt x="871" y="34"/>
                      <a:pt x="870" y="34"/>
                      <a:pt x="869" y="33"/>
                    </a:cubicBezTo>
                    <a:lnTo>
                      <a:pt x="861" y="28"/>
                    </a:lnTo>
                    <a:lnTo>
                      <a:pt x="860" y="27"/>
                    </a:lnTo>
                    <a:lnTo>
                      <a:pt x="849" y="13"/>
                    </a:lnTo>
                    <a:lnTo>
                      <a:pt x="849" y="13"/>
                    </a:lnTo>
                    <a:cubicBezTo>
                      <a:pt x="848" y="13"/>
                      <a:pt x="848" y="13"/>
                      <a:pt x="848" y="13"/>
                    </a:cubicBezTo>
                    <a:cubicBezTo>
                      <a:pt x="847" y="13"/>
                      <a:pt x="845" y="13"/>
                      <a:pt x="844" y="13"/>
                    </a:cubicBezTo>
                    <a:cubicBezTo>
                      <a:pt x="845" y="15"/>
                      <a:pt x="844" y="17"/>
                      <a:pt x="843" y="19"/>
                    </a:cubicBezTo>
                    <a:lnTo>
                      <a:pt x="839" y="24"/>
                    </a:lnTo>
                    <a:cubicBezTo>
                      <a:pt x="838" y="25"/>
                      <a:pt x="837" y="26"/>
                      <a:pt x="836" y="26"/>
                    </a:cubicBezTo>
                    <a:lnTo>
                      <a:pt x="830" y="29"/>
                    </a:lnTo>
                    <a:cubicBezTo>
                      <a:pt x="829" y="30"/>
                      <a:pt x="827" y="30"/>
                      <a:pt x="826" y="30"/>
                    </a:cubicBezTo>
                    <a:lnTo>
                      <a:pt x="823" y="30"/>
                    </a:lnTo>
                    <a:cubicBezTo>
                      <a:pt x="821" y="30"/>
                      <a:pt x="819" y="30"/>
                      <a:pt x="818" y="28"/>
                    </a:cubicBezTo>
                    <a:lnTo>
                      <a:pt x="817" y="27"/>
                    </a:lnTo>
                    <a:cubicBezTo>
                      <a:pt x="816" y="27"/>
                      <a:pt x="814" y="27"/>
                      <a:pt x="813" y="26"/>
                    </a:cubicBezTo>
                    <a:lnTo>
                      <a:pt x="811" y="24"/>
                    </a:lnTo>
                    <a:cubicBezTo>
                      <a:pt x="809" y="23"/>
                      <a:pt x="809" y="21"/>
                      <a:pt x="808" y="20"/>
                    </a:cubicBezTo>
                    <a:lnTo>
                      <a:pt x="803" y="0"/>
                    </a:lnTo>
                    <a:lnTo>
                      <a:pt x="798" y="1"/>
                    </a:lnTo>
                    <a:lnTo>
                      <a:pt x="793" y="5"/>
                    </a:lnTo>
                    <a:lnTo>
                      <a:pt x="782" y="17"/>
                    </a:lnTo>
                    <a:lnTo>
                      <a:pt x="775" y="21"/>
                    </a:lnTo>
                    <a:cubicBezTo>
                      <a:pt x="774" y="22"/>
                      <a:pt x="773" y="22"/>
                      <a:pt x="772" y="23"/>
                    </a:cubicBezTo>
                    <a:lnTo>
                      <a:pt x="759" y="25"/>
                    </a:lnTo>
                    <a:lnTo>
                      <a:pt x="750" y="31"/>
                    </a:lnTo>
                    <a:cubicBezTo>
                      <a:pt x="748" y="33"/>
                      <a:pt x="746" y="34"/>
                      <a:pt x="744" y="34"/>
                    </a:cubicBezTo>
                    <a:lnTo>
                      <a:pt x="738" y="33"/>
                    </a:lnTo>
                    <a:cubicBezTo>
                      <a:pt x="737" y="32"/>
                      <a:pt x="736" y="32"/>
                      <a:pt x="735" y="31"/>
                    </a:cubicBezTo>
                    <a:lnTo>
                      <a:pt x="732" y="29"/>
                    </a:lnTo>
                    <a:lnTo>
                      <a:pt x="730" y="37"/>
                    </a:lnTo>
                    <a:cubicBezTo>
                      <a:pt x="729" y="38"/>
                      <a:pt x="728" y="39"/>
                      <a:pt x="727" y="40"/>
                    </a:cubicBezTo>
                    <a:lnTo>
                      <a:pt x="724" y="43"/>
                    </a:lnTo>
                    <a:cubicBezTo>
                      <a:pt x="723" y="44"/>
                      <a:pt x="721" y="44"/>
                      <a:pt x="720" y="44"/>
                    </a:cubicBezTo>
                    <a:lnTo>
                      <a:pt x="708" y="46"/>
                    </a:lnTo>
                    <a:lnTo>
                      <a:pt x="694" y="44"/>
                    </a:lnTo>
                    <a:lnTo>
                      <a:pt x="693" y="45"/>
                    </a:lnTo>
                    <a:lnTo>
                      <a:pt x="685" y="53"/>
                    </a:lnTo>
                    <a:cubicBezTo>
                      <a:pt x="684" y="53"/>
                      <a:pt x="684" y="54"/>
                      <a:pt x="683" y="54"/>
                    </a:cubicBezTo>
                    <a:lnTo>
                      <a:pt x="676" y="58"/>
                    </a:lnTo>
                    <a:lnTo>
                      <a:pt x="671" y="70"/>
                    </a:lnTo>
                    <a:cubicBezTo>
                      <a:pt x="670" y="71"/>
                      <a:pt x="669" y="72"/>
                      <a:pt x="668" y="73"/>
                    </a:cubicBezTo>
                    <a:lnTo>
                      <a:pt x="663" y="76"/>
                    </a:lnTo>
                    <a:cubicBezTo>
                      <a:pt x="662" y="76"/>
                      <a:pt x="661" y="77"/>
                      <a:pt x="660" y="77"/>
                    </a:cubicBezTo>
                    <a:lnTo>
                      <a:pt x="654" y="77"/>
                    </a:lnTo>
                    <a:cubicBezTo>
                      <a:pt x="653" y="77"/>
                      <a:pt x="652" y="77"/>
                      <a:pt x="651" y="76"/>
                    </a:cubicBezTo>
                    <a:lnTo>
                      <a:pt x="649" y="76"/>
                    </a:lnTo>
                    <a:lnTo>
                      <a:pt x="649" y="80"/>
                    </a:lnTo>
                    <a:lnTo>
                      <a:pt x="652" y="110"/>
                    </a:lnTo>
                    <a:lnTo>
                      <a:pt x="654" y="115"/>
                    </a:lnTo>
                    <a:lnTo>
                      <a:pt x="662" y="128"/>
                    </a:lnTo>
                    <a:cubicBezTo>
                      <a:pt x="662" y="129"/>
                      <a:pt x="663" y="130"/>
                      <a:pt x="663" y="131"/>
                    </a:cubicBezTo>
                    <a:lnTo>
                      <a:pt x="664" y="136"/>
                    </a:lnTo>
                    <a:lnTo>
                      <a:pt x="666" y="158"/>
                    </a:lnTo>
                    <a:cubicBezTo>
                      <a:pt x="666" y="159"/>
                      <a:pt x="666" y="159"/>
                      <a:pt x="666" y="160"/>
                    </a:cubicBezTo>
                    <a:lnTo>
                      <a:pt x="663" y="181"/>
                    </a:lnTo>
                    <a:lnTo>
                      <a:pt x="665" y="186"/>
                    </a:lnTo>
                    <a:cubicBezTo>
                      <a:pt x="666" y="187"/>
                      <a:pt x="666" y="188"/>
                      <a:pt x="666" y="189"/>
                    </a:cubicBezTo>
                    <a:lnTo>
                      <a:pt x="667" y="197"/>
                    </a:lnTo>
                    <a:lnTo>
                      <a:pt x="668" y="211"/>
                    </a:lnTo>
                    <a:lnTo>
                      <a:pt x="672" y="256"/>
                    </a:lnTo>
                    <a:lnTo>
                      <a:pt x="673" y="273"/>
                    </a:lnTo>
                    <a:lnTo>
                      <a:pt x="671" y="288"/>
                    </a:lnTo>
                    <a:cubicBezTo>
                      <a:pt x="671" y="289"/>
                      <a:pt x="671" y="290"/>
                      <a:pt x="671" y="291"/>
                    </a:cubicBezTo>
                    <a:lnTo>
                      <a:pt x="667" y="301"/>
                    </a:lnTo>
                    <a:cubicBezTo>
                      <a:pt x="666" y="301"/>
                      <a:pt x="666" y="302"/>
                      <a:pt x="665" y="303"/>
                    </a:cubicBezTo>
                    <a:lnTo>
                      <a:pt x="652" y="318"/>
                    </a:lnTo>
                    <a:lnTo>
                      <a:pt x="648" y="323"/>
                    </a:lnTo>
                    <a:cubicBezTo>
                      <a:pt x="648" y="326"/>
                      <a:pt x="645" y="329"/>
                      <a:pt x="642" y="330"/>
                    </a:cubicBezTo>
                    <a:lnTo>
                      <a:pt x="637" y="333"/>
                    </a:lnTo>
                    <a:lnTo>
                      <a:pt x="635" y="335"/>
                    </a:lnTo>
                    <a:lnTo>
                      <a:pt x="634" y="338"/>
                    </a:lnTo>
                    <a:cubicBezTo>
                      <a:pt x="633" y="340"/>
                      <a:pt x="632" y="342"/>
                      <a:pt x="631" y="343"/>
                    </a:cubicBezTo>
                    <a:lnTo>
                      <a:pt x="604" y="360"/>
                    </a:lnTo>
                    <a:cubicBezTo>
                      <a:pt x="603" y="361"/>
                      <a:pt x="603" y="361"/>
                      <a:pt x="602" y="361"/>
                    </a:cubicBezTo>
                    <a:lnTo>
                      <a:pt x="597" y="363"/>
                    </a:lnTo>
                    <a:lnTo>
                      <a:pt x="590" y="374"/>
                    </a:lnTo>
                    <a:lnTo>
                      <a:pt x="589" y="375"/>
                    </a:lnTo>
                    <a:lnTo>
                      <a:pt x="581" y="382"/>
                    </a:lnTo>
                    <a:cubicBezTo>
                      <a:pt x="581" y="382"/>
                      <a:pt x="580" y="382"/>
                      <a:pt x="579" y="383"/>
                    </a:cubicBezTo>
                    <a:lnTo>
                      <a:pt x="562" y="391"/>
                    </a:lnTo>
                    <a:lnTo>
                      <a:pt x="527" y="400"/>
                    </a:lnTo>
                    <a:cubicBezTo>
                      <a:pt x="526" y="400"/>
                      <a:pt x="526" y="400"/>
                      <a:pt x="525" y="400"/>
                    </a:cubicBezTo>
                    <a:lnTo>
                      <a:pt x="512" y="399"/>
                    </a:lnTo>
                    <a:lnTo>
                      <a:pt x="501" y="396"/>
                    </a:lnTo>
                    <a:cubicBezTo>
                      <a:pt x="500" y="395"/>
                      <a:pt x="500" y="395"/>
                      <a:pt x="499" y="394"/>
                    </a:cubicBezTo>
                    <a:lnTo>
                      <a:pt x="496" y="391"/>
                    </a:lnTo>
                    <a:cubicBezTo>
                      <a:pt x="495" y="391"/>
                      <a:pt x="495" y="390"/>
                      <a:pt x="494" y="390"/>
                    </a:cubicBezTo>
                    <a:lnTo>
                      <a:pt x="485" y="377"/>
                    </a:lnTo>
                    <a:lnTo>
                      <a:pt x="471" y="374"/>
                    </a:lnTo>
                    <a:lnTo>
                      <a:pt x="453" y="367"/>
                    </a:lnTo>
                    <a:cubicBezTo>
                      <a:pt x="452" y="366"/>
                      <a:pt x="451" y="366"/>
                      <a:pt x="450" y="365"/>
                    </a:cubicBezTo>
                    <a:lnTo>
                      <a:pt x="440" y="355"/>
                    </a:lnTo>
                    <a:cubicBezTo>
                      <a:pt x="440" y="354"/>
                      <a:pt x="439" y="354"/>
                      <a:pt x="438" y="353"/>
                    </a:cubicBezTo>
                    <a:lnTo>
                      <a:pt x="435" y="351"/>
                    </a:lnTo>
                    <a:cubicBezTo>
                      <a:pt x="434" y="350"/>
                      <a:pt x="433" y="349"/>
                      <a:pt x="433" y="348"/>
                    </a:cubicBezTo>
                    <a:lnTo>
                      <a:pt x="431" y="342"/>
                    </a:lnTo>
                    <a:lnTo>
                      <a:pt x="425" y="307"/>
                    </a:lnTo>
                    <a:lnTo>
                      <a:pt x="423" y="305"/>
                    </a:lnTo>
                    <a:cubicBezTo>
                      <a:pt x="422" y="304"/>
                      <a:pt x="421" y="303"/>
                      <a:pt x="421" y="302"/>
                    </a:cubicBezTo>
                    <a:lnTo>
                      <a:pt x="419" y="295"/>
                    </a:lnTo>
                    <a:lnTo>
                      <a:pt x="416" y="275"/>
                    </a:lnTo>
                    <a:lnTo>
                      <a:pt x="414" y="270"/>
                    </a:lnTo>
                    <a:lnTo>
                      <a:pt x="408" y="253"/>
                    </a:lnTo>
                    <a:lnTo>
                      <a:pt x="404" y="252"/>
                    </a:lnTo>
                    <a:cubicBezTo>
                      <a:pt x="403" y="252"/>
                      <a:pt x="402" y="251"/>
                      <a:pt x="402" y="251"/>
                    </a:cubicBezTo>
                    <a:lnTo>
                      <a:pt x="392" y="245"/>
                    </a:lnTo>
                    <a:lnTo>
                      <a:pt x="375" y="230"/>
                    </a:lnTo>
                    <a:lnTo>
                      <a:pt x="360" y="212"/>
                    </a:lnTo>
                    <a:lnTo>
                      <a:pt x="317" y="175"/>
                    </a:lnTo>
                    <a:cubicBezTo>
                      <a:pt x="316" y="174"/>
                      <a:pt x="316" y="174"/>
                      <a:pt x="316" y="173"/>
                    </a:cubicBezTo>
                    <a:lnTo>
                      <a:pt x="305" y="157"/>
                    </a:lnTo>
                    <a:lnTo>
                      <a:pt x="302" y="150"/>
                    </a:lnTo>
                    <a:lnTo>
                      <a:pt x="301" y="141"/>
                    </a:lnTo>
                    <a:lnTo>
                      <a:pt x="302" y="117"/>
                    </a:lnTo>
                    <a:lnTo>
                      <a:pt x="302" y="117"/>
                    </a:lnTo>
                    <a:lnTo>
                      <a:pt x="297" y="117"/>
                    </a:lnTo>
                    <a:lnTo>
                      <a:pt x="291" y="119"/>
                    </a:lnTo>
                    <a:lnTo>
                      <a:pt x="198" y="171"/>
                    </a:lnTo>
                    <a:lnTo>
                      <a:pt x="188" y="174"/>
                    </a:lnTo>
                    <a:lnTo>
                      <a:pt x="152" y="177"/>
                    </a:lnTo>
                    <a:lnTo>
                      <a:pt x="146" y="180"/>
                    </a:lnTo>
                    <a:lnTo>
                      <a:pt x="142" y="184"/>
                    </a:lnTo>
                    <a:lnTo>
                      <a:pt x="121" y="226"/>
                    </a:lnTo>
                    <a:lnTo>
                      <a:pt x="107" y="245"/>
                    </a:lnTo>
                    <a:lnTo>
                      <a:pt x="100" y="263"/>
                    </a:lnTo>
                    <a:cubicBezTo>
                      <a:pt x="99" y="264"/>
                      <a:pt x="99" y="265"/>
                      <a:pt x="98" y="266"/>
                    </a:cubicBezTo>
                    <a:lnTo>
                      <a:pt x="96" y="269"/>
                    </a:lnTo>
                    <a:cubicBezTo>
                      <a:pt x="95" y="269"/>
                      <a:pt x="94" y="270"/>
                      <a:pt x="94" y="270"/>
                    </a:cubicBezTo>
                    <a:lnTo>
                      <a:pt x="92" y="271"/>
                    </a:lnTo>
                    <a:lnTo>
                      <a:pt x="90" y="274"/>
                    </a:lnTo>
                    <a:lnTo>
                      <a:pt x="87" y="285"/>
                    </a:lnTo>
                    <a:lnTo>
                      <a:pt x="87" y="291"/>
                    </a:lnTo>
                    <a:lnTo>
                      <a:pt x="87" y="314"/>
                    </a:lnTo>
                    <a:lnTo>
                      <a:pt x="87" y="318"/>
                    </a:lnTo>
                    <a:lnTo>
                      <a:pt x="85" y="325"/>
                    </a:lnTo>
                    <a:lnTo>
                      <a:pt x="87" y="338"/>
                    </a:lnTo>
                    <a:lnTo>
                      <a:pt x="87" y="354"/>
                    </a:lnTo>
                    <a:lnTo>
                      <a:pt x="85" y="368"/>
                    </a:lnTo>
                    <a:lnTo>
                      <a:pt x="81" y="380"/>
                    </a:lnTo>
                    <a:lnTo>
                      <a:pt x="75" y="388"/>
                    </a:lnTo>
                    <a:cubicBezTo>
                      <a:pt x="75" y="389"/>
                      <a:pt x="75" y="390"/>
                      <a:pt x="74" y="390"/>
                    </a:cubicBezTo>
                    <a:lnTo>
                      <a:pt x="59" y="404"/>
                    </a:lnTo>
                    <a:lnTo>
                      <a:pt x="52" y="414"/>
                    </a:lnTo>
                    <a:lnTo>
                      <a:pt x="48" y="419"/>
                    </a:lnTo>
                    <a:cubicBezTo>
                      <a:pt x="47" y="419"/>
                      <a:pt x="47" y="420"/>
                      <a:pt x="46" y="420"/>
                    </a:cubicBezTo>
                    <a:lnTo>
                      <a:pt x="34" y="429"/>
                    </a:lnTo>
                    <a:cubicBezTo>
                      <a:pt x="33" y="430"/>
                      <a:pt x="33" y="431"/>
                      <a:pt x="32" y="431"/>
                    </a:cubicBezTo>
                    <a:lnTo>
                      <a:pt x="18" y="441"/>
                    </a:lnTo>
                    <a:lnTo>
                      <a:pt x="17" y="443"/>
                    </a:lnTo>
                    <a:lnTo>
                      <a:pt x="19" y="460"/>
                    </a:lnTo>
                    <a:lnTo>
                      <a:pt x="18" y="492"/>
                    </a:lnTo>
                    <a:lnTo>
                      <a:pt x="15" y="505"/>
                    </a:lnTo>
                    <a:lnTo>
                      <a:pt x="8" y="526"/>
                    </a:lnTo>
                    <a:lnTo>
                      <a:pt x="6" y="539"/>
                    </a:lnTo>
                    <a:cubicBezTo>
                      <a:pt x="6" y="540"/>
                      <a:pt x="6" y="541"/>
                      <a:pt x="5" y="542"/>
                    </a:cubicBezTo>
                    <a:cubicBezTo>
                      <a:pt x="6" y="542"/>
                      <a:pt x="6" y="542"/>
                      <a:pt x="6" y="542"/>
                    </a:cubicBezTo>
                    <a:lnTo>
                      <a:pt x="8" y="543"/>
                    </a:lnTo>
                    <a:cubicBezTo>
                      <a:pt x="8" y="543"/>
                      <a:pt x="9" y="543"/>
                      <a:pt x="9" y="544"/>
                    </a:cubicBezTo>
                    <a:lnTo>
                      <a:pt x="13" y="547"/>
                    </a:lnTo>
                    <a:cubicBezTo>
                      <a:pt x="14" y="547"/>
                      <a:pt x="14" y="548"/>
                      <a:pt x="15" y="549"/>
                    </a:cubicBezTo>
                    <a:lnTo>
                      <a:pt x="16" y="551"/>
                    </a:lnTo>
                    <a:lnTo>
                      <a:pt x="18" y="558"/>
                    </a:lnTo>
                    <a:lnTo>
                      <a:pt x="20" y="566"/>
                    </a:lnTo>
                    <a:cubicBezTo>
                      <a:pt x="20" y="568"/>
                      <a:pt x="21" y="569"/>
                      <a:pt x="20" y="571"/>
                    </a:cubicBezTo>
                    <a:lnTo>
                      <a:pt x="19" y="579"/>
                    </a:lnTo>
                    <a:lnTo>
                      <a:pt x="20" y="585"/>
                    </a:lnTo>
                    <a:lnTo>
                      <a:pt x="22" y="590"/>
                    </a:lnTo>
                    <a:cubicBezTo>
                      <a:pt x="22" y="592"/>
                      <a:pt x="22" y="593"/>
                      <a:pt x="22" y="594"/>
                    </a:cubicBezTo>
                    <a:lnTo>
                      <a:pt x="21" y="597"/>
                    </a:lnTo>
                    <a:cubicBezTo>
                      <a:pt x="21" y="598"/>
                      <a:pt x="21" y="599"/>
                      <a:pt x="20" y="600"/>
                    </a:cubicBezTo>
                    <a:lnTo>
                      <a:pt x="19" y="602"/>
                    </a:lnTo>
                    <a:cubicBezTo>
                      <a:pt x="18" y="603"/>
                      <a:pt x="17" y="604"/>
                      <a:pt x="16" y="605"/>
                    </a:cubicBezTo>
                    <a:cubicBezTo>
                      <a:pt x="13" y="606"/>
                      <a:pt x="8" y="606"/>
                      <a:pt x="6" y="605"/>
                    </a:cubicBezTo>
                    <a:cubicBezTo>
                      <a:pt x="5" y="604"/>
                      <a:pt x="3" y="603"/>
                      <a:pt x="2" y="602"/>
                    </a:cubicBezTo>
                    <a:lnTo>
                      <a:pt x="0" y="599"/>
                    </a:lnTo>
                    <a:lnTo>
                      <a:pt x="0" y="600"/>
                    </a:lnTo>
                    <a:lnTo>
                      <a:pt x="0" y="605"/>
                    </a:lnTo>
                    <a:lnTo>
                      <a:pt x="3" y="632"/>
                    </a:lnTo>
                    <a:lnTo>
                      <a:pt x="2" y="637"/>
                    </a:lnTo>
                    <a:lnTo>
                      <a:pt x="0" y="645"/>
                    </a:lnTo>
                    <a:lnTo>
                      <a:pt x="1" y="652"/>
                    </a:lnTo>
                    <a:lnTo>
                      <a:pt x="3" y="658"/>
                    </a:lnTo>
                    <a:lnTo>
                      <a:pt x="11" y="680"/>
                    </a:lnTo>
                    <a:lnTo>
                      <a:pt x="15" y="699"/>
                    </a:lnTo>
                    <a:lnTo>
                      <a:pt x="30" y="698"/>
                    </a:lnTo>
                    <a:lnTo>
                      <a:pt x="31" y="696"/>
                    </a:lnTo>
                    <a:lnTo>
                      <a:pt x="32" y="687"/>
                    </a:lnTo>
                    <a:lnTo>
                      <a:pt x="36" y="675"/>
                    </a:lnTo>
                    <a:cubicBezTo>
                      <a:pt x="36" y="674"/>
                      <a:pt x="36" y="673"/>
                      <a:pt x="36" y="673"/>
                    </a:cubicBezTo>
                    <a:lnTo>
                      <a:pt x="41" y="665"/>
                    </a:lnTo>
                    <a:lnTo>
                      <a:pt x="49" y="656"/>
                    </a:lnTo>
                    <a:lnTo>
                      <a:pt x="57" y="649"/>
                    </a:lnTo>
                    <a:lnTo>
                      <a:pt x="65" y="645"/>
                    </a:lnTo>
                    <a:cubicBezTo>
                      <a:pt x="66" y="645"/>
                      <a:pt x="67" y="644"/>
                      <a:pt x="68" y="644"/>
                    </a:cubicBezTo>
                    <a:lnTo>
                      <a:pt x="76" y="644"/>
                    </a:lnTo>
                    <a:lnTo>
                      <a:pt x="103" y="624"/>
                    </a:lnTo>
                    <a:lnTo>
                      <a:pt x="111" y="619"/>
                    </a:lnTo>
                    <a:cubicBezTo>
                      <a:pt x="112" y="619"/>
                      <a:pt x="113" y="618"/>
                      <a:pt x="114" y="618"/>
                    </a:cubicBezTo>
                    <a:lnTo>
                      <a:pt x="130" y="617"/>
                    </a:lnTo>
                    <a:lnTo>
                      <a:pt x="209" y="580"/>
                    </a:lnTo>
                    <a:cubicBezTo>
                      <a:pt x="210" y="580"/>
                      <a:pt x="211" y="580"/>
                      <a:pt x="213" y="580"/>
                    </a:cubicBezTo>
                    <a:lnTo>
                      <a:pt x="222" y="580"/>
                    </a:lnTo>
                    <a:cubicBezTo>
                      <a:pt x="223" y="580"/>
                      <a:pt x="224" y="581"/>
                      <a:pt x="225" y="581"/>
                    </a:cubicBezTo>
                    <a:lnTo>
                      <a:pt x="229" y="583"/>
                    </a:lnTo>
                    <a:lnTo>
                      <a:pt x="237" y="589"/>
                    </a:lnTo>
                    <a:lnTo>
                      <a:pt x="294" y="587"/>
                    </a:lnTo>
                    <a:cubicBezTo>
                      <a:pt x="294" y="587"/>
                      <a:pt x="295" y="587"/>
                      <a:pt x="296" y="587"/>
                    </a:cubicBezTo>
                    <a:lnTo>
                      <a:pt x="308" y="590"/>
                    </a:lnTo>
                    <a:cubicBezTo>
                      <a:pt x="309" y="590"/>
                      <a:pt x="310" y="591"/>
                      <a:pt x="310" y="591"/>
                    </a:cubicBezTo>
                    <a:lnTo>
                      <a:pt x="316" y="594"/>
                    </a:lnTo>
                    <a:cubicBezTo>
                      <a:pt x="317" y="594"/>
                      <a:pt x="317" y="595"/>
                      <a:pt x="318" y="596"/>
                    </a:cubicBezTo>
                    <a:lnTo>
                      <a:pt x="325" y="603"/>
                    </a:lnTo>
                    <a:lnTo>
                      <a:pt x="326" y="603"/>
                    </a:lnTo>
                    <a:lnTo>
                      <a:pt x="352" y="592"/>
                    </a:lnTo>
                    <a:lnTo>
                      <a:pt x="363" y="584"/>
                    </a:lnTo>
                    <a:cubicBezTo>
                      <a:pt x="364" y="584"/>
                      <a:pt x="365" y="583"/>
                      <a:pt x="366" y="583"/>
                    </a:cubicBezTo>
                    <a:lnTo>
                      <a:pt x="373" y="582"/>
                    </a:lnTo>
                    <a:cubicBezTo>
                      <a:pt x="375" y="581"/>
                      <a:pt x="377" y="582"/>
                      <a:pt x="378" y="583"/>
                    </a:cubicBezTo>
                    <a:lnTo>
                      <a:pt x="385" y="586"/>
                    </a:lnTo>
                    <a:cubicBezTo>
                      <a:pt x="386" y="587"/>
                      <a:pt x="387" y="588"/>
                      <a:pt x="388" y="590"/>
                    </a:cubicBezTo>
                    <a:lnTo>
                      <a:pt x="393" y="600"/>
                    </a:lnTo>
                    <a:lnTo>
                      <a:pt x="399" y="616"/>
                    </a:lnTo>
                    <a:lnTo>
                      <a:pt x="403" y="619"/>
                    </a:lnTo>
                    <a:lnTo>
                      <a:pt x="407" y="618"/>
                    </a:lnTo>
                    <a:lnTo>
                      <a:pt x="412" y="613"/>
                    </a:lnTo>
                    <a:cubicBezTo>
                      <a:pt x="411" y="610"/>
                      <a:pt x="412" y="606"/>
                      <a:pt x="415" y="604"/>
                    </a:cubicBezTo>
                    <a:lnTo>
                      <a:pt x="419" y="602"/>
                    </a:lnTo>
                    <a:cubicBezTo>
                      <a:pt x="419" y="601"/>
                      <a:pt x="420" y="601"/>
                      <a:pt x="421" y="601"/>
                    </a:cubicBezTo>
                    <a:lnTo>
                      <a:pt x="444" y="595"/>
                    </a:lnTo>
                    <a:cubicBezTo>
                      <a:pt x="445" y="595"/>
                      <a:pt x="446" y="595"/>
                      <a:pt x="447" y="595"/>
                    </a:cubicBezTo>
                    <a:lnTo>
                      <a:pt x="452" y="596"/>
                    </a:lnTo>
                    <a:lnTo>
                      <a:pt x="485" y="610"/>
                    </a:lnTo>
                    <a:lnTo>
                      <a:pt x="488" y="611"/>
                    </a:lnTo>
                    <a:lnTo>
                      <a:pt x="498" y="605"/>
                    </a:lnTo>
                    <a:cubicBezTo>
                      <a:pt x="499" y="605"/>
                      <a:pt x="499" y="604"/>
                      <a:pt x="500" y="604"/>
                    </a:cubicBezTo>
                    <a:lnTo>
                      <a:pt x="506" y="602"/>
                    </a:lnTo>
                    <a:cubicBezTo>
                      <a:pt x="507" y="602"/>
                      <a:pt x="508" y="602"/>
                      <a:pt x="509" y="602"/>
                    </a:cubicBezTo>
                    <a:lnTo>
                      <a:pt x="523" y="603"/>
                    </a:lnTo>
                    <a:lnTo>
                      <a:pt x="526" y="602"/>
                    </a:lnTo>
                    <a:cubicBezTo>
                      <a:pt x="527" y="602"/>
                      <a:pt x="529" y="602"/>
                      <a:pt x="530" y="602"/>
                    </a:cubicBezTo>
                    <a:cubicBezTo>
                      <a:pt x="532" y="603"/>
                      <a:pt x="535" y="604"/>
                      <a:pt x="536" y="606"/>
                    </a:cubicBezTo>
                    <a:lnTo>
                      <a:pt x="537" y="608"/>
                    </a:lnTo>
                    <a:cubicBezTo>
                      <a:pt x="538" y="609"/>
                      <a:pt x="538" y="610"/>
                      <a:pt x="539" y="611"/>
                    </a:cubicBezTo>
                    <a:lnTo>
                      <a:pt x="549" y="609"/>
                    </a:lnTo>
                    <a:cubicBezTo>
                      <a:pt x="549" y="609"/>
                      <a:pt x="550" y="609"/>
                      <a:pt x="551" y="609"/>
                    </a:cubicBezTo>
                    <a:lnTo>
                      <a:pt x="557" y="609"/>
                    </a:lnTo>
                    <a:cubicBezTo>
                      <a:pt x="558" y="609"/>
                      <a:pt x="559" y="609"/>
                      <a:pt x="559" y="609"/>
                    </a:cubicBezTo>
                    <a:lnTo>
                      <a:pt x="584" y="617"/>
                    </a:lnTo>
                    <a:cubicBezTo>
                      <a:pt x="584" y="617"/>
                      <a:pt x="585" y="618"/>
                      <a:pt x="586" y="618"/>
                    </a:cubicBezTo>
                    <a:lnTo>
                      <a:pt x="609" y="635"/>
                    </a:lnTo>
                    <a:lnTo>
                      <a:pt x="612" y="636"/>
                    </a:lnTo>
                    <a:lnTo>
                      <a:pt x="615" y="635"/>
                    </a:lnTo>
                    <a:lnTo>
                      <a:pt x="637" y="623"/>
                    </a:lnTo>
                    <a:cubicBezTo>
                      <a:pt x="638" y="623"/>
                      <a:pt x="639" y="623"/>
                      <a:pt x="640" y="623"/>
                    </a:cubicBezTo>
                    <a:lnTo>
                      <a:pt x="646" y="622"/>
                    </a:lnTo>
                    <a:cubicBezTo>
                      <a:pt x="647" y="621"/>
                      <a:pt x="649" y="621"/>
                      <a:pt x="650" y="622"/>
                    </a:cubicBezTo>
                    <a:lnTo>
                      <a:pt x="656" y="624"/>
                    </a:lnTo>
                    <a:cubicBezTo>
                      <a:pt x="657" y="625"/>
                      <a:pt x="658" y="625"/>
                      <a:pt x="658" y="625"/>
                    </a:cubicBezTo>
                    <a:lnTo>
                      <a:pt x="672" y="634"/>
                    </a:lnTo>
                    <a:lnTo>
                      <a:pt x="676" y="633"/>
                    </a:lnTo>
                    <a:lnTo>
                      <a:pt x="685" y="627"/>
                    </a:lnTo>
                    <a:lnTo>
                      <a:pt x="688" y="624"/>
                    </a:lnTo>
                    <a:lnTo>
                      <a:pt x="703" y="603"/>
                    </a:lnTo>
                    <a:cubicBezTo>
                      <a:pt x="704" y="603"/>
                      <a:pt x="704" y="602"/>
                      <a:pt x="705" y="602"/>
                    </a:cubicBezTo>
                    <a:lnTo>
                      <a:pt x="713" y="595"/>
                    </a:lnTo>
                    <a:lnTo>
                      <a:pt x="739" y="583"/>
                    </a:lnTo>
                    <a:cubicBezTo>
                      <a:pt x="740" y="583"/>
                      <a:pt x="741" y="583"/>
                      <a:pt x="742" y="583"/>
                    </a:cubicBezTo>
                    <a:cubicBezTo>
                      <a:pt x="742" y="583"/>
                      <a:pt x="743" y="583"/>
                      <a:pt x="744" y="583"/>
                    </a:cubicBezTo>
                    <a:lnTo>
                      <a:pt x="745" y="580"/>
                    </a:lnTo>
                    <a:cubicBezTo>
                      <a:pt x="745" y="578"/>
                      <a:pt x="746" y="577"/>
                      <a:pt x="747" y="575"/>
                    </a:cubicBezTo>
                    <a:lnTo>
                      <a:pt x="750" y="573"/>
                    </a:lnTo>
                    <a:cubicBezTo>
                      <a:pt x="752" y="571"/>
                      <a:pt x="755" y="570"/>
                      <a:pt x="758" y="571"/>
                    </a:cubicBezTo>
                    <a:lnTo>
                      <a:pt x="762" y="572"/>
                    </a:lnTo>
                    <a:cubicBezTo>
                      <a:pt x="764" y="573"/>
                      <a:pt x="765" y="574"/>
                      <a:pt x="766" y="576"/>
                    </a:cubicBezTo>
                    <a:lnTo>
                      <a:pt x="770" y="582"/>
                    </a:lnTo>
                    <a:lnTo>
                      <a:pt x="775" y="598"/>
                    </a:lnTo>
                    <a:lnTo>
                      <a:pt x="784" y="628"/>
                    </a:lnTo>
                    <a:lnTo>
                      <a:pt x="790" y="634"/>
                    </a:lnTo>
                    <a:lnTo>
                      <a:pt x="792" y="639"/>
                    </a:lnTo>
                    <a:lnTo>
                      <a:pt x="797" y="652"/>
                    </a:lnTo>
                    <a:lnTo>
                      <a:pt x="801" y="659"/>
                    </a:lnTo>
                    <a:lnTo>
                      <a:pt x="805" y="662"/>
                    </a:lnTo>
                    <a:lnTo>
                      <a:pt x="869" y="674"/>
                    </a:lnTo>
                    <a:lnTo>
                      <a:pt x="881" y="671"/>
                    </a:lnTo>
                    <a:cubicBezTo>
                      <a:pt x="883" y="671"/>
                      <a:pt x="885" y="671"/>
                      <a:pt x="886" y="672"/>
                    </a:cubicBezTo>
                    <a:lnTo>
                      <a:pt x="896" y="677"/>
                    </a:lnTo>
                    <a:lnTo>
                      <a:pt x="907" y="676"/>
                    </a:lnTo>
                    <a:cubicBezTo>
                      <a:pt x="908" y="676"/>
                      <a:pt x="909" y="676"/>
                      <a:pt x="911" y="676"/>
                    </a:cubicBezTo>
                    <a:lnTo>
                      <a:pt x="913" y="677"/>
                    </a:lnTo>
                    <a:cubicBezTo>
                      <a:pt x="915" y="678"/>
                      <a:pt x="916" y="680"/>
                      <a:pt x="917" y="681"/>
                    </a:cubicBezTo>
                    <a:lnTo>
                      <a:pt x="918" y="684"/>
                    </a:lnTo>
                    <a:lnTo>
                      <a:pt x="925" y="700"/>
                    </a:lnTo>
                    <a:lnTo>
                      <a:pt x="935" y="707"/>
                    </a:lnTo>
                    <a:lnTo>
                      <a:pt x="956" y="731"/>
                    </a:lnTo>
                    <a:lnTo>
                      <a:pt x="984" y="749"/>
                    </a:lnTo>
                    <a:cubicBezTo>
                      <a:pt x="984" y="750"/>
                      <a:pt x="985" y="750"/>
                      <a:pt x="985" y="751"/>
                    </a:cubicBezTo>
                    <a:lnTo>
                      <a:pt x="997" y="764"/>
                    </a:lnTo>
                    <a:lnTo>
                      <a:pt x="1016" y="780"/>
                    </a:lnTo>
                    <a:cubicBezTo>
                      <a:pt x="1017" y="781"/>
                      <a:pt x="1017" y="781"/>
                      <a:pt x="1018" y="782"/>
                    </a:cubicBezTo>
                    <a:lnTo>
                      <a:pt x="1023" y="790"/>
                    </a:lnTo>
                    <a:lnTo>
                      <a:pt x="1028" y="802"/>
                    </a:lnTo>
                    <a:lnTo>
                      <a:pt x="1037" y="818"/>
                    </a:lnTo>
                    <a:lnTo>
                      <a:pt x="1048" y="826"/>
                    </a:lnTo>
                    <a:lnTo>
                      <a:pt x="1074" y="839"/>
                    </a:lnTo>
                    <a:lnTo>
                      <a:pt x="1088" y="841"/>
                    </a:lnTo>
                    <a:lnTo>
                      <a:pt x="1089" y="839"/>
                    </a:lnTo>
                    <a:cubicBezTo>
                      <a:pt x="1090" y="837"/>
                      <a:pt x="1091" y="836"/>
                      <a:pt x="1093" y="835"/>
                    </a:cubicBezTo>
                    <a:lnTo>
                      <a:pt x="1097" y="833"/>
                    </a:lnTo>
                    <a:cubicBezTo>
                      <a:pt x="1099" y="832"/>
                      <a:pt x="1100" y="832"/>
                      <a:pt x="1102" y="832"/>
                    </a:cubicBezTo>
                    <a:lnTo>
                      <a:pt x="1107" y="833"/>
                    </a:lnTo>
                    <a:cubicBezTo>
                      <a:pt x="1108" y="833"/>
                      <a:pt x="1109" y="833"/>
                      <a:pt x="1109" y="833"/>
                    </a:cubicBezTo>
                    <a:lnTo>
                      <a:pt x="1118" y="837"/>
                    </a:lnTo>
                    <a:lnTo>
                      <a:pt x="1119" y="836"/>
                    </a:lnTo>
                    <a:lnTo>
                      <a:pt x="1132" y="830"/>
                    </a:lnTo>
                    <a:lnTo>
                      <a:pt x="1135" y="827"/>
                    </a:lnTo>
                    <a:lnTo>
                      <a:pt x="1145" y="807"/>
                    </a:lnTo>
                    <a:lnTo>
                      <a:pt x="1157" y="792"/>
                    </a:lnTo>
                    <a:cubicBezTo>
                      <a:pt x="1158" y="792"/>
                      <a:pt x="1158" y="791"/>
                      <a:pt x="1159" y="790"/>
                    </a:cubicBezTo>
                    <a:lnTo>
                      <a:pt x="1163" y="788"/>
                    </a:lnTo>
                    <a:cubicBezTo>
                      <a:pt x="1164" y="787"/>
                      <a:pt x="1166" y="787"/>
                      <a:pt x="1167" y="786"/>
                    </a:cubicBezTo>
                    <a:lnTo>
                      <a:pt x="1192" y="783"/>
                    </a:lnTo>
                    <a:cubicBezTo>
                      <a:pt x="1193" y="783"/>
                      <a:pt x="1194" y="783"/>
                      <a:pt x="1194" y="783"/>
                    </a:cubicBezTo>
                    <a:lnTo>
                      <a:pt x="1202" y="785"/>
                    </a:lnTo>
                    <a:cubicBezTo>
                      <a:pt x="1203" y="785"/>
                      <a:pt x="1204" y="785"/>
                      <a:pt x="1205" y="785"/>
                    </a:cubicBezTo>
                    <a:lnTo>
                      <a:pt x="1209" y="788"/>
                    </a:lnTo>
                    <a:lnTo>
                      <a:pt x="1223" y="799"/>
                    </a:lnTo>
                    <a:lnTo>
                      <a:pt x="1234" y="788"/>
                    </a:lnTo>
                    <a:cubicBezTo>
                      <a:pt x="1235" y="786"/>
                      <a:pt x="1238" y="785"/>
                      <a:pt x="1240" y="785"/>
                    </a:cubicBezTo>
                    <a:lnTo>
                      <a:pt x="1240" y="785"/>
                    </a:lnTo>
                    <a:cubicBezTo>
                      <a:pt x="1242" y="785"/>
                      <a:pt x="1244" y="786"/>
                      <a:pt x="1246" y="788"/>
                    </a:cubicBezTo>
                    <a:lnTo>
                      <a:pt x="1250" y="792"/>
                    </a:lnTo>
                    <a:lnTo>
                      <a:pt x="1255" y="795"/>
                    </a:lnTo>
                    <a:lnTo>
                      <a:pt x="1260" y="796"/>
                    </a:lnTo>
                    <a:lnTo>
                      <a:pt x="1281" y="798"/>
                    </a:lnTo>
                    <a:lnTo>
                      <a:pt x="1283" y="791"/>
                    </a:lnTo>
                    <a:lnTo>
                      <a:pt x="1284" y="776"/>
                    </a:lnTo>
                    <a:cubicBezTo>
                      <a:pt x="1284" y="775"/>
                      <a:pt x="1284" y="774"/>
                      <a:pt x="1285" y="774"/>
                    </a:cubicBezTo>
                    <a:lnTo>
                      <a:pt x="1290" y="758"/>
                    </a:lnTo>
                    <a:cubicBezTo>
                      <a:pt x="1291" y="757"/>
                      <a:pt x="1292" y="755"/>
                      <a:pt x="1293" y="754"/>
                    </a:cubicBezTo>
                    <a:lnTo>
                      <a:pt x="1311" y="743"/>
                    </a:lnTo>
                    <a:lnTo>
                      <a:pt x="1316" y="734"/>
                    </a:lnTo>
                    <a:lnTo>
                      <a:pt x="1316" y="728"/>
                    </a:lnTo>
                    <a:cubicBezTo>
                      <a:pt x="1317" y="726"/>
                      <a:pt x="1317" y="724"/>
                      <a:pt x="1319" y="723"/>
                    </a:cubicBezTo>
                    <a:lnTo>
                      <a:pt x="1325" y="716"/>
                    </a:lnTo>
                    <a:lnTo>
                      <a:pt x="1337" y="707"/>
                    </a:lnTo>
                    <a:lnTo>
                      <a:pt x="1343" y="695"/>
                    </a:lnTo>
                    <a:cubicBezTo>
                      <a:pt x="1343" y="695"/>
                      <a:pt x="1343" y="694"/>
                      <a:pt x="1344" y="693"/>
                    </a:cubicBezTo>
                    <a:lnTo>
                      <a:pt x="1347" y="690"/>
                    </a:lnTo>
                    <a:cubicBezTo>
                      <a:pt x="1348" y="690"/>
                      <a:pt x="1348" y="689"/>
                      <a:pt x="1349" y="689"/>
                    </a:cubicBezTo>
                    <a:lnTo>
                      <a:pt x="1352" y="687"/>
                    </a:lnTo>
                    <a:cubicBezTo>
                      <a:pt x="1352" y="687"/>
                      <a:pt x="1353" y="687"/>
                      <a:pt x="1354" y="687"/>
                    </a:cubicBezTo>
                    <a:lnTo>
                      <a:pt x="1362" y="685"/>
                    </a:lnTo>
                    <a:lnTo>
                      <a:pt x="1376" y="676"/>
                    </a:lnTo>
                    <a:lnTo>
                      <a:pt x="1377" y="675"/>
                    </a:lnTo>
                    <a:lnTo>
                      <a:pt x="1386" y="672"/>
                    </a:lnTo>
                    <a:cubicBezTo>
                      <a:pt x="1387" y="671"/>
                      <a:pt x="1388" y="671"/>
                      <a:pt x="1390" y="671"/>
                    </a:cubicBezTo>
                    <a:lnTo>
                      <a:pt x="1390" y="671"/>
                    </a:lnTo>
                    <a:cubicBezTo>
                      <a:pt x="1391" y="672"/>
                      <a:pt x="1392" y="672"/>
                      <a:pt x="1393" y="672"/>
                    </a:cubicBezTo>
                    <a:lnTo>
                      <a:pt x="1399" y="646"/>
                    </a:lnTo>
                    <a:lnTo>
                      <a:pt x="1401" y="643"/>
                    </a:lnTo>
                    <a:lnTo>
                      <a:pt x="1402" y="639"/>
                    </a:lnTo>
                    <a:lnTo>
                      <a:pt x="1401" y="637"/>
                    </a:lnTo>
                    <a:lnTo>
                      <a:pt x="1394" y="614"/>
                    </a:lnTo>
                    <a:lnTo>
                      <a:pt x="1392" y="606"/>
                    </a:lnTo>
                    <a:lnTo>
                      <a:pt x="1391" y="597"/>
                    </a:lnTo>
                    <a:lnTo>
                      <a:pt x="1392" y="584"/>
                    </a:lnTo>
                    <a:lnTo>
                      <a:pt x="1390" y="581"/>
                    </a:lnTo>
                    <a:lnTo>
                      <a:pt x="1379" y="565"/>
                    </a:lnTo>
                    <a:cubicBezTo>
                      <a:pt x="1378" y="564"/>
                      <a:pt x="1378" y="564"/>
                      <a:pt x="1378" y="563"/>
                    </a:cubicBezTo>
                    <a:lnTo>
                      <a:pt x="1377" y="559"/>
                    </a:lnTo>
                    <a:cubicBezTo>
                      <a:pt x="1377" y="558"/>
                      <a:pt x="1377" y="557"/>
                      <a:pt x="1378" y="556"/>
                    </a:cubicBezTo>
                    <a:lnTo>
                      <a:pt x="1379" y="552"/>
                    </a:lnTo>
                    <a:cubicBezTo>
                      <a:pt x="1379" y="550"/>
                      <a:pt x="1380" y="549"/>
                      <a:pt x="1381" y="548"/>
                    </a:cubicBezTo>
                    <a:lnTo>
                      <a:pt x="1384" y="545"/>
                    </a:lnTo>
                    <a:lnTo>
                      <a:pt x="1383" y="545"/>
                    </a:lnTo>
                    <a:lnTo>
                      <a:pt x="1369" y="539"/>
                    </a:lnTo>
                    <a:cubicBezTo>
                      <a:pt x="1368" y="538"/>
                      <a:pt x="1367" y="537"/>
                      <a:pt x="1367" y="537"/>
                    </a:cubicBezTo>
                    <a:lnTo>
                      <a:pt x="1363" y="533"/>
                    </a:lnTo>
                    <a:cubicBezTo>
                      <a:pt x="1363" y="532"/>
                      <a:pt x="1362" y="532"/>
                      <a:pt x="1362" y="531"/>
                    </a:cubicBezTo>
                    <a:lnTo>
                      <a:pt x="1359" y="525"/>
                    </a:lnTo>
                    <a:cubicBezTo>
                      <a:pt x="1359" y="524"/>
                      <a:pt x="1359" y="524"/>
                      <a:pt x="1359" y="523"/>
                    </a:cubicBezTo>
                    <a:lnTo>
                      <a:pt x="1358" y="515"/>
                    </a:lnTo>
                    <a:lnTo>
                      <a:pt x="1357" y="497"/>
                    </a:lnTo>
                    <a:lnTo>
                      <a:pt x="1339" y="485"/>
                    </a:lnTo>
                    <a:cubicBezTo>
                      <a:pt x="1339" y="484"/>
                      <a:pt x="1338" y="483"/>
                      <a:pt x="1337" y="482"/>
                    </a:cubicBezTo>
                    <a:lnTo>
                      <a:pt x="1334" y="476"/>
                    </a:lnTo>
                    <a:cubicBezTo>
                      <a:pt x="1333" y="474"/>
                      <a:pt x="1332" y="472"/>
                      <a:pt x="1333" y="470"/>
                    </a:cubicBezTo>
                    <a:lnTo>
                      <a:pt x="1335" y="464"/>
                    </a:lnTo>
                    <a:lnTo>
                      <a:pt x="1343" y="449"/>
                    </a:lnTo>
                    <a:lnTo>
                      <a:pt x="1341" y="448"/>
                    </a:lnTo>
                    <a:lnTo>
                      <a:pt x="1330" y="436"/>
                    </a:lnTo>
                    <a:lnTo>
                      <a:pt x="1325" y="435"/>
                    </a:lnTo>
                    <a:lnTo>
                      <a:pt x="1319" y="437"/>
                    </a:lnTo>
                    <a:lnTo>
                      <a:pt x="1305" y="445"/>
                    </a:lnTo>
                    <a:cubicBezTo>
                      <a:pt x="1303" y="446"/>
                      <a:pt x="1301" y="446"/>
                      <a:pt x="1299" y="446"/>
                    </a:cubicBezTo>
                    <a:lnTo>
                      <a:pt x="1292" y="444"/>
                    </a:lnTo>
                    <a:cubicBezTo>
                      <a:pt x="1290" y="443"/>
                      <a:pt x="1288" y="442"/>
                      <a:pt x="1287" y="440"/>
                    </a:cubicBezTo>
                    <a:cubicBezTo>
                      <a:pt x="1286" y="438"/>
                      <a:pt x="1286" y="436"/>
                      <a:pt x="1287" y="434"/>
                    </a:cubicBezTo>
                    <a:lnTo>
                      <a:pt x="1291" y="421"/>
                    </a:lnTo>
                    <a:lnTo>
                      <a:pt x="1304" y="390"/>
                    </a:lnTo>
                    <a:lnTo>
                      <a:pt x="1305" y="380"/>
                    </a:lnTo>
                    <a:lnTo>
                      <a:pt x="1307" y="375"/>
                    </a:lnTo>
                    <a:lnTo>
                      <a:pt x="1310" y="365"/>
                    </a:lnTo>
                    <a:lnTo>
                      <a:pt x="1310" y="360"/>
                    </a:lnTo>
                    <a:lnTo>
                      <a:pt x="1304" y="357"/>
                    </a:lnTo>
                    <a:cubicBezTo>
                      <a:pt x="1302" y="356"/>
                      <a:pt x="1301" y="355"/>
                      <a:pt x="1300" y="353"/>
                    </a:cubicBezTo>
                    <a:lnTo>
                      <a:pt x="1298" y="346"/>
                    </a:lnTo>
                    <a:cubicBezTo>
                      <a:pt x="1296" y="344"/>
                      <a:pt x="1297" y="341"/>
                      <a:pt x="1298" y="339"/>
                    </a:cubicBezTo>
                    <a:lnTo>
                      <a:pt x="1302" y="333"/>
                    </a:lnTo>
                    <a:cubicBezTo>
                      <a:pt x="1303" y="332"/>
                      <a:pt x="1304" y="331"/>
                      <a:pt x="1305" y="331"/>
                    </a:cubicBezTo>
                    <a:lnTo>
                      <a:pt x="1322" y="322"/>
                    </a:lnTo>
                    <a:lnTo>
                      <a:pt x="1325" y="319"/>
                    </a:lnTo>
                    <a:lnTo>
                      <a:pt x="1327" y="314"/>
                    </a:lnTo>
                    <a:lnTo>
                      <a:pt x="1328" y="304"/>
                    </a:lnTo>
                    <a:lnTo>
                      <a:pt x="1329" y="284"/>
                    </a:lnTo>
                    <a:lnTo>
                      <a:pt x="1327" y="276"/>
                    </a:lnTo>
                    <a:lnTo>
                      <a:pt x="1324" y="274"/>
                    </a:lnTo>
                    <a:lnTo>
                      <a:pt x="1306" y="262"/>
                    </a:lnTo>
                    <a:cubicBezTo>
                      <a:pt x="1305" y="262"/>
                      <a:pt x="1304" y="261"/>
                      <a:pt x="1304" y="261"/>
                    </a:cubicBezTo>
                    <a:lnTo>
                      <a:pt x="1292" y="247"/>
                    </a:lnTo>
                    <a:lnTo>
                      <a:pt x="1273" y="238"/>
                    </a:lnTo>
                    <a:cubicBezTo>
                      <a:pt x="1272" y="238"/>
                      <a:pt x="1271" y="237"/>
                      <a:pt x="1270" y="236"/>
                    </a:cubicBezTo>
                    <a:lnTo>
                      <a:pt x="1265" y="231"/>
                    </a:lnTo>
                    <a:cubicBezTo>
                      <a:pt x="1264" y="229"/>
                      <a:pt x="1263" y="227"/>
                      <a:pt x="1263" y="225"/>
                    </a:cubicBezTo>
                    <a:lnTo>
                      <a:pt x="1264" y="218"/>
                    </a:lnTo>
                    <a:lnTo>
                      <a:pt x="1266" y="211"/>
                    </a:lnTo>
                    <a:lnTo>
                      <a:pt x="1266" y="204"/>
                    </a:lnTo>
                    <a:lnTo>
                      <a:pt x="1266" y="198"/>
                    </a:lnTo>
                    <a:lnTo>
                      <a:pt x="1243" y="198"/>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0" name="Freeform 463">
                <a:extLst>
                  <a:ext uri="{FF2B5EF4-FFF2-40B4-BE49-F238E27FC236}">
                    <a16:creationId xmlns:a16="http://schemas.microsoft.com/office/drawing/2014/main" id="{69F7ED7F-A566-FC91-8C02-CBFB3486FB2D}"/>
                  </a:ext>
                </a:extLst>
              </p:cNvPr>
              <p:cNvSpPr>
                <a:spLocks noChangeArrowheads="1"/>
              </p:cNvSpPr>
              <p:nvPr/>
            </p:nvSpPr>
            <p:spPr bwMode="auto">
              <a:xfrm>
                <a:off x="7933182" y="4122457"/>
                <a:ext cx="41782" cy="47752"/>
              </a:xfrm>
              <a:custGeom>
                <a:avLst/>
                <a:gdLst>
                  <a:gd name="T0" fmla="*/ 60 w 62"/>
                  <a:gd name="T1" fmla="*/ 0 h 69"/>
                  <a:gd name="T2" fmla="*/ 26 w 62"/>
                  <a:gd name="T3" fmla="*/ 7 h 69"/>
                  <a:gd name="T4" fmla="*/ 20 w 62"/>
                  <a:gd name="T5" fmla="*/ 11 h 69"/>
                  <a:gd name="T6" fmla="*/ 17 w 62"/>
                  <a:gd name="T7" fmla="*/ 13 h 69"/>
                  <a:gd name="T8" fmla="*/ 3 w 62"/>
                  <a:gd name="T9" fmla="*/ 15 h 69"/>
                  <a:gd name="T10" fmla="*/ 22 w 62"/>
                  <a:gd name="T11" fmla="*/ 17 h 69"/>
                  <a:gd name="T12" fmla="*/ 30 w 62"/>
                  <a:gd name="T13" fmla="*/ 25 h 69"/>
                  <a:gd name="T14" fmla="*/ 30 w 62"/>
                  <a:gd name="T15" fmla="*/ 28 h 69"/>
                  <a:gd name="T16" fmla="*/ 22 w 62"/>
                  <a:gd name="T17" fmla="*/ 36 h 69"/>
                  <a:gd name="T18" fmla="*/ 0 w 62"/>
                  <a:gd name="T19" fmla="*/ 37 h 69"/>
                  <a:gd name="T20" fmla="*/ 3 w 62"/>
                  <a:gd name="T21" fmla="*/ 40 h 69"/>
                  <a:gd name="T22" fmla="*/ 5 w 62"/>
                  <a:gd name="T23" fmla="*/ 44 h 69"/>
                  <a:gd name="T24" fmla="*/ 5 w 62"/>
                  <a:gd name="T25" fmla="*/ 47 h 69"/>
                  <a:gd name="T26" fmla="*/ 5 w 62"/>
                  <a:gd name="T27" fmla="*/ 50 h 69"/>
                  <a:gd name="T28" fmla="*/ 5 w 62"/>
                  <a:gd name="T29" fmla="*/ 57 h 69"/>
                  <a:gd name="T30" fmla="*/ 5 w 62"/>
                  <a:gd name="T31" fmla="*/ 61 h 69"/>
                  <a:gd name="T32" fmla="*/ 5 w 62"/>
                  <a:gd name="T33" fmla="*/ 64 h 69"/>
                  <a:gd name="T34" fmla="*/ 4 w 62"/>
                  <a:gd name="T35" fmla="*/ 68 h 69"/>
                  <a:gd name="T36" fmla="*/ 14 w 62"/>
                  <a:gd name="T37" fmla="*/ 58 h 69"/>
                  <a:gd name="T38" fmla="*/ 23 w 62"/>
                  <a:gd name="T39" fmla="*/ 55 h 69"/>
                  <a:gd name="T40" fmla="*/ 28 w 62"/>
                  <a:gd name="T41" fmla="*/ 61 h 69"/>
                  <a:gd name="T42" fmla="*/ 32 w 62"/>
                  <a:gd name="T43" fmla="*/ 60 h 69"/>
                  <a:gd name="T44" fmla="*/ 39 w 62"/>
                  <a:gd name="T45" fmla="*/ 64 h 69"/>
                  <a:gd name="T46" fmla="*/ 39 w 62"/>
                  <a:gd name="T47" fmla="*/ 62 h 69"/>
                  <a:gd name="T48" fmla="*/ 42 w 62"/>
                  <a:gd name="T49" fmla="*/ 56 h 69"/>
                  <a:gd name="T50" fmla="*/ 57 w 62"/>
                  <a:gd name="T51" fmla="*/ 43 h 69"/>
                  <a:gd name="T52" fmla="*/ 61 w 62"/>
                  <a:gd name="T53" fmla="*/ 36 h 69"/>
                  <a:gd name="T54" fmla="*/ 59 w 62"/>
                  <a:gd name="T55" fmla="*/ 27 h 69"/>
                  <a:gd name="T56" fmla="*/ 59 w 62"/>
                  <a:gd name="T57" fmla="*/ 23 h 69"/>
                  <a:gd name="T58" fmla="*/ 56 w 62"/>
                  <a:gd name="T59" fmla="*/ 18 h 69"/>
                  <a:gd name="T60" fmla="*/ 60 w 62"/>
                  <a:gd name="T61" fmla="*/ 11 h 69"/>
                  <a:gd name="T62" fmla="*/ 59 w 62"/>
                  <a:gd name="T63" fmla="*/ 5 h 69"/>
                  <a:gd name="T64" fmla="*/ 60 w 62"/>
                  <a:gd name="T65" fmla="*/ 2 h 69"/>
                  <a:gd name="T66" fmla="*/ 60 w 62"/>
                  <a:gd name="T6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69">
                    <a:moveTo>
                      <a:pt x="60" y="0"/>
                    </a:moveTo>
                    <a:lnTo>
                      <a:pt x="26" y="7"/>
                    </a:lnTo>
                    <a:lnTo>
                      <a:pt x="20" y="11"/>
                    </a:lnTo>
                    <a:cubicBezTo>
                      <a:pt x="19" y="12"/>
                      <a:pt x="18" y="13"/>
                      <a:pt x="17" y="13"/>
                    </a:cubicBezTo>
                    <a:lnTo>
                      <a:pt x="3" y="15"/>
                    </a:lnTo>
                    <a:lnTo>
                      <a:pt x="22" y="17"/>
                    </a:lnTo>
                    <a:cubicBezTo>
                      <a:pt x="26" y="17"/>
                      <a:pt x="30" y="21"/>
                      <a:pt x="30" y="25"/>
                    </a:cubicBezTo>
                    <a:lnTo>
                      <a:pt x="30" y="28"/>
                    </a:lnTo>
                    <a:cubicBezTo>
                      <a:pt x="30" y="32"/>
                      <a:pt x="26" y="36"/>
                      <a:pt x="22" y="36"/>
                    </a:cubicBezTo>
                    <a:lnTo>
                      <a:pt x="0" y="37"/>
                    </a:lnTo>
                    <a:lnTo>
                      <a:pt x="3" y="40"/>
                    </a:lnTo>
                    <a:cubicBezTo>
                      <a:pt x="4" y="41"/>
                      <a:pt x="5" y="42"/>
                      <a:pt x="5" y="44"/>
                    </a:cubicBezTo>
                    <a:lnTo>
                      <a:pt x="5" y="47"/>
                    </a:lnTo>
                    <a:cubicBezTo>
                      <a:pt x="5" y="48"/>
                      <a:pt x="5" y="49"/>
                      <a:pt x="5" y="50"/>
                    </a:cubicBezTo>
                    <a:lnTo>
                      <a:pt x="5" y="57"/>
                    </a:lnTo>
                    <a:lnTo>
                      <a:pt x="5" y="61"/>
                    </a:lnTo>
                    <a:cubicBezTo>
                      <a:pt x="6" y="62"/>
                      <a:pt x="6" y="63"/>
                      <a:pt x="5" y="64"/>
                    </a:cubicBezTo>
                    <a:lnTo>
                      <a:pt x="4" y="68"/>
                    </a:lnTo>
                    <a:lnTo>
                      <a:pt x="14" y="58"/>
                    </a:lnTo>
                    <a:cubicBezTo>
                      <a:pt x="16" y="55"/>
                      <a:pt x="20" y="54"/>
                      <a:pt x="23" y="55"/>
                    </a:cubicBezTo>
                    <a:cubicBezTo>
                      <a:pt x="26" y="56"/>
                      <a:pt x="28" y="58"/>
                      <a:pt x="28" y="61"/>
                    </a:cubicBezTo>
                    <a:cubicBezTo>
                      <a:pt x="29" y="60"/>
                      <a:pt x="31" y="60"/>
                      <a:pt x="32" y="60"/>
                    </a:cubicBezTo>
                    <a:cubicBezTo>
                      <a:pt x="35" y="60"/>
                      <a:pt x="38" y="61"/>
                      <a:pt x="39" y="64"/>
                    </a:cubicBezTo>
                    <a:lnTo>
                      <a:pt x="39" y="62"/>
                    </a:lnTo>
                    <a:cubicBezTo>
                      <a:pt x="39" y="60"/>
                      <a:pt x="40" y="58"/>
                      <a:pt x="42" y="56"/>
                    </a:cubicBezTo>
                    <a:lnTo>
                      <a:pt x="57" y="43"/>
                    </a:lnTo>
                    <a:lnTo>
                      <a:pt x="61" y="36"/>
                    </a:lnTo>
                    <a:lnTo>
                      <a:pt x="59" y="27"/>
                    </a:lnTo>
                    <a:cubicBezTo>
                      <a:pt x="59" y="25"/>
                      <a:pt x="59" y="24"/>
                      <a:pt x="59" y="23"/>
                    </a:cubicBezTo>
                    <a:cubicBezTo>
                      <a:pt x="58" y="22"/>
                      <a:pt x="57" y="20"/>
                      <a:pt x="56" y="18"/>
                    </a:cubicBezTo>
                    <a:cubicBezTo>
                      <a:pt x="56" y="15"/>
                      <a:pt x="57" y="12"/>
                      <a:pt x="60" y="11"/>
                    </a:cubicBezTo>
                    <a:lnTo>
                      <a:pt x="59" y="5"/>
                    </a:lnTo>
                    <a:cubicBezTo>
                      <a:pt x="59" y="4"/>
                      <a:pt x="59" y="3"/>
                      <a:pt x="60" y="2"/>
                    </a:cubicBezTo>
                    <a:lnTo>
                      <a:pt x="60"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1" name="Freeform 464">
                <a:extLst>
                  <a:ext uri="{FF2B5EF4-FFF2-40B4-BE49-F238E27FC236}">
                    <a16:creationId xmlns:a16="http://schemas.microsoft.com/office/drawing/2014/main" id="{62EB9A49-200F-6671-D268-1AC5D5670E8B}"/>
                  </a:ext>
                </a:extLst>
              </p:cNvPr>
              <p:cNvSpPr>
                <a:spLocks noChangeArrowheads="1"/>
              </p:cNvSpPr>
              <p:nvPr/>
            </p:nvSpPr>
            <p:spPr bwMode="auto">
              <a:xfrm>
                <a:off x="8007793" y="4211991"/>
                <a:ext cx="17906" cy="8955"/>
              </a:xfrm>
              <a:custGeom>
                <a:avLst/>
                <a:gdLst>
                  <a:gd name="T0" fmla="*/ 0 w 28"/>
                  <a:gd name="T1" fmla="*/ 11 h 12"/>
                  <a:gd name="T2" fmla="*/ 1 w 28"/>
                  <a:gd name="T3" fmla="*/ 11 h 12"/>
                  <a:gd name="T4" fmla="*/ 5 w 28"/>
                  <a:gd name="T5" fmla="*/ 9 h 12"/>
                  <a:gd name="T6" fmla="*/ 27 w 28"/>
                  <a:gd name="T7" fmla="*/ 5 h 12"/>
                  <a:gd name="T8" fmla="*/ 27 w 28"/>
                  <a:gd name="T9" fmla="*/ 4 h 12"/>
                  <a:gd name="T10" fmla="*/ 26 w 28"/>
                  <a:gd name="T11" fmla="*/ 1 h 12"/>
                  <a:gd name="T12" fmla="*/ 26 w 28"/>
                  <a:gd name="T13" fmla="*/ 0 h 12"/>
                  <a:gd name="T14" fmla="*/ 25 w 28"/>
                  <a:gd name="T15" fmla="*/ 1 h 12"/>
                  <a:gd name="T16" fmla="*/ 18 w 28"/>
                  <a:gd name="T17" fmla="*/ 2 h 12"/>
                  <a:gd name="T18" fmla="*/ 0 w 2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2">
                    <a:moveTo>
                      <a:pt x="0" y="11"/>
                    </a:moveTo>
                    <a:lnTo>
                      <a:pt x="1" y="11"/>
                    </a:lnTo>
                    <a:cubicBezTo>
                      <a:pt x="3" y="10"/>
                      <a:pt x="4" y="9"/>
                      <a:pt x="5" y="9"/>
                    </a:cubicBezTo>
                    <a:lnTo>
                      <a:pt x="27" y="5"/>
                    </a:lnTo>
                    <a:lnTo>
                      <a:pt x="27" y="4"/>
                    </a:lnTo>
                    <a:cubicBezTo>
                      <a:pt x="26" y="3"/>
                      <a:pt x="26" y="2"/>
                      <a:pt x="26" y="1"/>
                    </a:cubicBezTo>
                    <a:lnTo>
                      <a:pt x="26" y="0"/>
                    </a:lnTo>
                    <a:cubicBezTo>
                      <a:pt x="26" y="1"/>
                      <a:pt x="25" y="1"/>
                      <a:pt x="25" y="1"/>
                    </a:cubicBezTo>
                    <a:lnTo>
                      <a:pt x="18" y="2"/>
                    </a:lnTo>
                    <a:lnTo>
                      <a:pt x="0" y="1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2" name="Freeform 465">
                <a:extLst>
                  <a:ext uri="{FF2B5EF4-FFF2-40B4-BE49-F238E27FC236}">
                    <a16:creationId xmlns:a16="http://schemas.microsoft.com/office/drawing/2014/main" id="{5631516C-3A2B-4AF6-5869-4BC7D5527772}"/>
                  </a:ext>
                </a:extLst>
              </p:cNvPr>
              <p:cNvSpPr>
                <a:spLocks noChangeArrowheads="1"/>
              </p:cNvSpPr>
              <p:nvPr/>
            </p:nvSpPr>
            <p:spPr bwMode="auto">
              <a:xfrm>
                <a:off x="7691439" y="985782"/>
                <a:ext cx="1435530" cy="3202332"/>
              </a:xfrm>
              <a:custGeom>
                <a:avLst/>
                <a:gdLst>
                  <a:gd name="T0" fmla="*/ 1459 w 2122"/>
                  <a:gd name="T1" fmla="*/ 99 h 4731"/>
                  <a:gd name="T2" fmla="*/ 1190 w 2122"/>
                  <a:gd name="T3" fmla="*/ 82 h 4731"/>
                  <a:gd name="T4" fmla="*/ 1041 w 2122"/>
                  <a:gd name="T5" fmla="*/ 293 h 4731"/>
                  <a:gd name="T6" fmla="*/ 1004 w 2122"/>
                  <a:gd name="T7" fmla="*/ 570 h 4731"/>
                  <a:gd name="T8" fmla="*/ 880 w 2122"/>
                  <a:gd name="T9" fmla="*/ 765 h 4731"/>
                  <a:gd name="T10" fmla="*/ 680 w 2122"/>
                  <a:gd name="T11" fmla="*/ 735 h 4731"/>
                  <a:gd name="T12" fmla="*/ 322 w 2122"/>
                  <a:gd name="T13" fmla="*/ 688 h 4731"/>
                  <a:gd name="T14" fmla="*/ 59 w 2122"/>
                  <a:gd name="T15" fmla="*/ 610 h 4731"/>
                  <a:gd name="T16" fmla="*/ 245 w 2122"/>
                  <a:gd name="T17" fmla="*/ 817 h 4731"/>
                  <a:gd name="T18" fmla="*/ 408 w 2122"/>
                  <a:gd name="T19" fmla="*/ 913 h 4731"/>
                  <a:gd name="T20" fmla="*/ 554 w 2122"/>
                  <a:gd name="T21" fmla="*/ 1111 h 4731"/>
                  <a:gd name="T22" fmla="*/ 557 w 2122"/>
                  <a:gd name="T23" fmla="*/ 1364 h 4731"/>
                  <a:gd name="T24" fmla="*/ 578 w 2122"/>
                  <a:gd name="T25" fmla="*/ 1521 h 4731"/>
                  <a:gd name="T26" fmla="*/ 639 w 2122"/>
                  <a:gd name="T27" fmla="*/ 1780 h 4731"/>
                  <a:gd name="T28" fmla="*/ 595 w 2122"/>
                  <a:gd name="T29" fmla="*/ 1987 h 4731"/>
                  <a:gd name="T30" fmla="*/ 726 w 2122"/>
                  <a:gd name="T31" fmla="*/ 2225 h 4731"/>
                  <a:gd name="T32" fmla="*/ 766 w 2122"/>
                  <a:gd name="T33" fmla="*/ 2239 h 4731"/>
                  <a:gd name="T34" fmla="*/ 871 w 2122"/>
                  <a:gd name="T35" fmla="*/ 2316 h 4731"/>
                  <a:gd name="T36" fmla="*/ 911 w 2122"/>
                  <a:gd name="T37" fmla="*/ 2471 h 4731"/>
                  <a:gd name="T38" fmla="*/ 938 w 2122"/>
                  <a:gd name="T39" fmla="*/ 2601 h 4731"/>
                  <a:gd name="T40" fmla="*/ 921 w 2122"/>
                  <a:gd name="T41" fmla="*/ 2680 h 4731"/>
                  <a:gd name="T42" fmla="*/ 788 w 2122"/>
                  <a:gd name="T43" fmla="*/ 2698 h 4731"/>
                  <a:gd name="T44" fmla="*/ 719 w 2122"/>
                  <a:gd name="T45" fmla="*/ 2821 h 4731"/>
                  <a:gd name="T46" fmla="*/ 643 w 2122"/>
                  <a:gd name="T47" fmla="*/ 2947 h 4731"/>
                  <a:gd name="T48" fmla="*/ 550 w 2122"/>
                  <a:gd name="T49" fmla="*/ 3042 h 4731"/>
                  <a:gd name="T50" fmla="*/ 462 w 2122"/>
                  <a:gd name="T51" fmla="*/ 3135 h 4731"/>
                  <a:gd name="T52" fmla="*/ 397 w 2122"/>
                  <a:gd name="T53" fmla="*/ 3221 h 4731"/>
                  <a:gd name="T54" fmla="*/ 344 w 2122"/>
                  <a:gd name="T55" fmla="*/ 3296 h 4731"/>
                  <a:gd name="T56" fmla="*/ 292 w 2122"/>
                  <a:gd name="T57" fmla="*/ 3396 h 4731"/>
                  <a:gd name="T58" fmla="*/ 213 w 2122"/>
                  <a:gd name="T59" fmla="*/ 3409 h 4731"/>
                  <a:gd name="T60" fmla="*/ 196 w 2122"/>
                  <a:gd name="T61" fmla="*/ 3487 h 4731"/>
                  <a:gd name="T62" fmla="*/ 94 w 2122"/>
                  <a:gd name="T63" fmla="*/ 3588 h 4731"/>
                  <a:gd name="T64" fmla="*/ 94 w 2122"/>
                  <a:gd name="T65" fmla="*/ 3708 h 4731"/>
                  <a:gd name="T66" fmla="*/ 142 w 2122"/>
                  <a:gd name="T67" fmla="*/ 3838 h 4731"/>
                  <a:gd name="T68" fmla="*/ 153 w 2122"/>
                  <a:gd name="T69" fmla="*/ 3964 h 4731"/>
                  <a:gd name="T70" fmla="*/ 212 w 2122"/>
                  <a:gd name="T71" fmla="*/ 4109 h 4731"/>
                  <a:gd name="T72" fmla="*/ 169 w 2122"/>
                  <a:gd name="T73" fmla="*/ 4218 h 4731"/>
                  <a:gd name="T74" fmla="*/ 148 w 2122"/>
                  <a:gd name="T75" fmla="*/ 4340 h 4731"/>
                  <a:gd name="T76" fmla="*/ 159 w 2122"/>
                  <a:gd name="T77" fmla="*/ 4445 h 4731"/>
                  <a:gd name="T78" fmla="*/ 234 w 2122"/>
                  <a:gd name="T79" fmla="*/ 4478 h 4731"/>
                  <a:gd name="T80" fmla="*/ 292 w 2122"/>
                  <a:gd name="T81" fmla="*/ 4538 h 4731"/>
                  <a:gd name="T82" fmla="*/ 375 w 2122"/>
                  <a:gd name="T83" fmla="*/ 4601 h 4731"/>
                  <a:gd name="T84" fmla="*/ 440 w 2122"/>
                  <a:gd name="T85" fmla="*/ 4647 h 4731"/>
                  <a:gd name="T86" fmla="*/ 522 w 2122"/>
                  <a:gd name="T87" fmla="*/ 4730 h 4731"/>
                  <a:gd name="T88" fmla="*/ 573 w 2122"/>
                  <a:gd name="T89" fmla="*/ 4719 h 4731"/>
                  <a:gd name="T90" fmla="*/ 702 w 2122"/>
                  <a:gd name="T91" fmla="*/ 4684 h 4731"/>
                  <a:gd name="T92" fmla="*/ 778 w 2122"/>
                  <a:gd name="T93" fmla="*/ 4656 h 4731"/>
                  <a:gd name="T94" fmla="*/ 874 w 2122"/>
                  <a:gd name="T95" fmla="*/ 4637 h 4731"/>
                  <a:gd name="T96" fmla="*/ 989 w 2122"/>
                  <a:gd name="T97" fmla="*/ 4572 h 4731"/>
                  <a:gd name="T98" fmla="*/ 1018 w 2122"/>
                  <a:gd name="T99" fmla="*/ 4529 h 4731"/>
                  <a:gd name="T100" fmla="*/ 1128 w 2122"/>
                  <a:gd name="T101" fmla="*/ 4542 h 4731"/>
                  <a:gd name="T102" fmla="*/ 1143 w 2122"/>
                  <a:gd name="T103" fmla="*/ 4527 h 4731"/>
                  <a:gd name="T104" fmla="*/ 1231 w 2122"/>
                  <a:gd name="T105" fmla="*/ 4518 h 4731"/>
                  <a:gd name="T106" fmla="*/ 1325 w 2122"/>
                  <a:gd name="T107" fmla="*/ 4522 h 4731"/>
                  <a:gd name="T108" fmla="*/ 1522 w 2122"/>
                  <a:gd name="T109" fmla="*/ 4341 h 4731"/>
                  <a:gd name="T110" fmla="*/ 1884 w 2122"/>
                  <a:gd name="T111" fmla="*/ 3910 h 4731"/>
                  <a:gd name="T112" fmla="*/ 2119 w 2122"/>
                  <a:gd name="T113" fmla="*/ 3528 h 4731"/>
                  <a:gd name="T114" fmla="*/ 1816 w 2122"/>
                  <a:gd name="T115" fmla="*/ 3158 h 4731"/>
                  <a:gd name="T116" fmla="*/ 1823 w 2122"/>
                  <a:gd name="T117" fmla="*/ 2875 h 4731"/>
                  <a:gd name="T118" fmla="*/ 1839 w 2122"/>
                  <a:gd name="T119" fmla="*/ 2706 h 4731"/>
                  <a:gd name="T120" fmla="*/ 1736 w 2122"/>
                  <a:gd name="T121" fmla="*/ 2493 h 4731"/>
                  <a:gd name="T122" fmla="*/ 1801 w 2122"/>
                  <a:gd name="T123" fmla="*/ 2093 h 4731"/>
                  <a:gd name="T124" fmla="*/ 1816 w 2122"/>
                  <a:gd name="T125" fmla="*/ 1289 h 4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2" h="4731">
                    <a:moveTo>
                      <a:pt x="1512" y="639"/>
                    </a:moveTo>
                    <a:lnTo>
                      <a:pt x="1519" y="638"/>
                    </a:lnTo>
                    <a:lnTo>
                      <a:pt x="1567" y="603"/>
                    </a:lnTo>
                    <a:cubicBezTo>
                      <a:pt x="1568" y="602"/>
                      <a:pt x="1568" y="602"/>
                      <a:pt x="1569" y="602"/>
                    </a:cubicBezTo>
                    <a:lnTo>
                      <a:pt x="1591" y="593"/>
                    </a:lnTo>
                    <a:lnTo>
                      <a:pt x="1608" y="576"/>
                    </a:lnTo>
                    <a:lnTo>
                      <a:pt x="1590" y="553"/>
                    </a:lnTo>
                    <a:cubicBezTo>
                      <a:pt x="1590" y="552"/>
                      <a:pt x="1590" y="551"/>
                      <a:pt x="1589" y="551"/>
                    </a:cubicBezTo>
                    <a:lnTo>
                      <a:pt x="1587" y="545"/>
                    </a:lnTo>
                    <a:cubicBezTo>
                      <a:pt x="1587" y="544"/>
                      <a:pt x="1586" y="543"/>
                      <a:pt x="1586" y="542"/>
                    </a:cubicBezTo>
                    <a:lnTo>
                      <a:pt x="1586" y="533"/>
                    </a:lnTo>
                    <a:lnTo>
                      <a:pt x="1591" y="479"/>
                    </a:lnTo>
                    <a:lnTo>
                      <a:pt x="1594" y="470"/>
                    </a:lnTo>
                    <a:cubicBezTo>
                      <a:pt x="1594" y="469"/>
                      <a:pt x="1595" y="469"/>
                      <a:pt x="1595" y="468"/>
                    </a:cubicBezTo>
                    <a:lnTo>
                      <a:pt x="1667" y="379"/>
                    </a:lnTo>
                    <a:lnTo>
                      <a:pt x="1687" y="335"/>
                    </a:lnTo>
                    <a:lnTo>
                      <a:pt x="1660" y="271"/>
                    </a:lnTo>
                    <a:lnTo>
                      <a:pt x="1648" y="224"/>
                    </a:lnTo>
                    <a:lnTo>
                      <a:pt x="1516" y="159"/>
                    </a:lnTo>
                    <a:cubicBezTo>
                      <a:pt x="1515" y="159"/>
                      <a:pt x="1514" y="159"/>
                      <a:pt x="1514" y="158"/>
                    </a:cubicBezTo>
                    <a:lnTo>
                      <a:pt x="1506" y="152"/>
                    </a:lnTo>
                    <a:cubicBezTo>
                      <a:pt x="1505" y="151"/>
                      <a:pt x="1505" y="150"/>
                      <a:pt x="1504" y="149"/>
                    </a:cubicBezTo>
                    <a:lnTo>
                      <a:pt x="1499" y="138"/>
                    </a:lnTo>
                    <a:cubicBezTo>
                      <a:pt x="1499" y="137"/>
                      <a:pt x="1499" y="136"/>
                      <a:pt x="1499" y="134"/>
                    </a:cubicBezTo>
                    <a:lnTo>
                      <a:pt x="1499" y="121"/>
                    </a:lnTo>
                    <a:lnTo>
                      <a:pt x="1466" y="106"/>
                    </a:lnTo>
                    <a:cubicBezTo>
                      <a:pt x="1465" y="105"/>
                      <a:pt x="1464" y="105"/>
                      <a:pt x="1464" y="104"/>
                    </a:cubicBezTo>
                    <a:lnTo>
                      <a:pt x="1459" y="99"/>
                    </a:lnTo>
                    <a:lnTo>
                      <a:pt x="1422" y="32"/>
                    </a:lnTo>
                    <a:lnTo>
                      <a:pt x="1411" y="6"/>
                    </a:lnTo>
                    <a:lnTo>
                      <a:pt x="1407" y="0"/>
                    </a:lnTo>
                    <a:lnTo>
                      <a:pt x="1396" y="7"/>
                    </a:lnTo>
                    <a:cubicBezTo>
                      <a:pt x="1394" y="8"/>
                      <a:pt x="1392" y="8"/>
                      <a:pt x="1390" y="8"/>
                    </a:cubicBezTo>
                    <a:lnTo>
                      <a:pt x="1367" y="3"/>
                    </a:lnTo>
                    <a:lnTo>
                      <a:pt x="1362" y="5"/>
                    </a:lnTo>
                    <a:lnTo>
                      <a:pt x="1356" y="13"/>
                    </a:lnTo>
                    <a:lnTo>
                      <a:pt x="1355" y="21"/>
                    </a:lnTo>
                    <a:cubicBezTo>
                      <a:pt x="1355" y="24"/>
                      <a:pt x="1353" y="26"/>
                      <a:pt x="1351" y="27"/>
                    </a:cubicBezTo>
                    <a:lnTo>
                      <a:pt x="1329" y="38"/>
                    </a:lnTo>
                    <a:lnTo>
                      <a:pt x="1318" y="53"/>
                    </a:lnTo>
                    <a:cubicBezTo>
                      <a:pt x="1317" y="54"/>
                      <a:pt x="1316" y="55"/>
                      <a:pt x="1315" y="56"/>
                    </a:cubicBezTo>
                    <a:lnTo>
                      <a:pt x="1312" y="57"/>
                    </a:lnTo>
                    <a:cubicBezTo>
                      <a:pt x="1311" y="57"/>
                      <a:pt x="1311" y="57"/>
                      <a:pt x="1311" y="57"/>
                    </a:cubicBezTo>
                    <a:cubicBezTo>
                      <a:pt x="1314" y="60"/>
                      <a:pt x="1315" y="64"/>
                      <a:pt x="1312" y="68"/>
                    </a:cubicBezTo>
                    <a:lnTo>
                      <a:pt x="1304" y="78"/>
                    </a:lnTo>
                    <a:cubicBezTo>
                      <a:pt x="1303" y="80"/>
                      <a:pt x="1302" y="81"/>
                      <a:pt x="1301" y="81"/>
                    </a:cubicBezTo>
                    <a:lnTo>
                      <a:pt x="1259" y="97"/>
                    </a:lnTo>
                    <a:cubicBezTo>
                      <a:pt x="1258" y="98"/>
                      <a:pt x="1256" y="98"/>
                      <a:pt x="1255" y="97"/>
                    </a:cubicBezTo>
                    <a:lnTo>
                      <a:pt x="1251" y="97"/>
                    </a:lnTo>
                    <a:cubicBezTo>
                      <a:pt x="1250" y="97"/>
                      <a:pt x="1249" y="96"/>
                      <a:pt x="1248" y="95"/>
                    </a:cubicBezTo>
                    <a:lnTo>
                      <a:pt x="1234" y="85"/>
                    </a:lnTo>
                    <a:lnTo>
                      <a:pt x="1230" y="87"/>
                    </a:lnTo>
                    <a:cubicBezTo>
                      <a:pt x="1227" y="88"/>
                      <a:pt x="1225" y="87"/>
                      <a:pt x="1223" y="86"/>
                    </a:cubicBezTo>
                    <a:lnTo>
                      <a:pt x="1210" y="77"/>
                    </a:lnTo>
                    <a:lnTo>
                      <a:pt x="1195" y="82"/>
                    </a:lnTo>
                    <a:cubicBezTo>
                      <a:pt x="1193" y="83"/>
                      <a:pt x="1192" y="83"/>
                      <a:pt x="1190" y="82"/>
                    </a:cubicBezTo>
                    <a:lnTo>
                      <a:pt x="1179" y="79"/>
                    </a:lnTo>
                    <a:lnTo>
                      <a:pt x="1149" y="84"/>
                    </a:lnTo>
                    <a:lnTo>
                      <a:pt x="1146" y="86"/>
                    </a:lnTo>
                    <a:lnTo>
                      <a:pt x="1143" y="94"/>
                    </a:lnTo>
                    <a:cubicBezTo>
                      <a:pt x="1143" y="94"/>
                      <a:pt x="1142" y="95"/>
                      <a:pt x="1142" y="96"/>
                    </a:cubicBezTo>
                    <a:lnTo>
                      <a:pt x="1135" y="106"/>
                    </a:lnTo>
                    <a:lnTo>
                      <a:pt x="1137" y="114"/>
                    </a:lnTo>
                    <a:cubicBezTo>
                      <a:pt x="1137" y="116"/>
                      <a:pt x="1137" y="117"/>
                      <a:pt x="1136" y="119"/>
                    </a:cubicBezTo>
                    <a:lnTo>
                      <a:pt x="1130" y="131"/>
                    </a:lnTo>
                    <a:cubicBezTo>
                      <a:pt x="1130" y="131"/>
                      <a:pt x="1130" y="132"/>
                      <a:pt x="1129" y="132"/>
                    </a:cubicBezTo>
                    <a:lnTo>
                      <a:pt x="1110" y="155"/>
                    </a:lnTo>
                    <a:lnTo>
                      <a:pt x="1101" y="174"/>
                    </a:lnTo>
                    <a:lnTo>
                      <a:pt x="1087" y="199"/>
                    </a:lnTo>
                    <a:cubicBezTo>
                      <a:pt x="1086" y="200"/>
                      <a:pt x="1086" y="201"/>
                      <a:pt x="1085" y="202"/>
                    </a:cubicBezTo>
                    <a:lnTo>
                      <a:pt x="1081" y="204"/>
                    </a:lnTo>
                    <a:cubicBezTo>
                      <a:pt x="1081" y="204"/>
                      <a:pt x="1080" y="205"/>
                      <a:pt x="1079" y="205"/>
                    </a:cubicBezTo>
                    <a:lnTo>
                      <a:pt x="1051" y="213"/>
                    </a:lnTo>
                    <a:lnTo>
                      <a:pt x="1049" y="215"/>
                    </a:lnTo>
                    <a:lnTo>
                      <a:pt x="1045" y="222"/>
                    </a:lnTo>
                    <a:lnTo>
                      <a:pt x="1042" y="231"/>
                    </a:lnTo>
                    <a:lnTo>
                      <a:pt x="1042" y="233"/>
                    </a:lnTo>
                    <a:lnTo>
                      <a:pt x="1044" y="237"/>
                    </a:lnTo>
                    <a:lnTo>
                      <a:pt x="1050" y="251"/>
                    </a:lnTo>
                    <a:cubicBezTo>
                      <a:pt x="1050" y="252"/>
                      <a:pt x="1050" y="253"/>
                      <a:pt x="1050" y="254"/>
                    </a:cubicBezTo>
                    <a:lnTo>
                      <a:pt x="1050" y="267"/>
                    </a:lnTo>
                    <a:cubicBezTo>
                      <a:pt x="1050" y="268"/>
                      <a:pt x="1050" y="269"/>
                      <a:pt x="1050" y="269"/>
                    </a:cubicBezTo>
                    <a:lnTo>
                      <a:pt x="1046" y="282"/>
                    </a:lnTo>
                    <a:lnTo>
                      <a:pt x="1041" y="293"/>
                    </a:lnTo>
                    <a:cubicBezTo>
                      <a:pt x="1040" y="294"/>
                      <a:pt x="1039" y="294"/>
                      <a:pt x="1039" y="295"/>
                    </a:cubicBezTo>
                    <a:lnTo>
                      <a:pt x="1028" y="305"/>
                    </a:lnTo>
                    <a:lnTo>
                      <a:pt x="1029" y="306"/>
                    </a:lnTo>
                    <a:cubicBezTo>
                      <a:pt x="1029" y="307"/>
                      <a:pt x="1030" y="308"/>
                      <a:pt x="1030" y="309"/>
                    </a:cubicBezTo>
                    <a:lnTo>
                      <a:pt x="1031" y="313"/>
                    </a:lnTo>
                    <a:cubicBezTo>
                      <a:pt x="1031" y="315"/>
                      <a:pt x="1031" y="317"/>
                      <a:pt x="1030" y="318"/>
                    </a:cubicBezTo>
                    <a:lnTo>
                      <a:pt x="1027" y="324"/>
                    </a:lnTo>
                    <a:lnTo>
                      <a:pt x="1027" y="329"/>
                    </a:lnTo>
                    <a:lnTo>
                      <a:pt x="1027" y="341"/>
                    </a:lnTo>
                    <a:cubicBezTo>
                      <a:pt x="1027" y="342"/>
                      <a:pt x="1027" y="343"/>
                      <a:pt x="1027" y="344"/>
                    </a:cubicBezTo>
                    <a:lnTo>
                      <a:pt x="1025" y="348"/>
                    </a:lnTo>
                    <a:lnTo>
                      <a:pt x="1022" y="353"/>
                    </a:lnTo>
                    <a:lnTo>
                      <a:pt x="1019" y="362"/>
                    </a:lnTo>
                    <a:lnTo>
                      <a:pt x="1025" y="386"/>
                    </a:lnTo>
                    <a:cubicBezTo>
                      <a:pt x="1026" y="388"/>
                      <a:pt x="1025" y="390"/>
                      <a:pt x="1024" y="392"/>
                    </a:cubicBezTo>
                    <a:lnTo>
                      <a:pt x="1007" y="424"/>
                    </a:lnTo>
                    <a:lnTo>
                      <a:pt x="1005" y="430"/>
                    </a:lnTo>
                    <a:lnTo>
                      <a:pt x="998" y="473"/>
                    </a:lnTo>
                    <a:lnTo>
                      <a:pt x="997" y="486"/>
                    </a:lnTo>
                    <a:lnTo>
                      <a:pt x="1004" y="517"/>
                    </a:lnTo>
                    <a:lnTo>
                      <a:pt x="1002" y="530"/>
                    </a:lnTo>
                    <a:lnTo>
                      <a:pt x="1002" y="530"/>
                    </a:lnTo>
                    <a:lnTo>
                      <a:pt x="1002" y="552"/>
                    </a:lnTo>
                    <a:lnTo>
                      <a:pt x="1000" y="557"/>
                    </a:lnTo>
                    <a:lnTo>
                      <a:pt x="1000" y="558"/>
                    </a:lnTo>
                    <a:lnTo>
                      <a:pt x="1003" y="566"/>
                    </a:lnTo>
                    <a:cubicBezTo>
                      <a:pt x="1003" y="566"/>
                      <a:pt x="1003" y="567"/>
                      <a:pt x="1003" y="568"/>
                    </a:cubicBezTo>
                    <a:lnTo>
                      <a:pt x="1004" y="570"/>
                    </a:lnTo>
                    <a:lnTo>
                      <a:pt x="1003" y="573"/>
                    </a:lnTo>
                    <a:lnTo>
                      <a:pt x="1004" y="573"/>
                    </a:lnTo>
                    <a:lnTo>
                      <a:pt x="1009" y="581"/>
                    </a:lnTo>
                    <a:cubicBezTo>
                      <a:pt x="1010" y="581"/>
                      <a:pt x="1010" y="582"/>
                      <a:pt x="1010" y="583"/>
                    </a:cubicBezTo>
                    <a:lnTo>
                      <a:pt x="1011" y="587"/>
                    </a:lnTo>
                    <a:cubicBezTo>
                      <a:pt x="1011" y="588"/>
                      <a:pt x="1011" y="589"/>
                      <a:pt x="1011" y="590"/>
                    </a:cubicBezTo>
                    <a:lnTo>
                      <a:pt x="1009" y="597"/>
                    </a:lnTo>
                    <a:cubicBezTo>
                      <a:pt x="1009" y="599"/>
                      <a:pt x="1008" y="600"/>
                      <a:pt x="1007" y="601"/>
                    </a:cubicBezTo>
                    <a:lnTo>
                      <a:pt x="1000" y="608"/>
                    </a:lnTo>
                    <a:lnTo>
                      <a:pt x="999" y="613"/>
                    </a:lnTo>
                    <a:lnTo>
                      <a:pt x="998" y="619"/>
                    </a:lnTo>
                    <a:lnTo>
                      <a:pt x="995" y="626"/>
                    </a:lnTo>
                    <a:lnTo>
                      <a:pt x="988" y="637"/>
                    </a:lnTo>
                    <a:lnTo>
                      <a:pt x="981" y="658"/>
                    </a:lnTo>
                    <a:cubicBezTo>
                      <a:pt x="980" y="659"/>
                      <a:pt x="980" y="660"/>
                      <a:pt x="979" y="661"/>
                    </a:cubicBezTo>
                    <a:lnTo>
                      <a:pt x="974" y="666"/>
                    </a:lnTo>
                    <a:cubicBezTo>
                      <a:pt x="973" y="667"/>
                      <a:pt x="972" y="668"/>
                      <a:pt x="970" y="668"/>
                    </a:cubicBezTo>
                    <a:lnTo>
                      <a:pt x="965" y="669"/>
                    </a:lnTo>
                    <a:cubicBezTo>
                      <a:pt x="964" y="669"/>
                      <a:pt x="962" y="669"/>
                      <a:pt x="961" y="669"/>
                    </a:cubicBezTo>
                    <a:lnTo>
                      <a:pt x="939" y="661"/>
                    </a:lnTo>
                    <a:lnTo>
                      <a:pt x="933" y="663"/>
                    </a:lnTo>
                    <a:lnTo>
                      <a:pt x="925" y="667"/>
                    </a:lnTo>
                    <a:lnTo>
                      <a:pt x="892" y="698"/>
                    </a:lnTo>
                    <a:lnTo>
                      <a:pt x="885" y="712"/>
                    </a:lnTo>
                    <a:lnTo>
                      <a:pt x="883" y="721"/>
                    </a:lnTo>
                    <a:lnTo>
                      <a:pt x="882" y="732"/>
                    </a:lnTo>
                    <a:lnTo>
                      <a:pt x="881" y="762"/>
                    </a:lnTo>
                    <a:lnTo>
                      <a:pt x="880" y="765"/>
                    </a:lnTo>
                    <a:lnTo>
                      <a:pt x="881" y="768"/>
                    </a:lnTo>
                    <a:cubicBezTo>
                      <a:pt x="882" y="769"/>
                      <a:pt x="882" y="771"/>
                      <a:pt x="882" y="773"/>
                    </a:cubicBezTo>
                    <a:lnTo>
                      <a:pt x="880" y="784"/>
                    </a:lnTo>
                    <a:cubicBezTo>
                      <a:pt x="879" y="785"/>
                      <a:pt x="879" y="785"/>
                      <a:pt x="879" y="786"/>
                    </a:cubicBezTo>
                    <a:lnTo>
                      <a:pt x="876" y="791"/>
                    </a:lnTo>
                    <a:cubicBezTo>
                      <a:pt x="875" y="793"/>
                      <a:pt x="874" y="794"/>
                      <a:pt x="873" y="795"/>
                    </a:cubicBezTo>
                    <a:lnTo>
                      <a:pt x="869" y="797"/>
                    </a:lnTo>
                    <a:cubicBezTo>
                      <a:pt x="868" y="797"/>
                      <a:pt x="867" y="797"/>
                      <a:pt x="867" y="798"/>
                    </a:cubicBezTo>
                    <a:lnTo>
                      <a:pt x="863" y="798"/>
                    </a:lnTo>
                    <a:lnTo>
                      <a:pt x="852" y="807"/>
                    </a:lnTo>
                    <a:cubicBezTo>
                      <a:pt x="850" y="808"/>
                      <a:pt x="849" y="808"/>
                      <a:pt x="847" y="808"/>
                    </a:cubicBezTo>
                    <a:lnTo>
                      <a:pt x="845" y="808"/>
                    </a:lnTo>
                    <a:lnTo>
                      <a:pt x="843" y="810"/>
                    </a:lnTo>
                    <a:lnTo>
                      <a:pt x="839" y="826"/>
                    </a:lnTo>
                    <a:cubicBezTo>
                      <a:pt x="839" y="826"/>
                      <a:pt x="839" y="827"/>
                      <a:pt x="838" y="828"/>
                    </a:cubicBezTo>
                    <a:lnTo>
                      <a:pt x="834" y="835"/>
                    </a:lnTo>
                    <a:cubicBezTo>
                      <a:pt x="833" y="837"/>
                      <a:pt x="831" y="838"/>
                      <a:pt x="829" y="839"/>
                    </a:cubicBezTo>
                    <a:lnTo>
                      <a:pt x="824" y="840"/>
                    </a:lnTo>
                    <a:cubicBezTo>
                      <a:pt x="821" y="840"/>
                      <a:pt x="818" y="839"/>
                      <a:pt x="816" y="837"/>
                    </a:cubicBezTo>
                    <a:lnTo>
                      <a:pt x="812" y="832"/>
                    </a:lnTo>
                    <a:cubicBezTo>
                      <a:pt x="812" y="832"/>
                      <a:pt x="811" y="831"/>
                      <a:pt x="811" y="830"/>
                    </a:cubicBezTo>
                    <a:lnTo>
                      <a:pt x="805" y="814"/>
                    </a:lnTo>
                    <a:lnTo>
                      <a:pt x="792" y="793"/>
                    </a:lnTo>
                    <a:lnTo>
                      <a:pt x="776" y="779"/>
                    </a:lnTo>
                    <a:lnTo>
                      <a:pt x="712" y="757"/>
                    </a:lnTo>
                    <a:cubicBezTo>
                      <a:pt x="712" y="757"/>
                      <a:pt x="711" y="757"/>
                      <a:pt x="711" y="756"/>
                    </a:cubicBezTo>
                    <a:lnTo>
                      <a:pt x="682" y="737"/>
                    </a:lnTo>
                    <a:cubicBezTo>
                      <a:pt x="682" y="736"/>
                      <a:pt x="681" y="736"/>
                      <a:pt x="680" y="735"/>
                    </a:cubicBezTo>
                    <a:lnTo>
                      <a:pt x="676" y="730"/>
                    </a:lnTo>
                    <a:lnTo>
                      <a:pt x="670" y="719"/>
                    </a:lnTo>
                    <a:lnTo>
                      <a:pt x="634" y="699"/>
                    </a:lnTo>
                    <a:lnTo>
                      <a:pt x="624" y="699"/>
                    </a:lnTo>
                    <a:lnTo>
                      <a:pt x="616" y="705"/>
                    </a:lnTo>
                    <a:lnTo>
                      <a:pt x="613" y="725"/>
                    </a:lnTo>
                    <a:lnTo>
                      <a:pt x="606" y="748"/>
                    </a:lnTo>
                    <a:cubicBezTo>
                      <a:pt x="605" y="750"/>
                      <a:pt x="604" y="752"/>
                      <a:pt x="602" y="753"/>
                    </a:cubicBezTo>
                    <a:lnTo>
                      <a:pt x="584" y="764"/>
                    </a:lnTo>
                    <a:cubicBezTo>
                      <a:pt x="583" y="764"/>
                      <a:pt x="582" y="765"/>
                      <a:pt x="581" y="765"/>
                    </a:cubicBezTo>
                    <a:lnTo>
                      <a:pt x="552" y="770"/>
                    </a:lnTo>
                    <a:lnTo>
                      <a:pt x="498" y="805"/>
                    </a:lnTo>
                    <a:cubicBezTo>
                      <a:pt x="495" y="806"/>
                      <a:pt x="492" y="807"/>
                      <a:pt x="490" y="805"/>
                    </a:cubicBezTo>
                    <a:lnTo>
                      <a:pt x="486" y="804"/>
                    </a:lnTo>
                    <a:cubicBezTo>
                      <a:pt x="484" y="803"/>
                      <a:pt x="483" y="802"/>
                      <a:pt x="482" y="800"/>
                    </a:cubicBezTo>
                    <a:lnTo>
                      <a:pt x="464" y="771"/>
                    </a:lnTo>
                    <a:lnTo>
                      <a:pt x="458" y="770"/>
                    </a:lnTo>
                    <a:lnTo>
                      <a:pt x="427" y="775"/>
                    </a:lnTo>
                    <a:cubicBezTo>
                      <a:pt x="425" y="775"/>
                      <a:pt x="423" y="775"/>
                      <a:pt x="422" y="774"/>
                    </a:cubicBezTo>
                    <a:lnTo>
                      <a:pt x="370" y="748"/>
                    </a:lnTo>
                    <a:lnTo>
                      <a:pt x="367" y="748"/>
                    </a:lnTo>
                    <a:lnTo>
                      <a:pt x="346" y="756"/>
                    </a:lnTo>
                    <a:cubicBezTo>
                      <a:pt x="344" y="757"/>
                      <a:pt x="342" y="757"/>
                      <a:pt x="340" y="756"/>
                    </a:cubicBezTo>
                    <a:lnTo>
                      <a:pt x="336" y="755"/>
                    </a:lnTo>
                    <a:cubicBezTo>
                      <a:pt x="334" y="754"/>
                      <a:pt x="332" y="752"/>
                      <a:pt x="331" y="749"/>
                    </a:cubicBezTo>
                    <a:lnTo>
                      <a:pt x="329" y="739"/>
                    </a:lnTo>
                    <a:lnTo>
                      <a:pt x="324" y="690"/>
                    </a:lnTo>
                    <a:lnTo>
                      <a:pt x="322" y="688"/>
                    </a:lnTo>
                    <a:lnTo>
                      <a:pt x="308" y="675"/>
                    </a:lnTo>
                    <a:cubicBezTo>
                      <a:pt x="307" y="675"/>
                      <a:pt x="307" y="674"/>
                      <a:pt x="306" y="673"/>
                    </a:cubicBezTo>
                    <a:lnTo>
                      <a:pt x="288" y="639"/>
                    </a:lnTo>
                    <a:lnTo>
                      <a:pt x="283" y="620"/>
                    </a:lnTo>
                    <a:lnTo>
                      <a:pt x="257" y="590"/>
                    </a:lnTo>
                    <a:lnTo>
                      <a:pt x="241" y="559"/>
                    </a:lnTo>
                    <a:lnTo>
                      <a:pt x="184" y="450"/>
                    </a:lnTo>
                    <a:lnTo>
                      <a:pt x="126" y="440"/>
                    </a:lnTo>
                    <a:lnTo>
                      <a:pt x="88" y="466"/>
                    </a:lnTo>
                    <a:lnTo>
                      <a:pt x="85" y="470"/>
                    </a:lnTo>
                    <a:lnTo>
                      <a:pt x="78" y="492"/>
                    </a:lnTo>
                    <a:lnTo>
                      <a:pt x="101" y="540"/>
                    </a:lnTo>
                    <a:cubicBezTo>
                      <a:pt x="102" y="543"/>
                      <a:pt x="102" y="545"/>
                      <a:pt x="101" y="547"/>
                    </a:cubicBezTo>
                    <a:lnTo>
                      <a:pt x="90" y="571"/>
                    </a:lnTo>
                    <a:cubicBezTo>
                      <a:pt x="89" y="572"/>
                      <a:pt x="88" y="574"/>
                      <a:pt x="87" y="574"/>
                    </a:cubicBezTo>
                    <a:lnTo>
                      <a:pt x="82" y="578"/>
                    </a:lnTo>
                    <a:cubicBezTo>
                      <a:pt x="80" y="580"/>
                      <a:pt x="77" y="580"/>
                      <a:pt x="75" y="579"/>
                    </a:cubicBezTo>
                    <a:lnTo>
                      <a:pt x="67" y="577"/>
                    </a:lnTo>
                    <a:lnTo>
                      <a:pt x="14" y="544"/>
                    </a:lnTo>
                    <a:lnTo>
                      <a:pt x="0" y="570"/>
                    </a:lnTo>
                    <a:lnTo>
                      <a:pt x="4" y="574"/>
                    </a:lnTo>
                    <a:lnTo>
                      <a:pt x="25" y="578"/>
                    </a:lnTo>
                    <a:cubicBezTo>
                      <a:pt x="26" y="578"/>
                      <a:pt x="28" y="579"/>
                      <a:pt x="29" y="580"/>
                    </a:cubicBezTo>
                    <a:lnTo>
                      <a:pt x="41" y="592"/>
                    </a:lnTo>
                    <a:lnTo>
                      <a:pt x="49" y="595"/>
                    </a:lnTo>
                    <a:cubicBezTo>
                      <a:pt x="50" y="595"/>
                      <a:pt x="52" y="597"/>
                      <a:pt x="53" y="598"/>
                    </a:cubicBezTo>
                    <a:lnTo>
                      <a:pt x="57" y="606"/>
                    </a:lnTo>
                    <a:cubicBezTo>
                      <a:pt x="58" y="607"/>
                      <a:pt x="59" y="608"/>
                      <a:pt x="59" y="610"/>
                    </a:cubicBezTo>
                    <a:lnTo>
                      <a:pt x="58" y="620"/>
                    </a:lnTo>
                    <a:cubicBezTo>
                      <a:pt x="58" y="621"/>
                      <a:pt x="58" y="621"/>
                      <a:pt x="58" y="622"/>
                    </a:cubicBezTo>
                    <a:lnTo>
                      <a:pt x="55" y="631"/>
                    </a:lnTo>
                    <a:cubicBezTo>
                      <a:pt x="54" y="633"/>
                      <a:pt x="53" y="634"/>
                      <a:pt x="51" y="635"/>
                    </a:cubicBezTo>
                    <a:lnTo>
                      <a:pt x="49" y="636"/>
                    </a:lnTo>
                    <a:lnTo>
                      <a:pt x="49" y="640"/>
                    </a:lnTo>
                    <a:lnTo>
                      <a:pt x="50" y="643"/>
                    </a:lnTo>
                    <a:lnTo>
                      <a:pt x="81" y="655"/>
                    </a:lnTo>
                    <a:cubicBezTo>
                      <a:pt x="81" y="656"/>
                      <a:pt x="82" y="656"/>
                      <a:pt x="83" y="657"/>
                    </a:cubicBezTo>
                    <a:lnTo>
                      <a:pt x="99" y="672"/>
                    </a:lnTo>
                    <a:lnTo>
                      <a:pt x="112" y="686"/>
                    </a:lnTo>
                    <a:cubicBezTo>
                      <a:pt x="112" y="686"/>
                      <a:pt x="112" y="687"/>
                      <a:pt x="113" y="687"/>
                    </a:cubicBezTo>
                    <a:lnTo>
                      <a:pt x="126" y="712"/>
                    </a:lnTo>
                    <a:cubicBezTo>
                      <a:pt x="127" y="713"/>
                      <a:pt x="128" y="714"/>
                      <a:pt x="129" y="715"/>
                    </a:cubicBezTo>
                    <a:lnTo>
                      <a:pt x="129" y="717"/>
                    </a:lnTo>
                    <a:lnTo>
                      <a:pt x="139" y="717"/>
                    </a:lnTo>
                    <a:cubicBezTo>
                      <a:pt x="141" y="717"/>
                      <a:pt x="142" y="718"/>
                      <a:pt x="143" y="719"/>
                    </a:cubicBezTo>
                    <a:lnTo>
                      <a:pt x="147" y="721"/>
                    </a:lnTo>
                    <a:cubicBezTo>
                      <a:pt x="149" y="722"/>
                      <a:pt x="150" y="724"/>
                      <a:pt x="151" y="726"/>
                    </a:cubicBezTo>
                    <a:lnTo>
                      <a:pt x="161" y="757"/>
                    </a:lnTo>
                    <a:lnTo>
                      <a:pt x="165" y="760"/>
                    </a:lnTo>
                    <a:lnTo>
                      <a:pt x="178" y="764"/>
                    </a:lnTo>
                    <a:cubicBezTo>
                      <a:pt x="179" y="765"/>
                      <a:pt x="180" y="765"/>
                      <a:pt x="181" y="766"/>
                    </a:cubicBezTo>
                    <a:lnTo>
                      <a:pt x="199" y="785"/>
                    </a:lnTo>
                    <a:lnTo>
                      <a:pt x="208" y="791"/>
                    </a:lnTo>
                    <a:cubicBezTo>
                      <a:pt x="210" y="792"/>
                      <a:pt x="211" y="794"/>
                      <a:pt x="211" y="796"/>
                    </a:cubicBezTo>
                    <a:lnTo>
                      <a:pt x="214" y="808"/>
                    </a:lnTo>
                    <a:lnTo>
                      <a:pt x="245" y="817"/>
                    </a:lnTo>
                    <a:cubicBezTo>
                      <a:pt x="247" y="818"/>
                      <a:pt x="248" y="819"/>
                      <a:pt x="250" y="820"/>
                    </a:cubicBezTo>
                    <a:lnTo>
                      <a:pt x="258" y="832"/>
                    </a:lnTo>
                    <a:cubicBezTo>
                      <a:pt x="259" y="832"/>
                      <a:pt x="259" y="833"/>
                      <a:pt x="260" y="834"/>
                    </a:cubicBezTo>
                    <a:lnTo>
                      <a:pt x="260" y="836"/>
                    </a:lnTo>
                    <a:lnTo>
                      <a:pt x="269" y="850"/>
                    </a:lnTo>
                    <a:cubicBezTo>
                      <a:pt x="270" y="850"/>
                      <a:pt x="270" y="851"/>
                      <a:pt x="270" y="851"/>
                    </a:cubicBezTo>
                    <a:lnTo>
                      <a:pt x="272" y="852"/>
                    </a:lnTo>
                    <a:cubicBezTo>
                      <a:pt x="273" y="854"/>
                      <a:pt x="274" y="856"/>
                      <a:pt x="274" y="857"/>
                    </a:cubicBezTo>
                    <a:lnTo>
                      <a:pt x="274" y="861"/>
                    </a:lnTo>
                    <a:lnTo>
                      <a:pt x="274" y="864"/>
                    </a:lnTo>
                    <a:lnTo>
                      <a:pt x="276" y="866"/>
                    </a:lnTo>
                    <a:lnTo>
                      <a:pt x="318" y="866"/>
                    </a:lnTo>
                    <a:cubicBezTo>
                      <a:pt x="319" y="866"/>
                      <a:pt x="320" y="866"/>
                      <a:pt x="321" y="867"/>
                    </a:cubicBezTo>
                    <a:lnTo>
                      <a:pt x="334" y="871"/>
                    </a:lnTo>
                    <a:cubicBezTo>
                      <a:pt x="336" y="871"/>
                      <a:pt x="337" y="872"/>
                      <a:pt x="338" y="874"/>
                    </a:cubicBezTo>
                    <a:cubicBezTo>
                      <a:pt x="339" y="875"/>
                      <a:pt x="340" y="877"/>
                      <a:pt x="340" y="878"/>
                    </a:cubicBezTo>
                    <a:lnTo>
                      <a:pt x="349" y="879"/>
                    </a:lnTo>
                    <a:cubicBezTo>
                      <a:pt x="350" y="879"/>
                      <a:pt x="351" y="880"/>
                      <a:pt x="352" y="880"/>
                    </a:cubicBezTo>
                    <a:lnTo>
                      <a:pt x="364" y="887"/>
                    </a:lnTo>
                    <a:lnTo>
                      <a:pt x="370" y="887"/>
                    </a:lnTo>
                    <a:cubicBezTo>
                      <a:pt x="372" y="888"/>
                      <a:pt x="373" y="888"/>
                      <a:pt x="374" y="889"/>
                    </a:cubicBezTo>
                    <a:lnTo>
                      <a:pt x="380" y="893"/>
                    </a:lnTo>
                    <a:lnTo>
                      <a:pt x="382" y="893"/>
                    </a:lnTo>
                    <a:cubicBezTo>
                      <a:pt x="383" y="892"/>
                      <a:pt x="384" y="892"/>
                      <a:pt x="385" y="892"/>
                    </a:cubicBezTo>
                    <a:lnTo>
                      <a:pt x="388" y="892"/>
                    </a:lnTo>
                    <a:cubicBezTo>
                      <a:pt x="390" y="891"/>
                      <a:pt x="393" y="893"/>
                      <a:pt x="394" y="895"/>
                    </a:cubicBezTo>
                    <a:lnTo>
                      <a:pt x="400" y="900"/>
                    </a:lnTo>
                    <a:lnTo>
                      <a:pt x="408" y="913"/>
                    </a:lnTo>
                    <a:lnTo>
                      <a:pt x="414" y="910"/>
                    </a:lnTo>
                    <a:cubicBezTo>
                      <a:pt x="417" y="909"/>
                      <a:pt x="421" y="909"/>
                      <a:pt x="423" y="912"/>
                    </a:cubicBezTo>
                    <a:lnTo>
                      <a:pt x="428" y="917"/>
                    </a:lnTo>
                    <a:cubicBezTo>
                      <a:pt x="428" y="918"/>
                      <a:pt x="429" y="919"/>
                      <a:pt x="429" y="919"/>
                    </a:cubicBezTo>
                    <a:lnTo>
                      <a:pt x="437" y="937"/>
                    </a:lnTo>
                    <a:lnTo>
                      <a:pt x="441" y="942"/>
                    </a:lnTo>
                    <a:lnTo>
                      <a:pt x="469" y="962"/>
                    </a:lnTo>
                    <a:cubicBezTo>
                      <a:pt x="470" y="962"/>
                      <a:pt x="471" y="963"/>
                      <a:pt x="471" y="964"/>
                    </a:cubicBezTo>
                    <a:lnTo>
                      <a:pt x="474" y="968"/>
                    </a:lnTo>
                    <a:cubicBezTo>
                      <a:pt x="475" y="969"/>
                      <a:pt x="475" y="970"/>
                      <a:pt x="475" y="970"/>
                    </a:cubicBezTo>
                    <a:lnTo>
                      <a:pt x="480" y="987"/>
                    </a:lnTo>
                    <a:lnTo>
                      <a:pt x="488" y="997"/>
                    </a:lnTo>
                    <a:cubicBezTo>
                      <a:pt x="489" y="998"/>
                      <a:pt x="489" y="999"/>
                      <a:pt x="490" y="1000"/>
                    </a:cubicBezTo>
                    <a:lnTo>
                      <a:pt x="492" y="1009"/>
                    </a:lnTo>
                    <a:cubicBezTo>
                      <a:pt x="493" y="1010"/>
                      <a:pt x="493" y="1011"/>
                      <a:pt x="493" y="1012"/>
                    </a:cubicBezTo>
                    <a:lnTo>
                      <a:pt x="492" y="1022"/>
                    </a:lnTo>
                    <a:lnTo>
                      <a:pt x="493" y="1024"/>
                    </a:lnTo>
                    <a:cubicBezTo>
                      <a:pt x="493" y="1025"/>
                      <a:pt x="493" y="1026"/>
                      <a:pt x="494" y="1027"/>
                    </a:cubicBezTo>
                    <a:lnTo>
                      <a:pt x="494" y="1031"/>
                    </a:lnTo>
                    <a:lnTo>
                      <a:pt x="492" y="1051"/>
                    </a:lnTo>
                    <a:lnTo>
                      <a:pt x="503" y="1043"/>
                    </a:lnTo>
                    <a:cubicBezTo>
                      <a:pt x="504" y="1042"/>
                      <a:pt x="506" y="1041"/>
                      <a:pt x="507" y="1041"/>
                    </a:cubicBezTo>
                    <a:lnTo>
                      <a:pt x="514" y="1041"/>
                    </a:lnTo>
                    <a:cubicBezTo>
                      <a:pt x="517" y="1041"/>
                      <a:pt x="520" y="1042"/>
                      <a:pt x="521" y="1044"/>
                    </a:cubicBezTo>
                    <a:lnTo>
                      <a:pt x="524" y="1048"/>
                    </a:lnTo>
                    <a:lnTo>
                      <a:pt x="527" y="1055"/>
                    </a:lnTo>
                    <a:lnTo>
                      <a:pt x="536" y="1094"/>
                    </a:lnTo>
                    <a:lnTo>
                      <a:pt x="554" y="1111"/>
                    </a:lnTo>
                    <a:lnTo>
                      <a:pt x="572" y="1132"/>
                    </a:lnTo>
                    <a:lnTo>
                      <a:pt x="583" y="1137"/>
                    </a:lnTo>
                    <a:cubicBezTo>
                      <a:pt x="585" y="1137"/>
                      <a:pt x="586" y="1139"/>
                      <a:pt x="587" y="1140"/>
                    </a:cubicBezTo>
                    <a:lnTo>
                      <a:pt x="591" y="1147"/>
                    </a:lnTo>
                    <a:cubicBezTo>
                      <a:pt x="592" y="1148"/>
                      <a:pt x="592" y="1150"/>
                      <a:pt x="592" y="1151"/>
                    </a:cubicBezTo>
                    <a:lnTo>
                      <a:pt x="592" y="1160"/>
                    </a:lnTo>
                    <a:cubicBezTo>
                      <a:pt x="592" y="1161"/>
                      <a:pt x="592" y="1162"/>
                      <a:pt x="591" y="1163"/>
                    </a:cubicBezTo>
                    <a:lnTo>
                      <a:pt x="586" y="1174"/>
                    </a:lnTo>
                    <a:cubicBezTo>
                      <a:pt x="586" y="1175"/>
                      <a:pt x="585" y="1175"/>
                      <a:pt x="584" y="1176"/>
                    </a:cubicBezTo>
                    <a:lnTo>
                      <a:pt x="578" y="1182"/>
                    </a:lnTo>
                    <a:cubicBezTo>
                      <a:pt x="577" y="1182"/>
                      <a:pt x="576" y="1183"/>
                      <a:pt x="575" y="1183"/>
                    </a:cubicBezTo>
                    <a:lnTo>
                      <a:pt x="563" y="1188"/>
                    </a:lnTo>
                    <a:lnTo>
                      <a:pt x="559" y="1191"/>
                    </a:lnTo>
                    <a:lnTo>
                      <a:pt x="557" y="1197"/>
                    </a:lnTo>
                    <a:lnTo>
                      <a:pt x="556" y="1208"/>
                    </a:lnTo>
                    <a:lnTo>
                      <a:pt x="557" y="1230"/>
                    </a:lnTo>
                    <a:lnTo>
                      <a:pt x="558" y="1267"/>
                    </a:lnTo>
                    <a:lnTo>
                      <a:pt x="560" y="1274"/>
                    </a:lnTo>
                    <a:lnTo>
                      <a:pt x="564" y="1303"/>
                    </a:lnTo>
                    <a:lnTo>
                      <a:pt x="568" y="1316"/>
                    </a:lnTo>
                    <a:lnTo>
                      <a:pt x="570" y="1325"/>
                    </a:lnTo>
                    <a:lnTo>
                      <a:pt x="571" y="1338"/>
                    </a:lnTo>
                    <a:cubicBezTo>
                      <a:pt x="571" y="1340"/>
                      <a:pt x="570" y="1342"/>
                      <a:pt x="569" y="1343"/>
                    </a:cubicBezTo>
                    <a:lnTo>
                      <a:pt x="566" y="1348"/>
                    </a:lnTo>
                    <a:cubicBezTo>
                      <a:pt x="565" y="1349"/>
                      <a:pt x="565" y="1349"/>
                      <a:pt x="564" y="1350"/>
                    </a:cubicBezTo>
                    <a:lnTo>
                      <a:pt x="556" y="1357"/>
                    </a:lnTo>
                    <a:lnTo>
                      <a:pt x="557" y="1358"/>
                    </a:lnTo>
                    <a:cubicBezTo>
                      <a:pt x="557" y="1360"/>
                      <a:pt x="557" y="1362"/>
                      <a:pt x="557" y="1364"/>
                    </a:cubicBezTo>
                    <a:lnTo>
                      <a:pt x="553" y="1374"/>
                    </a:lnTo>
                    <a:lnTo>
                      <a:pt x="548" y="1384"/>
                    </a:lnTo>
                    <a:lnTo>
                      <a:pt x="547" y="1390"/>
                    </a:lnTo>
                    <a:lnTo>
                      <a:pt x="549" y="1400"/>
                    </a:lnTo>
                    <a:lnTo>
                      <a:pt x="552" y="1403"/>
                    </a:lnTo>
                    <a:lnTo>
                      <a:pt x="553" y="1403"/>
                    </a:lnTo>
                    <a:lnTo>
                      <a:pt x="559" y="1400"/>
                    </a:lnTo>
                    <a:cubicBezTo>
                      <a:pt x="560" y="1400"/>
                      <a:pt x="561" y="1400"/>
                      <a:pt x="562" y="1400"/>
                    </a:cubicBezTo>
                    <a:lnTo>
                      <a:pt x="570" y="1399"/>
                    </a:lnTo>
                    <a:cubicBezTo>
                      <a:pt x="572" y="1399"/>
                      <a:pt x="574" y="1399"/>
                      <a:pt x="575" y="1400"/>
                    </a:cubicBezTo>
                    <a:lnTo>
                      <a:pt x="587" y="1408"/>
                    </a:lnTo>
                    <a:lnTo>
                      <a:pt x="599" y="1410"/>
                    </a:lnTo>
                    <a:cubicBezTo>
                      <a:pt x="600" y="1410"/>
                      <a:pt x="600" y="1410"/>
                      <a:pt x="601" y="1411"/>
                    </a:cubicBezTo>
                    <a:lnTo>
                      <a:pt x="605" y="1413"/>
                    </a:lnTo>
                    <a:cubicBezTo>
                      <a:pt x="606" y="1413"/>
                      <a:pt x="608" y="1414"/>
                      <a:pt x="608" y="1416"/>
                    </a:cubicBezTo>
                    <a:lnTo>
                      <a:pt x="611" y="1419"/>
                    </a:lnTo>
                    <a:cubicBezTo>
                      <a:pt x="612" y="1421"/>
                      <a:pt x="612" y="1422"/>
                      <a:pt x="612" y="1424"/>
                    </a:cubicBezTo>
                    <a:lnTo>
                      <a:pt x="612" y="1435"/>
                    </a:lnTo>
                    <a:lnTo>
                      <a:pt x="609" y="1451"/>
                    </a:lnTo>
                    <a:lnTo>
                      <a:pt x="609" y="1457"/>
                    </a:lnTo>
                    <a:lnTo>
                      <a:pt x="612" y="1459"/>
                    </a:lnTo>
                    <a:cubicBezTo>
                      <a:pt x="615" y="1461"/>
                      <a:pt x="617" y="1464"/>
                      <a:pt x="616" y="1468"/>
                    </a:cubicBezTo>
                    <a:lnTo>
                      <a:pt x="611" y="1483"/>
                    </a:lnTo>
                    <a:cubicBezTo>
                      <a:pt x="611" y="1484"/>
                      <a:pt x="611" y="1485"/>
                      <a:pt x="610" y="1486"/>
                    </a:cubicBezTo>
                    <a:lnTo>
                      <a:pt x="605" y="1494"/>
                    </a:lnTo>
                    <a:cubicBezTo>
                      <a:pt x="604" y="1495"/>
                      <a:pt x="603" y="1496"/>
                      <a:pt x="602" y="1497"/>
                    </a:cubicBezTo>
                    <a:lnTo>
                      <a:pt x="580" y="1508"/>
                    </a:lnTo>
                    <a:lnTo>
                      <a:pt x="578" y="1521"/>
                    </a:lnTo>
                    <a:lnTo>
                      <a:pt x="579" y="1521"/>
                    </a:lnTo>
                    <a:cubicBezTo>
                      <a:pt x="582" y="1523"/>
                      <a:pt x="583" y="1526"/>
                      <a:pt x="583" y="1530"/>
                    </a:cubicBezTo>
                    <a:lnTo>
                      <a:pt x="579" y="1542"/>
                    </a:lnTo>
                    <a:lnTo>
                      <a:pt x="575" y="1550"/>
                    </a:lnTo>
                    <a:lnTo>
                      <a:pt x="576" y="1556"/>
                    </a:lnTo>
                    <a:lnTo>
                      <a:pt x="579" y="1561"/>
                    </a:lnTo>
                    <a:lnTo>
                      <a:pt x="582" y="1566"/>
                    </a:lnTo>
                    <a:lnTo>
                      <a:pt x="592" y="1583"/>
                    </a:lnTo>
                    <a:cubicBezTo>
                      <a:pt x="592" y="1583"/>
                      <a:pt x="593" y="1584"/>
                      <a:pt x="593" y="1585"/>
                    </a:cubicBezTo>
                    <a:lnTo>
                      <a:pt x="596" y="1608"/>
                    </a:lnTo>
                    <a:lnTo>
                      <a:pt x="608" y="1632"/>
                    </a:lnTo>
                    <a:lnTo>
                      <a:pt x="613" y="1634"/>
                    </a:lnTo>
                    <a:cubicBezTo>
                      <a:pt x="614" y="1634"/>
                      <a:pt x="615" y="1635"/>
                      <a:pt x="616" y="1636"/>
                    </a:cubicBezTo>
                    <a:lnTo>
                      <a:pt x="621" y="1643"/>
                    </a:lnTo>
                    <a:lnTo>
                      <a:pt x="633" y="1670"/>
                    </a:lnTo>
                    <a:lnTo>
                      <a:pt x="639" y="1679"/>
                    </a:lnTo>
                    <a:lnTo>
                      <a:pt x="644" y="1687"/>
                    </a:lnTo>
                    <a:lnTo>
                      <a:pt x="650" y="1701"/>
                    </a:lnTo>
                    <a:lnTo>
                      <a:pt x="659" y="1731"/>
                    </a:lnTo>
                    <a:cubicBezTo>
                      <a:pt x="659" y="1732"/>
                      <a:pt x="659" y="1733"/>
                      <a:pt x="659" y="1734"/>
                    </a:cubicBezTo>
                    <a:lnTo>
                      <a:pt x="658" y="1739"/>
                    </a:lnTo>
                    <a:cubicBezTo>
                      <a:pt x="657" y="1741"/>
                      <a:pt x="656" y="1743"/>
                      <a:pt x="654" y="1744"/>
                    </a:cubicBezTo>
                    <a:lnTo>
                      <a:pt x="651" y="1745"/>
                    </a:lnTo>
                    <a:cubicBezTo>
                      <a:pt x="650" y="1746"/>
                      <a:pt x="648" y="1747"/>
                      <a:pt x="646" y="1747"/>
                    </a:cubicBezTo>
                    <a:lnTo>
                      <a:pt x="644" y="1746"/>
                    </a:lnTo>
                    <a:lnTo>
                      <a:pt x="643" y="1751"/>
                    </a:lnTo>
                    <a:lnTo>
                      <a:pt x="637" y="1763"/>
                    </a:lnTo>
                    <a:lnTo>
                      <a:pt x="639" y="1780"/>
                    </a:lnTo>
                    <a:lnTo>
                      <a:pt x="639" y="1791"/>
                    </a:lnTo>
                    <a:lnTo>
                      <a:pt x="637" y="1812"/>
                    </a:lnTo>
                    <a:lnTo>
                      <a:pt x="635" y="1818"/>
                    </a:lnTo>
                    <a:lnTo>
                      <a:pt x="637" y="1835"/>
                    </a:lnTo>
                    <a:lnTo>
                      <a:pt x="637" y="1845"/>
                    </a:lnTo>
                    <a:lnTo>
                      <a:pt x="635" y="1854"/>
                    </a:lnTo>
                    <a:cubicBezTo>
                      <a:pt x="634" y="1855"/>
                      <a:pt x="634" y="1856"/>
                      <a:pt x="633" y="1857"/>
                    </a:cubicBezTo>
                    <a:lnTo>
                      <a:pt x="629" y="1862"/>
                    </a:lnTo>
                    <a:lnTo>
                      <a:pt x="620" y="1868"/>
                    </a:lnTo>
                    <a:lnTo>
                      <a:pt x="620" y="1870"/>
                    </a:lnTo>
                    <a:cubicBezTo>
                      <a:pt x="620" y="1871"/>
                      <a:pt x="619" y="1873"/>
                      <a:pt x="618" y="1874"/>
                    </a:cubicBezTo>
                    <a:lnTo>
                      <a:pt x="614" y="1879"/>
                    </a:lnTo>
                    <a:cubicBezTo>
                      <a:pt x="614" y="1880"/>
                      <a:pt x="613" y="1880"/>
                      <a:pt x="612" y="1881"/>
                    </a:cubicBezTo>
                    <a:lnTo>
                      <a:pt x="605" y="1885"/>
                    </a:lnTo>
                    <a:lnTo>
                      <a:pt x="605" y="1889"/>
                    </a:lnTo>
                    <a:cubicBezTo>
                      <a:pt x="605" y="1892"/>
                      <a:pt x="603" y="1895"/>
                      <a:pt x="600" y="1897"/>
                    </a:cubicBezTo>
                    <a:lnTo>
                      <a:pt x="596" y="1898"/>
                    </a:lnTo>
                    <a:lnTo>
                      <a:pt x="593" y="1901"/>
                    </a:lnTo>
                    <a:lnTo>
                      <a:pt x="590" y="1906"/>
                    </a:lnTo>
                    <a:lnTo>
                      <a:pt x="588" y="1914"/>
                    </a:lnTo>
                    <a:lnTo>
                      <a:pt x="589" y="1918"/>
                    </a:lnTo>
                    <a:lnTo>
                      <a:pt x="592" y="1926"/>
                    </a:lnTo>
                    <a:lnTo>
                      <a:pt x="593" y="1933"/>
                    </a:lnTo>
                    <a:lnTo>
                      <a:pt x="595" y="1949"/>
                    </a:lnTo>
                    <a:lnTo>
                      <a:pt x="594" y="1962"/>
                    </a:lnTo>
                    <a:lnTo>
                      <a:pt x="592" y="1973"/>
                    </a:lnTo>
                    <a:lnTo>
                      <a:pt x="593" y="1977"/>
                    </a:lnTo>
                    <a:lnTo>
                      <a:pt x="595" y="1987"/>
                    </a:lnTo>
                    <a:lnTo>
                      <a:pt x="597" y="2000"/>
                    </a:lnTo>
                    <a:lnTo>
                      <a:pt x="603" y="2023"/>
                    </a:lnTo>
                    <a:lnTo>
                      <a:pt x="607" y="2029"/>
                    </a:lnTo>
                    <a:lnTo>
                      <a:pt x="612" y="2033"/>
                    </a:lnTo>
                    <a:lnTo>
                      <a:pt x="631" y="2040"/>
                    </a:lnTo>
                    <a:cubicBezTo>
                      <a:pt x="633" y="2041"/>
                      <a:pt x="634" y="2042"/>
                      <a:pt x="635" y="2043"/>
                    </a:cubicBezTo>
                    <a:lnTo>
                      <a:pt x="639" y="2049"/>
                    </a:lnTo>
                    <a:cubicBezTo>
                      <a:pt x="640" y="2050"/>
                      <a:pt x="640" y="2051"/>
                      <a:pt x="640" y="2051"/>
                    </a:cubicBezTo>
                    <a:lnTo>
                      <a:pt x="654" y="2089"/>
                    </a:lnTo>
                    <a:lnTo>
                      <a:pt x="661" y="2098"/>
                    </a:lnTo>
                    <a:cubicBezTo>
                      <a:pt x="661" y="2098"/>
                      <a:pt x="661" y="2099"/>
                      <a:pt x="662" y="2100"/>
                    </a:cubicBezTo>
                    <a:lnTo>
                      <a:pt x="664" y="2106"/>
                    </a:lnTo>
                    <a:lnTo>
                      <a:pt x="669" y="2131"/>
                    </a:lnTo>
                    <a:lnTo>
                      <a:pt x="669" y="2139"/>
                    </a:lnTo>
                    <a:lnTo>
                      <a:pt x="669" y="2149"/>
                    </a:lnTo>
                    <a:lnTo>
                      <a:pt x="677" y="2165"/>
                    </a:lnTo>
                    <a:cubicBezTo>
                      <a:pt x="677" y="2166"/>
                      <a:pt x="678" y="2167"/>
                      <a:pt x="678" y="2168"/>
                    </a:cubicBezTo>
                    <a:lnTo>
                      <a:pt x="682" y="2185"/>
                    </a:lnTo>
                    <a:lnTo>
                      <a:pt x="689" y="2198"/>
                    </a:lnTo>
                    <a:cubicBezTo>
                      <a:pt x="690" y="2199"/>
                      <a:pt x="690" y="2200"/>
                      <a:pt x="690" y="2202"/>
                    </a:cubicBezTo>
                    <a:lnTo>
                      <a:pt x="690" y="2206"/>
                    </a:lnTo>
                    <a:cubicBezTo>
                      <a:pt x="691" y="2205"/>
                      <a:pt x="691" y="2204"/>
                      <a:pt x="692" y="2204"/>
                    </a:cubicBezTo>
                    <a:cubicBezTo>
                      <a:pt x="695" y="2202"/>
                      <a:pt x="699" y="2202"/>
                      <a:pt x="702" y="2204"/>
                    </a:cubicBezTo>
                    <a:lnTo>
                      <a:pt x="709" y="2210"/>
                    </a:lnTo>
                    <a:lnTo>
                      <a:pt x="715" y="2213"/>
                    </a:lnTo>
                    <a:cubicBezTo>
                      <a:pt x="716" y="2213"/>
                      <a:pt x="717" y="2214"/>
                      <a:pt x="717" y="2214"/>
                    </a:cubicBezTo>
                    <a:lnTo>
                      <a:pt x="720" y="2216"/>
                    </a:lnTo>
                    <a:lnTo>
                      <a:pt x="726" y="2225"/>
                    </a:lnTo>
                    <a:lnTo>
                      <a:pt x="727" y="2224"/>
                    </a:lnTo>
                    <a:cubicBezTo>
                      <a:pt x="727" y="2222"/>
                      <a:pt x="728" y="2221"/>
                      <a:pt x="729" y="2220"/>
                    </a:cubicBezTo>
                    <a:lnTo>
                      <a:pt x="733" y="2216"/>
                    </a:lnTo>
                    <a:cubicBezTo>
                      <a:pt x="735" y="2215"/>
                      <a:pt x="737" y="2215"/>
                      <a:pt x="738" y="2215"/>
                    </a:cubicBezTo>
                    <a:lnTo>
                      <a:pt x="742" y="2214"/>
                    </a:lnTo>
                    <a:cubicBezTo>
                      <a:pt x="743" y="2214"/>
                      <a:pt x="744" y="2214"/>
                      <a:pt x="744" y="2215"/>
                    </a:cubicBezTo>
                    <a:lnTo>
                      <a:pt x="747" y="2215"/>
                    </a:lnTo>
                    <a:lnTo>
                      <a:pt x="749" y="2213"/>
                    </a:lnTo>
                    <a:lnTo>
                      <a:pt x="757" y="2192"/>
                    </a:lnTo>
                    <a:cubicBezTo>
                      <a:pt x="758" y="2191"/>
                      <a:pt x="758" y="2190"/>
                      <a:pt x="759" y="2190"/>
                    </a:cubicBezTo>
                    <a:lnTo>
                      <a:pt x="762" y="2186"/>
                    </a:lnTo>
                    <a:lnTo>
                      <a:pt x="762" y="2182"/>
                    </a:lnTo>
                    <a:lnTo>
                      <a:pt x="763" y="2177"/>
                    </a:lnTo>
                    <a:cubicBezTo>
                      <a:pt x="763" y="2175"/>
                      <a:pt x="764" y="2173"/>
                      <a:pt x="766" y="2172"/>
                    </a:cubicBezTo>
                    <a:cubicBezTo>
                      <a:pt x="768" y="2171"/>
                      <a:pt x="771" y="2170"/>
                      <a:pt x="773" y="2170"/>
                    </a:cubicBezTo>
                    <a:lnTo>
                      <a:pt x="781" y="2165"/>
                    </a:lnTo>
                    <a:lnTo>
                      <a:pt x="783" y="2163"/>
                    </a:lnTo>
                    <a:cubicBezTo>
                      <a:pt x="785" y="2160"/>
                      <a:pt x="789" y="2159"/>
                      <a:pt x="792" y="2160"/>
                    </a:cubicBezTo>
                    <a:cubicBezTo>
                      <a:pt x="795" y="2161"/>
                      <a:pt x="797" y="2165"/>
                      <a:pt x="797" y="2168"/>
                    </a:cubicBezTo>
                    <a:lnTo>
                      <a:pt x="796" y="2175"/>
                    </a:lnTo>
                    <a:cubicBezTo>
                      <a:pt x="796" y="2176"/>
                      <a:pt x="795" y="2178"/>
                      <a:pt x="794" y="2179"/>
                    </a:cubicBezTo>
                    <a:lnTo>
                      <a:pt x="793" y="2181"/>
                    </a:lnTo>
                    <a:cubicBezTo>
                      <a:pt x="791" y="2182"/>
                      <a:pt x="790" y="2183"/>
                      <a:pt x="788" y="2184"/>
                    </a:cubicBezTo>
                    <a:lnTo>
                      <a:pt x="784" y="2185"/>
                    </a:lnTo>
                    <a:lnTo>
                      <a:pt x="783" y="2187"/>
                    </a:lnTo>
                    <a:lnTo>
                      <a:pt x="781" y="2195"/>
                    </a:lnTo>
                    <a:lnTo>
                      <a:pt x="767" y="2229"/>
                    </a:lnTo>
                    <a:lnTo>
                      <a:pt x="766" y="2239"/>
                    </a:lnTo>
                    <a:lnTo>
                      <a:pt x="766" y="2245"/>
                    </a:lnTo>
                    <a:lnTo>
                      <a:pt x="772" y="2258"/>
                    </a:lnTo>
                    <a:lnTo>
                      <a:pt x="783" y="2264"/>
                    </a:lnTo>
                    <a:cubicBezTo>
                      <a:pt x="784" y="2265"/>
                      <a:pt x="785" y="2265"/>
                      <a:pt x="785" y="2266"/>
                    </a:cubicBezTo>
                    <a:lnTo>
                      <a:pt x="787" y="2268"/>
                    </a:lnTo>
                    <a:cubicBezTo>
                      <a:pt x="788" y="2269"/>
                      <a:pt x="788" y="2271"/>
                      <a:pt x="789" y="2272"/>
                    </a:cubicBezTo>
                    <a:lnTo>
                      <a:pt x="789" y="2276"/>
                    </a:lnTo>
                    <a:lnTo>
                      <a:pt x="789" y="2287"/>
                    </a:lnTo>
                    <a:lnTo>
                      <a:pt x="790" y="2287"/>
                    </a:lnTo>
                    <a:cubicBezTo>
                      <a:pt x="790" y="2286"/>
                      <a:pt x="791" y="2285"/>
                      <a:pt x="792" y="2285"/>
                    </a:cubicBezTo>
                    <a:lnTo>
                      <a:pt x="799" y="2281"/>
                    </a:lnTo>
                    <a:cubicBezTo>
                      <a:pt x="799" y="2280"/>
                      <a:pt x="800" y="2280"/>
                      <a:pt x="802" y="2280"/>
                    </a:cubicBezTo>
                    <a:lnTo>
                      <a:pt x="809" y="2279"/>
                    </a:lnTo>
                    <a:cubicBezTo>
                      <a:pt x="810" y="2279"/>
                      <a:pt x="811" y="2279"/>
                      <a:pt x="812" y="2279"/>
                    </a:cubicBezTo>
                    <a:lnTo>
                      <a:pt x="820" y="2280"/>
                    </a:lnTo>
                    <a:cubicBezTo>
                      <a:pt x="820" y="2280"/>
                      <a:pt x="821" y="2281"/>
                      <a:pt x="822" y="2281"/>
                    </a:cubicBezTo>
                    <a:lnTo>
                      <a:pt x="829" y="2285"/>
                    </a:lnTo>
                    <a:cubicBezTo>
                      <a:pt x="830" y="2285"/>
                      <a:pt x="831" y="2286"/>
                      <a:pt x="831" y="2287"/>
                    </a:cubicBezTo>
                    <a:lnTo>
                      <a:pt x="833" y="2289"/>
                    </a:lnTo>
                    <a:lnTo>
                      <a:pt x="837" y="2297"/>
                    </a:lnTo>
                    <a:lnTo>
                      <a:pt x="845" y="2295"/>
                    </a:lnTo>
                    <a:cubicBezTo>
                      <a:pt x="847" y="2295"/>
                      <a:pt x="850" y="2295"/>
                      <a:pt x="852" y="2297"/>
                    </a:cubicBezTo>
                    <a:lnTo>
                      <a:pt x="855" y="2300"/>
                    </a:lnTo>
                    <a:cubicBezTo>
                      <a:pt x="857" y="2300"/>
                      <a:pt x="860" y="2300"/>
                      <a:pt x="861" y="2301"/>
                    </a:cubicBezTo>
                    <a:lnTo>
                      <a:pt x="864" y="2302"/>
                    </a:lnTo>
                    <a:cubicBezTo>
                      <a:pt x="865" y="2303"/>
                      <a:pt x="867" y="2304"/>
                      <a:pt x="867" y="2306"/>
                    </a:cubicBezTo>
                    <a:lnTo>
                      <a:pt x="869" y="2310"/>
                    </a:lnTo>
                    <a:lnTo>
                      <a:pt x="871" y="2316"/>
                    </a:lnTo>
                    <a:cubicBezTo>
                      <a:pt x="871" y="2317"/>
                      <a:pt x="872" y="2318"/>
                      <a:pt x="872" y="2318"/>
                    </a:cubicBezTo>
                    <a:lnTo>
                      <a:pt x="873" y="2324"/>
                    </a:lnTo>
                    <a:lnTo>
                      <a:pt x="875" y="2327"/>
                    </a:lnTo>
                    <a:lnTo>
                      <a:pt x="876" y="2326"/>
                    </a:lnTo>
                    <a:cubicBezTo>
                      <a:pt x="877" y="2326"/>
                      <a:pt x="878" y="2326"/>
                      <a:pt x="879" y="2326"/>
                    </a:cubicBezTo>
                    <a:lnTo>
                      <a:pt x="884" y="2326"/>
                    </a:lnTo>
                    <a:cubicBezTo>
                      <a:pt x="886" y="2326"/>
                      <a:pt x="887" y="2326"/>
                      <a:pt x="888" y="2327"/>
                    </a:cubicBezTo>
                    <a:lnTo>
                      <a:pt x="893" y="2329"/>
                    </a:lnTo>
                    <a:cubicBezTo>
                      <a:pt x="893" y="2330"/>
                      <a:pt x="894" y="2330"/>
                      <a:pt x="894" y="2331"/>
                    </a:cubicBezTo>
                    <a:lnTo>
                      <a:pt x="909" y="2346"/>
                    </a:lnTo>
                    <a:lnTo>
                      <a:pt x="916" y="2355"/>
                    </a:lnTo>
                    <a:lnTo>
                      <a:pt x="922" y="2367"/>
                    </a:lnTo>
                    <a:cubicBezTo>
                      <a:pt x="922" y="2368"/>
                      <a:pt x="922" y="2369"/>
                      <a:pt x="922" y="2369"/>
                    </a:cubicBezTo>
                    <a:lnTo>
                      <a:pt x="924" y="2378"/>
                    </a:lnTo>
                    <a:cubicBezTo>
                      <a:pt x="924" y="2379"/>
                      <a:pt x="924" y="2380"/>
                      <a:pt x="924" y="2381"/>
                    </a:cubicBezTo>
                    <a:lnTo>
                      <a:pt x="921" y="2396"/>
                    </a:lnTo>
                    <a:lnTo>
                      <a:pt x="923" y="2402"/>
                    </a:lnTo>
                    <a:cubicBezTo>
                      <a:pt x="923" y="2405"/>
                      <a:pt x="923" y="2407"/>
                      <a:pt x="922" y="2409"/>
                    </a:cubicBezTo>
                    <a:lnTo>
                      <a:pt x="915" y="2422"/>
                    </a:lnTo>
                    <a:cubicBezTo>
                      <a:pt x="915" y="2423"/>
                      <a:pt x="914" y="2423"/>
                      <a:pt x="913" y="2424"/>
                    </a:cubicBezTo>
                    <a:lnTo>
                      <a:pt x="912" y="2425"/>
                    </a:lnTo>
                    <a:lnTo>
                      <a:pt x="917" y="2432"/>
                    </a:lnTo>
                    <a:cubicBezTo>
                      <a:pt x="919" y="2434"/>
                      <a:pt x="920" y="2438"/>
                      <a:pt x="918" y="2440"/>
                    </a:cubicBezTo>
                    <a:lnTo>
                      <a:pt x="916" y="2445"/>
                    </a:lnTo>
                    <a:cubicBezTo>
                      <a:pt x="916" y="2445"/>
                      <a:pt x="916" y="2445"/>
                      <a:pt x="915" y="2446"/>
                    </a:cubicBezTo>
                    <a:cubicBezTo>
                      <a:pt x="916" y="2448"/>
                      <a:pt x="917" y="2450"/>
                      <a:pt x="916" y="2452"/>
                    </a:cubicBezTo>
                    <a:lnTo>
                      <a:pt x="913" y="2459"/>
                    </a:lnTo>
                    <a:lnTo>
                      <a:pt x="911" y="2471"/>
                    </a:lnTo>
                    <a:lnTo>
                      <a:pt x="912" y="2472"/>
                    </a:lnTo>
                    <a:cubicBezTo>
                      <a:pt x="915" y="2474"/>
                      <a:pt x="916" y="2478"/>
                      <a:pt x="914" y="2481"/>
                    </a:cubicBezTo>
                    <a:lnTo>
                      <a:pt x="913" y="2484"/>
                    </a:lnTo>
                    <a:cubicBezTo>
                      <a:pt x="916" y="2485"/>
                      <a:pt x="917" y="2487"/>
                      <a:pt x="917" y="2490"/>
                    </a:cubicBezTo>
                    <a:cubicBezTo>
                      <a:pt x="918" y="2492"/>
                      <a:pt x="917" y="2495"/>
                      <a:pt x="915" y="2497"/>
                    </a:cubicBezTo>
                    <a:lnTo>
                      <a:pt x="913" y="2499"/>
                    </a:lnTo>
                    <a:cubicBezTo>
                      <a:pt x="913" y="2500"/>
                      <a:pt x="912" y="2500"/>
                      <a:pt x="911" y="2500"/>
                    </a:cubicBezTo>
                    <a:lnTo>
                      <a:pt x="910" y="2501"/>
                    </a:lnTo>
                    <a:cubicBezTo>
                      <a:pt x="910" y="2502"/>
                      <a:pt x="910" y="2502"/>
                      <a:pt x="909" y="2502"/>
                    </a:cubicBezTo>
                    <a:lnTo>
                      <a:pt x="909" y="2508"/>
                    </a:lnTo>
                    <a:cubicBezTo>
                      <a:pt x="909" y="2509"/>
                      <a:pt x="909" y="2510"/>
                      <a:pt x="908" y="2510"/>
                    </a:cubicBezTo>
                    <a:lnTo>
                      <a:pt x="906" y="2516"/>
                    </a:lnTo>
                    <a:lnTo>
                      <a:pt x="903" y="2521"/>
                    </a:lnTo>
                    <a:lnTo>
                      <a:pt x="897" y="2528"/>
                    </a:lnTo>
                    <a:lnTo>
                      <a:pt x="896" y="2533"/>
                    </a:lnTo>
                    <a:lnTo>
                      <a:pt x="911" y="2538"/>
                    </a:lnTo>
                    <a:cubicBezTo>
                      <a:pt x="913" y="2538"/>
                      <a:pt x="914" y="2539"/>
                      <a:pt x="915" y="2540"/>
                    </a:cubicBezTo>
                    <a:lnTo>
                      <a:pt x="921" y="2546"/>
                    </a:lnTo>
                    <a:lnTo>
                      <a:pt x="925" y="2554"/>
                    </a:lnTo>
                    <a:lnTo>
                      <a:pt x="927" y="2559"/>
                    </a:lnTo>
                    <a:lnTo>
                      <a:pt x="928" y="2567"/>
                    </a:lnTo>
                    <a:lnTo>
                      <a:pt x="933" y="2575"/>
                    </a:lnTo>
                    <a:cubicBezTo>
                      <a:pt x="935" y="2577"/>
                      <a:pt x="935" y="2579"/>
                      <a:pt x="935" y="2582"/>
                    </a:cubicBezTo>
                    <a:lnTo>
                      <a:pt x="934" y="2584"/>
                    </a:lnTo>
                    <a:lnTo>
                      <a:pt x="935" y="2586"/>
                    </a:lnTo>
                    <a:cubicBezTo>
                      <a:pt x="936" y="2587"/>
                      <a:pt x="937" y="2589"/>
                      <a:pt x="936" y="2591"/>
                    </a:cubicBezTo>
                    <a:lnTo>
                      <a:pt x="935" y="2596"/>
                    </a:lnTo>
                    <a:lnTo>
                      <a:pt x="938" y="2601"/>
                    </a:lnTo>
                    <a:cubicBezTo>
                      <a:pt x="938" y="2602"/>
                      <a:pt x="939" y="2603"/>
                      <a:pt x="939" y="2604"/>
                    </a:cubicBezTo>
                    <a:lnTo>
                      <a:pt x="940" y="2610"/>
                    </a:lnTo>
                    <a:cubicBezTo>
                      <a:pt x="940" y="2611"/>
                      <a:pt x="940" y="2612"/>
                      <a:pt x="940" y="2613"/>
                    </a:cubicBezTo>
                    <a:lnTo>
                      <a:pt x="939" y="2619"/>
                    </a:lnTo>
                    <a:cubicBezTo>
                      <a:pt x="939" y="2622"/>
                      <a:pt x="937" y="2624"/>
                      <a:pt x="935" y="2625"/>
                    </a:cubicBezTo>
                    <a:lnTo>
                      <a:pt x="932" y="2627"/>
                    </a:lnTo>
                    <a:cubicBezTo>
                      <a:pt x="930" y="2628"/>
                      <a:pt x="928" y="2628"/>
                      <a:pt x="926" y="2627"/>
                    </a:cubicBezTo>
                    <a:lnTo>
                      <a:pt x="921" y="2626"/>
                    </a:lnTo>
                    <a:cubicBezTo>
                      <a:pt x="920" y="2626"/>
                      <a:pt x="919" y="2625"/>
                      <a:pt x="919" y="2625"/>
                    </a:cubicBezTo>
                    <a:lnTo>
                      <a:pt x="914" y="2621"/>
                    </a:lnTo>
                    <a:lnTo>
                      <a:pt x="905" y="2611"/>
                    </a:lnTo>
                    <a:lnTo>
                      <a:pt x="894" y="2610"/>
                    </a:lnTo>
                    <a:cubicBezTo>
                      <a:pt x="894" y="2610"/>
                      <a:pt x="894" y="2610"/>
                      <a:pt x="893" y="2610"/>
                    </a:cubicBezTo>
                    <a:lnTo>
                      <a:pt x="892" y="2612"/>
                    </a:lnTo>
                    <a:lnTo>
                      <a:pt x="898" y="2622"/>
                    </a:lnTo>
                    <a:lnTo>
                      <a:pt x="903" y="2625"/>
                    </a:lnTo>
                    <a:cubicBezTo>
                      <a:pt x="905" y="2625"/>
                      <a:pt x="906" y="2626"/>
                      <a:pt x="906" y="2627"/>
                    </a:cubicBezTo>
                    <a:lnTo>
                      <a:pt x="909" y="2630"/>
                    </a:lnTo>
                    <a:cubicBezTo>
                      <a:pt x="911" y="2629"/>
                      <a:pt x="913" y="2629"/>
                      <a:pt x="914" y="2629"/>
                    </a:cubicBezTo>
                    <a:lnTo>
                      <a:pt x="917" y="2629"/>
                    </a:lnTo>
                    <a:cubicBezTo>
                      <a:pt x="920" y="2630"/>
                      <a:pt x="923" y="2632"/>
                      <a:pt x="924" y="2635"/>
                    </a:cubicBezTo>
                    <a:lnTo>
                      <a:pt x="925" y="2641"/>
                    </a:lnTo>
                    <a:cubicBezTo>
                      <a:pt x="926" y="2642"/>
                      <a:pt x="926" y="2643"/>
                      <a:pt x="926" y="2644"/>
                    </a:cubicBezTo>
                    <a:lnTo>
                      <a:pt x="925" y="2647"/>
                    </a:lnTo>
                    <a:lnTo>
                      <a:pt x="922" y="2664"/>
                    </a:lnTo>
                    <a:lnTo>
                      <a:pt x="924" y="2671"/>
                    </a:lnTo>
                    <a:cubicBezTo>
                      <a:pt x="925" y="2674"/>
                      <a:pt x="924" y="2676"/>
                      <a:pt x="922" y="2679"/>
                    </a:cubicBezTo>
                    <a:lnTo>
                      <a:pt x="921" y="2680"/>
                    </a:lnTo>
                    <a:cubicBezTo>
                      <a:pt x="920" y="2681"/>
                      <a:pt x="919" y="2682"/>
                      <a:pt x="917" y="2682"/>
                    </a:cubicBezTo>
                    <a:lnTo>
                      <a:pt x="899" y="2688"/>
                    </a:lnTo>
                    <a:cubicBezTo>
                      <a:pt x="897" y="2689"/>
                      <a:pt x="895" y="2689"/>
                      <a:pt x="893" y="2688"/>
                    </a:cubicBezTo>
                    <a:lnTo>
                      <a:pt x="887" y="2685"/>
                    </a:lnTo>
                    <a:cubicBezTo>
                      <a:pt x="884" y="2684"/>
                      <a:pt x="882" y="2682"/>
                      <a:pt x="882" y="2679"/>
                    </a:cubicBezTo>
                    <a:cubicBezTo>
                      <a:pt x="882" y="2677"/>
                      <a:pt x="882" y="2676"/>
                      <a:pt x="882" y="2675"/>
                    </a:cubicBezTo>
                    <a:cubicBezTo>
                      <a:pt x="882" y="2675"/>
                      <a:pt x="882" y="2675"/>
                      <a:pt x="882" y="2674"/>
                    </a:cubicBezTo>
                    <a:lnTo>
                      <a:pt x="879" y="2671"/>
                    </a:lnTo>
                    <a:lnTo>
                      <a:pt x="875" y="2664"/>
                    </a:lnTo>
                    <a:lnTo>
                      <a:pt x="875" y="2663"/>
                    </a:lnTo>
                    <a:lnTo>
                      <a:pt x="874" y="2658"/>
                    </a:lnTo>
                    <a:cubicBezTo>
                      <a:pt x="871" y="2657"/>
                      <a:pt x="868" y="2656"/>
                      <a:pt x="867" y="2654"/>
                    </a:cubicBezTo>
                    <a:lnTo>
                      <a:pt x="864" y="2649"/>
                    </a:lnTo>
                    <a:cubicBezTo>
                      <a:pt x="864" y="2649"/>
                      <a:pt x="864" y="2648"/>
                      <a:pt x="863" y="2648"/>
                    </a:cubicBezTo>
                    <a:lnTo>
                      <a:pt x="862" y="2643"/>
                    </a:lnTo>
                    <a:lnTo>
                      <a:pt x="830" y="2662"/>
                    </a:lnTo>
                    <a:cubicBezTo>
                      <a:pt x="829" y="2662"/>
                      <a:pt x="828" y="2663"/>
                      <a:pt x="827" y="2663"/>
                    </a:cubicBezTo>
                    <a:lnTo>
                      <a:pt x="804" y="2666"/>
                    </a:lnTo>
                    <a:lnTo>
                      <a:pt x="802" y="2668"/>
                    </a:lnTo>
                    <a:lnTo>
                      <a:pt x="801" y="2673"/>
                    </a:lnTo>
                    <a:cubicBezTo>
                      <a:pt x="801" y="2677"/>
                      <a:pt x="798" y="2680"/>
                      <a:pt x="794" y="2680"/>
                    </a:cubicBezTo>
                    <a:lnTo>
                      <a:pt x="788" y="2680"/>
                    </a:lnTo>
                    <a:lnTo>
                      <a:pt x="788" y="2682"/>
                    </a:lnTo>
                    <a:lnTo>
                      <a:pt x="789" y="2684"/>
                    </a:lnTo>
                    <a:cubicBezTo>
                      <a:pt x="790" y="2686"/>
                      <a:pt x="790" y="2687"/>
                      <a:pt x="790" y="2689"/>
                    </a:cubicBezTo>
                    <a:lnTo>
                      <a:pt x="790" y="2691"/>
                    </a:lnTo>
                    <a:cubicBezTo>
                      <a:pt x="790" y="2692"/>
                      <a:pt x="790" y="2694"/>
                      <a:pt x="789" y="2695"/>
                    </a:cubicBezTo>
                    <a:lnTo>
                      <a:pt x="788" y="2698"/>
                    </a:lnTo>
                    <a:cubicBezTo>
                      <a:pt x="786" y="2700"/>
                      <a:pt x="784" y="2701"/>
                      <a:pt x="782" y="2701"/>
                    </a:cubicBezTo>
                    <a:cubicBezTo>
                      <a:pt x="780" y="2702"/>
                      <a:pt x="776" y="2702"/>
                      <a:pt x="775" y="2701"/>
                    </a:cubicBezTo>
                    <a:lnTo>
                      <a:pt x="773" y="2699"/>
                    </a:lnTo>
                    <a:cubicBezTo>
                      <a:pt x="772" y="2701"/>
                      <a:pt x="771" y="2702"/>
                      <a:pt x="770" y="2703"/>
                    </a:cubicBezTo>
                    <a:lnTo>
                      <a:pt x="763" y="2709"/>
                    </a:lnTo>
                    <a:lnTo>
                      <a:pt x="762" y="2711"/>
                    </a:lnTo>
                    <a:lnTo>
                      <a:pt x="762" y="2711"/>
                    </a:lnTo>
                    <a:lnTo>
                      <a:pt x="764" y="2716"/>
                    </a:lnTo>
                    <a:cubicBezTo>
                      <a:pt x="765" y="2718"/>
                      <a:pt x="765" y="2720"/>
                      <a:pt x="764" y="2722"/>
                    </a:cubicBezTo>
                    <a:lnTo>
                      <a:pt x="761" y="2729"/>
                    </a:lnTo>
                    <a:cubicBezTo>
                      <a:pt x="761" y="2730"/>
                      <a:pt x="760" y="2731"/>
                      <a:pt x="759" y="2732"/>
                    </a:cubicBezTo>
                    <a:lnTo>
                      <a:pt x="756" y="2735"/>
                    </a:lnTo>
                    <a:lnTo>
                      <a:pt x="748" y="2741"/>
                    </a:lnTo>
                    <a:lnTo>
                      <a:pt x="743" y="2748"/>
                    </a:lnTo>
                    <a:cubicBezTo>
                      <a:pt x="742" y="2749"/>
                      <a:pt x="741" y="2750"/>
                      <a:pt x="740" y="2750"/>
                    </a:cubicBezTo>
                    <a:lnTo>
                      <a:pt x="738" y="2759"/>
                    </a:lnTo>
                    <a:lnTo>
                      <a:pt x="731" y="2774"/>
                    </a:lnTo>
                    <a:lnTo>
                      <a:pt x="730" y="2780"/>
                    </a:lnTo>
                    <a:cubicBezTo>
                      <a:pt x="730" y="2780"/>
                      <a:pt x="731" y="2780"/>
                      <a:pt x="731" y="2781"/>
                    </a:cubicBezTo>
                    <a:lnTo>
                      <a:pt x="731" y="2784"/>
                    </a:lnTo>
                    <a:lnTo>
                      <a:pt x="731" y="2790"/>
                    </a:lnTo>
                    <a:cubicBezTo>
                      <a:pt x="731" y="2792"/>
                      <a:pt x="730" y="2794"/>
                      <a:pt x="729" y="2795"/>
                    </a:cubicBezTo>
                    <a:lnTo>
                      <a:pt x="728" y="2796"/>
                    </a:lnTo>
                    <a:lnTo>
                      <a:pt x="729" y="2803"/>
                    </a:lnTo>
                    <a:cubicBezTo>
                      <a:pt x="729" y="2804"/>
                      <a:pt x="729" y="2805"/>
                      <a:pt x="728" y="2807"/>
                    </a:cubicBezTo>
                    <a:lnTo>
                      <a:pt x="725" y="2815"/>
                    </a:lnTo>
                    <a:cubicBezTo>
                      <a:pt x="724" y="2816"/>
                      <a:pt x="723" y="2817"/>
                      <a:pt x="722" y="2818"/>
                    </a:cubicBezTo>
                    <a:lnTo>
                      <a:pt x="719" y="2821"/>
                    </a:lnTo>
                    <a:cubicBezTo>
                      <a:pt x="718" y="2821"/>
                      <a:pt x="717" y="2822"/>
                      <a:pt x="716" y="2822"/>
                    </a:cubicBezTo>
                    <a:lnTo>
                      <a:pt x="712" y="2824"/>
                    </a:lnTo>
                    <a:lnTo>
                      <a:pt x="710" y="2833"/>
                    </a:lnTo>
                    <a:cubicBezTo>
                      <a:pt x="710" y="2834"/>
                      <a:pt x="709" y="2835"/>
                      <a:pt x="708" y="2836"/>
                    </a:cubicBezTo>
                    <a:lnTo>
                      <a:pt x="706" y="2838"/>
                    </a:lnTo>
                    <a:cubicBezTo>
                      <a:pt x="704" y="2839"/>
                      <a:pt x="702" y="2840"/>
                      <a:pt x="699" y="2840"/>
                    </a:cubicBezTo>
                    <a:lnTo>
                      <a:pt x="699" y="2845"/>
                    </a:lnTo>
                    <a:cubicBezTo>
                      <a:pt x="699" y="2847"/>
                      <a:pt x="699" y="2848"/>
                      <a:pt x="698" y="2849"/>
                    </a:cubicBezTo>
                    <a:cubicBezTo>
                      <a:pt x="697" y="2852"/>
                      <a:pt x="693" y="2855"/>
                      <a:pt x="690" y="2855"/>
                    </a:cubicBezTo>
                    <a:lnTo>
                      <a:pt x="686" y="2855"/>
                    </a:lnTo>
                    <a:lnTo>
                      <a:pt x="680" y="2859"/>
                    </a:lnTo>
                    <a:lnTo>
                      <a:pt x="680" y="2859"/>
                    </a:lnTo>
                    <a:cubicBezTo>
                      <a:pt x="679" y="2860"/>
                      <a:pt x="678" y="2861"/>
                      <a:pt x="678" y="2861"/>
                    </a:cubicBezTo>
                    <a:lnTo>
                      <a:pt x="676" y="2863"/>
                    </a:lnTo>
                    <a:cubicBezTo>
                      <a:pt x="675" y="2863"/>
                      <a:pt x="675" y="2863"/>
                      <a:pt x="675" y="2863"/>
                    </a:cubicBezTo>
                    <a:cubicBezTo>
                      <a:pt x="675" y="2865"/>
                      <a:pt x="674" y="2867"/>
                      <a:pt x="673" y="2869"/>
                    </a:cubicBezTo>
                    <a:lnTo>
                      <a:pt x="670" y="2873"/>
                    </a:lnTo>
                    <a:cubicBezTo>
                      <a:pt x="669" y="2874"/>
                      <a:pt x="668" y="2875"/>
                      <a:pt x="667" y="2876"/>
                    </a:cubicBezTo>
                    <a:lnTo>
                      <a:pt x="658" y="2880"/>
                    </a:lnTo>
                    <a:lnTo>
                      <a:pt x="657" y="2883"/>
                    </a:lnTo>
                    <a:lnTo>
                      <a:pt x="655" y="2895"/>
                    </a:lnTo>
                    <a:lnTo>
                      <a:pt x="652" y="2903"/>
                    </a:lnTo>
                    <a:lnTo>
                      <a:pt x="646" y="2912"/>
                    </a:lnTo>
                    <a:lnTo>
                      <a:pt x="644" y="2918"/>
                    </a:lnTo>
                    <a:lnTo>
                      <a:pt x="644" y="2923"/>
                    </a:lnTo>
                    <a:lnTo>
                      <a:pt x="645" y="2933"/>
                    </a:lnTo>
                    <a:lnTo>
                      <a:pt x="647" y="2937"/>
                    </a:lnTo>
                    <a:cubicBezTo>
                      <a:pt x="648" y="2941"/>
                      <a:pt x="647" y="2945"/>
                      <a:pt x="643" y="2947"/>
                    </a:cubicBezTo>
                    <a:cubicBezTo>
                      <a:pt x="640" y="2948"/>
                      <a:pt x="636" y="2948"/>
                      <a:pt x="634" y="2946"/>
                    </a:cubicBezTo>
                    <a:lnTo>
                      <a:pt x="629" y="2941"/>
                    </a:lnTo>
                    <a:lnTo>
                      <a:pt x="625" y="2952"/>
                    </a:lnTo>
                    <a:cubicBezTo>
                      <a:pt x="625" y="2953"/>
                      <a:pt x="624" y="2954"/>
                      <a:pt x="623" y="2954"/>
                    </a:cubicBezTo>
                    <a:lnTo>
                      <a:pt x="621" y="2957"/>
                    </a:lnTo>
                    <a:cubicBezTo>
                      <a:pt x="620" y="2958"/>
                      <a:pt x="620" y="2958"/>
                      <a:pt x="619" y="2958"/>
                    </a:cubicBezTo>
                    <a:lnTo>
                      <a:pt x="610" y="2964"/>
                    </a:lnTo>
                    <a:cubicBezTo>
                      <a:pt x="608" y="2965"/>
                      <a:pt x="607" y="2965"/>
                      <a:pt x="605" y="2965"/>
                    </a:cubicBezTo>
                    <a:lnTo>
                      <a:pt x="603" y="2965"/>
                    </a:lnTo>
                    <a:lnTo>
                      <a:pt x="603" y="2968"/>
                    </a:lnTo>
                    <a:cubicBezTo>
                      <a:pt x="604" y="2970"/>
                      <a:pt x="604" y="2973"/>
                      <a:pt x="603" y="2975"/>
                    </a:cubicBezTo>
                    <a:lnTo>
                      <a:pt x="599" y="2980"/>
                    </a:lnTo>
                    <a:lnTo>
                      <a:pt x="592" y="2989"/>
                    </a:lnTo>
                    <a:lnTo>
                      <a:pt x="591" y="2993"/>
                    </a:lnTo>
                    <a:cubicBezTo>
                      <a:pt x="591" y="2995"/>
                      <a:pt x="590" y="2996"/>
                      <a:pt x="589" y="2997"/>
                    </a:cubicBezTo>
                    <a:lnTo>
                      <a:pt x="587" y="3000"/>
                    </a:lnTo>
                    <a:lnTo>
                      <a:pt x="581" y="3009"/>
                    </a:lnTo>
                    <a:cubicBezTo>
                      <a:pt x="580" y="3011"/>
                      <a:pt x="578" y="3011"/>
                      <a:pt x="577" y="3012"/>
                    </a:cubicBezTo>
                    <a:lnTo>
                      <a:pt x="581" y="3020"/>
                    </a:lnTo>
                    <a:lnTo>
                      <a:pt x="584" y="3031"/>
                    </a:lnTo>
                    <a:cubicBezTo>
                      <a:pt x="584" y="3033"/>
                      <a:pt x="584" y="3036"/>
                      <a:pt x="583" y="3038"/>
                    </a:cubicBezTo>
                    <a:lnTo>
                      <a:pt x="580" y="3042"/>
                    </a:lnTo>
                    <a:cubicBezTo>
                      <a:pt x="578" y="3045"/>
                      <a:pt x="575" y="3046"/>
                      <a:pt x="572" y="3046"/>
                    </a:cubicBezTo>
                    <a:lnTo>
                      <a:pt x="559" y="3044"/>
                    </a:lnTo>
                    <a:cubicBezTo>
                      <a:pt x="558" y="3044"/>
                      <a:pt x="556" y="3043"/>
                      <a:pt x="555" y="3043"/>
                    </a:cubicBezTo>
                    <a:lnTo>
                      <a:pt x="554" y="3041"/>
                    </a:lnTo>
                    <a:cubicBezTo>
                      <a:pt x="553" y="3042"/>
                      <a:pt x="552" y="3042"/>
                      <a:pt x="552" y="3042"/>
                    </a:cubicBezTo>
                    <a:lnTo>
                      <a:pt x="550" y="3042"/>
                    </a:lnTo>
                    <a:cubicBezTo>
                      <a:pt x="548" y="3043"/>
                      <a:pt x="546" y="3042"/>
                      <a:pt x="544" y="3041"/>
                    </a:cubicBezTo>
                    <a:lnTo>
                      <a:pt x="542" y="3040"/>
                    </a:lnTo>
                    <a:cubicBezTo>
                      <a:pt x="541" y="3039"/>
                      <a:pt x="540" y="3039"/>
                      <a:pt x="539" y="3038"/>
                    </a:cubicBezTo>
                    <a:lnTo>
                      <a:pt x="537" y="3035"/>
                    </a:lnTo>
                    <a:lnTo>
                      <a:pt x="535" y="3051"/>
                    </a:lnTo>
                    <a:lnTo>
                      <a:pt x="537" y="3063"/>
                    </a:lnTo>
                    <a:cubicBezTo>
                      <a:pt x="537" y="3064"/>
                      <a:pt x="537" y="3065"/>
                      <a:pt x="537" y="3066"/>
                    </a:cubicBezTo>
                    <a:lnTo>
                      <a:pt x="535" y="3071"/>
                    </a:lnTo>
                    <a:lnTo>
                      <a:pt x="536" y="3073"/>
                    </a:lnTo>
                    <a:lnTo>
                      <a:pt x="542" y="3078"/>
                    </a:lnTo>
                    <a:cubicBezTo>
                      <a:pt x="544" y="3081"/>
                      <a:pt x="545" y="3085"/>
                      <a:pt x="543" y="3088"/>
                    </a:cubicBezTo>
                    <a:lnTo>
                      <a:pt x="534" y="3100"/>
                    </a:lnTo>
                    <a:cubicBezTo>
                      <a:pt x="532" y="3101"/>
                      <a:pt x="531" y="3102"/>
                      <a:pt x="529" y="3102"/>
                    </a:cubicBezTo>
                    <a:lnTo>
                      <a:pt x="525" y="3103"/>
                    </a:lnTo>
                    <a:cubicBezTo>
                      <a:pt x="523" y="3103"/>
                      <a:pt x="522" y="3103"/>
                      <a:pt x="521" y="3103"/>
                    </a:cubicBezTo>
                    <a:cubicBezTo>
                      <a:pt x="520" y="3104"/>
                      <a:pt x="519" y="3104"/>
                      <a:pt x="518" y="3105"/>
                    </a:cubicBezTo>
                    <a:lnTo>
                      <a:pt x="512" y="3107"/>
                    </a:lnTo>
                    <a:cubicBezTo>
                      <a:pt x="511" y="3107"/>
                      <a:pt x="509" y="3108"/>
                      <a:pt x="508" y="3108"/>
                    </a:cubicBezTo>
                    <a:lnTo>
                      <a:pt x="494" y="3107"/>
                    </a:lnTo>
                    <a:lnTo>
                      <a:pt x="492" y="3108"/>
                    </a:lnTo>
                    <a:cubicBezTo>
                      <a:pt x="493" y="3111"/>
                      <a:pt x="493" y="3114"/>
                      <a:pt x="491" y="3116"/>
                    </a:cubicBezTo>
                    <a:lnTo>
                      <a:pt x="487" y="3120"/>
                    </a:lnTo>
                    <a:cubicBezTo>
                      <a:pt x="487" y="3121"/>
                      <a:pt x="486" y="3122"/>
                      <a:pt x="485" y="3123"/>
                    </a:cubicBezTo>
                    <a:lnTo>
                      <a:pt x="483" y="3124"/>
                    </a:lnTo>
                    <a:cubicBezTo>
                      <a:pt x="481" y="3125"/>
                      <a:pt x="478" y="3125"/>
                      <a:pt x="476" y="3125"/>
                    </a:cubicBezTo>
                    <a:lnTo>
                      <a:pt x="472" y="3123"/>
                    </a:lnTo>
                    <a:lnTo>
                      <a:pt x="471" y="3125"/>
                    </a:lnTo>
                    <a:lnTo>
                      <a:pt x="462" y="3135"/>
                    </a:lnTo>
                    <a:lnTo>
                      <a:pt x="462" y="3139"/>
                    </a:lnTo>
                    <a:lnTo>
                      <a:pt x="461" y="3144"/>
                    </a:lnTo>
                    <a:lnTo>
                      <a:pt x="463" y="3148"/>
                    </a:lnTo>
                    <a:cubicBezTo>
                      <a:pt x="463" y="3149"/>
                      <a:pt x="463" y="3150"/>
                      <a:pt x="463" y="3151"/>
                    </a:cubicBezTo>
                    <a:lnTo>
                      <a:pt x="463" y="3155"/>
                    </a:lnTo>
                    <a:cubicBezTo>
                      <a:pt x="463" y="3158"/>
                      <a:pt x="461" y="3161"/>
                      <a:pt x="459" y="3162"/>
                    </a:cubicBezTo>
                    <a:lnTo>
                      <a:pt x="457" y="3163"/>
                    </a:lnTo>
                    <a:cubicBezTo>
                      <a:pt x="454" y="3164"/>
                      <a:pt x="451" y="3164"/>
                      <a:pt x="449" y="3163"/>
                    </a:cubicBezTo>
                    <a:lnTo>
                      <a:pt x="448" y="3166"/>
                    </a:lnTo>
                    <a:cubicBezTo>
                      <a:pt x="448" y="3167"/>
                      <a:pt x="447" y="3169"/>
                      <a:pt x="446" y="3170"/>
                    </a:cubicBezTo>
                    <a:lnTo>
                      <a:pt x="444" y="3172"/>
                    </a:lnTo>
                    <a:cubicBezTo>
                      <a:pt x="444" y="3173"/>
                      <a:pt x="443" y="3174"/>
                      <a:pt x="443" y="3176"/>
                    </a:cubicBezTo>
                    <a:lnTo>
                      <a:pt x="442" y="3176"/>
                    </a:lnTo>
                    <a:cubicBezTo>
                      <a:pt x="444" y="3179"/>
                      <a:pt x="444" y="3182"/>
                      <a:pt x="443" y="3185"/>
                    </a:cubicBezTo>
                    <a:lnTo>
                      <a:pt x="440" y="3190"/>
                    </a:lnTo>
                    <a:cubicBezTo>
                      <a:pt x="439" y="3191"/>
                      <a:pt x="438" y="3192"/>
                      <a:pt x="437" y="3192"/>
                    </a:cubicBezTo>
                    <a:lnTo>
                      <a:pt x="431" y="3197"/>
                    </a:lnTo>
                    <a:lnTo>
                      <a:pt x="430" y="3199"/>
                    </a:lnTo>
                    <a:lnTo>
                      <a:pt x="430" y="3203"/>
                    </a:lnTo>
                    <a:lnTo>
                      <a:pt x="429" y="3208"/>
                    </a:lnTo>
                    <a:cubicBezTo>
                      <a:pt x="429" y="3211"/>
                      <a:pt x="427" y="3213"/>
                      <a:pt x="425" y="3214"/>
                    </a:cubicBezTo>
                    <a:cubicBezTo>
                      <a:pt x="425" y="3214"/>
                      <a:pt x="423" y="3215"/>
                      <a:pt x="422" y="3215"/>
                    </a:cubicBezTo>
                    <a:lnTo>
                      <a:pt x="421" y="3217"/>
                    </a:lnTo>
                    <a:cubicBezTo>
                      <a:pt x="420" y="3218"/>
                      <a:pt x="419" y="3219"/>
                      <a:pt x="419" y="3219"/>
                    </a:cubicBezTo>
                    <a:lnTo>
                      <a:pt x="415" y="3221"/>
                    </a:lnTo>
                    <a:lnTo>
                      <a:pt x="410" y="3224"/>
                    </a:lnTo>
                    <a:lnTo>
                      <a:pt x="406" y="3225"/>
                    </a:lnTo>
                    <a:cubicBezTo>
                      <a:pt x="402" y="3225"/>
                      <a:pt x="399" y="3224"/>
                      <a:pt x="397" y="3221"/>
                    </a:cubicBezTo>
                    <a:lnTo>
                      <a:pt x="396" y="3219"/>
                    </a:lnTo>
                    <a:lnTo>
                      <a:pt x="390" y="3206"/>
                    </a:lnTo>
                    <a:cubicBezTo>
                      <a:pt x="389" y="3204"/>
                      <a:pt x="389" y="3202"/>
                      <a:pt x="389" y="3201"/>
                    </a:cubicBezTo>
                    <a:lnTo>
                      <a:pt x="390" y="3196"/>
                    </a:lnTo>
                    <a:cubicBezTo>
                      <a:pt x="389" y="3197"/>
                      <a:pt x="387" y="3198"/>
                      <a:pt x="386" y="3198"/>
                    </a:cubicBezTo>
                    <a:cubicBezTo>
                      <a:pt x="385" y="3199"/>
                      <a:pt x="384" y="3199"/>
                      <a:pt x="383" y="3198"/>
                    </a:cubicBezTo>
                    <a:lnTo>
                      <a:pt x="382" y="3204"/>
                    </a:lnTo>
                    <a:cubicBezTo>
                      <a:pt x="381" y="3206"/>
                      <a:pt x="380" y="3208"/>
                      <a:pt x="378" y="3209"/>
                    </a:cubicBezTo>
                    <a:lnTo>
                      <a:pt x="374" y="3211"/>
                    </a:lnTo>
                    <a:cubicBezTo>
                      <a:pt x="373" y="3212"/>
                      <a:pt x="372" y="3212"/>
                      <a:pt x="370" y="3212"/>
                    </a:cubicBezTo>
                    <a:cubicBezTo>
                      <a:pt x="370" y="3213"/>
                      <a:pt x="369" y="3213"/>
                      <a:pt x="369" y="3214"/>
                    </a:cubicBezTo>
                    <a:lnTo>
                      <a:pt x="366" y="3217"/>
                    </a:lnTo>
                    <a:lnTo>
                      <a:pt x="372" y="3229"/>
                    </a:lnTo>
                    <a:lnTo>
                      <a:pt x="374" y="3236"/>
                    </a:lnTo>
                    <a:cubicBezTo>
                      <a:pt x="375" y="3239"/>
                      <a:pt x="374" y="3242"/>
                      <a:pt x="371" y="3244"/>
                    </a:cubicBezTo>
                    <a:cubicBezTo>
                      <a:pt x="368" y="3246"/>
                      <a:pt x="365" y="3247"/>
                      <a:pt x="362" y="3245"/>
                    </a:cubicBezTo>
                    <a:lnTo>
                      <a:pt x="362" y="3245"/>
                    </a:lnTo>
                    <a:lnTo>
                      <a:pt x="358" y="3250"/>
                    </a:lnTo>
                    <a:lnTo>
                      <a:pt x="354" y="3265"/>
                    </a:lnTo>
                    <a:cubicBezTo>
                      <a:pt x="354" y="3266"/>
                      <a:pt x="354" y="3266"/>
                      <a:pt x="354" y="3267"/>
                    </a:cubicBezTo>
                    <a:lnTo>
                      <a:pt x="351" y="3275"/>
                    </a:lnTo>
                    <a:lnTo>
                      <a:pt x="352" y="3277"/>
                    </a:lnTo>
                    <a:cubicBezTo>
                      <a:pt x="353" y="3278"/>
                      <a:pt x="353" y="3279"/>
                      <a:pt x="353" y="3280"/>
                    </a:cubicBezTo>
                    <a:lnTo>
                      <a:pt x="353" y="3283"/>
                    </a:lnTo>
                    <a:cubicBezTo>
                      <a:pt x="353" y="3285"/>
                      <a:pt x="352" y="3287"/>
                      <a:pt x="350" y="3289"/>
                    </a:cubicBezTo>
                    <a:lnTo>
                      <a:pt x="348" y="3290"/>
                    </a:lnTo>
                    <a:lnTo>
                      <a:pt x="346" y="3294"/>
                    </a:lnTo>
                    <a:cubicBezTo>
                      <a:pt x="345" y="3295"/>
                      <a:pt x="345" y="3295"/>
                      <a:pt x="344" y="3296"/>
                    </a:cubicBezTo>
                    <a:lnTo>
                      <a:pt x="342" y="3298"/>
                    </a:lnTo>
                    <a:lnTo>
                      <a:pt x="341" y="3298"/>
                    </a:lnTo>
                    <a:lnTo>
                      <a:pt x="344" y="3301"/>
                    </a:lnTo>
                    <a:cubicBezTo>
                      <a:pt x="347" y="3304"/>
                      <a:pt x="347" y="3309"/>
                      <a:pt x="344" y="3312"/>
                    </a:cubicBezTo>
                    <a:cubicBezTo>
                      <a:pt x="341" y="3315"/>
                      <a:pt x="337" y="3316"/>
                      <a:pt x="334" y="3313"/>
                    </a:cubicBezTo>
                    <a:lnTo>
                      <a:pt x="328" y="3310"/>
                    </a:lnTo>
                    <a:lnTo>
                      <a:pt x="324" y="3309"/>
                    </a:lnTo>
                    <a:lnTo>
                      <a:pt x="316" y="3306"/>
                    </a:lnTo>
                    <a:lnTo>
                      <a:pt x="316" y="3306"/>
                    </a:lnTo>
                    <a:lnTo>
                      <a:pt x="316" y="3306"/>
                    </a:lnTo>
                    <a:lnTo>
                      <a:pt x="317" y="3309"/>
                    </a:lnTo>
                    <a:lnTo>
                      <a:pt x="326" y="3322"/>
                    </a:lnTo>
                    <a:lnTo>
                      <a:pt x="330" y="3327"/>
                    </a:lnTo>
                    <a:cubicBezTo>
                      <a:pt x="331" y="3327"/>
                      <a:pt x="331" y="3328"/>
                      <a:pt x="332" y="3328"/>
                    </a:cubicBezTo>
                    <a:lnTo>
                      <a:pt x="334" y="3333"/>
                    </a:lnTo>
                    <a:lnTo>
                      <a:pt x="339" y="3344"/>
                    </a:lnTo>
                    <a:cubicBezTo>
                      <a:pt x="341" y="3347"/>
                      <a:pt x="341" y="3350"/>
                      <a:pt x="339" y="3353"/>
                    </a:cubicBezTo>
                    <a:lnTo>
                      <a:pt x="335" y="3360"/>
                    </a:lnTo>
                    <a:lnTo>
                      <a:pt x="331" y="3369"/>
                    </a:lnTo>
                    <a:cubicBezTo>
                      <a:pt x="331" y="3370"/>
                      <a:pt x="330" y="3371"/>
                      <a:pt x="329" y="3372"/>
                    </a:cubicBezTo>
                    <a:lnTo>
                      <a:pt x="325" y="3375"/>
                    </a:lnTo>
                    <a:cubicBezTo>
                      <a:pt x="323" y="3377"/>
                      <a:pt x="320" y="3377"/>
                      <a:pt x="318" y="3376"/>
                    </a:cubicBezTo>
                    <a:cubicBezTo>
                      <a:pt x="317" y="3376"/>
                      <a:pt x="316" y="3376"/>
                      <a:pt x="315" y="3375"/>
                    </a:cubicBezTo>
                    <a:lnTo>
                      <a:pt x="314" y="3376"/>
                    </a:lnTo>
                    <a:lnTo>
                      <a:pt x="306" y="3389"/>
                    </a:lnTo>
                    <a:cubicBezTo>
                      <a:pt x="304" y="3391"/>
                      <a:pt x="302" y="3392"/>
                      <a:pt x="300" y="3393"/>
                    </a:cubicBezTo>
                    <a:cubicBezTo>
                      <a:pt x="298" y="3394"/>
                      <a:pt x="296" y="3395"/>
                      <a:pt x="295" y="3396"/>
                    </a:cubicBezTo>
                    <a:lnTo>
                      <a:pt x="292" y="3396"/>
                    </a:lnTo>
                    <a:cubicBezTo>
                      <a:pt x="290" y="3396"/>
                      <a:pt x="288" y="3396"/>
                      <a:pt x="286" y="3395"/>
                    </a:cubicBezTo>
                    <a:lnTo>
                      <a:pt x="285" y="3394"/>
                    </a:lnTo>
                    <a:lnTo>
                      <a:pt x="282" y="3397"/>
                    </a:lnTo>
                    <a:cubicBezTo>
                      <a:pt x="280" y="3398"/>
                      <a:pt x="279" y="3399"/>
                      <a:pt x="277" y="3399"/>
                    </a:cubicBezTo>
                    <a:lnTo>
                      <a:pt x="274" y="3399"/>
                    </a:lnTo>
                    <a:cubicBezTo>
                      <a:pt x="272" y="3399"/>
                      <a:pt x="270" y="3398"/>
                      <a:pt x="269" y="3397"/>
                    </a:cubicBezTo>
                    <a:lnTo>
                      <a:pt x="268" y="3401"/>
                    </a:lnTo>
                    <a:lnTo>
                      <a:pt x="266" y="3407"/>
                    </a:lnTo>
                    <a:cubicBezTo>
                      <a:pt x="265" y="3407"/>
                      <a:pt x="265" y="3408"/>
                      <a:pt x="264" y="3409"/>
                    </a:cubicBezTo>
                    <a:lnTo>
                      <a:pt x="262" y="3411"/>
                    </a:lnTo>
                    <a:lnTo>
                      <a:pt x="261" y="3412"/>
                    </a:lnTo>
                    <a:lnTo>
                      <a:pt x="262" y="3414"/>
                    </a:lnTo>
                    <a:lnTo>
                      <a:pt x="264" y="3424"/>
                    </a:lnTo>
                    <a:cubicBezTo>
                      <a:pt x="265" y="3428"/>
                      <a:pt x="264" y="3431"/>
                      <a:pt x="260" y="3433"/>
                    </a:cubicBezTo>
                    <a:cubicBezTo>
                      <a:pt x="257" y="3435"/>
                      <a:pt x="254" y="3435"/>
                      <a:pt x="251" y="3432"/>
                    </a:cubicBezTo>
                    <a:lnTo>
                      <a:pt x="237" y="3420"/>
                    </a:lnTo>
                    <a:lnTo>
                      <a:pt x="234" y="3419"/>
                    </a:lnTo>
                    <a:cubicBezTo>
                      <a:pt x="232" y="3418"/>
                      <a:pt x="230" y="3417"/>
                      <a:pt x="229" y="3415"/>
                    </a:cubicBezTo>
                    <a:cubicBezTo>
                      <a:pt x="228" y="3413"/>
                      <a:pt x="228" y="3410"/>
                      <a:pt x="228" y="3408"/>
                    </a:cubicBezTo>
                    <a:lnTo>
                      <a:pt x="230" y="3402"/>
                    </a:lnTo>
                    <a:lnTo>
                      <a:pt x="229" y="3389"/>
                    </a:lnTo>
                    <a:lnTo>
                      <a:pt x="223" y="3392"/>
                    </a:lnTo>
                    <a:cubicBezTo>
                      <a:pt x="222" y="3392"/>
                      <a:pt x="220" y="3393"/>
                      <a:pt x="219" y="3393"/>
                    </a:cubicBezTo>
                    <a:lnTo>
                      <a:pt x="217" y="3392"/>
                    </a:lnTo>
                    <a:lnTo>
                      <a:pt x="218" y="3393"/>
                    </a:lnTo>
                    <a:cubicBezTo>
                      <a:pt x="220" y="3394"/>
                      <a:pt x="221" y="3396"/>
                      <a:pt x="221" y="3399"/>
                    </a:cubicBezTo>
                    <a:cubicBezTo>
                      <a:pt x="221" y="3401"/>
                      <a:pt x="220" y="3404"/>
                      <a:pt x="217" y="3406"/>
                    </a:cubicBezTo>
                    <a:lnTo>
                      <a:pt x="213" y="3409"/>
                    </a:lnTo>
                    <a:cubicBezTo>
                      <a:pt x="211" y="3410"/>
                      <a:pt x="209" y="3410"/>
                      <a:pt x="207" y="3410"/>
                    </a:cubicBezTo>
                    <a:lnTo>
                      <a:pt x="202" y="3408"/>
                    </a:lnTo>
                    <a:cubicBezTo>
                      <a:pt x="201" y="3408"/>
                      <a:pt x="200" y="3408"/>
                      <a:pt x="199" y="3407"/>
                    </a:cubicBezTo>
                    <a:lnTo>
                      <a:pt x="197" y="3406"/>
                    </a:lnTo>
                    <a:cubicBezTo>
                      <a:pt x="196" y="3408"/>
                      <a:pt x="195" y="3409"/>
                      <a:pt x="193" y="3410"/>
                    </a:cubicBezTo>
                    <a:cubicBezTo>
                      <a:pt x="191" y="3411"/>
                      <a:pt x="189" y="3411"/>
                      <a:pt x="187" y="3410"/>
                    </a:cubicBezTo>
                    <a:lnTo>
                      <a:pt x="181" y="3407"/>
                    </a:lnTo>
                    <a:cubicBezTo>
                      <a:pt x="180" y="3407"/>
                      <a:pt x="179" y="3406"/>
                      <a:pt x="178" y="3405"/>
                    </a:cubicBezTo>
                    <a:lnTo>
                      <a:pt x="171" y="3397"/>
                    </a:lnTo>
                    <a:lnTo>
                      <a:pt x="169" y="3399"/>
                    </a:lnTo>
                    <a:lnTo>
                      <a:pt x="169" y="3402"/>
                    </a:lnTo>
                    <a:lnTo>
                      <a:pt x="174" y="3404"/>
                    </a:lnTo>
                    <a:cubicBezTo>
                      <a:pt x="177" y="3405"/>
                      <a:pt x="180" y="3408"/>
                      <a:pt x="180" y="3411"/>
                    </a:cubicBezTo>
                    <a:lnTo>
                      <a:pt x="180" y="3414"/>
                    </a:lnTo>
                    <a:cubicBezTo>
                      <a:pt x="180" y="3416"/>
                      <a:pt x="179" y="3418"/>
                      <a:pt x="177" y="3420"/>
                    </a:cubicBezTo>
                    <a:cubicBezTo>
                      <a:pt x="176" y="3421"/>
                      <a:pt x="174" y="3422"/>
                      <a:pt x="173" y="3422"/>
                    </a:cubicBezTo>
                    <a:lnTo>
                      <a:pt x="173" y="3423"/>
                    </a:lnTo>
                    <a:lnTo>
                      <a:pt x="173" y="3427"/>
                    </a:lnTo>
                    <a:cubicBezTo>
                      <a:pt x="176" y="3426"/>
                      <a:pt x="179" y="3427"/>
                      <a:pt x="181" y="3429"/>
                    </a:cubicBezTo>
                    <a:cubicBezTo>
                      <a:pt x="184" y="3432"/>
                      <a:pt x="184" y="3436"/>
                      <a:pt x="182" y="3439"/>
                    </a:cubicBezTo>
                    <a:lnTo>
                      <a:pt x="180" y="3443"/>
                    </a:lnTo>
                    <a:lnTo>
                      <a:pt x="181" y="3444"/>
                    </a:lnTo>
                    <a:lnTo>
                      <a:pt x="183" y="3447"/>
                    </a:lnTo>
                    <a:lnTo>
                      <a:pt x="195" y="3458"/>
                    </a:lnTo>
                    <a:lnTo>
                      <a:pt x="205" y="3472"/>
                    </a:lnTo>
                    <a:cubicBezTo>
                      <a:pt x="206" y="3474"/>
                      <a:pt x="207" y="3476"/>
                      <a:pt x="206" y="3478"/>
                    </a:cubicBezTo>
                    <a:cubicBezTo>
                      <a:pt x="206" y="3480"/>
                      <a:pt x="204" y="3482"/>
                      <a:pt x="203" y="3483"/>
                    </a:cubicBezTo>
                    <a:lnTo>
                      <a:pt x="196" y="3487"/>
                    </a:lnTo>
                    <a:cubicBezTo>
                      <a:pt x="194" y="3489"/>
                      <a:pt x="191" y="3489"/>
                      <a:pt x="189" y="3488"/>
                    </a:cubicBezTo>
                    <a:lnTo>
                      <a:pt x="183" y="3485"/>
                    </a:lnTo>
                    <a:cubicBezTo>
                      <a:pt x="182" y="3485"/>
                      <a:pt x="182" y="3484"/>
                      <a:pt x="181" y="3484"/>
                    </a:cubicBezTo>
                    <a:lnTo>
                      <a:pt x="176" y="3480"/>
                    </a:lnTo>
                    <a:lnTo>
                      <a:pt x="171" y="3478"/>
                    </a:lnTo>
                    <a:cubicBezTo>
                      <a:pt x="170" y="3477"/>
                      <a:pt x="169" y="3477"/>
                      <a:pt x="168" y="3476"/>
                    </a:cubicBezTo>
                    <a:lnTo>
                      <a:pt x="165" y="3472"/>
                    </a:lnTo>
                    <a:cubicBezTo>
                      <a:pt x="164" y="3475"/>
                      <a:pt x="161" y="3477"/>
                      <a:pt x="158" y="3477"/>
                    </a:cubicBezTo>
                    <a:lnTo>
                      <a:pt x="159" y="3493"/>
                    </a:lnTo>
                    <a:lnTo>
                      <a:pt x="162" y="3507"/>
                    </a:lnTo>
                    <a:cubicBezTo>
                      <a:pt x="163" y="3511"/>
                      <a:pt x="161" y="3515"/>
                      <a:pt x="157" y="3516"/>
                    </a:cubicBezTo>
                    <a:lnTo>
                      <a:pt x="153" y="3518"/>
                    </a:lnTo>
                    <a:lnTo>
                      <a:pt x="148" y="3542"/>
                    </a:lnTo>
                    <a:cubicBezTo>
                      <a:pt x="147" y="3542"/>
                      <a:pt x="147" y="3543"/>
                      <a:pt x="147" y="3544"/>
                    </a:cubicBezTo>
                    <a:lnTo>
                      <a:pt x="145" y="3546"/>
                    </a:lnTo>
                    <a:lnTo>
                      <a:pt x="140" y="3552"/>
                    </a:lnTo>
                    <a:cubicBezTo>
                      <a:pt x="139" y="3554"/>
                      <a:pt x="138" y="3555"/>
                      <a:pt x="136" y="3556"/>
                    </a:cubicBezTo>
                    <a:lnTo>
                      <a:pt x="132" y="3557"/>
                    </a:lnTo>
                    <a:cubicBezTo>
                      <a:pt x="130" y="3558"/>
                      <a:pt x="128" y="3558"/>
                      <a:pt x="126" y="3557"/>
                    </a:cubicBezTo>
                    <a:lnTo>
                      <a:pt x="115" y="3553"/>
                    </a:lnTo>
                    <a:lnTo>
                      <a:pt x="114" y="3569"/>
                    </a:lnTo>
                    <a:lnTo>
                      <a:pt x="112" y="3573"/>
                    </a:lnTo>
                    <a:lnTo>
                      <a:pt x="108" y="3581"/>
                    </a:lnTo>
                    <a:lnTo>
                      <a:pt x="108" y="3581"/>
                    </a:lnTo>
                    <a:lnTo>
                      <a:pt x="107" y="3584"/>
                    </a:lnTo>
                    <a:cubicBezTo>
                      <a:pt x="106" y="3586"/>
                      <a:pt x="105" y="3587"/>
                      <a:pt x="103" y="3588"/>
                    </a:cubicBezTo>
                    <a:cubicBezTo>
                      <a:pt x="101" y="3589"/>
                      <a:pt x="99" y="3589"/>
                      <a:pt x="96" y="3589"/>
                    </a:cubicBezTo>
                    <a:lnTo>
                      <a:pt x="94" y="3588"/>
                    </a:lnTo>
                    <a:lnTo>
                      <a:pt x="93" y="3587"/>
                    </a:lnTo>
                    <a:lnTo>
                      <a:pt x="93" y="3588"/>
                    </a:lnTo>
                    <a:lnTo>
                      <a:pt x="96" y="3595"/>
                    </a:lnTo>
                    <a:cubicBezTo>
                      <a:pt x="97" y="3595"/>
                      <a:pt x="98" y="3596"/>
                      <a:pt x="99" y="3596"/>
                    </a:cubicBezTo>
                    <a:cubicBezTo>
                      <a:pt x="101" y="3598"/>
                      <a:pt x="103" y="3601"/>
                      <a:pt x="103" y="3603"/>
                    </a:cubicBezTo>
                    <a:lnTo>
                      <a:pt x="103" y="3608"/>
                    </a:lnTo>
                    <a:cubicBezTo>
                      <a:pt x="103" y="3609"/>
                      <a:pt x="103" y="3610"/>
                      <a:pt x="103" y="3611"/>
                    </a:cubicBezTo>
                    <a:lnTo>
                      <a:pt x="100" y="3617"/>
                    </a:lnTo>
                    <a:cubicBezTo>
                      <a:pt x="100" y="3618"/>
                      <a:pt x="100" y="3619"/>
                      <a:pt x="99" y="3620"/>
                    </a:cubicBezTo>
                    <a:lnTo>
                      <a:pt x="94" y="3626"/>
                    </a:lnTo>
                    <a:lnTo>
                      <a:pt x="88" y="3631"/>
                    </a:lnTo>
                    <a:lnTo>
                      <a:pt x="88" y="3631"/>
                    </a:lnTo>
                    <a:lnTo>
                      <a:pt x="88" y="3633"/>
                    </a:lnTo>
                    <a:cubicBezTo>
                      <a:pt x="88" y="3634"/>
                      <a:pt x="88" y="3634"/>
                      <a:pt x="88" y="3635"/>
                    </a:cubicBezTo>
                    <a:lnTo>
                      <a:pt x="87" y="3641"/>
                    </a:lnTo>
                    <a:cubicBezTo>
                      <a:pt x="89" y="3642"/>
                      <a:pt x="90" y="3643"/>
                      <a:pt x="91" y="3645"/>
                    </a:cubicBezTo>
                    <a:lnTo>
                      <a:pt x="93" y="3648"/>
                    </a:lnTo>
                    <a:lnTo>
                      <a:pt x="103" y="3651"/>
                    </a:lnTo>
                    <a:cubicBezTo>
                      <a:pt x="106" y="3651"/>
                      <a:pt x="108" y="3653"/>
                      <a:pt x="109" y="3656"/>
                    </a:cubicBezTo>
                    <a:lnTo>
                      <a:pt x="112" y="3664"/>
                    </a:lnTo>
                    <a:cubicBezTo>
                      <a:pt x="113" y="3666"/>
                      <a:pt x="112" y="3670"/>
                      <a:pt x="110" y="3672"/>
                    </a:cubicBezTo>
                    <a:cubicBezTo>
                      <a:pt x="108" y="3674"/>
                      <a:pt x="105" y="3675"/>
                      <a:pt x="102" y="3674"/>
                    </a:cubicBezTo>
                    <a:lnTo>
                      <a:pt x="102" y="3675"/>
                    </a:lnTo>
                    <a:lnTo>
                      <a:pt x="98" y="3680"/>
                    </a:lnTo>
                    <a:lnTo>
                      <a:pt x="101" y="3687"/>
                    </a:lnTo>
                    <a:cubicBezTo>
                      <a:pt x="102" y="3690"/>
                      <a:pt x="101" y="3693"/>
                      <a:pt x="99" y="3696"/>
                    </a:cubicBezTo>
                    <a:lnTo>
                      <a:pt x="95" y="3700"/>
                    </a:lnTo>
                    <a:lnTo>
                      <a:pt x="94" y="3708"/>
                    </a:lnTo>
                    <a:lnTo>
                      <a:pt x="94" y="3708"/>
                    </a:lnTo>
                    <a:cubicBezTo>
                      <a:pt x="95" y="3708"/>
                      <a:pt x="96" y="3708"/>
                      <a:pt x="98" y="3709"/>
                    </a:cubicBezTo>
                    <a:cubicBezTo>
                      <a:pt x="101" y="3711"/>
                      <a:pt x="102" y="3714"/>
                      <a:pt x="102" y="3717"/>
                    </a:cubicBezTo>
                    <a:lnTo>
                      <a:pt x="100" y="3726"/>
                    </a:lnTo>
                    <a:cubicBezTo>
                      <a:pt x="102" y="3726"/>
                      <a:pt x="104" y="3726"/>
                      <a:pt x="105" y="3727"/>
                    </a:cubicBezTo>
                    <a:lnTo>
                      <a:pt x="108" y="3730"/>
                    </a:lnTo>
                    <a:cubicBezTo>
                      <a:pt x="109" y="3731"/>
                      <a:pt x="110" y="3732"/>
                      <a:pt x="111" y="3733"/>
                    </a:cubicBezTo>
                    <a:cubicBezTo>
                      <a:pt x="112" y="3731"/>
                      <a:pt x="115" y="3730"/>
                      <a:pt x="118" y="3731"/>
                    </a:cubicBezTo>
                    <a:cubicBezTo>
                      <a:pt x="121" y="3731"/>
                      <a:pt x="124" y="3734"/>
                      <a:pt x="124" y="3737"/>
                    </a:cubicBezTo>
                    <a:lnTo>
                      <a:pt x="126" y="3743"/>
                    </a:lnTo>
                    <a:cubicBezTo>
                      <a:pt x="126" y="3745"/>
                      <a:pt x="126" y="3747"/>
                      <a:pt x="125" y="3749"/>
                    </a:cubicBezTo>
                    <a:lnTo>
                      <a:pt x="123" y="3752"/>
                    </a:lnTo>
                    <a:lnTo>
                      <a:pt x="122" y="3757"/>
                    </a:lnTo>
                    <a:lnTo>
                      <a:pt x="127" y="3755"/>
                    </a:lnTo>
                    <a:cubicBezTo>
                      <a:pt x="130" y="3754"/>
                      <a:pt x="133" y="3754"/>
                      <a:pt x="135" y="3756"/>
                    </a:cubicBezTo>
                    <a:cubicBezTo>
                      <a:pt x="137" y="3758"/>
                      <a:pt x="138" y="3761"/>
                      <a:pt x="138" y="3764"/>
                    </a:cubicBezTo>
                    <a:lnTo>
                      <a:pt x="137" y="3770"/>
                    </a:lnTo>
                    <a:lnTo>
                      <a:pt x="136" y="3792"/>
                    </a:lnTo>
                    <a:cubicBezTo>
                      <a:pt x="139" y="3791"/>
                      <a:pt x="141" y="3792"/>
                      <a:pt x="143" y="3794"/>
                    </a:cubicBezTo>
                    <a:cubicBezTo>
                      <a:pt x="145" y="3796"/>
                      <a:pt x="145" y="3799"/>
                      <a:pt x="144" y="3802"/>
                    </a:cubicBezTo>
                    <a:lnTo>
                      <a:pt x="142" y="3812"/>
                    </a:lnTo>
                    <a:lnTo>
                      <a:pt x="144" y="3815"/>
                    </a:lnTo>
                    <a:cubicBezTo>
                      <a:pt x="145" y="3815"/>
                      <a:pt x="145" y="3816"/>
                      <a:pt x="145" y="3817"/>
                    </a:cubicBezTo>
                    <a:lnTo>
                      <a:pt x="147" y="3821"/>
                    </a:lnTo>
                    <a:cubicBezTo>
                      <a:pt x="148" y="3822"/>
                      <a:pt x="148" y="3824"/>
                      <a:pt x="148" y="3826"/>
                    </a:cubicBezTo>
                    <a:lnTo>
                      <a:pt x="147" y="3831"/>
                    </a:lnTo>
                    <a:cubicBezTo>
                      <a:pt x="146" y="3833"/>
                      <a:pt x="146" y="3834"/>
                      <a:pt x="145" y="3835"/>
                    </a:cubicBezTo>
                    <a:lnTo>
                      <a:pt x="142" y="3838"/>
                    </a:lnTo>
                    <a:cubicBezTo>
                      <a:pt x="142" y="3839"/>
                      <a:pt x="142" y="3839"/>
                      <a:pt x="141" y="3840"/>
                    </a:cubicBezTo>
                    <a:lnTo>
                      <a:pt x="136" y="3844"/>
                    </a:lnTo>
                    <a:lnTo>
                      <a:pt x="136" y="3845"/>
                    </a:lnTo>
                    <a:cubicBezTo>
                      <a:pt x="137" y="3846"/>
                      <a:pt x="137" y="3847"/>
                      <a:pt x="137" y="3848"/>
                    </a:cubicBezTo>
                    <a:lnTo>
                      <a:pt x="136" y="3854"/>
                    </a:lnTo>
                    <a:lnTo>
                      <a:pt x="132" y="3868"/>
                    </a:lnTo>
                    <a:cubicBezTo>
                      <a:pt x="132" y="3870"/>
                      <a:pt x="130" y="3872"/>
                      <a:pt x="127" y="3873"/>
                    </a:cubicBezTo>
                    <a:lnTo>
                      <a:pt x="127" y="3880"/>
                    </a:lnTo>
                    <a:lnTo>
                      <a:pt x="125" y="3891"/>
                    </a:lnTo>
                    <a:lnTo>
                      <a:pt x="120" y="3912"/>
                    </a:lnTo>
                    <a:lnTo>
                      <a:pt x="120" y="3912"/>
                    </a:lnTo>
                    <a:cubicBezTo>
                      <a:pt x="122" y="3912"/>
                      <a:pt x="123" y="3913"/>
                      <a:pt x="125" y="3914"/>
                    </a:cubicBezTo>
                    <a:lnTo>
                      <a:pt x="127" y="3918"/>
                    </a:lnTo>
                    <a:cubicBezTo>
                      <a:pt x="129" y="3920"/>
                      <a:pt x="130" y="3923"/>
                      <a:pt x="129" y="3926"/>
                    </a:cubicBezTo>
                    <a:lnTo>
                      <a:pt x="128" y="3928"/>
                    </a:lnTo>
                    <a:lnTo>
                      <a:pt x="128" y="3928"/>
                    </a:lnTo>
                    <a:lnTo>
                      <a:pt x="136" y="3928"/>
                    </a:lnTo>
                    <a:cubicBezTo>
                      <a:pt x="137" y="3928"/>
                      <a:pt x="138" y="3928"/>
                      <a:pt x="139" y="3929"/>
                    </a:cubicBezTo>
                    <a:cubicBezTo>
                      <a:pt x="141" y="3929"/>
                      <a:pt x="144" y="3932"/>
                      <a:pt x="145" y="3934"/>
                    </a:cubicBezTo>
                    <a:lnTo>
                      <a:pt x="147" y="3937"/>
                    </a:lnTo>
                    <a:cubicBezTo>
                      <a:pt x="147" y="3938"/>
                      <a:pt x="147" y="3938"/>
                      <a:pt x="147" y="3939"/>
                    </a:cubicBezTo>
                    <a:lnTo>
                      <a:pt x="148" y="3942"/>
                    </a:lnTo>
                    <a:lnTo>
                      <a:pt x="149" y="3943"/>
                    </a:lnTo>
                    <a:cubicBezTo>
                      <a:pt x="152" y="3945"/>
                      <a:pt x="153" y="3948"/>
                      <a:pt x="153" y="3951"/>
                    </a:cubicBezTo>
                    <a:lnTo>
                      <a:pt x="152" y="3954"/>
                    </a:lnTo>
                    <a:cubicBezTo>
                      <a:pt x="152" y="3955"/>
                      <a:pt x="152" y="3956"/>
                      <a:pt x="151" y="3956"/>
                    </a:cubicBezTo>
                    <a:lnTo>
                      <a:pt x="150" y="3959"/>
                    </a:lnTo>
                    <a:lnTo>
                      <a:pt x="153" y="3964"/>
                    </a:lnTo>
                    <a:lnTo>
                      <a:pt x="158" y="3972"/>
                    </a:lnTo>
                    <a:cubicBezTo>
                      <a:pt x="159" y="3974"/>
                      <a:pt x="160" y="3976"/>
                      <a:pt x="159" y="3978"/>
                    </a:cubicBezTo>
                    <a:lnTo>
                      <a:pt x="159" y="3980"/>
                    </a:lnTo>
                    <a:cubicBezTo>
                      <a:pt x="160" y="3980"/>
                      <a:pt x="161" y="3980"/>
                      <a:pt x="161" y="3981"/>
                    </a:cubicBezTo>
                    <a:lnTo>
                      <a:pt x="164" y="3983"/>
                    </a:lnTo>
                    <a:cubicBezTo>
                      <a:pt x="166" y="3985"/>
                      <a:pt x="166" y="3986"/>
                      <a:pt x="167" y="3988"/>
                    </a:cubicBezTo>
                    <a:lnTo>
                      <a:pt x="167" y="3993"/>
                    </a:lnTo>
                    <a:cubicBezTo>
                      <a:pt x="167" y="3994"/>
                      <a:pt x="167" y="3995"/>
                      <a:pt x="167" y="3996"/>
                    </a:cubicBezTo>
                    <a:lnTo>
                      <a:pt x="164" y="4009"/>
                    </a:lnTo>
                    <a:lnTo>
                      <a:pt x="166" y="4015"/>
                    </a:lnTo>
                    <a:lnTo>
                      <a:pt x="178" y="4023"/>
                    </a:lnTo>
                    <a:cubicBezTo>
                      <a:pt x="178" y="4024"/>
                      <a:pt x="179" y="4024"/>
                      <a:pt x="179" y="4025"/>
                    </a:cubicBezTo>
                    <a:lnTo>
                      <a:pt x="185" y="4031"/>
                    </a:lnTo>
                    <a:cubicBezTo>
                      <a:pt x="186" y="4033"/>
                      <a:pt x="187" y="4036"/>
                      <a:pt x="186" y="4038"/>
                    </a:cubicBezTo>
                    <a:cubicBezTo>
                      <a:pt x="185" y="4041"/>
                      <a:pt x="183" y="4043"/>
                      <a:pt x="181" y="4044"/>
                    </a:cubicBezTo>
                    <a:lnTo>
                      <a:pt x="178" y="4045"/>
                    </a:lnTo>
                    <a:lnTo>
                      <a:pt x="178" y="4045"/>
                    </a:lnTo>
                    <a:cubicBezTo>
                      <a:pt x="178" y="4046"/>
                      <a:pt x="178" y="4047"/>
                      <a:pt x="178" y="4048"/>
                    </a:cubicBezTo>
                    <a:lnTo>
                      <a:pt x="177" y="4053"/>
                    </a:lnTo>
                    <a:lnTo>
                      <a:pt x="177" y="4053"/>
                    </a:lnTo>
                    <a:lnTo>
                      <a:pt x="180" y="4055"/>
                    </a:lnTo>
                    <a:lnTo>
                      <a:pt x="185" y="4059"/>
                    </a:lnTo>
                    <a:cubicBezTo>
                      <a:pt x="186" y="4060"/>
                      <a:pt x="187" y="4061"/>
                      <a:pt x="187" y="4063"/>
                    </a:cubicBezTo>
                    <a:lnTo>
                      <a:pt x="191" y="4079"/>
                    </a:lnTo>
                    <a:lnTo>
                      <a:pt x="197" y="4088"/>
                    </a:lnTo>
                    <a:lnTo>
                      <a:pt x="210" y="4101"/>
                    </a:lnTo>
                    <a:cubicBezTo>
                      <a:pt x="211" y="4102"/>
                      <a:pt x="212" y="4104"/>
                      <a:pt x="212" y="4106"/>
                    </a:cubicBezTo>
                    <a:lnTo>
                      <a:pt x="212" y="4109"/>
                    </a:lnTo>
                    <a:cubicBezTo>
                      <a:pt x="212" y="4112"/>
                      <a:pt x="211" y="4114"/>
                      <a:pt x="209" y="4116"/>
                    </a:cubicBezTo>
                    <a:cubicBezTo>
                      <a:pt x="206" y="4117"/>
                      <a:pt x="204" y="4118"/>
                      <a:pt x="201" y="4117"/>
                    </a:cubicBezTo>
                    <a:lnTo>
                      <a:pt x="195" y="4115"/>
                    </a:lnTo>
                    <a:cubicBezTo>
                      <a:pt x="195" y="4114"/>
                      <a:pt x="194" y="4114"/>
                      <a:pt x="194" y="4114"/>
                    </a:cubicBezTo>
                    <a:lnTo>
                      <a:pt x="181" y="4105"/>
                    </a:lnTo>
                    <a:cubicBezTo>
                      <a:pt x="181" y="4105"/>
                      <a:pt x="182" y="4105"/>
                      <a:pt x="182" y="4106"/>
                    </a:cubicBezTo>
                    <a:lnTo>
                      <a:pt x="183" y="4108"/>
                    </a:lnTo>
                    <a:lnTo>
                      <a:pt x="187" y="4121"/>
                    </a:lnTo>
                    <a:cubicBezTo>
                      <a:pt x="188" y="4124"/>
                      <a:pt x="187" y="4128"/>
                      <a:pt x="184" y="4130"/>
                    </a:cubicBezTo>
                    <a:lnTo>
                      <a:pt x="177" y="4134"/>
                    </a:lnTo>
                    <a:cubicBezTo>
                      <a:pt x="176" y="4134"/>
                      <a:pt x="176" y="4135"/>
                      <a:pt x="175" y="4135"/>
                    </a:cubicBezTo>
                    <a:lnTo>
                      <a:pt x="179" y="4141"/>
                    </a:lnTo>
                    <a:lnTo>
                      <a:pt x="183" y="4148"/>
                    </a:lnTo>
                    <a:cubicBezTo>
                      <a:pt x="185" y="4152"/>
                      <a:pt x="183" y="4156"/>
                      <a:pt x="180" y="4158"/>
                    </a:cubicBezTo>
                    <a:lnTo>
                      <a:pt x="174" y="4162"/>
                    </a:lnTo>
                    <a:cubicBezTo>
                      <a:pt x="173" y="4162"/>
                      <a:pt x="173" y="4162"/>
                      <a:pt x="172" y="4162"/>
                    </a:cubicBezTo>
                    <a:lnTo>
                      <a:pt x="172" y="4162"/>
                    </a:lnTo>
                    <a:lnTo>
                      <a:pt x="174" y="4165"/>
                    </a:lnTo>
                    <a:cubicBezTo>
                      <a:pt x="174" y="4165"/>
                      <a:pt x="174" y="4166"/>
                      <a:pt x="174" y="4167"/>
                    </a:cubicBezTo>
                    <a:lnTo>
                      <a:pt x="176" y="4178"/>
                    </a:lnTo>
                    <a:lnTo>
                      <a:pt x="175" y="4183"/>
                    </a:lnTo>
                    <a:cubicBezTo>
                      <a:pt x="176" y="4184"/>
                      <a:pt x="177" y="4185"/>
                      <a:pt x="178" y="4186"/>
                    </a:cubicBezTo>
                    <a:lnTo>
                      <a:pt x="178" y="4194"/>
                    </a:lnTo>
                    <a:lnTo>
                      <a:pt x="178" y="4201"/>
                    </a:lnTo>
                    <a:lnTo>
                      <a:pt x="178" y="4207"/>
                    </a:lnTo>
                    <a:cubicBezTo>
                      <a:pt x="178" y="4211"/>
                      <a:pt x="175" y="4215"/>
                      <a:pt x="171" y="4215"/>
                    </a:cubicBezTo>
                    <a:cubicBezTo>
                      <a:pt x="170" y="4216"/>
                      <a:pt x="170" y="4216"/>
                      <a:pt x="170" y="4217"/>
                    </a:cubicBezTo>
                    <a:lnTo>
                      <a:pt x="169" y="4218"/>
                    </a:lnTo>
                    <a:lnTo>
                      <a:pt x="170" y="4218"/>
                    </a:lnTo>
                    <a:cubicBezTo>
                      <a:pt x="170" y="4218"/>
                      <a:pt x="171" y="4219"/>
                      <a:pt x="172" y="4220"/>
                    </a:cubicBezTo>
                    <a:lnTo>
                      <a:pt x="176" y="4224"/>
                    </a:lnTo>
                    <a:cubicBezTo>
                      <a:pt x="176" y="4224"/>
                      <a:pt x="177" y="4225"/>
                      <a:pt x="178" y="4227"/>
                    </a:cubicBezTo>
                    <a:lnTo>
                      <a:pt x="180" y="4235"/>
                    </a:lnTo>
                    <a:cubicBezTo>
                      <a:pt x="181" y="4237"/>
                      <a:pt x="181" y="4239"/>
                      <a:pt x="180" y="4241"/>
                    </a:cubicBezTo>
                    <a:cubicBezTo>
                      <a:pt x="179" y="4243"/>
                      <a:pt x="177" y="4245"/>
                      <a:pt x="175" y="4245"/>
                    </a:cubicBezTo>
                    <a:lnTo>
                      <a:pt x="170" y="4247"/>
                    </a:lnTo>
                    <a:cubicBezTo>
                      <a:pt x="170" y="4249"/>
                      <a:pt x="170" y="4252"/>
                      <a:pt x="168" y="4254"/>
                    </a:cubicBezTo>
                    <a:cubicBezTo>
                      <a:pt x="167" y="4255"/>
                      <a:pt x="164" y="4256"/>
                      <a:pt x="162" y="4256"/>
                    </a:cubicBezTo>
                    <a:cubicBezTo>
                      <a:pt x="162" y="4257"/>
                      <a:pt x="162" y="4257"/>
                      <a:pt x="163" y="4258"/>
                    </a:cubicBezTo>
                    <a:cubicBezTo>
                      <a:pt x="163" y="4261"/>
                      <a:pt x="163" y="4265"/>
                      <a:pt x="160" y="4267"/>
                    </a:cubicBezTo>
                    <a:lnTo>
                      <a:pt x="162" y="4278"/>
                    </a:lnTo>
                    <a:cubicBezTo>
                      <a:pt x="162" y="4280"/>
                      <a:pt x="162" y="4282"/>
                      <a:pt x="161" y="4283"/>
                    </a:cubicBezTo>
                    <a:lnTo>
                      <a:pt x="160" y="4285"/>
                    </a:lnTo>
                    <a:lnTo>
                      <a:pt x="162" y="4288"/>
                    </a:lnTo>
                    <a:lnTo>
                      <a:pt x="164" y="4290"/>
                    </a:lnTo>
                    <a:cubicBezTo>
                      <a:pt x="166" y="4292"/>
                      <a:pt x="166" y="4295"/>
                      <a:pt x="166" y="4298"/>
                    </a:cubicBezTo>
                    <a:cubicBezTo>
                      <a:pt x="165" y="4300"/>
                      <a:pt x="163" y="4302"/>
                      <a:pt x="161" y="4303"/>
                    </a:cubicBezTo>
                    <a:lnTo>
                      <a:pt x="155" y="4305"/>
                    </a:lnTo>
                    <a:cubicBezTo>
                      <a:pt x="154" y="4306"/>
                      <a:pt x="152" y="4306"/>
                      <a:pt x="150" y="4306"/>
                    </a:cubicBezTo>
                    <a:cubicBezTo>
                      <a:pt x="149" y="4308"/>
                      <a:pt x="148" y="4310"/>
                      <a:pt x="146" y="4310"/>
                    </a:cubicBezTo>
                    <a:lnTo>
                      <a:pt x="142" y="4312"/>
                    </a:lnTo>
                    <a:cubicBezTo>
                      <a:pt x="140" y="4312"/>
                      <a:pt x="139" y="4312"/>
                      <a:pt x="138" y="4312"/>
                    </a:cubicBezTo>
                    <a:cubicBezTo>
                      <a:pt x="137" y="4313"/>
                      <a:pt x="137" y="4313"/>
                      <a:pt x="136" y="4314"/>
                    </a:cubicBezTo>
                    <a:cubicBezTo>
                      <a:pt x="136" y="4315"/>
                      <a:pt x="136" y="4315"/>
                      <a:pt x="137" y="4315"/>
                    </a:cubicBezTo>
                    <a:lnTo>
                      <a:pt x="147" y="4338"/>
                    </a:lnTo>
                    <a:cubicBezTo>
                      <a:pt x="147" y="4339"/>
                      <a:pt x="148" y="4339"/>
                      <a:pt x="148" y="4340"/>
                    </a:cubicBezTo>
                    <a:lnTo>
                      <a:pt x="150" y="4341"/>
                    </a:lnTo>
                    <a:cubicBezTo>
                      <a:pt x="151" y="4342"/>
                      <a:pt x="152" y="4343"/>
                      <a:pt x="152" y="4345"/>
                    </a:cubicBezTo>
                    <a:lnTo>
                      <a:pt x="155" y="4357"/>
                    </a:lnTo>
                    <a:cubicBezTo>
                      <a:pt x="156" y="4360"/>
                      <a:pt x="155" y="4362"/>
                      <a:pt x="154" y="4365"/>
                    </a:cubicBezTo>
                    <a:cubicBezTo>
                      <a:pt x="153" y="4365"/>
                      <a:pt x="153" y="4365"/>
                      <a:pt x="153" y="4365"/>
                    </a:cubicBezTo>
                    <a:cubicBezTo>
                      <a:pt x="155" y="4366"/>
                      <a:pt x="155" y="4368"/>
                      <a:pt x="155" y="4370"/>
                    </a:cubicBezTo>
                    <a:cubicBezTo>
                      <a:pt x="156" y="4372"/>
                      <a:pt x="155" y="4374"/>
                      <a:pt x="153" y="4375"/>
                    </a:cubicBezTo>
                    <a:lnTo>
                      <a:pt x="149" y="4380"/>
                    </a:lnTo>
                    <a:cubicBezTo>
                      <a:pt x="148" y="4381"/>
                      <a:pt x="146" y="4382"/>
                      <a:pt x="144" y="4383"/>
                    </a:cubicBezTo>
                    <a:lnTo>
                      <a:pt x="139" y="4383"/>
                    </a:lnTo>
                    <a:cubicBezTo>
                      <a:pt x="139" y="4383"/>
                      <a:pt x="138" y="4383"/>
                      <a:pt x="137" y="4383"/>
                    </a:cubicBezTo>
                    <a:cubicBezTo>
                      <a:pt x="137" y="4384"/>
                      <a:pt x="137" y="4385"/>
                      <a:pt x="137" y="4386"/>
                    </a:cubicBezTo>
                    <a:lnTo>
                      <a:pt x="136" y="4386"/>
                    </a:lnTo>
                    <a:cubicBezTo>
                      <a:pt x="138" y="4387"/>
                      <a:pt x="139" y="4388"/>
                      <a:pt x="141" y="4389"/>
                    </a:cubicBezTo>
                    <a:lnTo>
                      <a:pt x="143" y="4393"/>
                    </a:lnTo>
                    <a:cubicBezTo>
                      <a:pt x="144" y="4394"/>
                      <a:pt x="144" y="4395"/>
                      <a:pt x="145" y="4396"/>
                    </a:cubicBezTo>
                    <a:lnTo>
                      <a:pt x="146" y="4401"/>
                    </a:lnTo>
                    <a:cubicBezTo>
                      <a:pt x="146" y="4402"/>
                      <a:pt x="146" y="4403"/>
                      <a:pt x="146" y="4404"/>
                    </a:cubicBezTo>
                    <a:lnTo>
                      <a:pt x="147" y="4404"/>
                    </a:lnTo>
                    <a:cubicBezTo>
                      <a:pt x="147" y="4405"/>
                      <a:pt x="148" y="4405"/>
                      <a:pt x="149" y="4406"/>
                    </a:cubicBezTo>
                    <a:lnTo>
                      <a:pt x="153" y="4412"/>
                    </a:lnTo>
                    <a:cubicBezTo>
                      <a:pt x="154" y="4415"/>
                      <a:pt x="155" y="4417"/>
                      <a:pt x="154" y="4420"/>
                    </a:cubicBezTo>
                    <a:lnTo>
                      <a:pt x="156" y="4420"/>
                    </a:lnTo>
                    <a:cubicBezTo>
                      <a:pt x="160" y="4421"/>
                      <a:pt x="164" y="4424"/>
                      <a:pt x="164" y="4428"/>
                    </a:cubicBezTo>
                    <a:lnTo>
                      <a:pt x="164" y="4431"/>
                    </a:lnTo>
                    <a:cubicBezTo>
                      <a:pt x="164" y="4434"/>
                      <a:pt x="161" y="4437"/>
                      <a:pt x="158" y="4438"/>
                    </a:cubicBezTo>
                    <a:lnTo>
                      <a:pt x="159" y="4442"/>
                    </a:lnTo>
                    <a:cubicBezTo>
                      <a:pt x="159" y="4443"/>
                      <a:pt x="159" y="4444"/>
                      <a:pt x="159" y="4445"/>
                    </a:cubicBezTo>
                    <a:lnTo>
                      <a:pt x="157" y="4450"/>
                    </a:lnTo>
                    <a:cubicBezTo>
                      <a:pt x="156" y="4454"/>
                      <a:pt x="154" y="4456"/>
                      <a:pt x="150" y="4456"/>
                    </a:cubicBezTo>
                    <a:lnTo>
                      <a:pt x="148" y="4457"/>
                    </a:lnTo>
                    <a:cubicBezTo>
                      <a:pt x="147" y="4457"/>
                      <a:pt x="146" y="4457"/>
                      <a:pt x="145" y="4456"/>
                    </a:cubicBezTo>
                    <a:lnTo>
                      <a:pt x="144" y="4456"/>
                    </a:lnTo>
                    <a:lnTo>
                      <a:pt x="147" y="4460"/>
                    </a:lnTo>
                    <a:lnTo>
                      <a:pt x="150" y="4462"/>
                    </a:lnTo>
                    <a:lnTo>
                      <a:pt x="161" y="4471"/>
                    </a:lnTo>
                    <a:cubicBezTo>
                      <a:pt x="164" y="4473"/>
                      <a:pt x="164" y="4478"/>
                      <a:pt x="163" y="4481"/>
                    </a:cubicBezTo>
                    <a:lnTo>
                      <a:pt x="162" y="4483"/>
                    </a:lnTo>
                    <a:lnTo>
                      <a:pt x="173" y="4483"/>
                    </a:lnTo>
                    <a:cubicBezTo>
                      <a:pt x="174" y="4483"/>
                      <a:pt x="174" y="4484"/>
                      <a:pt x="175" y="4484"/>
                    </a:cubicBezTo>
                    <a:lnTo>
                      <a:pt x="180" y="4486"/>
                    </a:lnTo>
                    <a:cubicBezTo>
                      <a:pt x="183" y="4487"/>
                      <a:pt x="185" y="4490"/>
                      <a:pt x="185" y="4493"/>
                    </a:cubicBezTo>
                    <a:lnTo>
                      <a:pt x="185" y="4495"/>
                    </a:lnTo>
                    <a:lnTo>
                      <a:pt x="185" y="4492"/>
                    </a:lnTo>
                    <a:cubicBezTo>
                      <a:pt x="185" y="4491"/>
                      <a:pt x="186" y="4489"/>
                      <a:pt x="187" y="4488"/>
                    </a:cubicBezTo>
                    <a:lnTo>
                      <a:pt x="191" y="4484"/>
                    </a:lnTo>
                    <a:cubicBezTo>
                      <a:pt x="192" y="4483"/>
                      <a:pt x="193" y="4482"/>
                      <a:pt x="195" y="4482"/>
                    </a:cubicBezTo>
                    <a:lnTo>
                      <a:pt x="203" y="4480"/>
                    </a:lnTo>
                    <a:lnTo>
                      <a:pt x="206" y="4478"/>
                    </a:lnTo>
                    <a:lnTo>
                      <a:pt x="209" y="4474"/>
                    </a:lnTo>
                    <a:cubicBezTo>
                      <a:pt x="209" y="4473"/>
                      <a:pt x="210" y="4473"/>
                      <a:pt x="210" y="4472"/>
                    </a:cubicBezTo>
                    <a:lnTo>
                      <a:pt x="223" y="4462"/>
                    </a:lnTo>
                    <a:cubicBezTo>
                      <a:pt x="226" y="4460"/>
                      <a:pt x="230" y="4460"/>
                      <a:pt x="233" y="4462"/>
                    </a:cubicBezTo>
                    <a:cubicBezTo>
                      <a:pt x="236" y="4465"/>
                      <a:pt x="237" y="4468"/>
                      <a:pt x="236" y="4472"/>
                    </a:cubicBezTo>
                    <a:lnTo>
                      <a:pt x="234" y="4477"/>
                    </a:lnTo>
                    <a:lnTo>
                      <a:pt x="234" y="4478"/>
                    </a:lnTo>
                    <a:lnTo>
                      <a:pt x="236" y="4480"/>
                    </a:lnTo>
                    <a:cubicBezTo>
                      <a:pt x="237" y="4483"/>
                      <a:pt x="238" y="4485"/>
                      <a:pt x="237" y="4488"/>
                    </a:cubicBezTo>
                    <a:cubicBezTo>
                      <a:pt x="236" y="4490"/>
                      <a:pt x="234" y="4492"/>
                      <a:pt x="231" y="4493"/>
                    </a:cubicBezTo>
                    <a:lnTo>
                      <a:pt x="229" y="4493"/>
                    </a:lnTo>
                    <a:lnTo>
                      <a:pt x="229" y="4496"/>
                    </a:lnTo>
                    <a:lnTo>
                      <a:pt x="229" y="4501"/>
                    </a:lnTo>
                    <a:lnTo>
                      <a:pt x="229" y="4502"/>
                    </a:lnTo>
                    <a:lnTo>
                      <a:pt x="232" y="4501"/>
                    </a:lnTo>
                    <a:cubicBezTo>
                      <a:pt x="233" y="4500"/>
                      <a:pt x="234" y="4500"/>
                      <a:pt x="235" y="4500"/>
                    </a:cubicBezTo>
                    <a:lnTo>
                      <a:pt x="241" y="4501"/>
                    </a:lnTo>
                    <a:lnTo>
                      <a:pt x="248" y="4502"/>
                    </a:lnTo>
                    <a:cubicBezTo>
                      <a:pt x="249" y="4503"/>
                      <a:pt x="250" y="4503"/>
                      <a:pt x="250" y="4503"/>
                    </a:cubicBezTo>
                    <a:lnTo>
                      <a:pt x="254" y="4506"/>
                    </a:lnTo>
                    <a:cubicBezTo>
                      <a:pt x="257" y="4508"/>
                      <a:pt x="258" y="4512"/>
                      <a:pt x="257" y="4515"/>
                    </a:cubicBezTo>
                    <a:lnTo>
                      <a:pt x="257" y="4515"/>
                    </a:lnTo>
                    <a:cubicBezTo>
                      <a:pt x="259" y="4515"/>
                      <a:pt x="261" y="4516"/>
                      <a:pt x="262" y="4518"/>
                    </a:cubicBezTo>
                    <a:cubicBezTo>
                      <a:pt x="264" y="4520"/>
                      <a:pt x="264" y="4522"/>
                      <a:pt x="264" y="4523"/>
                    </a:cubicBezTo>
                    <a:cubicBezTo>
                      <a:pt x="267" y="4524"/>
                      <a:pt x="271" y="4527"/>
                      <a:pt x="271" y="4531"/>
                    </a:cubicBezTo>
                    <a:cubicBezTo>
                      <a:pt x="271" y="4531"/>
                      <a:pt x="271" y="4532"/>
                      <a:pt x="271" y="4533"/>
                    </a:cubicBezTo>
                    <a:lnTo>
                      <a:pt x="271" y="4533"/>
                    </a:lnTo>
                    <a:lnTo>
                      <a:pt x="272" y="4531"/>
                    </a:lnTo>
                    <a:cubicBezTo>
                      <a:pt x="274" y="4529"/>
                      <a:pt x="276" y="4527"/>
                      <a:pt x="279" y="4527"/>
                    </a:cubicBezTo>
                    <a:lnTo>
                      <a:pt x="279" y="4527"/>
                    </a:lnTo>
                    <a:cubicBezTo>
                      <a:pt x="282" y="4527"/>
                      <a:pt x="284" y="4528"/>
                      <a:pt x="286" y="4531"/>
                    </a:cubicBezTo>
                    <a:lnTo>
                      <a:pt x="287" y="4533"/>
                    </a:lnTo>
                    <a:cubicBezTo>
                      <a:pt x="288" y="4534"/>
                      <a:pt x="288" y="4535"/>
                      <a:pt x="288" y="4536"/>
                    </a:cubicBezTo>
                    <a:lnTo>
                      <a:pt x="289" y="4538"/>
                    </a:lnTo>
                    <a:lnTo>
                      <a:pt x="292" y="4538"/>
                    </a:lnTo>
                    <a:cubicBezTo>
                      <a:pt x="292" y="4538"/>
                      <a:pt x="293" y="4538"/>
                      <a:pt x="294" y="4539"/>
                    </a:cubicBezTo>
                    <a:lnTo>
                      <a:pt x="298" y="4540"/>
                    </a:lnTo>
                    <a:cubicBezTo>
                      <a:pt x="298" y="4540"/>
                      <a:pt x="299" y="4541"/>
                      <a:pt x="300" y="4541"/>
                    </a:cubicBezTo>
                    <a:lnTo>
                      <a:pt x="313" y="4551"/>
                    </a:lnTo>
                    <a:lnTo>
                      <a:pt x="319" y="4559"/>
                    </a:lnTo>
                    <a:lnTo>
                      <a:pt x="322" y="4559"/>
                    </a:lnTo>
                    <a:lnTo>
                      <a:pt x="352" y="4551"/>
                    </a:lnTo>
                    <a:cubicBezTo>
                      <a:pt x="355" y="4550"/>
                      <a:pt x="358" y="4550"/>
                      <a:pt x="360" y="4553"/>
                    </a:cubicBezTo>
                    <a:cubicBezTo>
                      <a:pt x="362" y="4555"/>
                      <a:pt x="362" y="4559"/>
                      <a:pt x="361" y="4562"/>
                    </a:cubicBezTo>
                    <a:lnTo>
                      <a:pt x="361" y="4562"/>
                    </a:lnTo>
                    <a:lnTo>
                      <a:pt x="365" y="4562"/>
                    </a:lnTo>
                    <a:lnTo>
                      <a:pt x="369" y="4562"/>
                    </a:lnTo>
                    <a:lnTo>
                      <a:pt x="375" y="4555"/>
                    </a:lnTo>
                    <a:cubicBezTo>
                      <a:pt x="377" y="4553"/>
                      <a:pt x="380" y="4552"/>
                      <a:pt x="383" y="4552"/>
                    </a:cubicBezTo>
                    <a:cubicBezTo>
                      <a:pt x="386" y="4553"/>
                      <a:pt x="388" y="4555"/>
                      <a:pt x="389" y="4557"/>
                    </a:cubicBezTo>
                    <a:lnTo>
                      <a:pt x="390" y="4561"/>
                    </a:lnTo>
                    <a:cubicBezTo>
                      <a:pt x="391" y="4562"/>
                      <a:pt x="391" y="4564"/>
                      <a:pt x="391" y="4565"/>
                    </a:cubicBezTo>
                    <a:lnTo>
                      <a:pt x="390" y="4570"/>
                    </a:lnTo>
                    <a:cubicBezTo>
                      <a:pt x="390" y="4573"/>
                      <a:pt x="389" y="4575"/>
                      <a:pt x="387" y="4576"/>
                    </a:cubicBezTo>
                    <a:lnTo>
                      <a:pt x="381" y="4580"/>
                    </a:lnTo>
                    <a:lnTo>
                      <a:pt x="374" y="4589"/>
                    </a:lnTo>
                    <a:lnTo>
                      <a:pt x="373" y="4593"/>
                    </a:lnTo>
                    <a:cubicBezTo>
                      <a:pt x="373" y="4594"/>
                      <a:pt x="372" y="4596"/>
                      <a:pt x="371" y="4597"/>
                    </a:cubicBezTo>
                    <a:lnTo>
                      <a:pt x="362" y="4608"/>
                    </a:lnTo>
                    <a:lnTo>
                      <a:pt x="367" y="4604"/>
                    </a:lnTo>
                    <a:cubicBezTo>
                      <a:pt x="367" y="4604"/>
                      <a:pt x="368" y="4604"/>
                      <a:pt x="369" y="4603"/>
                    </a:cubicBezTo>
                    <a:lnTo>
                      <a:pt x="373" y="4601"/>
                    </a:lnTo>
                    <a:cubicBezTo>
                      <a:pt x="374" y="4601"/>
                      <a:pt x="375" y="4601"/>
                      <a:pt x="375" y="4601"/>
                    </a:cubicBezTo>
                    <a:lnTo>
                      <a:pt x="385" y="4600"/>
                    </a:lnTo>
                    <a:cubicBezTo>
                      <a:pt x="389" y="4599"/>
                      <a:pt x="393" y="4601"/>
                      <a:pt x="394" y="4605"/>
                    </a:cubicBezTo>
                    <a:cubicBezTo>
                      <a:pt x="395" y="4608"/>
                      <a:pt x="393" y="4613"/>
                      <a:pt x="389" y="4615"/>
                    </a:cubicBezTo>
                    <a:lnTo>
                      <a:pt x="382" y="4618"/>
                    </a:lnTo>
                    <a:lnTo>
                      <a:pt x="381" y="4620"/>
                    </a:lnTo>
                    <a:lnTo>
                      <a:pt x="382" y="4621"/>
                    </a:lnTo>
                    <a:lnTo>
                      <a:pt x="399" y="4616"/>
                    </a:lnTo>
                    <a:lnTo>
                      <a:pt x="426" y="4593"/>
                    </a:lnTo>
                    <a:cubicBezTo>
                      <a:pt x="426" y="4592"/>
                      <a:pt x="427" y="4592"/>
                      <a:pt x="427" y="4591"/>
                    </a:cubicBezTo>
                    <a:lnTo>
                      <a:pt x="440" y="4585"/>
                    </a:lnTo>
                    <a:cubicBezTo>
                      <a:pt x="442" y="4584"/>
                      <a:pt x="444" y="4584"/>
                      <a:pt x="446" y="4585"/>
                    </a:cubicBezTo>
                    <a:lnTo>
                      <a:pt x="450" y="4586"/>
                    </a:lnTo>
                    <a:lnTo>
                      <a:pt x="455" y="4578"/>
                    </a:lnTo>
                    <a:lnTo>
                      <a:pt x="461" y="4571"/>
                    </a:lnTo>
                    <a:cubicBezTo>
                      <a:pt x="463" y="4569"/>
                      <a:pt x="466" y="4568"/>
                      <a:pt x="469" y="4569"/>
                    </a:cubicBezTo>
                    <a:lnTo>
                      <a:pt x="473" y="4570"/>
                    </a:lnTo>
                    <a:cubicBezTo>
                      <a:pt x="476" y="4570"/>
                      <a:pt x="478" y="4573"/>
                      <a:pt x="479" y="4576"/>
                    </a:cubicBezTo>
                    <a:lnTo>
                      <a:pt x="479" y="4580"/>
                    </a:lnTo>
                    <a:cubicBezTo>
                      <a:pt x="479" y="4582"/>
                      <a:pt x="479" y="4584"/>
                      <a:pt x="478" y="4586"/>
                    </a:cubicBezTo>
                    <a:lnTo>
                      <a:pt x="476" y="4589"/>
                    </a:lnTo>
                    <a:lnTo>
                      <a:pt x="470" y="4595"/>
                    </a:lnTo>
                    <a:lnTo>
                      <a:pt x="468" y="4604"/>
                    </a:lnTo>
                    <a:lnTo>
                      <a:pt x="464" y="4612"/>
                    </a:lnTo>
                    <a:cubicBezTo>
                      <a:pt x="463" y="4613"/>
                      <a:pt x="463" y="4613"/>
                      <a:pt x="462" y="4614"/>
                    </a:cubicBezTo>
                    <a:lnTo>
                      <a:pt x="446" y="4631"/>
                    </a:lnTo>
                    <a:lnTo>
                      <a:pt x="439" y="4644"/>
                    </a:lnTo>
                    <a:lnTo>
                      <a:pt x="439" y="4644"/>
                    </a:lnTo>
                    <a:lnTo>
                      <a:pt x="440" y="4647"/>
                    </a:lnTo>
                    <a:cubicBezTo>
                      <a:pt x="441" y="4649"/>
                      <a:pt x="441" y="4650"/>
                      <a:pt x="441" y="4651"/>
                    </a:cubicBezTo>
                    <a:lnTo>
                      <a:pt x="441" y="4655"/>
                    </a:lnTo>
                    <a:lnTo>
                      <a:pt x="440" y="4656"/>
                    </a:lnTo>
                    <a:lnTo>
                      <a:pt x="442" y="4658"/>
                    </a:lnTo>
                    <a:lnTo>
                      <a:pt x="446" y="4659"/>
                    </a:lnTo>
                    <a:cubicBezTo>
                      <a:pt x="447" y="4659"/>
                      <a:pt x="448" y="4660"/>
                      <a:pt x="449" y="4660"/>
                    </a:cubicBezTo>
                    <a:lnTo>
                      <a:pt x="452" y="4663"/>
                    </a:lnTo>
                    <a:lnTo>
                      <a:pt x="452" y="4663"/>
                    </a:lnTo>
                    <a:lnTo>
                      <a:pt x="453" y="4661"/>
                    </a:lnTo>
                    <a:cubicBezTo>
                      <a:pt x="454" y="4658"/>
                      <a:pt x="456" y="4656"/>
                      <a:pt x="459" y="4656"/>
                    </a:cubicBezTo>
                    <a:cubicBezTo>
                      <a:pt x="462" y="4655"/>
                      <a:pt x="465" y="4657"/>
                      <a:pt x="467" y="4659"/>
                    </a:cubicBezTo>
                    <a:lnTo>
                      <a:pt x="471" y="4664"/>
                    </a:lnTo>
                    <a:cubicBezTo>
                      <a:pt x="473" y="4667"/>
                      <a:pt x="473" y="4671"/>
                      <a:pt x="470" y="4674"/>
                    </a:cubicBezTo>
                    <a:lnTo>
                      <a:pt x="461" y="4687"/>
                    </a:lnTo>
                    <a:lnTo>
                      <a:pt x="463" y="4691"/>
                    </a:lnTo>
                    <a:lnTo>
                      <a:pt x="468" y="4693"/>
                    </a:lnTo>
                    <a:lnTo>
                      <a:pt x="476" y="4693"/>
                    </a:lnTo>
                    <a:lnTo>
                      <a:pt x="494" y="4689"/>
                    </a:lnTo>
                    <a:cubicBezTo>
                      <a:pt x="495" y="4689"/>
                      <a:pt x="497" y="4689"/>
                      <a:pt x="498" y="4690"/>
                    </a:cubicBezTo>
                    <a:lnTo>
                      <a:pt x="508" y="4694"/>
                    </a:lnTo>
                    <a:cubicBezTo>
                      <a:pt x="511" y="4695"/>
                      <a:pt x="513" y="4697"/>
                      <a:pt x="513" y="4700"/>
                    </a:cubicBezTo>
                    <a:lnTo>
                      <a:pt x="513" y="4700"/>
                    </a:lnTo>
                    <a:lnTo>
                      <a:pt x="515" y="4699"/>
                    </a:lnTo>
                    <a:cubicBezTo>
                      <a:pt x="516" y="4698"/>
                      <a:pt x="518" y="4697"/>
                      <a:pt x="520" y="4697"/>
                    </a:cubicBezTo>
                    <a:cubicBezTo>
                      <a:pt x="522" y="4697"/>
                      <a:pt x="523" y="4697"/>
                      <a:pt x="524" y="4698"/>
                    </a:cubicBezTo>
                    <a:cubicBezTo>
                      <a:pt x="527" y="4700"/>
                      <a:pt x="529" y="4703"/>
                      <a:pt x="528" y="4706"/>
                    </a:cubicBezTo>
                    <a:lnTo>
                      <a:pt x="527" y="4714"/>
                    </a:lnTo>
                    <a:lnTo>
                      <a:pt x="522" y="4730"/>
                    </a:lnTo>
                    <a:lnTo>
                      <a:pt x="529" y="4719"/>
                    </a:lnTo>
                    <a:lnTo>
                      <a:pt x="530" y="4718"/>
                    </a:lnTo>
                    <a:lnTo>
                      <a:pt x="534" y="4715"/>
                    </a:lnTo>
                    <a:lnTo>
                      <a:pt x="536" y="4704"/>
                    </a:lnTo>
                    <a:cubicBezTo>
                      <a:pt x="537" y="4702"/>
                      <a:pt x="537" y="4701"/>
                      <a:pt x="539" y="4700"/>
                    </a:cubicBezTo>
                    <a:lnTo>
                      <a:pt x="543" y="4696"/>
                    </a:lnTo>
                    <a:lnTo>
                      <a:pt x="543" y="4693"/>
                    </a:lnTo>
                    <a:cubicBezTo>
                      <a:pt x="544" y="4693"/>
                      <a:pt x="544" y="4692"/>
                      <a:pt x="544" y="4691"/>
                    </a:cubicBezTo>
                    <a:lnTo>
                      <a:pt x="546" y="4688"/>
                    </a:lnTo>
                    <a:cubicBezTo>
                      <a:pt x="546" y="4687"/>
                      <a:pt x="547" y="4686"/>
                      <a:pt x="548" y="4685"/>
                    </a:cubicBezTo>
                    <a:lnTo>
                      <a:pt x="550" y="4684"/>
                    </a:lnTo>
                    <a:cubicBezTo>
                      <a:pt x="551" y="4683"/>
                      <a:pt x="552" y="4683"/>
                      <a:pt x="552" y="4683"/>
                    </a:cubicBezTo>
                    <a:lnTo>
                      <a:pt x="559" y="4680"/>
                    </a:lnTo>
                    <a:cubicBezTo>
                      <a:pt x="562" y="4679"/>
                      <a:pt x="566" y="4680"/>
                      <a:pt x="568" y="4682"/>
                    </a:cubicBezTo>
                    <a:cubicBezTo>
                      <a:pt x="570" y="4684"/>
                      <a:pt x="571" y="4688"/>
                      <a:pt x="570" y="4691"/>
                    </a:cubicBezTo>
                    <a:lnTo>
                      <a:pt x="568" y="4695"/>
                    </a:lnTo>
                    <a:lnTo>
                      <a:pt x="569" y="4700"/>
                    </a:lnTo>
                    <a:cubicBezTo>
                      <a:pt x="569" y="4701"/>
                      <a:pt x="570" y="4702"/>
                      <a:pt x="569" y="4704"/>
                    </a:cubicBezTo>
                    <a:lnTo>
                      <a:pt x="569" y="4706"/>
                    </a:lnTo>
                    <a:cubicBezTo>
                      <a:pt x="569" y="4708"/>
                      <a:pt x="568" y="4710"/>
                      <a:pt x="566" y="4712"/>
                    </a:cubicBezTo>
                    <a:lnTo>
                      <a:pt x="563" y="4714"/>
                    </a:lnTo>
                    <a:cubicBezTo>
                      <a:pt x="563" y="4714"/>
                      <a:pt x="562" y="4715"/>
                      <a:pt x="561" y="4715"/>
                    </a:cubicBezTo>
                    <a:lnTo>
                      <a:pt x="557" y="4716"/>
                    </a:lnTo>
                    <a:lnTo>
                      <a:pt x="554" y="4720"/>
                    </a:lnTo>
                    <a:lnTo>
                      <a:pt x="563" y="4718"/>
                    </a:lnTo>
                    <a:cubicBezTo>
                      <a:pt x="564" y="4717"/>
                      <a:pt x="564" y="4717"/>
                      <a:pt x="565" y="4717"/>
                    </a:cubicBezTo>
                    <a:lnTo>
                      <a:pt x="567" y="4717"/>
                    </a:lnTo>
                    <a:cubicBezTo>
                      <a:pt x="568" y="4717"/>
                      <a:pt x="571" y="4718"/>
                      <a:pt x="573" y="4719"/>
                    </a:cubicBezTo>
                    <a:lnTo>
                      <a:pt x="575" y="4721"/>
                    </a:lnTo>
                    <a:cubicBezTo>
                      <a:pt x="576" y="4722"/>
                      <a:pt x="576" y="4723"/>
                      <a:pt x="577" y="4724"/>
                    </a:cubicBezTo>
                    <a:lnTo>
                      <a:pt x="577" y="4725"/>
                    </a:lnTo>
                    <a:lnTo>
                      <a:pt x="605" y="4721"/>
                    </a:lnTo>
                    <a:cubicBezTo>
                      <a:pt x="607" y="4721"/>
                      <a:pt x="609" y="4721"/>
                      <a:pt x="611" y="4723"/>
                    </a:cubicBezTo>
                    <a:lnTo>
                      <a:pt x="620" y="4714"/>
                    </a:lnTo>
                    <a:cubicBezTo>
                      <a:pt x="622" y="4712"/>
                      <a:pt x="623" y="4712"/>
                      <a:pt x="625" y="4711"/>
                    </a:cubicBezTo>
                    <a:lnTo>
                      <a:pt x="637" y="4709"/>
                    </a:lnTo>
                    <a:lnTo>
                      <a:pt x="640" y="4704"/>
                    </a:lnTo>
                    <a:lnTo>
                      <a:pt x="642" y="4701"/>
                    </a:lnTo>
                    <a:cubicBezTo>
                      <a:pt x="642" y="4701"/>
                      <a:pt x="642" y="4700"/>
                      <a:pt x="643" y="4699"/>
                    </a:cubicBezTo>
                    <a:lnTo>
                      <a:pt x="645" y="4697"/>
                    </a:lnTo>
                    <a:cubicBezTo>
                      <a:pt x="646" y="4695"/>
                      <a:pt x="648" y="4694"/>
                      <a:pt x="650" y="4694"/>
                    </a:cubicBezTo>
                    <a:lnTo>
                      <a:pt x="653" y="4693"/>
                    </a:lnTo>
                    <a:cubicBezTo>
                      <a:pt x="656" y="4693"/>
                      <a:pt x="658" y="4694"/>
                      <a:pt x="660" y="4695"/>
                    </a:cubicBezTo>
                    <a:cubicBezTo>
                      <a:pt x="661" y="4696"/>
                      <a:pt x="662" y="4698"/>
                      <a:pt x="662" y="4699"/>
                    </a:cubicBezTo>
                    <a:cubicBezTo>
                      <a:pt x="663" y="4699"/>
                      <a:pt x="663" y="4699"/>
                      <a:pt x="664" y="4700"/>
                    </a:cubicBezTo>
                    <a:lnTo>
                      <a:pt x="667" y="4697"/>
                    </a:lnTo>
                    <a:cubicBezTo>
                      <a:pt x="668" y="4697"/>
                      <a:pt x="670" y="4696"/>
                      <a:pt x="671" y="4696"/>
                    </a:cubicBezTo>
                    <a:cubicBezTo>
                      <a:pt x="672" y="4696"/>
                      <a:pt x="673" y="4696"/>
                      <a:pt x="675" y="4696"/>
                    </a:cubicBezTo>
                    <a:cubicBezTo>
                      <a:pt x="675" y="4695"/>
                      <a:pt x="676" y="4694"/>
                      <a:pt x="678" y="4693"/>
                    </a:cubicBezTo>
                    <a:lnTo>
                      <a:pt x="681" y="4691"/>
                    </a:lnTo>
                    <a:cubicBezTo>
                      <a:pt x="683" y="4690"/>
                      <a:pt x="685" y="4690"/>
                      <a:pt x="686" y="4690"/>
                    </a:cubicBezTo>
                    <a:lnTo>
                      <a:pt x="691" y="4691"/>
                    </a:lnTo>
                    <a:cubicBezTo>
                      <a:pt x="692" y="4691"/>
                      <a:pt x="693" y="4691"/>
                      <a:pt x="694" y="4691"/>
                    </a:cubicBezTo>
                    <a:lnTo>
                      <a:pt x="697" y="4693"/>
                    </a:lnTo>
                    <a:cubicBezTo>
                      <a:pt x="697" y="4691"/>
                      <a:pt x="698" y="4690"/>
                      <a:pt x="699" y="4688"/>
                    </a:cubicBezTo>
                    <a:lnTo>
                      <a:pt x="702" y="4684"/>
                    </a:lnTo>
                    <a:cubicBezTo>
                      <a:pt x="703" y="4682"/>
                      <a:pt x="705" y="4681"/>
                      <a:pt x="706" y="4681"/>
                    </a:cubicBezTo>
                    <a:lnTo>
                      <a:pt x="711" y="4679"/>
                    </a:lnTo>
                    <a:cubicBezTo>
                      <a:pt x="712" y="4679"/>
                      <a:pt x="713" y="4679"/>
                      <a:pt x="714" y="4679"/>
                    </a:cubicBezTo>
                    <a:lnTo>
                      <a:pt x="723" y="4680"/>
                    </a:lnTo>
                    <a:cubicBezTo>
                      <a:pt x="726" y="4680"/>
                      <a:pt x="728" y="4681"/>
                      <a:pt x="729" y="4683"/>
                    </a:cubicBezTo>
                    <a:cubicBezTo>
                      <a:pt x="731" y="4685"/>
                      <a:pt x="731" y="4688"/>
                      <a:pt x="730" y="4690"/>
                    </a:cubicBezTo>
                    <a:lnTo>
                      <a:pt x="729" y="4695"/>
                    </a:lnTo>
                    <a:lnTo>
                      <a:pt x="729" y="4696"/>
                    </a:lnTo>
                    <a:lnTo>
                      <a:pt x="732" y="4692"/>
                    </a:lnTo>
                    <a:cubicBezTo>
                      <a:pt x="734" y="4691"/>
                      <a:pt x="737" y="4690"/>
                      <a:pt x="739" y="4690"/>
                    </a:cubicBezTo>
                    <a:lnTo>
                      <a:pt x="742" y="4691"/>
                    </a:lnTo>
                    <a:cubicBezTo>
                      <a:pt x="745" y="4691"/>
                      <a:pt x="748" y="4692"/>
                      <a:pt x="749" y="4695"/>
                    </a:cubicBezTo>
                    <a:lnTo>
                      <a:pt x="749" y="4696"/>
                    </a:lnTo>
                    <a:lnTo>
                      <a:pt x="756" y="4691"/>
                    </a:lnTo>
                    <a:cubicBezTo>
                      <a:pt x="756" y="4691"/>
                      <a:pt x="756" y="4691"/>
                      <a:pt x="755" y="4690"/>
                    </a:cubicBezTo>
                    <a:cubicBezTo>
                      <a:pt x="754" y="4690"/>
                      <a:pt x="752" y="4690"/>
                      <a:pt x="751" y="4688"/>
                    </a:cubicBezTo>
                    <a:cubicBezTo>
                      <a:pt x="749" y="4686"/>
                      <a:pt x="748" y="4683"/>
                      <a:pt x="749" y="4680"/>
                    </a:cubicBezTo>
                    <a:lnTo>
                      <a:pt x="750" y="4675"/>
                    </a:lnTo>
                    <a:cubicBezTo>
                      <a:pt x="751" y="4674"/>
                      <a:pt x="752" y="4672"/>
                      <a:pt x="753" y="4671"/>
                    </a:cubicBezTo>
                    <a:lnTo>
                      <a:pt x="757" y="4669"/>
                    </a:lnTo>
                    <a:lnTo>
                      <a:pt x="755" y="4667"/>
                    </a:lnTo>
                    <a:cubicBezTo>
                      <a:pt x="755" y="4667"/>
                      <a:pt x="754" y="4666"/>
                      <a:pt x="753" y="4665"/>
                    </a:cubicBezTo>
                    <a:lnTo>
                      <a:pt x="751" y="4661"/>
                    </a:lnTo>
                    <a:cubicBezTo>
                      <a:pt x="750" y="4658"/>
                      <a:pt x="750" y="4654"/>
                      <a:pt x="752" y="4652"/>
                    </a:cubicBezTo>
                    <a:cubicBezTo>
                      <a:pt x="754" y="4649"/>
                      <a:pt x="758" y="4647"/>
                      <a:pt x="761" y="4648"/>
                    </a:cubicBezTo>
                    <a:lnTo>
                      <a:pt x="764" y="4649"/>
                    </a:lnTo>
                    <a:cubicBezTo>
                      <a:pt x="765" y="4649"/>
                      <a:pt x="766" y="4649"/>
                      <a:pt x="766" y="4649"/>
                    </a:cubicBezTo>
                    <a:lnTo>
                      <a:pt x="778" y="4656"/>
                    </a:lnTo>
                    <a:cubicBezTo>
                      <a:pt x="779" y="4657"/>
                      <a:pt x="780" y="4658"/>
                      <a:pt x="780" y="4658"/>
                    </a:cubicBezTo>
                    <a:lnTo>
                      <a:pt x="780" y="4658"/>
                    </a:lnTo>
                    <a:cubicBezTo>
                      <a:pt x="781" y="4658"/>
                      <a:pt x="782" y="4657"/>
                      <a:pt x="783" y="4657"/>
                    </a:cubicBezTo>
                    <a:lnTo>
                      <a:pt x="789" y="4655"/>
                    </a:lnTo>
                    <a:lnTo>
                      <a:pt x="800" y="4653"/>
                    </a:lnTo>
                    <a:lnTo>
                      <a:pt x="803" y="4650"/>
                    </a:lnTo>
                    <a:lnTo>
                      <a:pt x="801" y="4645"/>
                    </a:lnTo>
                    <a:cubicBezTo>
                      <a:pt x="800" y="4643"/>
                      <a:pt x="800" y="4640"/>
                      <a:pt x="802" y="4638"/>
                    </a:cubicBezTo>
                    <a:cubicBezTo>
                      <a:pt x="803" y="4636"/>
                      <a:pt x="805" y="4635"/>
                      <a:pt x="807" y="4634"/>
                    </a:cubicBezTo>
                    <a:lnTo>
                      <a:pt x="814" y="4633"/>
                    </a:lnTo>
                    <a:cubicBezTo>
                      <a:pt x="817" y="4632"/>
                      <a:pt x="820" y="4633"/>
                      <a:pt x="822" y="4635"/>
                    </a:cubicBezTo>
                    <a:lnTo>
                      <a:pt x="827" y="4641"/>
                    </a:lnTo>
                    <a:cubicBezTo>
                      <a:pt x="828" y="4642"/>
                      <a:pt x="829" y="4644"/>
                      <a:pt x="829" y="4646"/>
                    </a:cubicBezTo>
                    <a:lnTo>
                      <a:pt x="829" y="4653"/>
                    </a:lnTo>
                    <a:lnTo>
                      <a:pt x="829" y="4653"/>
                    </a:lnTo>
                    <a:lnTo>
                      <a:pt x="832" y="4653"/>
                    </a:lnTo>
                    <a:lnTo>
                      <a:pt x="836" y="4637"/>
                    </a:lnTo>
                    <a:lnTo>
                      <a:pt x="839" y="4630"/>
                    </a:lnTo>
                    <a:cubicBezTo>
                      <a:pt x="841" y="4626"/>
                      <a:pt x="844" y="4625"/>
                      <a:pt x="848" y="4625"/>
                    </a:cubicBezTo>
                    <a:lnTo>
                      <a:pt x="852" y="4626"/>
                    </a:lnTo>
                    <a:cubicBezTo>
                      <a:pt x="855" y="4627"/>
                      <a:pt x="857" y="4629"/>
                      <a:pt x="858" y="4632"/>
                    </a:cubicBezTo>
                    <a:lnTo>
                      <a:pt x="859" y="4636"/>
                    </a:lnTo>
                    <a:lnTo>
                      <a:pt x="859" y="4637"/>
                    </a:lnTo>
                    <a:lnTo>
                      <a:pt x="862" y="4635"/>
                    </a:lnTo>
                    <a:cubicBezTo>
                      <a:pt x="865" y="4633"/>
                      <a:pt x="869" y="4634"/>
                      <a:pt x="871" y="4636"/>
                    </a:cubicBezTo>
                    <a:cubicBezTo>
                      <a:pt x="872" y="4636"/>
                      <a:pt x="873" y="4637"/>
                      <a:pt x="874" y="4638"/>
                    </a:cubicBezTo>
                    <a:lnTo>
                      <a:pt x="874" y="4638"/>
                    </a:lnTo>
                    <a:lnTo>
                      <a:pt x="874" y="4637"/>
                    </a:lnTo>
                    <a:lnTo>
                      <a:pt x="873" y="4636"/>
                    </a:lnTo>
                    <a:cubicBezTo>
                      <a:pt x="870" y="4634"/>
                      <a:pt x="869" y="4631"/>
                      <a:pt x="869" y="4628"/>
                    </a:cubicBezTo>
                    <a:lnTo>
                      <a:pt x="869" y="4625"/>
                    </a:lnTo>
                    <a:cubicBezTo>
                      <a:pt x="869" y="4622"/>
                      <a:pt x="871" y="4619"/>
                      <a:pt x="874" y="4618"/>
                    </a:cubicBezTo>
                    <a:cubicBezTo>
                      <a:pt x="875" y="4618"/>
                      <a:pt x="876" y="4618"/>
                      <a:pt x="877" y="4618"/>
                    </a:cubicBezTo>
                    <a:cubicBezTo>
                      <a:pt x="878" y="4616"/>
                      <a:pt x="879" y="4615"/>
                      <a:pt x="880" y="4614"/>
                    </a:cubicBezTo>
                    <a:cubicBezTo>
                      <a:pt x="882" y="4613"/>
                      <a:pt x="884" y="4613"/>
                      <a:pt x="885" y="4613"/>
                    </a:cubicBezTo>
                    <a:lnTo>
                      <a:pt x="900" y="4612"/>
                    </a:lnTo>
                    <a:cubicBezTo>
                      <a:pt x="900" y="4610"/>
                      <a:pt x="901" y="4606"/>
                      <a:pt x="902" y="4605"/>
                    </a:cubicBezTo>
                    <a:cubicBezTo>
                      <a:pt x="904" y="4603"/>
                      <a:pt x="907" y="4601"/>
                      <a:pt x="910" y="4602"/>
                    </a:cubicBezTo>
                    <a:lnTo>
                      <a:pt x="917" y="4604"/>
                    </a:lnTo>
                    <a:cubicBezTo>
                      <a:pt x="919" y="4605"/>
                      <a:pt x="920" y="4605"/>
                      <a:pt x="921" y="4607"/>
                    </a:cubicBezTo>
                    <a:lnTo>
                      <a:pt x="924" y="4609"/>
                    </a:lnTo>
                    <a:cubicBezTo>
                      <a:pt x="924" y="4610"/>
                      <a:pt x="925" y="4611"/>
                      <a:pt x="925" y="4612"/>
                    </a:cubicBezTo>
                    <a:lnTo>
                      <a:pt x="940" y="4612"/>
                    </a:lnTo>
                    <a:lnTo>
                      <a:pt x="941" y="4609"/>
                    </a:lnTo>
                    <a:cubicBezTo>
                      <a:pt x="941" y="4607"/>
                      <a:pt x="942" y="4606"/>
                      <a:pt x="943" y="4604"/>
                    </a:cubicBezTo>
                    <a:cubicBezTo>
                      <a:pt x="944" y="4604"/>
                      <a:pt x="944" y="4604"/>
                      <a:pt x="945" y="4603"/>
                    </a:cubicBezTo>
                    <a:lnTo>
                      <a:pt x="945" y="4598"/>
                    </a:lnTo>
                    <a:lnTo>
                      <a:pt x="945" y="4598"/>
                    </a:lnTo>
                    <a:cubicBezTo>
                      <a:pt x="943" y="4596"/>
                      <a:pt x="941" y="4593"/>
                      <a:pt x="941" y="4591"/>
                    </a:cubicBezTo>
                    <a:lnTo>
                      <a:pt x="941" y="4588"/>
                    </a:lnTo>
                    <a:cubicBezTo>
                      <a:pt x="941" y="4585"/>
                      <a:pt x="944" y="4582"/>
                      <a:pt x="947" y="4581"/>
                    </a:cubicBezTo>
                    <a:lnTo>
                      <a:pt x="961" y="4577"/>
                    </a:lnTo>
                    <a:lnTo>
                      <a:pt x="973" y="4567"/>
                    </a:lnTo>
                    <a:cubicBezTo>
                      <a:pt x="974" y="4566"/>
                      <a:pt x="976" y="4565"/>
                      <a:pt x="979" y="4566"/>
                    </a:cubicBezTo>
                    <a:lnTo>
                      <a:pt x="983" y="4566"/>
                    </a:lnTo>
                    <a:cubicBezTo>
                      <a:pt x="986" y="4567"/>
                      <a:pt x="988" y="4569"/>
                      <a:pt x="989" y="4572"/>
                    </a:cubicBezTo>
                    <a:lnTo>
                      <a:pt x="992" y="4580"/>
                    </a:lnTo>
                    <a:cubicBezTo>
                      <a:pt x="992" y="4581"/>
                      <a:pt x="992" y="4582"/>
                      <a:pt x="992" y="4583"/>
                    </a:cubicBezTo>
                    <a:cubicBezTo>
                      <a:pt x="995" y="4583"/>
                      <a:pt x="997" y="4583"/>
                      <a:pt x="999" y="4585"/>
                    </a:cubicBezTo>
                    <a:lnTo>
                      <a:pt x="1002" y="4587"/>
                    </a:lnTo>
                    <a:cubicBezTo>
                      <a:pt x="1003" y="4588"/>
                      <a:pt x="1003" y="4588"/>
                      <a:pt x="1004" y="4589"/>
                    </a:cubicBezTo>
                    <a:lnTo>
                      <a:pt x="1009" y="4596"/>
                    </a:lnTo>
                    <a:lnTo>
                      <a:pt x="1011" y="4596"/>
                    </a:lnTo>
                    <a:lnTo>
                      <a:pt x="1012" y="4591"/>
                    </a:lnTo>
                    <a:cubicBezTo>
                      <a:pt x="1012" y="4590"/>
                      <a:pt x="1012" y="4588"/>
                      <a:pt x="1013" y="4587"/>
                    </a:cubicBezTo>
                    <a:lnTo>
                      <a:pt x="1017" y="4578"/>
                    </a:lnTo>
                    <a:lnTo>
                      <a:pt x="1013" y="4574"/>
                    </a:lnTo>
                    <a:lnTo>
                      <a:pt x="1005" y="4563"/>
                    </a:lnTo>
                    <a:cubicBezTo>
                      <a:pt x="1003" y="4561"/>
                      <a:pt x="1003" y="4557"/>
                      <a:pt x="1005" y="4554"/>
                    </a:cubicBezTo>
                    <a:cubicBezTo>
                      <a:pt x="1007" y="4551"/>
                      <a:pt x="1011" y="4550"/>
                      <a:pt x="1014" y="4551"/>
                    </a:cubicBezTo>
                    <a:lnTo>
                      <a:pt x="1019" y="4553"/>
                    </a:lnTo>
                    <a:cubicBezTo>
                      <a:pt x="1020" y="4554"/>
                      <a:pt x="1020" y="4554"/>
                      <a:pt x="1021" y="4554"/>
                    </a:cubicBezTo>
                    <a:lnTo>
                      <a:pt x="1025" y="4557"/>
                    </a:lnTo>
                    <a:lnTo>
                      <a:pt x="1035" y="4567"/>
                    </a:lnTo>
                    <a:lnTo>
                      <a:pt x="1035" y="4567"/>
                    </a:lnTo>
                    <a:cubicBezTo>
                      <a:pt x="1036" y="4566"/>
                      <a:pt x="1036" y="4566"/>
                      <a:pt x="1037" y="4565"/>
                    </a:cubicBezTo>
                    <a:lnTo>
                      <a:pt x="1036" y="4561"/>
                    </a:lnTo>
                    <a:cubicBezTo>
                      <a:pt x="1035" y="4559"/>
                      <a:pt x="1036" y="4557"/>
                      <a:pt x="1037" y="4555"/>
                    </a:cubicBezTo>
                    <a:cubicBezTo>
                      <a:pt x="1038" y="4553"/>
                      <a:pt x="1039" y="4552"/>
                      <a:pt x="1041" y="4552"/>
                    </a:cubicBezTo>
                    <a:lnTo>
                      <a:pt x="1039" y="4550"/>
                    </a:lnTo>
                    <a:cubicBezTo>
                      <a:pt x="1038" y="4550"/>
                      <a:pt x="1037" y="4549"/>
                      <a:pt x="1036" y="4548"/>
                    </a:cubicBezTo>
                    <a:lnTo>
                      <a:pt x="1032" y="4540"/>
                    </a:lnTo>
                    <a:lnTo>
                      <a:pt x="1023" y="4536"/>
                    </a:lnTo>
                    <a:cubicBezTo>
                      <a:pt x="1020" y="4535"/>
                      <a:pt x="1018" y="4532"/>
                      <a:pt x="1018" y="4529"/>
                    </a:cubicBezTo>
                    <a:lnTo>
                      <a:pt x="1018" y="4526"/>
                    </a:lnTo>
                    <a:cubicBezTo>
                      <a:pt x="1018" y="4524"/>
                      <a:pt x="1019" y="4521"/>
                      <a:pt x="1021" y="4520"/>
                    </a:cubicBezTo>
                    <a:cubicBezTo>
                      <a:pt x="1022" y="4518"/>
                      <a:pt x="1025" y="4518"/>
                      <a:pt x="1027" y="4518"/>
                    </a:cubicBezTo>
                    <a:lnTo>
                      <a:pt x="1032" y="4518"/>
                    </a:lnTo>
                    <a:cubicBezTo>
                      <a:pt x="1033" y="4518"/>
                      <a:pt x="1034" y="4519"/>
                      <a:pt x="1035" y="4519"/>
                    </a:cubicBezTo>
                    <a:lnTo>
                      <a:pt x="1042" y="4522"/>
                    </a:lnTo>
                    <a:lnTo>
                      <a:pt x="1050" y="4529"/>
                    </a:lnTo>
                    <a:cubicBezTo>
                      <a:pt x="1051" y="4529"/>
                      <a:pt x="1051" y="4530"/>
                      <a:pt x="1052" y="4530"/>
                    </a:cubicBezTo>
                    <a:lnTo>
                      <a:pt x="1059" y="4541"/>
                    </a:lnTo>
                    <a:lnTo>
                      <a:pt x="1065" y="4543"/>
                    </a:lnTo>
                    <a:cubicBezTo>
                      <a:pt x="1065" y="4544"/>
                      <a:pt x="1066" y="4544"/>
                      <a:pt x="1066" y="4545"/>
                    </a:cubicBezTo>
                    <a:lnTo>
                      <a:pt x="1071" y="4549"/>
                    </a:lnTo>
                    <a:cubicBezTo>
                      <a:pt x="1072" y="4549"/>
                      <a:pt x="1073" y="4548"/>
                      <a:pt x="1074" y="4548"/>
                    </a:cubicBezTo>
                    <a:cubicBezTo>
                      <a:pt x="1075" y="4548"/>
                      <a:pt x="1078" y="4547"/>
                      <a:pt x="1079" y="4547"/>
                    </a:cubicBezTo>
                    <a:lnTo>
                      <a:pt x="1080" y="4548"/>
                    </a:lnTo>
                    <a:cubicBezTo>
                      <a:pt x="1079" y="4546"/>
                      <a:pt x="1079" y="4545"/>
                      <a:pt x="1079" y="4544"/>
                    </a:cubicBezTo>
                    <a:lnTo>
                      <a:pt x="1080" y="4539"/>
                    </a:lnTo>
                    <a:cubicBezTo>
                      <a:pt x="1080" y="4535"/>
                      <a:pt x="1083" y="4532"/>
                      <a:pt x="1087" y="4532"/>
                    </a:cubicBezTo>
                    <a:lnTo>
                      <a:pt x="1090" y="4531"/>
                    </a:lnTo>
                    <a:cubicBezTo>
                      <a:pt x="1093" y="4532"/>
                      <a:pt x="1095" y="4532"/>
                      <a:pt x="1096" y="4534"/>
                    </a:cubicBezTo>
                    <a:lnTo>
                      <a:pt x="1108" y="4549"/>
                    </a:lnTo>
                    <a:lnTo>
                      <a:pt x="1109" y="4554"/>
                    </a:lnTo>
                    <a:lnTo>
                      <a:pt x="1109" y="4553"/>
                    </a:lnTo>
                    <a:cubicBezTo>
                      <a:pt x="1109" y="4550"/>
                      <a:pt x="1111" y="4547"/>
                      <a:pt x="1115" y="4545"/>
                    </a:cubicBezTo>
                    <a:cubicBezTo>
                      <a:pt x="1117" y="4545"/>
                      <a:pt x="1119" y="4545"/>
                      <a:pt x="1121" y="4546"/>
                    </a:cubicBezTo>
                    <a:cubicBezTo>
                      <a:pt x="1122" y="4545"/>
                      <a:pt x="1124" y="4545"/>
                      <a:pt x="1125" y="4545"/>
                    </a:cubicBezTo>
                    <a:lnTo>
                      <a:pt x="1127" y="4544"/>
                    </a:lnTo>
                    <a:lnTo>
                      <a:pt x="1128" y="4542"/>
                    </a:lnTo>
                    <a:lnTo>
                      <a:pt x="1124" y="4533"/>
                    </a:lnTo>
                    <a:cubicBezTo>
                      <a:pt x="1124" y="4532"/>
                      <a:pt x="1123" y="4531"/>
                      <a:pt x="1124" y="4529"/>
                    </a:cubicBezTo>
                    <a:lnTo>
                      <a:pt x="1125" y="4516"/>
                    </a:lnTo>
                    <a:cubicBezTo>
                      <a:pt x="1126" y="4515"/>
                      <a:pt x="1126" y="4514"/>
                      <a:pt x="1126" y="4513"/>
                    </a:cubicBezTo>
                    <a:lnTo>
                      <a:pt x="1151" y="4465"/>
                    </a:lnTo>
                    <a:lnTo>
                      <a:pt x="1156" y="4458"/>
                    </a:lnTo>
                    <a:cubicBezTo>
                      <a:pt x="1157" y="4457"/>
                      <a:pt x="1158" y="4456"/>
                      <a:pt x="1160" y="4456"/>
                    </a:cubicBezTo>
                    <a:lnTo>
                      <a:pt x="1168" y="4452"/>
                    </a:lnTo>
                    <a:cubicBezTo>
                      <a:pt x="1170" y="4451"/>
                      <a:pt x="1173" y="4452"/>
                      <a:pt x="1175" y="4453"/>
                    </a:cubicBezTo>
                    <a:lnTo>
                      <a:pt x="1183" y="4457"/>
                    </a:lnTo>
                    <a:cubicBezTo>
                      <a:pt x="1184" y="4458"/>
                      <a:pt x="1185" y="4459"/>
                      <a:pt x="1186" y="4460"/>
                    </a:cubicBezTo>
                    <a:lnTo>
                      <a:pt x="1192" y="4471"/>
                    </a:lnTo>
                    <a:cubicBezTo>
                      <a:pt x="1193" y="4472"/>
                      <a:pt x="1193" y="4472"/>
                      <a:pt x="1193" y="4473"/>
                    </a:cubicBezTo>
                    <a:lnTo>
                      <a:pt x="1197" y="4489"/>
                    </a:lnTo>
                    <a:cubicBezTo>
                      <a:pt x="1198" y="4492"/>
                      <a:pt x="1197" y="4495"/>
                      <a:pt x="1194" y="4497"/>
                    </a:cubicBezTo>
                    <a:cubicBezTo>
                      <a:pt x="1191" y="4499"/>
                      <a:pt x="1187" y="4499"/>
                      <a:pt x="1185" y="4497"/>
                    </a:cubicBezTo>
                    <a:lnTo>
                      <a:pt x="1169" y="4485"/>
                    </a:lnTo>
                    <a:lnTo>
                      <a:pt x="1167" y="4485"/>
                    </a:lnTo>
                    <a:lnTo>
                      <a:pt x="1161" y="4491"/>
                    </a:lnTo>
                    <a:lnTo>
                      <a:pt x="1160" y="4493"/>
                    </a:lnTo>
                    <a:lnTo>
                      <a:pt x="1161" y="4500"/>
                    </a:lnTo>
                    <a:cubicBezTo>
                      <a:pt x="1161" y="4501"/>
                      <a:pt x="1161" y="4502"/>
                      <a:pt x="1161" y="4502"/>
                    </a:cubicBezTo>
                    <a:lnTo>
                      <a:pt x="1160" y="4505"/>
                    </a:lnTo>
                    <a:lnTo>
                      <a:pt x="1154" y="4517"/>
                    </a:lnTo>
                    <a:cubicBezTo>
                      <a:pt x="1154" y="4518"/>
                      <a:pt x="1153" y="4519"/>
                      <a:pt x="1153" y="4519"/>
                    </a:cubicBezTo>
                    <a:lnTo>
                      <a:pt x="1149" y="4523"/>
                    </a:lnTo>
                    <a:cubicBezTo>
                      <a:pt x="1148" y="4524"/>
                      <a:pt x="1148" y="4524"/>
                      <a:pt x="1147" y="4525"/>
                    </a:cubicBezTo>
                    <a:lnTo>
                      <a:pt x="1143" y="4527"/>
                    </a:lnTo>
                    <a:lnTo>
                      <a:pt x="1144" y="4530"/>
                    </a:lnTo>
                    <a:lnTo>
                      <a:pt x="1149" y="4536"/>
                    </a:lnTo>
                    <a:cubicBezTo>
                      <a:pt x="1149" y="4535"/>
                      <a:pt x="1150" y="4535"/>
                      <a:pt x="1151" y="4534"/>
                    </a:cubicBezTo>
                    <a:lnTo>
                      <a:pt x="1154" y="4532"/>
                    </a:lnTo>
                    <a:cubicBezTo>
                      <a:pt x="1155" y="4531"/>
                      <a:pt x="1157" y="4531"/>
                      <a:pt x="1158" y="4531"/>
                    </a:cubicBezTo>
                    <a:lnTo>
                      <a:pt x="1162" y="4531"/>
                    </a:lnTo>
                    <a:cubicBezTo>
                      <a:pt x="1163" y="4531"/>
                      <a:pt x="1164" y="4531"/>
                      <a:pt x="1165" y="4531"/>
                    </a:cubicBezTo>
                    <a:lnTo>
                      <a:pt x="1168" y="4532"/>
                    </a:lnTo>
                    <a:cubicBezTo>
                      <a:pt x="1170" y="4532"/>
                      <a:pt x="1171" y="4533"/>
                      <a:pt x="1172" y="4534"/>
                    </a:cubicBezTo>
                    <a:lnTo>
                      <a:pt x="1178" y="4542"/>
                    </a:lnTo>
                    <a:lnTo>
                      <a:pt x="1179" y="4541"/>
                    </a:lnTo>
                    <a:lnTo>
                      <a:pt x="1179" y="4536"/>
                    </a:lnTo>
                    <a:cubicBezTo>
                      <a:pt x="1179" y="4535"/>
                      <a:pt x="1179" y="4534"/>
                      <a:pt x="1179" y="4534"/>
                    </a:cubicBezTo>
                    <a:lnTo>
                      <a:pt x="1179" y="4531"/>
                    </a:lnTo>
                    <a:cubicBezTo>
                      <a:pt x="1180" y="4530"/>
                      <a:pt x="1180" y="4529"/>
                      <a:pt x="1181" y="4528"/>
                    </a:cubicBezTo>
                    <a:lnTo>
                      <a:pt x="1184" y="4524"/>
                    </a:lnTo>
                    <a:cubicBezTo>
                      <a:pt x="1184" y="4524"/>
                      <a:pt x="1185" y="4523"/>
                      <a:pt x="1186" y="4523"/>
                    </a:cubicBezTo>
                    <a:lnTo>
                      <a:pt x="1190" y="4520"/>
                    </a:lnTo>
                    <a:cubicBezTo>
                      <a:pt x="1190" y="4520"/>
                      <a:pt x="1191" y="4519"/>
                      <a:pt x="1192" y="4519"/>
                    </a:cubicBezTo>
                    <a:lnTo>
                      <a:pt x="1196" y="4518"/>
                    </a:lnTo>
                    <a:cubicBezTo>
                      <a:pt x="1196" y="4518"/>
                      <a:pt x="1197" y="4518"/>
                      <a:pt x="1198" y="4518"/>
                    </a:cubicBezTo>
                    <a:lnTo>
                      <a:pt x="1202" y="4518"/>
                    </a:lnTo>
                    <a:cubicBezTo>
                      <a:pt x="1204" y="4518"/>
                      <a:pt x="1207" y="4519"/>
                      <a:pt x="1208" y="4521"/>
                    </a:cubicBezTo>
                    <a:cubicBezTo>
                      <a:pt x="1209" y="4523"/>
                      <a:pt x="1209" y="4524"/>
                      <a:pt x="1209" y="4526"/>
                    </a:cubicBezTo>
                    <a:lnTo>
                      <a:pt x="1217" y="4523"/>
                    </a:lnTo>
                    <a:lnTo>
                      <a:pt x="1217" y="4522"/>
                    </a:lnTo>
                    <a:cubicBezTo>
                      <a:pt x="1219" y="4519"/>
                      <a:pt x="1222" y="4518"/>
                      <a:pt x="1225" y="4518"/>
                    </a:cubicBezTo>
                    <a:lnTo>
                      <a:pt x="1231" y="4518"/>
                    </a:lnTo>
                    <a:lnTo>
                      <a:pt x="1232" y="4514"/>
                    </a:lnTo>
                    <a:cubicBezTo>
                      <a:pt x="1233" y="4513"/>
                      <a:pt x="1233" y="4512"/>
                      <a:pt x="1234" y="4511"/>
                    </a:cubicBezTo>
                    <a:lnTo>
                      <a:pt x="1235" y="4510"/>
                    </a:lnTo>
                    <a:lnTo>
                      <a:pt x="1235" y="4505"/>
                    </a:lnTo>
                    <a:cubicBezTo>
                      <a:pt x="1235" y="4504"/>
                      <a:pt x="1235" y="4502"/>
                      <a:pt x="1236" y="4501"/>
                    </a:cubicBezTo>
                    <a:lnTo>
                      <a:pt x="1238" y="4499"/>
                    </a:lnTo>
                    <a:cubicBezTo>
                      <a:pt x="1238" y="4498"/>
                      <a:pt x="1239" y="4497"/>
                      <a:pt x="1240" y="4497"/>
                    </a:cubicBezTo>
                    <a:lnTo>
                      <a:pt x="1242" y="4495"/>
                    </a:lnTo>
                    <a:cubicBezTo>
                      <a:pt x="1243" y="4495"/>
                      <a:pt x="1244" y="4494"/>
                      <a:pt x="1245" y="4494"/>
                    </a:cubicBezTo>
                    <a:cubicBezTo>
                      <a:pt x="1247" y="4493"/>
                      <a:pt x="1252" y="4494"/>
                      <a:pt x="1254" y="4496"/>
                    </a:cubicBezTo>
                    <a:lnTo>
                      <a:pt x="1254" y="4496"/>
                    </a:lnTo>
                    <a:cubicBezTo>
                      <a:pt x="1257" y="4494"/>
                      <a:pt x="1261" y="4493"/>
                      <a:pt x="1264" y="4495"/>
                    </a:cubicBezTo>
                    <a:lnTo>
                      <a:pt x="1265" y="4495"/>
                    </a:lnTo>
                    <a:lnTo>
                      <a:pt x="1265" y="4495"/>
                    </a:lnTo>
                    <a:cubicBezTo>
                      <a:pt x="1264" y="4493"/>
                      <a:pt x="1265" y="4491"/>
                      <a:pt x="1266" y="4489"/>
                    </a:cubicBezTo>
                    <a:lnTo>
                      <a:pt x="1268" y="4485"/>
                    </a:lnTo>
                    <a:cubicBezTo>
                      <a:pt x="1269" y="4483"/>
                      <a:pt x="1270" y="4482"/>
                      <a:pt x="1272" y="4481"/>
                    </a:cubicBezTo>
                    <a:lnTo>
                      <a:pt x="1276" y="4479"/>
                    </a:lnTo>
                    <a:cubicBezTo>
                      <a:pt x="1279" y="4478"/>
                      <a:pt x="1282" y="4478"/>
                      <a:pt x="1285" y="4480"/>
                    </a:cubicBezTo>
                    <a:lnTo>
                      <a:pt x="1287" y="4482"/>
                    </a:lnTo>
                    <a:cubicBezTo>
                      <a:pt x="1290" y="4485"/>
                      <a:pt x="1291" y="4488"/>
                      <a:pt x="1290" y="4491"/>
                    </a:cubicBezTo>
                    <a:lnTo>
                      <a:pt x="1289" y="4493"/>
                    </a:lnTo>
                    <a:lnTo>
                      <a:pt x="1298" y="4499"/>
                    </a:lnTo>
                    <a:lnTo>
                      <a:pt x="1304" y="4504"/>
                    </a:lnTo>
                    <a:cubicBezTo>
                      <a:pt x="1305" y="4506"/>
                      <a:pt x="1306" y="4508"/>
                      <a:pt x="1306" y="4511"/>
                    </a:cubicBezTo>
                    <a:lnTo>
                      <a:pt x="1313" y="4513"/>
                    </a:lnTo>
                    <a:cubicBezTo>
                      <a:pt x="1314" y="4514"/>
                      <a:pt x="1314" y="4514"/>
                      <a:pt x="1315" y="4515"/>
                    </a:cubicBezTo>
                    <a:lnTo>
                      <a:pt x="1325" y="4522"/>
                    </a:lnTo>
                    <a:cubicBezTo>
                      <a:pt x="1324" y="4521"/>
                      <a:pt x="1323" y="4520"/>
                      <a:pt x="1323" y="4518"/>
                    </a:cubicBezTo>
                    <a:cubicBezTo>
                      <a:pt x="1323" y="4515"/>
                      <a:pt x="1324" y="4512"/>
                      <a:pt x="1327" y="4510"/>
                    </a:cubicBezTo>
                    <a:lnTo>
                      <a:pt x="1334" y="4507"/>
                    </a:lnTo>
                    <a:cubicBezTo>
                      <a:pt x="1337" y="4506"/>
                      <a:pt x="1340" y="4506"/>
                      <a:pt x="1343" y="4509"/>
                    </a:cubicBezTo>
                    <a:lnTo>
                      <a:pt x="1350" y="4515"/>
                    </a:lnTo>
                    <a:lnTo>
                      <a:pt x="1351" y="4513"/>
                    </a:lnTo>
                    <a:cubicBezTo>
                      <a:pt x="1351" y="4512"/>
                      <a:pt x="1351" y="4511"/>
                      <a:pt x="1352" y="4510"/>
                    </a:cubicBezTo>
                    <a:lnTo>
                      <a:pt x="1355" y="4506"/>
                    </a:lnTo>
                    <a:cubicBezTo>
                      <a:pt x="1357" y="4505"/>
                      <a:pt x="1358" y="4504"/>
                      <a:pt x="1361" y="4503"/>
                    </a:cubicBezTo>
                    <a:lnTo>
                      <a:pt x="1364" y="4503"/>
                    </a:lnTo>
                    <a:cubicBezTo>
                      <a:pt x="1365" y="4503"/>
                      <a:pt x="1366" y="4503"/>
                      <a:pt x="1367" y="4503"/>
                    </a:cubicBezTo>
                    <a:lnTo>
                      <a:pt x="1373" y="4504"/>
                    </a:lnTo>
                    <a:cubicBezTo>
                      <a:pt x="1373" y="4503"/>
                      <a:pt x="1373" y="4502"/>
                      <a:pt x="1373" y="4501"/>
                    </a:cubicBezTo>
                    <a:lnTo>
                      <a:pt x="1374" y="4497"/>
                    </a:lnTo>
                    <a:cubicBezTo>
                      <a:pt x="1374" y="4496"/>
                      <a:pt x="1374" y="4495"/>
                      <a:pt x="1375" y="4493"/>
                    </a:cubicBezTo>
                    <a:cubicBezTo>
                      <a:pt x="1375" y="4492"/>
                      <a:pt x="1374" y="4490"/>
                      <a:pt x="1375" y="4488"/>
                    </a:cubicBezTo>
                    <a:cubicBezTo>
                      <a:pt x="1375" y="4486"/>
                      <a:pt x="1377" y="4485"/>
                      <a:pt x="1379" y="4483"/>
                    </a:cubicBezTo>
                    <a:lnTo>
                      <a:pt x="1383" y="4481"/>
                    </a:lnTo>
                    <a:cubicBezTo>
                      <a:pt x="1386" y="4480"/>
                      <a:pt x="1389" y="4480"/>
                      <a:pt x="1392" y="4482"/>
                    </a:cubicBezTo>
                    <a:lnTo>
                      <a:pt x="1395" y="4485"/>
                    </a:lnTo>
                    <a:cubicBezTo>
                      <a:pt x="1395" y="4485"/>
                      <a:pt x="1396" y="4485"/>
                      <a:pt x="1396" y="4486"/>
                    </a:cubicBezTo>
                    <a:lnTo>
                      <a:pt x="1406" y="4473"/>
                    </a:lnTo>
                    <a:lnTo>
                      <a:pt x="1428" y="4450"/>
                    </a:lnTo>
                    <a:lnTo>
                      <a:pt x="1456" y="4413"/>
                    </a:lnTo>
                    <a:cubicBezTo>
                      <a:pt x="1456" y="4412"/>
                      <a:pt x="1457" y="4411"/>
                      <a:pt x="1458" y="4411"/>
                    </a:cubicBezTo>
                    <a:lnTo>
                      <a:pt x="1475" y="4398"/>
                    </a:lnTo>
                    <a:lnTo>
                      <a:pt x="1492" y="4372"/>
                    </a:lnTo>
                    <a:lnTo>
                      <a:pt x="1522" y="4341"/>
                    </a:lnTo>
                    <a:lnTo>
                      <a:pt x="1531" y="4334"/>
                    </a:lnTo>
                    <a:cubicBezTo>
                      <a:pt x="1532" y="4333"/>
                      <a:pt x="1533" y="4333"/>
                      <a:pt x="1534" y="4332"/>
                    </a:cubicBezTo>
                    <a:lnTo>
                      <a:pt x="1548" y="4329"/>
                    </a:lnTo>
                    <a:lnTo>
                      <a:pt x="1554" y="4320"/>
                    </a:lnTo>
                    <a:lnTo>
                      <a:pt x="1557" y="4312"/>
                    </a:lnTo>
                    <a:lnTo>
                      <a:pt x="1561" y="4305"/>
                    </a:lnTo>
                    <a:lnTo>
                      <a:pt x="1574" y="4290"/>
                    </a:lnTo>
                    <a:lnTo>
                      <a:pt x="1583" y="4276"/>
                    </a:lnTo>
                    <a:cubicBezTo>
                      <a:pt x="1584" y="4275"/>
                      <a:pt x="1584" y="4275"/>
                      <a:pt x="1585" y="4274"/>
                    </a:cubicBezTo>
                    <a:lnTo>
                      <a:pt x="1596" y="4268"/>
                    </a:lnTo>
                    <a:lnTo>
                      <a:pt x="1609" y="4255"/>
                    </a:lnTo>
                    <a:lnTo>
                      <a:pt x="1620" y="4246"/>
                    </a:lnTo>
                    <a:lnTo>
                      <a:pt x="1650" y="4227"/>
                    </a:lnTo>
                    <a:lnTo>
                      <a:pt x="1662" y="4216"/>
                    </a:lnTo>
                    <a:lnTo>
                      <a:pt x="1684" y="4179"/>
                    </a:lnTo>
                    <a:lnTo>
                      <a:pt x="1713" y="4148"/>
                    </a:lnTo>
                    <a:lnTo>
                      <a:pt x="1723" y="4124"/>
                    </a:lnTo>
                    <a:cubicBezTo>
                      <a:pt x="1723" y="4123"/>
                      <a:pt x="1724" y="4122"/>
                      <a:pt x="1725" y="4121"/>
                    </a:cubicBezTo>
                    <a:lnTo>
                      <a:pt x="1729" y="4117"/>
                    </a:lnTo>
                    <a:cubicBezTo>
                      <a:pt x="1730" y="4117"/>
                      <a:pt x="1730" y="4116"/>
                      <a:pt x="1731" y="4116"/>
                    </a:cubicBezTo>
                    <a:lnTo>
                      <a:pt x="1744" y="4110"/>
                    </a:lnTo>
                    <a:lnTo>
                      <a:pt x="1748" y="4106"/>
                    </a:lnTo>
                    <a:lnTo>
                      <a:pt x="1775" y="4074"/>
                    </a:lnTo>
                    <a:lnTo>
                      <a:pt x="1778" y="4068"/>
                    </a:lnTo>
                    <a:lnTo>
                      <a:pt x="1782" y="4055"/>
                    </a:lnTo>
                    <a:lnTo>
                      <a:pt x="1787" y="4047"/>
                    </a:lnTo>
                    <a:lnTo>
                      <a:pt x="1814" y="4018"/>
                    </a:lnTo>
                    <a:lnTo>
                      <a:pt x="1884" y="3910"/>
                    </a:lnTo>
                    <a:cubicBezTo>
                      <a:pt x="1884" y="3909"/>
                      <a:pt x="1885" y="3909"/>
                      <a:pt x="1885" y="3908"/>
                    </a:cubicBezTo>
                    <a:lnTo>
                      <a:pt x="1912" y="3877"/>
                    </a:lnTo>
                    <a:lnTo>
                      <a:pt x="1937" y="3843"/>
                    </a:lnTo>
                    <a:lnTo>
                      <a:pt x="1941" y="3831"/>
                    </a:lnTo>
                    <a:lnTo>
                      <a:pt x="1944" y="3826"/>
                    </a:lnTo>
                    <a:cubicBezTo>
                      <a:pt x="1945" y="3825"/>
                      <a:pt x="1945" y="3825"/>
                      <a:pt x="1946" y="3824"/>
                    </a:cubicBezTo>
                    <a:lnTo>
                      <a:pt x="1949" y="3821"/>
                    </a:lnTo>
                    <a:lnTo>
                      <a:pt x="1957" y="3817"/>
                    </a:lnTo>
                    <a:lnTo>
                      <a:pt x="1974" y="3800"/>
                    </a:lnTo>
                    <a:lnTo>
                      <a:pt x="2000" y="3779"/>
                    </a:lnTo>
                    <a:lnTo>
                      <a:pt x="2002" y="3775"/>
                    </a:lnTo>
                    <a:lnTo>
                      <a:pt x="2006" y="3763"/>
                    </a:lnTo>
                    <a:lnTo>
                      <a:pt x="2009" y="3757"/>
                    </a:lnTo>
                    <a:lnTo>
                      <a:pt x="2037" y="3724"/>
                    </a:lnTo>
                    <a:lnTo>
                      <a:pt x="2043" y="3711"/>
                    </a:lnTo>
                    <a:lnTo>
                      <a:pt x="2047" y="3706"/>
                    </a:lnTo>
                    <a:cubicBezTo>
                      <a:pt x="2047" y="3705"/>
                      <a:pt x="2048" y="3705"/>
                      <a:pt x="2049" y="3704"/>
                    </a:cubicBezTo>
                    <a:lnTo>
                      <a:pt x="2058" y="3698"/>
                    </a:lnTo>
                    <a:lnTo>
                      <a:pt x="2060" y="3696"/>
                    </a:lnTo>
                    <a:lnTo>
                      <a:pt x="2063" y="3688"/>
                    </a:lnTo>
                    <a:lnTo>
                      <a:pt x="2068" y="3668"/>
                    </a:lnTo>
                    <a:lnTo>
                      <a:pt x="2072" y="3658"/>
                    </a:lnTo>
                    <a:lnTo>
                      <a:pt x="2081" y="3642"/>
                    </a:lnTo>
                    <a:lnTo>
                      <a:pt x="2083" y="3634"/>
                    </a:lnTo>
                    <a:lnTo>
                      <a:pt x="2092" y="3595"/>
                    </a:lnTo>
                    <a:lnTo>
                      <a:pt x="2099" y="3576"/>
                    </a:lnTo>
                    <a:lnTo>
                      <a:pt x="2121" y="3530"/>
                    </a:lnTo>
                    <a:lnTo>
                      <a:pt x="2119" y="3528"/>
                    </a:lnTo>
                    <a:cubicBezTo>
                      <a:pt x="2118" y="3527"/>
                      <a:pt x="2118" y="3526"/>
                      <a:pt x="2117" y="3525"/>
                    </a:cubicBezTo>
                    <a:lnTo>
                      <a:pt x="2111" y="3505"/>
                    </a:lnTo>
                    <a:lnTo>
                      <a:pt x="2106" y="3497"/>
                    </a:lnTo>
                    <a:lnTo>
                      <a:pt x="2101" y="3493"/>
                    </a:lnTo>
                    <a:lnTo>
                      <a:pt x="2088" y="3471"/>
                    </a:lnTo>
                    <a:lnTo>
                      <a:pt x="2083" y="3466"/>
                    </a:lnTo>
                    <a:lnTo>
                      <a:pt x="2071" y="3458"/>
                    </a:lnTo>
                    <a:cubicBezTo>
                      <a:pt x="2071" y="3457"/>
                      <a:pt x="2070" y="3457"/>
                      <a:pt x="2070" y="3456"/>
                    </a:cubicBezTo>
                    <a:lnTo>
                      <a:pt x="2065" y="3449"/>
                    </a:lnTo>
                    <a:cubicBezTo>
                      <a:pt x="2064" y="3449"/>
                      <a:pt x="2064" y="3448"/>
                      <a:pt x="2064" y="3447"/>
                    </a:cubicBezTo>
                    <a:lnTo>
                      <a:pt x="2061" y="3441"/>
                    </a:lnTo>
                    <a:lnTo>
                      <a:pt x="2058" y="3421"/>
                    </a:lnTo>
                    <a:lnTo>
                      <a:pt x="2056" y="3406"/>
                    </a:lnTo>
                    <a:lnTo>
                      <a:pt x="2053" y="3400"/>
                    </a:lnTo>
                    <a:lnTo>
                      <a:pt x="2049" y="3396"/>
                    </a:lnTo>
                    <a:lnTo>
                      <a:pt x="2010" y="3369"/>
                    </a:lnTo>
                    <a:lnTo>
                      <a:pt x="2009" y="3368"/>
                    </a:lnTo>
                    <a:lnTo>
                      <a:pt x="1980" y="3331"/>
                    </a:lnTo>
                    <a:lnTo>
                      <a:pt x="1916" y="3294"/>
                    </a:lnTo>
                    <a:lnTo>
                      <a:pt x="1909" y="3289"/>
                    </a:lnTo>
                    <a:cubicBezTo>
                      <a:pt x="1908" y="3288"/>
                      <a:pt x="1908" y="3287"/>
                      <a:pt x="1907" y="3286"/>
                    </a:cubicBezTo>
                    <a:lnTo>
                      <a:pt x="1903" y="3278"/>
                    </a:lnTo>
                    <a:lnTo>
                      <a:pt x="1893" y="3262"/>
                    </a:lnTo>
                    <a:lnTo>
                      <a:pt x="1867" y="3241"/>
                    </a:lnTo>
                    <a:lnTo>
                      <a:pt x="1818" y="3181"/>
                    </a:lnTo>
                    <a:cubicBezTo>
                      <a:pt x="1818" y="3181"/>
                      <a:pt x="1817" y="3180"/>
                      <a:pt x="1817" y="3179"/>
                    </a:cubicBezTo>
                    <a:lnTo>
                      <a:pt x="1813" y="3167"/>
                    </a:lnTo>
                    <a:cubicBezTo>
                      <a:pt x="1812" y="3164"/>
                      <a:pt x="1813" y="3160"/>
                      <a:pt x="1816" y="3158"/>
                    </a:cubicBezTo>
                    <a:lnTo>
                      <a:pt x="1830" y="3148"/>
                    </a:lnTo>
                    <a:lnTo>
                      <a:pt x="1859" y="3136"/>
                    </a:lnTo>
                    <a:lnTo>
                      <a:pt x="1870" y="3121"/>
                    </a:lnTo>
                    <a:lnTo>
                      <a:pt x="1881" y="3093"/>
                    </a:lnTo>
                    <a:cubicBezTo>
                      <a:pt x="1881" y="3093"/>
                      <a:pt x="1882" y="3092"/>
                      <a:pt x="1882" y="3091"/>
                    </a:cubicBezTo>
                    <a:lnTo>
                      <a:pt x="1917" y="3049"/>
                    </a:lnTo>
                    <a:lnTo>
                      <a:pt x="1925" y="3036"/>
                    </a:lnTo>
                    <a:lnTo>
                      <a:pt x="1930" y="3025"/>
                    </a:lnTo>
                    <a:lnTo>
                      <a:pt x="1931" y="3013"/>
                    </a:lnTo>
                    <a:lnTo>
                      <a:pt x="1926" y="2995"/>
                    </a:lnTo>
                    <a:lnTo>
                      <a:pt x="1921" y="2980"/>
                    </a:lnTo>
                    <a:cubicBezTo>
                      <a:pt x="1921" y="2979"/>
                      <a:pt x="1920" y="2978"/>
                      <a:pt x="1920" y="2978"/>
                    </a:cubicBezTo>
                    <a:lnTo>
                      <a:pt x="1920" y="2970"/>
                    </a:lnTo>
                    <a:cubicBezTo>
                      <a:pt x="1920" y="2969"/>
                      <a:pt x="1921" y="2968"/>
                      <a:pt x="1921" y="2967"/>
                    </a:cubicBezTo>
                    <a:lnTo>
                      <a:pt x="1924" y="2958"/>
                    </a:lnTo>
                    <a:lnTo>
                      <a:pt x="1925" y="2954"/>
                    </a:lnTo>
                    <a:lnTo>
                      <a:pt x="1923" y="2951"/>
                    </a:lnTo>
                    <a:lnTo>
                      <a:pt x="1919" y="2948"/>
                    </a:lnTo>
                    <a:lnTo>
                      <a:pt x="1909" y="2946"/>
                    </a:lnTo>
                    <a:cubicBezTo>
                      <a:pt x="1908" y="2945"/>
                      <a:pt x="1906" y="2944"/>
                      <a:pt x="1905" y="2943"/>
                    </a:cubicBezTo>
                    <a:lnTo>
                      <a:pt x="1900" y="2936"/>
                    </a:lnTo>
                    <a:lnTo>
                      <a:pt x="1891" y="2921"/>
                    </a:lnTo>
                    <a:lnTo>
                      <a:pt x="1883" y="2915"/>
                    </a:lnTo>
                    <a:lnTo>
                      <a:pt x="1854" y="2904"/>
                    </a:lnTo>
                    <a:lnTo>
                      <a:pt x="1838" y="2895"/>
                    </a:lnTo>
                    <a:lnTo>
                      <a:pt x="1829" y="2886"/>
                    </a:lnTo>
                    <a:cubicBezTo>
                      <a:pt x="1828" y="2886"/>
                      <a:pt x="1828" y="2885"/>
                      <a:pt x="1827" y="2884"/>
                    </a:cubicBezTo>
                    <a:lnTo>
                      <a:pt x="1823" y="2875"/>
                    </a:lnTo>
                    <a:cubicBezTo>
                      <a:pt x="1823" y="2874"/>
                      <a:pt x="1822" y="2872"/>
                      <a:pt x="1823" y="2871"/>
                    </a:cubicBezTo>
                    <a:lnTo>
                      <a:pt x="1824" y="2859"/>
                    </a:lnTo>
                    <a:lnTo>
                      <a:pt x="1829" y="2846"/>
                    </a:lnTo>
                    <a:lnTo>
                      <a:pt x="1830" y="2840"/>
                    </a:lnTo>
                    <a:lnTo>
                      <a:pt x="1826" y="2835"/>
                    </a:lnTo>
                    <a:lnTo>
                      <a:pt x="1818" y="2830"/>
                    </a:lnTo>
                    <a:cubicBezTo>
                      <a:pt x="1816" y="2829"/>
                      <a:pt x="1814" y="2826"/>
                      <a:pt x="1814" y="2823"/>
                    </a:cubicBezTo>
                    <a:cubicBezTo>
                      <a:pt x="1814" y="2822"/>
                      <a:pt x="1813" y="2821"/>
                      <a:pt x="1813" y="2820"/>
                    </a:cubicBezTo>
                    <a:lnTo>
                      <a:pt x="1812" y="2818"/>
                    </a:lnTo>
                    <a:cubicBezTo>
                      <a:pt x="1812" y="2817"/>
                      <a:pt x="1812" y="2815"/>
                      <a:pt x="1812" y="2815"/>
                    </a:cubicBezTo>
                    <a:lnTo>
                      <a:pt x="1812" y="2814"/>
                    </a:lnTo>
                    <a:lnTo>
                      <a:pt x="1810" y="2806"/>
                    </a:lnTo>
                    <a:lnTo>
                      <a:pt x="1810" y="2801"/>
                    </a:lnTo>
                    <a:cubicBezTo>
                      <a:pt x="1810" y="2800"/>
                      <a:pt x="1810" y="2800"/>
                      <a:pt x="1809" y="2799"/>
                    </a:cubicBezTo>
                    <a:cubicBezTo>
                      <a:pt x="1808" y="2797"/>
                      <a:pt x="1807" y="2794"/>
                      <a:pt x="1808" y="2792"/>
                    </a:cubicBezTo>
                    <a:lnTo>
                      <a:pt x="1808" y="2789"/>
                    </a:lnTo>
                    <a:cubicBezTo>
                      <a:pt x="1809" y="2788"/>
                      <a:pt x="1809" y="2787"/>
                      <a:pt x="1810" y="2786"/>
                    </a:cubicBezTo>
                    <a:lnTo>
                      <a:pt x="1811" y="2785"/>
                    </a:lnTo>
                    <a:cubicBezTo>
                      <a:pt x="1812" y="2784"/>
                      <a:pt x="1813" y="2783"/>
                      <a:pt x="1814" y="2782"/>
                    </a:cubicBezTo>
                    <a:lnTo>
                      <a:pt x="1846" y="2766"/>
                    </a:lnTo>
                    <a:lnTo>
                      <a:pt x="1849" y="2763"/>
                    </a:lnTo>
                    <a:lnTo>
                      <a:pt x="1852" y="2758"/>
                    </a:lnTo>
                    <a:lnTo>
                      <a:pt x="1853" y="2752"/>
                    </a:lnTo>
                    <a:lnTo>
                      <a:pt x="1851" y="2747"/>
                    </a:lnTo>
                    <a:lnTo>
                      <a:pt x="1841" y="2734"/>
                    </a:lnTo>
                    <a:lnTo>
                      <a:pt x="1837" y="2724"/>
                    </a:lnTo>
                    <a:cubicBezTo>
                      <a:pt x="1837" y="2723"/>
                      <a:pt x="1837" y="2722"/>
                      <a:pt x="1837" y="2721"/>
                    </a:cubicBezTo>
                    <a:lnTo>
                      <a:pt x="1839" y="2706"/>
                    </a:lnTo>
                    <a:lnTo>
                      <a:pt x="1839" y="2706"/>
                    </a:lnTo>
                    <a:lnTo>
                      <a:pt x="1834" y="2704"/>
                    </a:lnTo>
                    <a:lnTo>
                      <a:pt x="1800" y="2703"/>
                    </a:lnTo>
                    <a:lnTo>
                      <a:pt x="1779" y="2698"/>
                    </a:lnTo>
                    <a:cubicBezTo>
                      <a:pt x="1778" y="2698"/>
                      <a:pt x="1776" y="2697"/>
                      <a:pt x="1775" y="2695"/>
                    </a:cubicBezTo>
                    <a:lnTo>
                      <a:pt x="1759" y="2675"/>
                    </a:lnTo>
                    <a:cubicBezTo>
                      <a:pt x="1759" y="2675"/>
                      <a:pt x="1758" y="2674"/>
                      <a:pt x="1758" y="2673"/>
                    </a:cubicBezTo>
                    <a:lnTo>
                      <a:pt x="1745" y="2642"/>
                    </a:lnTo>
                    <a:lnTo>
                      <a:pt x="1736" y="2602"/>
                    </a:lnTo>
                    <a:cubicBezTo>
                      <a:pt x="1736" y="2601"/>
                      <a:pt x="1736" y="2600"/>
                      <a:pt x="1736" y="2600"/>
                    </a:cubicBezTo>
                    <a:lnTo>
                      <a:pt x="1738" y="2580"/>
                    </a:lnTo>
                    <a:cubicBezTo>
                      <a:pt x="1738" y="2579"/>
                      <a:pt x="1738" y="2578"/>
                      <a:pt x="1738" y="2577"/>
                    </a:cubicBezTo>
                    <a:lnTo>
                      <a:pt x="1744" y="2564"/>
                    </a:lnTo>
                    <a:cubicBezTo>
                      <a:pt x="1744" y="2563"/>
                      <a:pt x="1745" y="2562"/>
                      <a:pt x="1746" y="2562"/>
                    </a:cubicBezTo>
                    <a:lnTo>
                      <a:pt x="1754" y="2554"/>
                    </a:lnTo>
                    <a:cubicBezTo>
                      <a:pt x="1755" y="2553"/>
                      <a:pt x="1756" y="2553"/>
                      <a:pt x="1757" y="2553"/>
                    </a:cubicBezTo>
                    <a:lnTo>
                      <a:pt x="1785" y="2545"/>
                    </a:lnTo>
                    <a:cubicBezTo>
                      <a:pt x="1784" y="2544"/>
                      <a:pt x="1783" y="2543"/>
                      <a:pt x="1782" y="2542"/>
                    </a:cubicBezTo>
                    <a:lnTo>
                      <a:pt x="1780" y="2538"/>
                    </a:lnTo>
                    <a:cubicBezTo>
                      <a:pt x="1779" y="2536"/>
                      <a:pt x="1779" y="2535"/>
                      <a:pt x="1779" y="2533"/>
                    </a:cubicBezTo>
                    <a:lnTo>
                      <a:pt x="1779" y="2529"/>
                    </a:lnTo>
                    <a:cubicBezTo>
                      <a:pt x="1779" y="2528"/>
                      <a:pt x="1779" y="2526"/>
                      <a:pt x="1780" y="2525"/>
                    </a:cubicBezTo>
                    <a:lnTo>
                      <a:pt x="1785" y="2518"/>
                    </a:lnTo>
                    <a:lnTo>
                      <a:pt x="1784" y="2507"/>
                    </a:lnTo>
                    <a:lnTo>
                      <a:pt x="1777" y="2504"/>
                    </a:lnTo>
                    <a:lnTo>
                      <a:pt x="1752" y="2504"/>
                    </a:lnTo>
                    <a:cubicBezTo>
                      <a:pt x="1749" y="2504"/>
                      <a:pt x="1747" y="2504"/>
                      <a:pt x="1746" y="2502"/>
                    </a:cubicBezTo>
                    <a:lnTo>
                      <a:pt x="1736" y="2493"/>
                    </a:lnTo>
                    <a:cubicBezTo>
                      <a:pt x="1734" y="2490"/>
                      <a:pt x="1733" y="2487"/>
                      <a:pt x="1735" y="2484"/>
                    </a:cubicBezTo>
                    <a:lnTo>
                      <a:pt x="1742" y="2468"/>
                    </a:lnTo>
                    <a:lnTo>
                      <a:pt x="1762" y="2440"/>
                    </a:lnTo>
                    <a:lnTo>
                      <a:pt x="1764" y="2425"/>
                    </a:lnTo>
                    <a:lnTo>
                      <a:pt x="1761" y="2385"/>
                    </a:lnTo>
                    <a:lnTo>
                      <a:pt x="1763" y="2366"/>
                    </a:lnTo>
                    <a:cubicBezTo>
                      <a:pt x="1763" y="2366"/>
                      <a:pt x="1763" y="2365"/>
                      <a:pt x="1763" y="2364"/>
                    </a:cubicBezTo>
                    <a:lnTo>
                      <a:pt x="1767" y="2355"/>
                    </a:lnTo>
                    <a:cubicBezTo>
                      <a:pt x="1767" y="2354"/>
                      <a:pt x="1768" y="2353"/>
                      <a:pt x="1768" y="2353"/>
                    </a:cubicBezTo>
                    <a:lnTo>
                      <a:pt x="1784" y="2333"/>
                    </a:lnTo>
                    <a:lnTo>
                      <a:pt x="1781" y="2329"/>
                    </a:lnTo>
                    <a:lnTo>
                      <a:pt x="1767" y="2318"/>
                    </a:lnTo>
                    <a:cubicBezTo>
                      <a:pt x="1766" y="2317"/>
                      <a:pt x="1766" y="2317"/>
                      <a:pt x="1765" y="2316"/>
                    </a:cubicBezTo>
                    <a:lnTo>
                      <a:pt x="1759" y="2306"/>
                    </a:lnTo>
                    <a:cubicBezTo>
                      <a:pt x="1757" y="2302"/>
                      <a:pt x="1758" y="2298"/>
                      <a:pt x="1761" y="2295"/>
                    </a:cubicBezTo>
                    <a:lnTo>
                      <a:pt x="1773" y="2287"/>
                    </a:lnTo>
                    <a:cubicBezTo>
                      <a:pt x="1774" y="2286"/>
                      <a:pt x="1775" y="2286"/>
                      <a:pt x="1776" y="2285"/>
                    </a:cubicBezTo>
                    <a:lnTo>
                      <a:pt x="1823" y="2271"/>
                    </a:lnTo>
                    <a:cubicBezTo>
                      <a:pt x="1825" y="2271"/>
                      <a:pt x="1827" y="2271"/>
                      <a:pt x="1829" y="2272"/>
                    </a:cubicBezTo>
                    <a:lnTo>
                      <a:pt x="1839" y="2278"/>
                    </a:lnTo>
                    <a:lnTo>
                      <a:pt x="1839" y="2274"/>
                    </a:lnTo>
                    <a:lnTo>
                      <a:pt x="1838" y="2263"/>
                    </a:lnTo>
                    <a:lnTo>
                      <a:pt x="1831" y="2212"/>
                    </a:lnTo>
                    <a:lnTo>
                      <a:pt x="1824" y="2192"/>
                    </a:lnTo>
                    <a:lnTo>
                      <a:pt x="1816" y="2160"/>
                    </a:lnTo>
                    <a:lnTo>
                      <a:pt x="1809" y="2141"/>
                    </a:lnTo>
                    <a:lnTo>
                      <a:pt x="1807" y="2131"/>
                    </a:lnTo>
                    <a:lnTo>
                      <a:pt x="1801" y="2093"/>
                    </a:lnTo>
                    <a:lnTo>
                      <a:pt x="1797" y="2075"/>
                    </a:lnTo>
                    <a:lnTo>
                      <a:pt x="1793" y="2064"/>
                    </a:lnTo>
                    <a:lnTo>
                      <a:pt x="1777" y="2043"/>
                    </a:lnTo>
                    <a:lnTo>
                      <a:pt x="1749" y="1990"/>
                    </a:lnTo>
                    <a:lnTo>
                      <a:pt x="1737" y="1961"/>
                    </a:lnTo>
                    <a:lnTo>
                      <a:pt x="1732" y="1945"/>
                    </a:lnTo>
                    <a:lnTo>
                      <a:pt x="1728" y="1917"/>
                    </a:lnTo>
                    <a:lnTo>
                      <a:pt x="1724" y="1890"/>
                    </a:lnTo>
                    <a:lnTo>
                      <a:pt x="1700" y="1848"/>
                    </a:lnTo>
                    <a:lnTo>
                      <a:pt x="1698" y="1834"/>
                    </a:lnTo>
                    <a:lnTo>
                      <a:pt x="1693" y="1826"/>
                    </a:lnTo>
                    <a:cubicBezTo>
                      <a:pt x="1693" y="1825"/>
                      <a:pt x="1692" y="1824"/>
                      <a:pt x="1692" y="1824"/>
                    </a:cubicBezTo>
                    <a:lnTo>
                      <a:pt x="1684" y="1796"/>
                    </a:lnTo>
                    <a:lnTo>
                      <a:pt x="1639" y="1720"/>
                    </a:lnTo>
                    <a:cubicBezTo>
                      <a:pt x="1639" y="1720"/>
                      <a:pt x="1639" y="1719"/>
                      <a:pt x="1638" y="1718"/>
                    </a:cubicBezTo>
                    <a:lnTo>
                      <a:pt x="1631" y="1683"/>
                    </a:lnTo>
                    <a:cubicBezTo>
                      <a:pt x="1631" y="1682"/>
                      <a:pt x="1631" y="1681"/>
                      <a:pt x="1631" y="1680"/>
                    </a:cubicBezTo>
                    <a:lnTo>
                      <a:pt x="1641" y="1638"/>
                    </a:lnTo>
                    <a:cubicBezTo>
                      <a:pt x="1641" y="1637"/>
                      <a:pt x="1641" y="1636"/>
                      <a:pt x="1642" y="1635"/>
                    </a:cubicBezTo>
                    <a:lnTo>
                      <a:pt x="1706" y="1515"/>
                    </a:lnTo>
                    <a:lnTo>
                      <a:pt x="1718" y="1497"/>
                    </a:lnTo>
                    <a:lnTo>
                      <a:pt x="1720" y="1488"/>
                    </a:lnTo>
                    <a:lnTo>
                      <a:pt x="1723" y="1482"/>
                    </a:lnTo>
                    <a:lnTo>
                      <a:pt x="1801" y="1375"/>
                    </a:lnTo>
                    <a:lnTo>
                      <a:pt x="1804" y="1366"/>
                    </a:lnTo>
                    <a:lnTo>
                      <a:pt x="1809" y="1338"/>
                    </a:lnTo>
                    <a:lnTo>
                      <a:pt x="1812" y="1299"/>
                    </a:lnTo>
                    <a:lnTo>
                      <a:pt x="1816" y="1289"/>
                    </a:lnTo>
                    <a:lnTo>
                      <a:pt x="1763" y="1238"/>
                    </a:lnTo>
                    <a:lnTo>
                      <a:pt x="1750" y="1221"/>
                    </a:lnTo>
                    <a:lnTo>
                      <a:pt x="1692" y="1098"/>
                    </a:lnTo>
                    <a:lnTo>
                      <a:pt x="1688" y="1092"/>
                    </a:lnTo>
                    <a:lnTo>
                      <a:pt x="1682" y="1088"/>
                    </a:lnTo>
                    <a:lnTo>
                      <a:pt x="1572" y="1042"/>
                    </a:lnTo>
                    <a:lnTo>
                      <a:pt x="1563" y="1035"/>
                    </a:lnTo>
                    <a:cubicBezTo>
                      <a:pt x="1562" y="1034"/>
                      <a:pt x="1562" y="1033"/>
                      <a:pt x="1561" y="1032"/>
                    </a:cubicBezTo>
                    <a:lnTo>
                      <a:pt x="1556" y="1021"/>
                    </a:lnTo>
                    <a:lnTo>
                      <a:pt x="1513" y="855"/>
                    </a:lnTo>
                    <a:lnTo>
                      <a:pt x="1513" y="845"/>
                    </a:lnTo>
                    <a:cubicBezTo>
                      <a:pt x="1513" y="844"/>
                      <a:pt x="1513" y="843"/>
                      <a:pt x="1513" y="842"/>
                    </a:cubicBezTo>
                    <a:lnTo>
                      <a:pt x="1516" y="836"/>
                    </a:lnTo>
                    <a:lnTo>
                      <a:pt x="1566" y="735"/>
                    </a:lnTo>
                    <a:lnTo>
                      <a:pt x="1572" y="719"/>
                    </a:lnTo>
                    <a:lnTo>
                      <a:pt x="1581" y="683"/>
                    </a:lnTo>
                    <a:lnTo>
                      <a:pt x="1571" y="672"/>
                    </a:lnTo>
                    <a:lnTo>
                      <a:pt x="1559" y="669"/>
                    </a:lnTo>
                    <a:lnTo>
                      <a:pt x="1521" y="672"/>
                    </a:lnTo>
                    <a:cubicBezTo>
                      <a:pt x="1519" y="672"/>
                      <a:pt x="1517" y="672"/>
                      <a:pt x="1515" y="671"/>
                    </a:cubicBezTo>
                    <a:lnTo>
                      <a:pt x="1512" y="668"/>
                    </a:lnTo>
                    <a:cubicBezTo>
                      <a:pt x="1511" y="667"/>
                      <a:pt x="1510" y="666"/>
                      <a:pt x="1510" y="665"/>
                    </a:cubicBezTo>
                    <a:lnTo>
                      <a:pt x="1507" y="660"/>
                    </a:lnTo>
                    <a:cubicBezTo>
                      <a:pt x="1506" y="659"/>
                      <a:pt x="1506" y="658"/>
                      <a:pt x="1506" y="657"/>
                    </a:cubicBezTo>
                    <a:lnTo>
                      <a:pt x="1505" y="647"/>
                    </a:lnTo>
                    <a:cubicBezTo>
                      <a:pt x="1505" y="643"/>
                      <a:pt x="1508" y="639"/>
                      <a:pt x="1512" y="639"/>
                    </a:cubicBezTo>
                  </a:path>
                </a:pathLst>
              </a:custGeom>
              <a:solidFill>
                <a:schemeClr val="bg1"/>
              </a:solidFill>
              <a:ln w="6350" cap="rnd">
                <a:solidFill>
                  <a:srgbClr val="96887E">
                    <a:alpha val="33968"/>
                  </a:srgbClr>
                </a:solidFill>
                <a:bevel/>
                <a:headEnd/>
                <a:tailEnd/>
              </a:ln>
              <a:effectLst/>
            </p:spPr>
            <p:txBody>
              <a:bodyPr wrap="none" anchor="ctr"/>
              <a:lstStyle/>
              <a:p>
                <a:endParaRPr lang="en-US"/>
              </a:p>
            </p:txBody>
          </p:sp>
          <p:sp>
            <p:nvSpPr>
              <p:cNvPr id="253" name="Freeform 466">
                <a:extLst>
                  <a:ext uri="{FF2B5EF4-FFF2-40B4-BE49-F238E27FC236}">
                    <a16:creationId xmlns:a16="http://schemas.microsoft.com/office/drawing/2014/main" id="{E4E4BCDB-B1DC-30BE-BF53-CA1605679A49}"/>
                  </a:ext>
                </a:extLst>
              </p:cNvPr>
              <p:cNvSpPr>
                <a:spLocks noChangeArrowheads="1"/>
              </p:cNvSpPr>
              <p:nvPr/>
            </p:nvSpPr>
            <p:spPr bwMode="auto">
              <a:xfrm>
                <a:off x="7846632" y="4074706"/>
                <a:ext cx="8955" cy="5968"/>
              </a:xfrm>
              <a:custGeom>
                <a:avLst/>
                <a:gdLst>
                  <a:gd name="T0" fmla="*/ 9 w 15"/>
                  <a:gd name="T1" fmla="*/ 7 h 10"/>
                  <a:gd name="T2" fmla="*/ 11 w 15"/>
                  <a:gd name="T3" fmla="*/ 8 h 10"/>
                  <a:gd name="T4" fmla="*/ 14 w 15"/>
                  <a:gd name="T5" fmla="*/ 9 h 10"/>
                  <a:gd name="T6" fmla="*/ 14 w 15"/>
                  <a:gd name="T7" fmla="*/ 9 h 10"/>
                  <a:gd name="T8" fmla="*/ 7 w 15"/>
                  <a:gd name="T9" fmla="*/ 4 h 10"/>
                  <a:gd name="T10" fmla="*/ 5 w 15"/>
                  <a:gd name="T11" fmla="*/ 0 h 10"/>
                  <a:gd name="T12" fmla="*/ 3 w 15"/>
                  <a:gd name="T13" fmla="*/ 1 h 10"/>
                  <a:gd name="T14" fmla="*/ 0 w 15"/>
                  <a:gd name="T15" fmla="*/ 2 h 10"/>
                  <a:gd name="T16" fmla="*/ 0 w 15"/>
                  <a:gd name="T17" fmla="*/ 2 h 10"/>
                  <a:gd name="T18" fmla="*/ 4 w 15"/>
                  <a:gd name="T19" fmla="*/ 6 h 10"/>
                  <a:gd name="T20" fmla="*/ 9 w 15"/>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7"/>
                    </a:moveTo>
                    <a:cubicBezTo>
                      <a:pt x="10" y="7"/>
                      <a:pt x="11" y="7"/>
                      <a:pt x="11" y="8"/>
                    </a:cubicBezTo>
                    <a:lnTo>
                      <a:pt x="14" y="9"/>
                    </a:lnTo>
                    <a:lnTo>
                      <a:pt x="14" y="9"/>
                    </a:lnTo>
                    <a:lnTo>
                      <a:pt x="7" y="4"/>
                    </a:lnTo>
                    <a:cubicBezTo>
                      <a:pt x="6" y="3"/>
                      <a:pt x="5" y="2"/>
                      <a:pt x="5" y="0"/>
                    </a:cubicBezTo>
                    <a:cubicBezTo>
                      <a:pt x="4" y="1"/>
                      <a:pt x="4" y="1"/>
                      <a:pt x="3" y="1"/>
                    </a:cubicBezTo>
                    <a:lnTo>
                      <a:pt x="0" y="2"/>
                    </a:lnTo>
                    <a:lnTo>
                      <a:pt x="0" y="2"/>
                    </a:lnTo>
                    <a:lnTo>
                      <a:pt x="4" y="6"/>
                    </a:lnTo>
                    <a:lnTo>
                      <a:pt x="9" y="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4" name="Freeform 467">
                <a:extLst>
                  <a:ext uri="{FF2B5EF4-FFF2-40B4-BE49-F238E27FC236}">
                    <a16:creationId xmlns:a16="http://schemas.microsoft.com/office/drawing/2014/main" id="{CF5B2D4B-34FA-44F6-34C5-A289C638988D}"/>
                  </a:ext>
                </a:extLst>
              </p:cNvPr>
              <p:cNvSpPr>
                <a:spLocks noChangeArrowheads="1"/>
              </p:cNvSpPr>
              <p:nvPr/>
            </p:nvSpPr>
            <p:spPr bwMode="auto">
              <a:xfrm>
                <a:off x="8022716" y="4179164"/>
                <a:ext cx="8953" cy="5968"/>
              </a:xfrm>
              <a:custGeom>
                <a:avLst/>
                <a:gdLst>
                  <a:gd name="T0" fmla="*/ 9 w 15"/>
                  <a:gd name="T1" fmla="*/ 4 h 10"/>
                  <a:gd name="T2" fmla="*/ 0 w 15"/>
                  <a:gd name="T3" fmla="*/ 8 h 10"/>
                  <a:gd name="T4" fmla="*/ 0 w 15"/>
                  <a:gd name="T5" fmla="*/ 8 h 10"/>
                  <a:gd name="T6" fmla="*/ 2 w 15"/>
                  <a:gd name="T7" fmla="*/ 7 h 10"/>
                  <a:gd name="T8" fmla="*/ 4 w 15"/>
                  <a:gd name="T9" fmla="*/ 7 h 10"/>
                  <a:gd name="T10" fmla="*/ 6 w 15"/>
                  <a:gd name="T11" fmla="*/ 8 h 10"/>
                  <a:gd name="T12" fmla="*/ 8 w 15"/>
                  <a:gd name="T13" fmla="*/ 8 h 10"/>
                  <a:gd name="T14" fmla="*/ 10 w 15"/>
                  <a:gd name="T15" fmla="*/ 9 h 10"/>
                  <a:gd name="T16" fmla="*/ 14 w 15"/>
                  <a:gd name="T17" fmla="*/ 0 h 10"/>
                  <a:gd name="T18" fmla="*/ 13 w 15"/>
                  <a:gd name="T19" fmla="*/ 1 h 10"/>
                  <a:gd name="T20" fmla="*/ 9 w 15"/>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4"/>
                    </a:moveTo>
                    <a:lnTo>
                      <a:pt x="0" y="8"/>
                    </a:lnTo>
                    <a:lnTo>
                      <a:pt x="0" y="8"/>
                    </a:lnTo>
                    <a:lnTo>
                      <a:pt x="2" y="7"/>
                    </a:lnTo>
                    <a:cubicBezTo>
                      <a:pt x="2" y="7"/>
                      <a:pt x="3" y="7"/>
                      <a:pt x="4" y="7"/>
                    </a:cubicBezTo>
                    <a:cubicBezTo>
                      <a:pt x="4" y="7"/>
                      <a:pt x="5" y="7"/>
                      <a:pt x="6" y="8"/>
                    </a:cubicBezTo>
                    <a:lnTo>
                      <a:pt x="8" y="8"/>
                    </a:lnTo>
                    <a:cubicBezTo>
                      <a:pt x="9" y="8"/>
                      <a:pt x="9" y="9"/>
                      <a:pt x="10" y="9"/>
                    </a:cubicBezTo>
                    <a:lnTo>
                      <a:pt x="14" y="0"/>
                    </a:lnTo>
                    <a:lnTo>
                      <a:pt x="13" y="1"/>
                    </a:lnTo>
                    <a:cubicBezTo>
                      <a:pt x="12" y="2"/>
                      <a:pt x="11" y="3"/>
                      <a:pt x="9"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5" name="Freeform 468">
                <a:extLst>
                  <a:ext uri="{FF2B5EF4-FFF2-40B4-BE49-F238E27FC236}">
                    <a16:creationId xmlns:a16="http://schemas.microsoft.com/office/drawing/2014/main" id="{A1D4A9DA-FAFA-8CBA-C6C3-0BBEAC1E681C}"/>
                  </a:ext>
                </a:extLst>
              </p:cNvPr>
              <p:cNvSpPr>
                <a:spLocks noChangeArrowheads="1"/>
              </p:cNvSpPr>
              <p:nvPr/>
            </p:nvSpPr>
            <p:spPr bwMode="auto">
              <a:xfrm>
                <a:off x="7780974" y="3274868"/>
                <a:ext cx="5968" cy="5968"/>
              </a:xfrm>
              <a:custGeom>
                <a:avLst/>
                <a:gdLst>
                  <a:gd name="T0" fmla="*/ 8 w 9"/>
                  <a:gd name="T1" fmla="*/ 0 h 11"/>
                  <a:gd name="T2" fmla="*/ 6 w 9"/>
                  <a:gd name="T3" fmla="*/ 0 h 11"/>
                  <a:gd name="T4" fmla="*/ 0 w 9"/>
                  <a:gd name="T5" fmla="*/ 4 h 11"/>
                  <a:gd name="T6" fmla="*/ 1 w 9"/>
                  <a:gd name="T7" fmla="*/ 7 h 11"/>
                  <a:gd name="T8" fmla="*/ 1 w 9"/>
                  <a:gd name="T9" fmla="*/ 10 h 11"/>
                  <a:gd name="T10" fmla="*/ 6 w 9"/>
                  <a:gd name="T11" fmla="*/ 8 h 11"/>
                  <a:gd name="T12" fmla="*/ 8 w 9"/>
                  <a:gd name="T13" fmla="*/ 8 h 11"/>
                  <a:gd name="T14" fmla="*/ 8 w 9"/>
                  <a:gd name="T15" fmla="*/ 4 h 11"/>
                  <a:gd name="T16" fmla="*/ 8 w 9"/>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0"/>
                    </a:moveTo>
                    <a:lnTo>
                      <a:pt x="6" y="0"/>
                    </a:lnTo>
                    <a:lnTo>
                      <a:pt x="0" y="4"/>
                    </a:lnTo>
                    <a:lnTo>
                      <a:pt x="1" y="7"/>
                    </a:lnTo>
                    <a:cubicBezTo>
                      <a:pt x="1" y="8"/>
                      <a:pt x="1" y="9"/>
                      <a:pt x="1" y="10"/>
                    </a:cubicBezTo>
                    <a:cubicBezTo>
                      <a:pt x="2" y="8"/>
                      <a:pt x="4" y="8"/>
                      <a:pt x="6" y="8"/>
                    </a:cubicBezTo>
                    <a:lnTo>
                      <a:pt x="8" y="8"/>
                    </a:lnTo>
                    <a:lnTo>
                      <a:pt x="8" y="4"/>
                    </a:lnTo>
                    <a:lnTo>
                      <a:pt x="8" y="0"/>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 name="Freeform 469">
                <a:extLst>
                  <a:ext uri="{FF2B5EF4-FFF2-40B4-BE49-F238E27FC236}">
                    <a16:creationId xmlns:a16="http://schemas.microsoft.com/office/drawing/2014/main" id="{24AAF208-282F-6313-AF13-8975F640E987}"/>
                  </a:ext>
                </a:extLst>
              </p:cNvPr>
              <p:cNvSpPr>
                <a:spLocks noChangeArrowheads="1"/>
              </p:cNvSpPr>
              <p:nvPr/>
            </p:nvSpPr>
            <p:spPr bwMode="auto">
              <a:xfrm>
                <a:off x="7816786" y="4029941"/>
                <a:ext cx="2985" cy="8953"/>
              </a:xfrm>
              <a:custGeom>
                <a:avLst/>
                <a:gdLst>
                  <a:gd name="T0" fmla="*/ 3 w 6"/>
                  <a:gd name="T1" fmla="*/ 12 h 15"/>
                  <a:gd name="T2" fmla="*/ 4 w 6"/>
                  <a:gd name="T3" fmla="*/ 8 h 15"/>
                  <a:gd name="T4" fmla="*/ 5 w 6"/>
                  <a:gd name="T5" fmla="*/ 5 h 15"/>
                  <a:gd name="T6" fmla="*/ 4 w 6"/>
                  <a:gd name="T7" fmla="*/ 2 h 15"/>
                  <a:gd name="T8" fmla="*/ 4 w 6"/>
                  <a:gd name="T9" fmla="*/ 0 h 15"/>
                  <a:gd name="T10" fmla="*/ 0 w 6"/>
                  <a:gd name="T11" fmla="*/ 6 h 15"/>
                  <a:gd name="T12" fmla="*/ 0 w 6"/>
                  <a:gd name="T13" fmla="*/ 6 h 15"/>
                  <a:gd name="T14" fmla="*/ 1 w 6"/>
                  <a:gd name="T15" fmla="*/ 8 h 15"/>
                  <a:gd name="T16" fmla="*/ 3 w 6"/>
                  <a:gd name="T17" fmla="*/ 14 h 15"/>
                  <a:gd name="T18" fmla="*/ 3 w 6"/>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5">
                    <a:moveTo>
                      <a:pt x="3" y="12"/>
                    </a:moveTo>
                    <a:cubicBezTo>
                      <a:pt x="3" y="11"/>
                      <a:pt x="4" y="9"/>
                      <a:pt x="4" y="8"/>
                    </a:cubicBezTo>
                    <a:lnTo>
                      <a:pt x="5" y="5"/>
                    </a:lnTo>
                    <a:lnTo>
                      <a:pt x="4" y="2"/>
                    </a:lnTo>
                    <a:cubicBezTo>
                      <a:pt x="4" y="1"/>
                      <a:pt x="4" y="1"/>
                      <a:pt x="4" y="0"/>
                    </a:cubicBezTo>
                    <a:cubicBezTo>
                      <a:pt x="3" y="2"/>
                      <a:pt x="2" y="4"/>
                      <a:pt x="0" y="6"/>
                    </a:cubicBezTo>
                    <a:lnTo>
                      <a:pt x="0" y="6"/>
                    </a:lnTo>
                    <a:lnTo>
                      <a:pt x="1" y="8"/>
                    </a:lnTo>
                    <a:lnTo>
                      <a:pt x="3" y="14"/>
                    </a:lnTo>
                    <a:lnTo>
                      <a:pt x="3" y="1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 name="Freeform 470">
                <a:extLst>
                  <a:ext uri="{FF2B5EF4-FFF2-40B4-BE49-F238E27FC236}">
                    <a16:creationId xmlns:a16="http://schemas.microsoft.com/office/drawing/2014/main" id="{EF60DCBE-C642-B417-F303-9621207002AA}"/>
                  </a:ext>
                </a:extLst>
              </p:cNvPr>
              <p:cNvSpPr>
                <a:spLocks noChangeArrowheads="1"/>
              </p:cNvSpPr>
              <p:nvPr/>
            </p:nvSpPr>
            <p:spPr bwMode="auto">
              <a:xfrm>
                <a:off x="8201784" y="2707820"/>
                <a:ext cx="77596" cy="56706"/>
              </a:xfrm>
              <a:custGeom>
                <a:avLst/>
                <a:gdLst>
                  <a:gd name="T0" fmla="*/ 62 w 115"/>
                  <a:gd name="T1" fmla="*/ 44 h 84"/>
                  <a:gd name="T2" fmla="*/ 64 w 115"/>
                  <a:gd name="T3" fmla="*/ 40 h 84"/>
                  <a:gd name="T4" fmla="*/ 69 w 115"/>
                  <a:gd name="T5" fmla="*/ 40 h 84"/>
                  <a:gd name="T6" fmla="*/ 84 w 115"/>
                  <a:gd name="T7" fmla="*/ 44 h 84"/>
                  <a:gd name="T8" fmla="*/ 86 w 115"/>
                  <a:gd name="T9" fmla="*/ 44 h 84"/>
                  <a:gd name="T10" fmla="*/ 99 w 115"/>
                  <a:gd name="T11" fmla="*/ 44 h 84"/>
                  <a:gd name="T12" fmla="*/ 104 w 115"/>
                  <a:gd name="T13" fmla="*/ 43 h 84"/>
                  <a:gd name="T14" fmla="*/ 110 w 115"/>
                  <a:gd name="T15" fmla="*/ 39 h 84"/>
                  <a:gd name="T16" fmla="*/ 114 w 115"/>
                  <a:gd name="T17" fmla="*/ 34 h 84"/>
                  <a:gd name="T18" fmla="*/ 112 w 115"/>
                  <a:gd name="T19" fmla="*/ 27 h 84"/>
                  <a:gd name="T20" fmla="*/ 107 w 115"/>
                  <a:gd name="T21" fmla="*/ 21 h 84"/>
                  <a:gd name="T22" fmla="*/ 99 w 115"/>
                  <a:gd name="T23" fmla="*/ 18 h 84"/>
                  <a:gd name="T24" fmla="*/ 93 w 115"/>
                  <a:gd name="T25" fmla="*/ 19 h 84"/>
                  <a:gd name="T26" fmla="*/ 82 w 115"/>
                  <a:gd name="T27" fmla="*/ 17 h 84"/>
                  <a:gd name="T28" fmla="*/ 81 w 115"/>
                  <a:gd name="T29" fmla="*/ 16 h 84"/>
                  <a:gd name="T30" fmla="*/ 78 w 115"/>
                  <a:gd name="T31" fmla="*/ 9 h 84"/>
                  <a:gd name="T32" fmla="*/ 74 w 115"/>
                  <a:gd name="T33" fmla="*/ 5 h 84"/>
                  <a:gd name="T34" fmla="*/ 64 w 115"/>
                  <a:gd name="T35" fmla="*/ 1 h 84"/>
                  <a:gd name="T36" fmla="*/ 59 w 115"/>
                  <a:gd name="T37" fmla="*/ 1 h 84"/>
                  <a:gd name="T38" fmla="*/ 43 w 115"/>
                  <a:gd name="T39" fmla="*/ 6 h 84"/>
                  <a:gd name="T40" fmla="*/ 26 w 115"/>
                  <a:gd name="T41" fmla="*/ 7 h 84"/>
                  <a:gd name="T42" fmla="*/ 20 w 115"/>
                  <a:gd name="T43" fmla="*/ 10 h 84"/>
                  <a:gd name="T44" fmla="*/ 7 w 115"/>
                  <a:gd name="T45" fmla="*/ 25 h 84"/>
                  <a:gd name="T46" fmla="*/ 2 w 115"/>
                  <a:gd name="T47" fmla="*/ 30 h 84"/>
                  <a:gd name="T48" fmla="*/ 0 w 115"/>
                  <a:gd name="T49" fmla="*/ 37 h 84"/>
                  <a:gd name="T50" fmla="*/ 4 w 115"/>
                  <a:gd name="T51" fmla="*/ 51 h 84"/>
                  <a:gd name="T52" fmla="*/ 15 w 115"/>
                  <a:gd name="T53" fmla="*/ 71 h 84"/>
                  <a:gd name="T54" fmla="*/ 25 w 115"/>
                  <a:gd name="T55" fmla="*/ 75 h 84"/>
                  <a:gd name="T56" fmla="*/ 27 w 115"/>
                  <a:gd name="T57" fmla="*/ 74 h 84"/>
                  <a:gd name="T58" fmla="*/ 29 w 115"/>
                  <a:gd name="T59" fmla="*/ 77 h 84"/>
                  <a:gd name="T60" fmla="*/ 32 w 115"/>
                  <a:gd name="T61" fmla="*/ 80 h 84"/>
                  <a:gd name="T62" fmla="*/ 37 w 115"/>
                  <a:gd name="T63" fmla="*/ 83 h 84"/>
                  <a:gd name="T64" fmla="*/ 41 w 115"/>
                  <a:gd name="T65" fmla="*/ 83 h 84"/>
                  <a:gd name="T66" fmla="*/ 42 w 115"/>
                  <a:gd name="T67" fmla="*/ 83 h 84"/>
                  <a:gd name="T68" fmla="*/ 44 w 115"/>
                  <a:gd name="T69" fmla="*/ 83 h 84"/>
                  <a:gd name="T70" fmla="*/ 48 w 115"/>
                  <a:gd name="T71" fmla="*/ 82 h 84"/>
                  <a:gd name="T72" fmla="*/ 51 w 115"/>
                  <a:gd name="T73" fmla="*/ 80 h 84"/>
                  <a:gd name="T74" fmla="*/ 52 w 115"/>
                  <a:gd name="T75" fmla="*/ 79 h 84"/>
                  <a:gd name="T76" fmla="*/ 54 w 115"/>
                  <a:gd name="T77" fmla="*/ 77 h 84"/>
                  <a:gd name="T78" fmla="*/ 55 w 115"/>
                  <a:gd name="T79" fmla="*/ 76 h 84"/>
                  <a:gd name="T80" fmla="*/ 55 w 115"/>
                  <a:gd name="T81" fmla="*/ 76 h 84"/>
                  <a:gd name="T82" fmla="*/ 57 w 115"/>
                  <a:gd name="T83" fmla="*/ 75 h 84"/>
                  <a:gd name="T84" fmla="*/ 59 w 115"/>
                  <a:gd name="T85" fmla="*/ 75 h 84"/>
                  <a:gd name="T86" fmla="*/ 64 w 115"/>
                  <a:gd name="T87" fmla="*/ 73 h 84"/>
                  <a:gd name="T88" fmla="*/ 66 w 115"/>
                  <a:gd name="T89" fmla="*/ 70 h 84"/>
                  <a:gd name="T90" fmla="*/ 66 w 115"/>
                  <a:gd name="T91" fmla="*/ 59 h 84"/>
                  <a:gd name="T92" fmla="*/ 63 w 115"/>
                  <a:gd name="T93" fmla="*/ 56 h 84"/>
                  <a:gd name="T94" fmla="*/ 56 w 115"/>
                  <a:gd name="T95" fmla="*/ 54 h 84"/>
                  <a:gd name="T96" fmla="*/ 50 w 115"/>
                  <a:gd name="T97" fmla="*/ 55 h 84"/>
                  <a:gd name="T98" fmla="*/ 50 w 115"/>
                  <a:gd name="T99" fmla="*/ 54 h 84"/>
                  <a:gd name="T100" fmla="*/ 59 w 115"/>
                  <a:gd name="T101" fmla="*/ 48 h 84"/>
                  <a:gd name="T102" fmla="*/ 62 w 115"/>
                  <a:gd name="T10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4">
                    <a:moveTo>
                      <a:pt x="62" y="44"/>
                    </a:moveTo>
                    <a:lnTo>
                      <a:pt x="64" y="40"/>
                    </a:lnTo>
                    <a:lnTo>
                      <a:pt x="69" y="40"/>
                    </a:lnTo>
                    <a:lnTo>
                      <a:pt x="84" y="44"/>
                    </a:lnTo>
                    <a:cubicBezTo>
                      <a:pt x="85" y="44"/>
                      <a:pt x="86" y="44"/>
                      <a:pt x="86" y="44"/>
                    </a:cubicBezTo>
                    <a:lnTo>
                      <a:pt x="99" y="44"/>
                    </a:lnTo>
                    <a:cubicBezTo>
                      <a:pt x="101" y="44"/>
                      <a:pt x="102" y="44"/>
                      <a:pt x="104" y="43"/>
                    </a:cubicBezTo>
                    <a:lnTo>
                      <a:pt x="110" y="39"/>
                    </a:lnTo>
                    <a:cubicBezTo>
                      <a:pt x="112" y="38"/>
                      <a:pt x="113" y="36"/>
                      <a:pt x="114" y="34"/>
                    </a:cubicBezTo>
                    <a:cubicBezTo>
                      <a:pt x="114" y="31"/>
                      <a:pt x="114" y="29"/>
                      <a:pt x="112" y="27"/>
                    </a:cubicBezTo>
                    <a:lnTo>
                      <a:pt x="107" y="21"/>
                    </a:lnTo>
                    <a:cubicBezTo>
                      <a:pt x="105" y="19"/>
                      <a:pt x="102" y="18"/>
                      <a:pt x="99" y="18"/>
                    </a:cubicBezTo>
                    <a:lnTo>
                      <a:pt x="93" y="19"/>
                    </a:lnTo>
                    <a:lnTo>
                      <a:pt x="82" y="17"/>
                    </a:lnTo>
                    <a:cubicBezTo>
                      <a:pt x="81" y="17"/>
                      <a:pt x="81" y="16"/>
                      <a:pt x="81" y="16"/>
                    </a:cubicBezTo>
                    <a:lnTo>
                      <a:pt x="78" y="9"/>
                    </a:lnTo>
                    <a:cubicBezTo>
                      <a:pt x="78" y="7"/>
                      <a:pt x="76" y="6"/>
                      <a:pt x="74" y="5"/>
                    </a:cubicBezTo>
                    <a:lnTo>
                      <a:pt x="64" y="1"/>
                    </a:lnTo>
                    <a:cubicBezTo>
                      <a:pt x="63" y="1"/>
                      <a:pt x="61" y="0"/>
                      <a:pt x="59" y="1"/>
                    </a:cubicBezTo>
                    <a:lnTo>
                      <a:pt x="43" y="6"/>
                    </a:lnTo>
                    <a:lnTo>
                      <a:pt x="26" y="7"/>
                    </a:lnTo>
                    <a:cubicBezTo>
                      <a:pt x="24" y="8"/>
                      <a:pt x="22" y="8"/>
                      <a:pt x="20" y="10"/>
                    </a:cubicBezTo>
                    <a:lnTo>
                      <a:pt x="7" y="25"/>
                    </a:lnTo>
                    <a:lnTo>
                      <a:pt x="2" y="30"/>
                    </a:lnTo>
                    <a:cubicBezTo>
                      <a:pt x="1" y="32"/>
                      <a:pt x="0" y="35"/>
                      <a:pt x="0" y="37"/>
                    </a:cubicBezTo>
                    <a:lnTo>
                      <a:pt x="4" y="51"/>
                    </a:lnTo>
                    <a:lnTo>
                      <a:pt x="15" y="71"/>
                    </a:lnTo>
                    <a:cubicBezTo>
                      <a:pt x="17" y="75"/>
                      <a:pt x="21" y="76"/>
                      <a:pt x="25" y="75"/>
                    </a:cubicBezTo>
                    <a:lnTo>
                      <a:pt x="27" y="74"/>
                    </a:lnTo>
                    <a:cubicBezTo>
                      <a:pt x="28" y="75"/>
                      <a:pt x="28" y="76"/>
                      <a:pt x="29" y="77"/>
                    </a:cubicBezTo>
                    <a:lnTo>
                      <a:pt x="32" y="80"/>
                    </a:lnTo>
                    <a:cubicBezTo>
                      <a:pt x="33" y="81"/>
                      <a:pt x="35" y="83"/>
                      <a:pt x="37" y="83"/>
                    </a:cubicBezTo>
                    <a:lnTo>
                      <a:pt x="41" y="83"/>
                    </a:lnTo>
                    <a:lnTo>
                      <a:pt x="42" y="83"/>
                    </a:lnTo>
                    <a:cubicBezTo>
                      <a:pt x="43" y="83"/>
                      <a:pt x="43" y="83"/>
                      <a:pt x="44" y="83"/>
                    </a:cubicBezTo>
                    <a:lnTo>
                      <a:pt x="48" y="82"/>
                    </a:lnTo>
                    <a:cubicBezTo>
                      <a:pt x="49" y="81"/>
                      <a:pt x="50" y="81"/>
                      <a:pt x="51" y="80"/>
                    </a:cubicBezTo>
                    <a:lnTo>
                      <a:pt x="52" y="79"/>
                    </a:lnTo>
                    <a:cubicBezTo>
                      <a:pt x="53" y="78"/>
                      <a:pt x="54" y="77"/>
                      <a:pt x="54" y="77"/>
                    </a:cubicBezTo>
                    <a:lnTo>
                      <a:pt x="55" y="76"/>
                    </a:lnTo>
                    <a:lnTo>
                      <a:pt x="55" y="76"/>
                    </a:lnTo>
                    <a:cubicBezTo>
                      <a:pt x="56" y="76"/>
                      <a:pt x="56" y="76"/>
                      <a:pt x="57" y="75"/>
                    </a:cubicBezTo>
                    <a:lnTo>
                      <a:pt x="59" y="75"/>
                    </a:lnTo>
                    <a:cubicBezTo>
                      <a:pt x="61" y="75"/>
                      <a:pt x="62" y="74"/>
                      <a:pt x="64" y="73"/>
                    </a:cubicBezTo>
                    <a:lnTo>
                      <a:pt x="66" y="70"/>
                    </a:lnTo>
                    <a:cubicBezTo>
                      <a:pt x="69" y="67"/>
                      <a:pt x="69" y="62"/>
                      <a:pt x="66" y="59"/>
                    </a:cubicBezTo>
                    <a:lnTo>
                      <a:pt x="63" y="56"/>
                    </a:lnTo>
                    <a:cubicBezTo>
                      <a:pt x="61" y="55"/>
                      <a:pt x="59" y="54"/>
                      <a:pt x="56" y="54"/>
                    </a:cubicBezTo>
                    <a:lnTo>
                      <a:pt x="50" y="55"/>
                    </a:lnTo>
                    <a:lnTo>
                      <a:pt x="50" y="54"/>
                    </a:lnTo>
                    <a:lnTo>
                      <a:pt x="59" y="48"/>
                    </a:lnTo>
                    <a:cubicBezTo>
                      <a:pt x="61" y="47"/>
                      <a:pt x="62" y="46"/>
                      <a:pt x="62" y="4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 name="Freeform 471">
                <a:extLst>
                  <a:ext uri="{FF2B5EF4-FFF2-40B4-BE49-F238E27FC236}">
                    <a16:creationId xmlns:a16="http://schemas.microsoft.com/office/drawing/2014/main" id="{1EDC6029-E5EF-4398-BF21-1D27CC722C36}"/>
                  </a:ext>
                </a:extLst>
              </p:cNvPr>
              <p:cNvSpPr>
                <a:spLocks noChangeArrowheads="1"/>
              </p:cNvSpPr>
              <p:nvPr/>
            </p:nvSpPr>
            <p:spPr bwMode="auto">
              <a:xfrm>
                <a:off x="7643687" y="4098581"/>
                <a:ext cx="23876" cy="32831"/>
              </a:xfrm>
              <a:custGeom>
                <a:avLst/>
                <a:gdLst>
                  <a:gd name="T0" fmla="*/ 7 w 35"/>
                  <a:gd name="T1" fmla="*/ 37 h 47"/>
                  <a:gd name="T2" fmla="*/ 12 w 35"/>
                  <a:gd name="T3" fmla="*/ 44 h 47"/>
                  <a:gd name="T4" fmla="*/ 14 w 35"/>
                  <a:gd name="T5" fmla="*/ 45 h 47"/>
                  <a:gd name="T6" fmla="*/ 17 w 35"/>
                  <a:gd name="T7" fmla="*/ 46 h 47"/>
                  <a:gd name="T8" fmla="*/ 24 w 35"/>
                  <a:gd name="T9" fmla="*/ 41 h 47"/>
                  <a:gd name="T10" fmla="*/ 34 w 35"/>
                  <a:gd name="T11" fmla="*/ 22 h 47"/>
                  <a:gd name="T12" fmla="*/ 34 w 35"/>
                  <a:gd name="T13" fmla="*/ 18 h 47"/>
                  <a:gd name="T14" fmla="*/ 34 w 35"/>
                  <a:gd name="T15" fmla="*/ 12 h 47"/>
                  <a:gd name="T16" fmla="*/ 32 w 35"/>
                  <a:gd name="T17" fmla="*/ 8 h 47"/>
                  <a:gd name="T18" fmla="*/ 29 w 35"/>
                  <a:gd name="T19" fmla="*/ 5 h 47"/>
                  <a:gd name="T20" fmla="*/ 20 w 35"/>
                  <a:gd name="T21" fmla="*/ 3 h 47"/>
                  <a:gd name="T22" fmla="*/ 19 w 35"/>
                  <a:gd name="T23" fmla="*/ 2 h 47"/>
                  <a:gd name="T24" fmla="*/ 11 w 35"/>
                  <a:gd name="T25" fmla="*/ 1 h 47"/>
                  <a:gd name="T26" fmla="*/ 7 w 35"/>
                  <a:gd name="T27" fmla="*/ 3 h 47"/>
                  <a:gd name="T28" fmla="*/ 3 w 35"/>
                  <a:gd name="T29" fmla="*/ 7 h 47"/>
                  <a:gd name="T30" fmla="*/ 1 w 35"/>
                  <a:gd name="T31" fmla="*/ 12 h 47"/>
                  <a:gd name="T32" fmla="*/ 0 w 35"/>
                  <a:gd name="T33" fmla="*/ 15 h 47"/>
                  <a:gd name="T34" fmla="*/ 0 w 35"/>
                  <a:gd name="T35" fmla="*/ 21 h 47"/>
                  <a:gd name="T36" fmla="*/ 0 w 35"/>
                  <a:gd name="T37" fmla="*/ 25 h 47"/>
                  <a:gd name="T38" fmla="*/ 2 w 35"/>
                  <a:gd name="T39" fmla="*/ 28 h 47"/>
                  <a:gd name="T40" fmla="*/ 7 w 35"/>
                  <a:gd name="T41" fmla="*/ 33 h 47"/>
                  <a:gd name="T42" fmla="*/ 7 w 35"/>
                  <a:gd name="T43" fmla="*/ 35 h 47"/>
                  <a:gd name="T44" fmla="*/ 7 w 35"/>
                  <a:gd name="T4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47">
                    <a:moveTo>
                      <a:pt x="7" y="37"/>
                    </a:moveTo>
                    <a:cubicBezTo>
                      <a:pt x="7" y="40"/>
                      <a:pt x="9" y="43"/>
                      <a:pt x="12" y="44"/>
                    </a:cubicBezTo>
                    <a:lnTo>
                      <a:pt x="14" y="45"/>
                    </a:lnTo>
                    <a:cubicBezTo>
                      <a:pt x="15" y="45"/>
                      <a:pt x="16" y="46"/>
                      <a:pt x="17" y="46"/>
                    </a:cubicBezTo>
                    <a:cubicBezTo>
                      <a:pt x="20" y="46"/>
                      <a:pt x="23" y="44"/>
                      <a:pt x="24" y="41"/>
                    </a:cubicBezTo>
                    <a:lnTo>
                      <a:pt x="34" y="22"/>
                    </a:lnTo>
                    <a:cubicBezTo>
                      <a:pt x="34" y="21"/>
                      <a:pt x="34" y="20"/>
                      <a:pt x="34" y="18"/>
                    </a:cubicBezTo>
                    <a:lnTo>
                      <a:pt x="34" y="12"/>
                    </a:lnTo>
                    <a:cubicBezTo>
                      <a:pt x="34" y="11"/>
                      <a:pt x="33" y="9"/>
                      <a:pt x="32" y="8"/>
                    </a:cubicBezTo>
                    <a:cubicBezTo>
                      <a:pt x="32" y="7"/>
                      <a:pt x="30" y="5"/>
                      <a:pt x="29" y="5"/>
                    </a:cubicBezTo>
                    <a:cubicBezTo>
                      <a:pt x="27" y="2"/>
                      <a:pt x="23" y="2"/>
                      <a:pt x="20" y="3"/>
                    </a:cubicBezTo>
                    <a:lnTo>
                      <a:pt x="19" y="2"/>
                    </a:lnTo>
                    <a:cubicBezTo>
                      <a:pt x="17" y="1"/>
                      <a:pt x="14" y="0"/>
                      <a:pt x="11" y="1"/>
                    </a:cubicBezTo>
                    <a:lnTo>
                      <a:pt x="7" y="3"/>
                    </a:lnTo>
                    <a:cubicBezTo>
                      <a:pt x="5" y="4"/>
                      <a:pt x="4" y="5"/>
                      <a:pt x="3" y="7"/>
                    </a:cubicBezTo>
                    <a:lnTo>
                      <a:pt x="1" y="12"/>
                    </a:lnTo>
                    <a:cubicBezTo>
                      <a:pt x="0" y="13"/>
                      <a:pt x="0" y="14"/>
                      <a:pt x="0" y="15"/>
                    </a:cubicBezTo>
                    <a:lnTo>
                      <a:pt x="0" y="21"/>
                    </a:lnTo>
                    <a:cubicBezTo>
                      <a:pt x="0" y="22"/>
                      <a:pt x="0" y="24"/>
                      <a:pt x="0" y="25"/>
                    </a:cubicBezTo>
                    <a:lnTo>
                      <a:pt x="2" y="28"/>
                    </a:lnTo>
                    <a:cubicBezTo>
                      <a:pt x="3" y="30"/>
                      <a:pt x="5" y="32"/>
                      <a:pt x="7" y="33"/>
                    </a:cubicBezTo>
                    <a:cubicBezTo>
                      <a:pt x="7" y="33"/>
                      <a:pt x="7" y="34"/>
                      <a:pt x="7" y="35"/>
                    </a:cubicBezTo>
                    <a:lnTo>
                      <a:pt x="7" y="3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 name="Freeform 472">
                <a:extLst>
                  <a:ext uri="{FF2B5EF4-FFF2-40B4-BE49-F238E27FC236}">
                    <a16:creationId xmlns:a16="http://schemas.microsoft.com/office/drawing/2014/main" id="{715982CD-7ADE-7D1D-775F-FD5707D4DF57}"/>
                  </a:ext>
                </a:extLst>
              </p:cNvPr>
              <p:cNvSpPr>
                <a:spLocks noChangeArrowheads="1"/>
              </p:cNvSpPr>
              <p:nvPr/>
            </p:nvSpPr>
            <p:spPr bwMode="auto">
              <a:xfrm>
                <a:off x="7533262" y="4062768"/>
                <a:ext cx="158176" cy="131317"/>
              </a:xfrm>
              <a:custGeom>
                <a:avLst/>
                <a:gdLst>
                  <a:gd name="T0" fmla="*/ 0 w 233"/>
                  <a:gd name="T1" fmla="*/ 99 h 195"/>
                  <a:gd name="T2" fmla="*/ 7 w 233"/>
                  <a:gd name="T3" fmla="*/ 119 h 195"/>
                  <a:gd name="T4" fmla="*/ 22 w 233"/>
                  <a:gd name="T5" fmla="*/ 124 h 195"/>
                  <a:gd name="T6" fmla="*/ 31 w 233"/>
                  <a:gd name="T7" fmla="*/ 114 h 195"/>
                  <a:gd name="T8" fmla="*/ 39 w 233"/>
                  <a:gd name="T9" fmla="*/ 114 h 195"/>
                  <a:gd name="T10" fmla="*/ 56 w 233"/>
                  <a:gd name="T11" fmla="*/ 147 h 195"/>
                  <a:gd name="T12" fmla="*/ 69 w 233"/>
                  <a:gd name="T13" fmla="*/ 144 h 195"/>
                  <a:gd name="T14" fmla="*/ 78 w 233"/>
                  <a:gd name="T15" fmla="*/ 144 h 195"/>
                  <a:gd name="T16" fmla="*/ 83 w 233"/>
                  <a:gd name="T17" fmla="*/ 144 h 195"/>
                  <a:gd name="T18" fmla="*/ 89 w 233"/>
                  <a:gd name="T19" fmla="*/ 156 h 195"/>
                  <a:gd name="T20" fmla="*/ 101 w 233"/>
                  <a:gd name="T21" fmla="*/ 156 h 195"/>
                  <a:gd name="T22" fmla="*/ 112 w 233"/>
                  <a:gd name="T23" fmla="*/ 162 h 195"/>
                  <a:gd name="T24" fmla="*/ 118 w 233"/>
                  <a:gd name="T25" fmla="*/ 175 h 195"/>
                  <a:gd name="T26" fmla="*/ 129 w 233"/>
                  <a:gd name="T27" fmla="*/ 180 h 195"/>
                  <a:gd name="T28" fmla="*/ 150 w 233"/>
                  <a:gd name="T29" fmla="*/ 177 h 195"/>
                  <a:gd name="T30" fmla="*/ 155 w 233"/>
                  <a:gd name="T31" fmla="*/ 191 h 195"/>
                  <a:gd name="T32" fmla="*/ 169 w 233"/>
                  <a:gd name="T33" fmla="*/ 191 h 195"/>
                  <a:gd name="T34" fmla="*/ 175 w 233"/>
                  <a:gd name="T35" fmla="*/ 183 h 195"/>
                  <a:gd name="T36" fmla="*/ 194 w 233"/>
                  <a:gd name="T37" fmla="*/ 176 h 195"/>
                  <a:gd name="T38" fmla="*/ 205 w 233"/>
                  <a:gd name="T39" fmla="*/ 173 h 195"/>
                  <a:gd name="T40" fmla="*/ 220 w 233"/>
                  <a:gd name="T41" fmla="*/ 172 h 195"/>
                  <a:gd name="T42" fmla="*/ 229 w 233"/>
                  <a:gd name="T43" fmla="*/ 161 h 195"/>
                  <a:gd name="T44" fmla="*/ 231 w 233"/>
                  <a:gd name="T45" fmla="*/ 150 h 195"/>
                  <a:gd name="T46" fmla="*/ 223 w 233"/>
                  <a:gd name="T47" fmla="*/ 140 h 195"/>
                  <a:gd name="T48" fmla="*/ 204 w 233"/>
                  <a:gd name="T49" fmla="*/ 131 h 195"/>
                  <a:gd name="T50" fmla="*/ 198 w 233"/>
                  <a:gd name="T51" fmla="*/ 135 h 195"/>
                  <a:gd name="T52" fmla="*/ 186 w 233"/>
                  <a:gd name="T53" fmla="*/ 136 h 195"/>
                  <a:gd name="T54" fmla="*/ 173 w 233"/>
                  <a:gd name="T55" fmla="*/ 152 h 195"/>
                  <a:gd name="T56" fmla="*/ 156 w 233"/>
                  <a:gd name="T57" fmla="*/ 163 h 195"/>
                  <a:gd name="T58" fmla="*/ 161 w 233"/>
                  <a:gd name="T59" fmla="*/ 149 h 195"/>
                  <a:gd name="T60" fmla="*/ 164 w 233"/>
                  <a:gd name="T61" fmla="*/ 135 h 195"/>
                  <a:gd name="T62" fmla="*/ 164 w 233"/>
                  <a:gd name="T63" fmla="*/ 108 h 195"/>
                  <a:gd name="T64" fmla="*/ 151 w 233"/>
                  <a:gd name="T65" fmla="*/ 103 h 195"/>
                  <a:gd name="T66" fmla="*/ 147 w 233"/>
                  <a:gd name="T67" fmla="*/ 97 h 195"/>
                  <a:gd name="T68" fmla="*/ 156 w 233"/>
                  <a:gd name="T69" fmla="*/ 89 h 195"/>
                  <a:gd name="T70" fmla="*/ 157 w 233"/>
                  <a:gd name="T71" fmla="*/ 79 h 195"/>
                  <a:gd name="T72" fmla="*/ 158 w 233"/>
                  <a:gd name="T73" fmla="*/ 50 h 195"/>
                  <a:gd name="T74" fmla="*/ 148 w 233"/>
                  <a:gd name="T75" fmla="*/ 47 h 195"/>
                  <a:gd name="T76" fmla="*/ 141 w 233"/>
                  <a:gd name="T77" fmla="*/ 33 h 195"/>
                  <a:gd name="T78" fmla="*/ 127 w 233"/>
                  <a:gd name="T79" fmla="*/ 22 h 195"/>
                  <a:gd name="T80" fmla="*/ 112 w 233"/>
                  <a:gd name="T81" fmla="*/ 19 h 195"/>
                  <a:gd name="T82" fmla="*/ 100 w 233"/>
                  <a:gd name="T83" fmla="*/ 18 h 195"/>
                  <a:gd name="T84" fmla="*/ 92 w 233"/>
                  <a:gd name="T85" fmla="*/ 7 h 195"/>
                  <a:gd name="T86" fmla="*/ 80 w 233"/>
                  <a:gd name="T87" fmla="*/ 0 h 195"/>
                  <a:gd name="T88" fmla="*/ 68 w 233"/>
                  <a:gd name="T89" fmla="*/ 3 h 195"/>
                  <a:gd name="T90" fmla="*/ 60 w 233"/>
                  <a:gd name="T91" fmla="*/ 12 h 195"/>
                  <a:gd name="T92" fmla="*/ 52 w 233"/>
                  <a:gd name="T93" fmla="*/ 30 h 195"/>
                  <a:gd name="T94" fmla="*/ 64 w 233"/>
                  <a:gd name="T95" fmla="*/ 41 h 195"/>
                  <a:gd name="T96" fmla="*/ 48 w 233"/>
                  <a:gd name="T97" fmla="*/ 42 h 195"/>
                  <a:gd name="T98" fmla="*/ 46 w 233"/>
                  <a:gd name="T99" fmla="*/ 53 h 195"/>
                  <a:gd name="T100" fmla="*/ 41 w 233"/>
                  <a:gd name="T101" fmla="*/ 56 h 195"/>
                  <a:gd name="T102" fmla="*/ 28 w 233"/>
                  <a:gd name="T103" fmla="*/ 59 h 195"/>
                  <a:gd name="T104" fmla="*/ 21 w 233"/>
                  <a:gd name="T105" fmla="*/ 57 h 195"/>
                  <a:gd name="T106" fmla="*/ 12 w 233"/>
                  <a:gd name="T107" fmla="*/ 63 h 195"/>
                  <a:gd name="T108" fmla="*/ 4 w 233"/>
                  <a:gd name="T109" fmla="*/ 81 h 195"/>
                  <a:gd name="T110" fmla="*/ 1 w 233"/>
                  <a:gd name="T111" fmla="*/ 9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95">
                    <a:moveTo>
                      <a:pt x="1" y="92"/>
                    </a:moveTo>
                    <a:cubicBezTo>
                      <a:pt x="0" y="93"/>
                      <a:pt x="0" y="95"/>
                      <a:pt x="0" y="96"/>
                    </a:cubicBezTo>
                    <a:cubicBezTo>
                      <a:pt x="0" y="97"/>
                      <a:pt x="0" y="99"/>
                      <a:pt x="0" y="99"/>
                    </a:cubicBezTo>
                    <a:lnTo>
                      <a:pt x="3" y="111"/>
                    </a:lnTo>
                    <a:cubicBezTo>
                      <a:pt x="3" y="112"/>
                      <a:pt x="3" y="113"/>
                      <a:pt x="4" y="114"/>
                    </a:cubicBezTo>
                    <a:lnTo>
                      <a:pt x="7" y="119"/>
                    </a:lnTo>
                    <a:cubicBezTo>
                      <a:pt x="8" y="120"/>
                      <a:pt x="9" y="122"/>
                      <a:pt x="11" y="122"/>
                    </a:cubicBezTo>
                    <a:lnTo>
                      <a:pt x="15" y="124"/>
                    </a:lnTo>
                    <a:cubicBezTo>
                      <a:pt x="17" y="125"/>
                      <a:pt x="20" y="125"/>
                      <a:pt x="22" y="124"/>
                    </a:cubicBezTo>
                    <a:lnTo>
                      <a:pt x="26" y="122"/>
                    </a:lnTo>
                    <a:cubicBezTo>
                      <a:pt x="27" y="121"/>
                      <a:pt x="28" y="120"/>
                      <a:pt x="29" y="118"/>
                    </a:cubicBezTo>
                    <a:lnTo>
                      <a:pt x="31" y="114"/>
                    </a:lnTo>
                    <a:cubicBezTo>
                      <a:pt x="33" y="114"/>
                      <a:pt x="34" y="114"/>
                      <a:pt x="36" y="114"/>
                    </a:cubicBezTo>
                    <a:lnTo>
                      <a:pt x="36" y="114"/>
                    </a:lnTo>
                    <a:cubicBezTo>
                      <a:pt x="37" y="114"/>
                      <a:pt x="38" y="114"/>
                      <a:pt x="39" y="114"/>
                    </a:cubicBezTo>
                    <a:lnTo>
                      <a:pt x="46" y="130"/>
                    </a:lnTo>
                    <a:lnTo>
                      <a:pt x="49" y="141"/>
                    </a:lnTo>
                    <a:cubicBezTo>
                      <a:pt x="50" y="144"/>
                      <a:pt x="53" y="146"/>
                      <a:pt x="56" y="147"/>
                    </a:cubicBezTo>
                    <a:cubicBezTo>
                      <a:pt x="60" y="147"/>
                      <a:pt x="63" y="145"/>
                      <a:pt x="64" y="142"/>
                    </a:cubicBezTo>
                    <a:lnTo>
                      <a:pt x="64" y="142"/>
                    </a:lnTo>
                    <a:cubicBezTo>
                      <a:pt x="65" y="143"/>
                      <a:pt x="67" y="144"/>
                      <a:pt x="69" y="144"/>
                    </a:cubicBezTo>
                    <a:lnTo>
                      <a:pt x="72" y="145"/>
                    </a:lnTo>
                    <a:cubicBezTo>
                      <a:pt x="73" y="145"/>
                      <a:pt x="74" y="145"/>
                      <a:pt x="75" y="144"/>
                    </a:cubicBezTo>
                    <a:lnTo>
                      <a:pt x="78" y="144"/>
                    </a:lnTo>
                    <a:cubicBezTo>
                      <a:pt x="79" y="143"/>
                      <a:pt x="80" y="143"/>
                      <a:pt x="81" y="142"/>
                    </a:cubicBezTo>
                    <a:lnTo>
                      <a:pt x="82" y="141"/>
                    </a:lnTo>
                    <a:lnTo>
                      <a:pt x="83" y="144"/>
                    </a:lnTo>
                    <a:lnTo>
                      <a:pt x="83" y="147"/>
                    </a:lnTo>
                    <a:cubicBezTo>
                      <a:pt x="82" y="150"/>
                      <a:pt x="84" y="154"/>
                      <a:pt x="87" y="155"/>
                    </a:cubicBezTo>
                    <a:lnTo>
                      <a:pt x="89" y="156"/>
                    </a:lnTo>
                    <a:cubicBezTo>
                      <a:pt x="93" y="158"/>
                      <a:pt x="97" y="157"/>
                      <a:pt x="99" y="154"/>
                    </a:cubicBezTo>
                    <a:lnTo>
                      <a:pt x="100" y="153"/>
                    </a:lnTo>
                    <a:cubicBezTo>
                      <a:pt x="100" y="154"/>
                      <a:pt x="101" y="155"/>
                      <a:pt x="101" y="156"/>
                    </a:cubicBezTo>
                    <a:cubicBezTo>
                      <a:pt x="103" y="157"/>
                      <a:pt x="104" y="159"/>
                      <a:pt x="107" y="159"/>
                    </a:cubicBezTo>
                    <a:lnTo>
                      <a:pt x="110" y="160"/>
                    </a:lnTo>
                    <a:lnTo>
                      <a:pt x="112" y="162"/>
                    </a:lnTo>
                    <a:cubicBezTo>
                      <a:pt x="114" y="163"/>
                      <a:pt x="115" y="164"/>
                      <a:pt x="117" y="164"/>
                    </a:cubicBezTo>
                    <a:lnTo>
                      <a:pt x="117" y="165"/>
                    </a:lnTo>
                    <a:cubicBezTo>
                      <a:pt x="115" y="168"/>
                      <a:pt x="115" y="173"/>
                      <a:pt x="118" y="175"/>
                    </a:cubicBezTo>
                    <a:lnTo>
                      <a:pt x="122" y="178"/>
                    </a:lnTo>
                    <a:cubicBezTo>
                      <a:pt x="124" y="180"/>
                      <a:pt x="127" y="180"/>
                      <a:pt x="129" y="180"/>
                    </a:cubicBezTo>
                    <a:lnTo>
                      <a:pt x="129" y="180"/>
                    </a:lnTo>
                    <a:cubicBezTo>
                      <a:pt x="130" y="182"/>
                      <a:pt x="131" y="184"/>
                      <a:pt x="133" y="186"/>
                    </a:cubicBezTo>
                    <a:cubicBezTo>
                      <a:pt x="136" y="187"/>
                      <a:pt x="140" y="187"/>
                      <a:pt x="142" y="185"/>
                    </a:cubicBezTo>
                    <a:lnTo>
                      <a:pt x="150" y="177"/>
                    </a:lnTo>
                    <a:lnTo>
                      <a:pt x="150" y="177"/>
                    </a:lnTo>
                    <a:lnTo>
                      <a:pt x="151" y="184"/>
                    </a:lnTo>
                    <a:cubicBezTo>
                      <a:pt x="151" y="187"/>
                      <a:pt x="153" y="190"/>
                      <a:pt x="155" y="191"/>
                    </a:cubicBezTo>
                    <a:lnTo>
                      <a:pt x="160" y="193"/>
                    </a:lnTo>
                    <a:cubicBezTo>
                      <a:pt x="161" y="193"/>
                      <a:pt x="162" y="194"/>
                      <a:pt x="163" y="194"/>
                    </a:cubicBezTo>
                    <a:cubicBezTo>
                      <a:pt x="165" y="194"/>
                      <a:pt x="168" y="193"/>
                      <a:pt x="169" y="191"/>
                    </a:cubicBezTo>
                    <a:lnTo>
                      <a:pt x="172" y="187"/>
                    </a:lnTo>
                    <a:cubicBezTo>
                      <a:pt x="173" y="186"/>
                      <a:pt x="174" y="184"/>
                      <a:pt x="174" y="183"/>
                    </a:cubicBezTo>
                    <a:lnTo>
                      <a:pt x="175" y="183"/>
                    </a:lnTo>
                    <a:lnTo>
                      <a:pt x="181" y="183"/>
                    </a:lnTo>
                    <a:cubicBezTo>
                      <a:pt x="182" y="183"/>
                      <a:pt x="184" y="183"/>
                      <a:pt x="185" y="182"/>
                    </a:cubicBezTo>
                    <a:lnTo>
                      <a:pt x="194" y="176"/>
                    </a:lnTo>
                    <a:cubicBezTo>
                      <a:pt x="196" y="175"/>
                      <a:pt x="198" y="173"/>
                      <a:pt x="198" y="171"/>
                    </a:cubicBezTo>
                    <a:cubicBezTo>
                      <a:pt x="199" y="172"/>
                      <a:pt x="201" y="173"/>
                      <a:pt x="202" y="173"/>
                    </a:cubicBezTo>
                    <a:lnTo>
                      <a:pt x="205" y="173"/>
                    </a:lnTo>
                    <a:cubicBezTo>
                      <a:pt x="207" y="174"/>
                      <a:pt x="209" y="173"/>
                      <a:pt x="211" y="172"/>
                    </a:cubicBezTo>
                    <a:lnTo>
                      <a:pt x="211" y="172"/>
                    </a:lnTo>
                    <a:cubicBezTo>
                      <a:pt x="214" y="173"/>
                      <a:pt x="218" y="173"/>
                      <a:pt x="220" y="172"/>
                    </a:cubicBezTo>
                    <a:cubicBezTo>
                      <a:pt x="222" y="172"/>
                      <a:pt x="224" y="170"/>
                      <a:pt x="225" y="169"/>
                    </a:cubicBezTo>
                    <a:lnTo>
                      <a:pt x="228" y="164"/>
                    </a:lnTo>
                    <a:cubicBezTo>
                      <a:pt x="229" y="163"/>
                      <a:pt x="229" y="162"/>
                      <a:pt x="229" y="161"/>
                    </a:cubicBezTo>
                    <a:lnTo>
                      <a:pt x="230" y="158"/>
                    </a:lnTo>
                    <a:cubicBezTo>
                      <a:pt x="230" y="157"/>
                      <a:pt x="230" y="156"/>
                      <a:pt x="230" y="156"/>
                    </a:cubicBezTo>
                    <a:cubicBezTo>
                      <a:pt x="231" y="154"/>
                      <a:pt x="232" y="152"/>
                      <a:pt x="231" y="150"/>
                    </a:cubicBezTo>
                    <a:cubicBezTo>
                      <a:pt x="231" y="148"/>
                      <a:pt x="230" y="147"/>
                      <a:pt x="229" y="146"/>
                    </a:cubicBezTo>
                    <a:cubicBezTo>
                      <a:pt x="229" y="145"/>
                      <a:pt x="229" y="144"/>
                      <a:pt x="229" y="144"/>
                    </a:cubicBezTo>
                    <a:cubicBezTo>
                      <a:pt x="228" y="142"/>
                      <a:pt x="226" y="141"/>
                      <a:pt x="223" y="140"/>
                    </a:cubicBezTo>
                    <a:cubicBezTo>
                      <a:pt x="222" y="138"/>
                      <a:pt x="218" y="137"/>
                      <a:pt x="216" y="136"/>
                    </a:cubicBezTo>
                    <a:cubicBezTo>
                      <a:pt x="215" y="135"/>
                      <a:pt x="213" y="133"/>
                      <a:pt x="212" y="132"/>
                    </a:cubicBezTo>
                    <a:cubicBezTo>
                      <a:pt x="209" y="131"/>
                      <a:pt x="207" y="130"/>
                      <a:pt x="204" y="131"/>
                    </a:cubicBezTo>
                    <a:lnTo>
                      <a:pt x="201" y="133"/>
                    </a:lnTo>
                    <a:cubicBezTo>
                      <a:pt x="200" y="133"/>
                      <a:pt x="199" y="134"/>
                      <a:pt x="198" y="135"/>
                    </a:cubicBezTo>
                    <a:lnTo>
                      <a:pt x="198" y="135"/>
                    </a:lnTo>
                    <a:cubicBezTo>
                      <a:pt x="196" y="134"/>
                      <a:pt x="194" y="133"/>
                      <a:pt x="192" y="134"/>
                    </a:cubicBezTo>
                    <a:lnTo>
                      <a:pt x="189" y="134"/>
                    </a:lnTo>
                    <a:cubicBezTo>
                      <a:pt x="188" y="135"/>
                      <a:pt x="187" y="135"/>
                      <a:pt x="186" y="136"/>
                    </a:cubicBezTo>
                    <a:lnTo>
                      <a:pt x="181" y="140"/>
                    </a:lnTo>
                    <a:cubicBezTo>
                      <a:pt x="180" y="140"/>
                      <a:pt x="180" y="141"/>
                      <a:pt x="179" y="141"/>
                    </a:cubicBezTo>
                    <a:lnTo>
                      <a:pt x="173" y="152"/>
                    </a:lnTo>
                    <a:lnTo>
                      <a:pt x="171" y="152"/>
                    </a:lnTo>
                    <a:cubicBezTo>
                      <a:pt x="168" y="151"/>
                      <a:pt x="165" y="152"/>
                      <a:pt x="163" y="154"/>
                    </a:cubicBezTo>
                    <a:lnTo>
                      <a:pt x="156" y="163"/>
                    </a:lnTo>
                    <a:lnTo>
                      <a:pt x="155" y="164"/>
                    </a:lnTo>
                    <a:lnTo>
                      <a:pt x="152" y="151"/>
                    </a:lnTo>
                    <a:cubicBezTo>
                      <a:pt x="155" y="153"/>
                      <a:pt x="159" y="152"/>
                      <a:pt x="161" y="149"/>
                    </a:cubicBezTo>
                    <a:lnTo>
                      <a:pt x="163" y="147"/>
                    </a:lnTo>
                    <a:cubicBezTo>
                      <a:pt x="165" y="145"/>
                      <a:pt x="166" y="142"/>
                      <a:pt x="165" y="140"/>
                    </a:cubicBezTo>
                    <a:lnTo>
                      <a:pt x="164" y="135"/>
                    </a:lnTo>
                    <a:lnTo>
                      <a:pt x="169" y="123"/>
                    </a:lnTo>
                    <a:cubicBezTo>
                      <a:pt x="169" y="121"/>
                      <a:pt x="169" y="118"/>
                      <a:pt x="168" y="117"/>
                    </a:cubicBezTo>
                    <a:lnTo>
                      <a:pt x="164" y="108"/>
                    </a:lnTo>
                    <a:cubicBezTo>
                      <a:pt x="163" y="106"/>
                      <a:pt x="162" y="105"/>
                      <a:pt x="159" y="104"/>
                    </a:cubicBezTo>
                    <a:lnTo>
                      <a:pt x="155" y="103"/>
                    </a:lnTo>
                    <a:cubicBezTo>
                      <a:pt x="154" y="103"/>
                      <a:pt x="153" y="103"/>
                      <a:pt x="151" y="103"/>
                    </a:cubicBezTo>
                    <a:cubicBezTo>
                      <a:pt x="150" y="102"/>
                      <a:pt x="148" y="101"/>
                      <a:pt x="146" y="101"/>
                    </a:cubicBezTo>
                    <a:lnTo>
                      <a:pt x="146" y="101"/>
                    </a:lnTo>
                    <a:lnTo>
                      <a:pt x="147" y="97"/>
                    </a:lnTo>
                    <a:cubicBezTo>
                      <a:pt x="148" y="96"/>
                      <a:pt x="149" y="96"/>
                      <a:pt x="150" y="96"/>
                    </a:cubicBezTo>
                    <a:lnTo>
                      <a:pt x="152" y="95"/>
                    </a:lnTo>
                    <a:cubicBezTo>
                      <a:pt x="154" y="94"/>
                      <a:pt x="155" y="92"/>
                      <a:pt x="156" y="89"/>
                    </a:cubicBezTo>
                    <a:cubicBezTo>
                      <a:pt x="156" y="87"/>
                      <a:pt x="156" y="85"/>
                      <a:pt x="154" y="83"/>
                    </a:cubicBezTo>
                    <a:lnTo>
                      <a:pt x="154" y="83"/>
                    </a:lnTo>
                    <a:cubicBezTo>
                      <a:pt x="155" y="82"/>
                      <a:pt x="156" y="80"/>
                      <a:pt x="157" y="79"/>
                    </a:cubicBezTo>
                    <a:lnTo>
                      <a:pt x="164" y="62"/>
                    </a:lnTo>
                    <a:cubicBezTo>
                      <a:pt x="166" y="60"/>
                      <a:pt x="166" y="57"/>
                      <a:pt x="164" y="55"/>
                    </a:cubicBezTo>
                    <a:cubicBezTo>
                      <a:pt x="163" y="52"/>
                      <a:pt x="161" y="51"/>
                      <a:pt x="158" y="50"/>
                    </a:cubicBezTo>
                    <a:lnTo>
                      <a:pt x="152" y="49"/>
                    </a:lnTo>
                    <a:lnTo>
                      <a:pt x="148" y="47"/>
                    </a:lnTo>
                    <a:lnTo>
                      <a:pt x="148" y="47"/>
                    </a:lnTo>
                    <a:cubicBezTo>
                      <a:pt x="149" y="45"/>
                      <a:pt x="148" y="42"/>
                      <a:pt x="147" y="41"/>
                    </a:cubicBezTo>
                    <a:lnTo>
                      <a:pt x="144" y="36"/>
                    </a:lnTo>
                    <a:cubicBezTo>
                      <a:pt x="144" y="35"/>
                      <a:pt x="142" y="34"/>
                      <a:pt x="141" y="33"/>
                    </a:cubicBezTo>
                    <a:lnTo>
                      <a:pt x="133" y="30"/>
                    </a:lnTo>
                    <a:lnTo>
                      <a:pt x="129" y="24"/>
                    </a:lnTo>
                    <a:lnTo>
                      <a:pt x="127" y="22"/>
                    </a:lnTo>
                    <a:cubicBezTo>
                      <a:pt x="124" y="20"/>
                      <a:pt x="120" y="20"/>
                      <a:pt x="117" y="21"/>
                    </a:cubicBezTo>
                    <a:lnTo>
                      <a:pt x="114" y="19"/>
                    </a:lnTo>
                    <a:cubicBezTo>
                      <a:pt x="114" y="19"/>
                      <a:pt x="113" y="19"/>
                      <a:pt x="112" y="19"/>
                    </a:cubicBezTo>
                    <a:lnTo>
                      <a:pt x="109" y="18"/>
                    </a:lnTo>
                    <a:cubicBezTo>
                      <a:pt x="107" y="17"/>
                      <a:pt x="105" y="18"/>
                      <a:pt x="103" y="19"/>
                    </a:cubicBezTo>
                    <a:lnTo>
                      <a:pt x="100" y="18"/>
                    </a:lnTo>
                    <a:cubicBezTo>
                      <a:pt x="99" y="18"/>
                      <a:pt x="97" y="18"/>
                      <a:pt x="95" y="18"/>
                    </a:cubicBezTo>
                    <a:lnTo>
                      <a:pt x="95" y="18"/>
                    </a:lnTo>
                    <a:lnTo>
                      <a:pt x="92" y="7"/>
                    </a:lnTo>
                    <a:cubicBezTo>
                      <a:pt x="92" y="5"/>
                      <a:pt x="90" y="3"/>
                      <a:pt x="87" y="2"/>
                    </a:cubicBezTo>
                    <a:lnTo>
                      <a:pt x="82" y="1"/>
                    </a:lnTo>
                    <a:cubicBezTo>
                      <a:pt x="81" y="0"/>
                      <a:pt x="81" y="0"/>
                      <a:pt x="80" y="0"/>
                    </a:cubicBezTo>
                    <a:lnTo>
                      <a:pt x="76" y="0"/>
                    </a:lnTo>
                    <a:cubicBezTo>
                      <a:pt x="74" y="0"/>
                      <a:pt x="73" y="1"/>
                      <a:pt x="72" y="1"/>
                    </a:cubicBezTo>
                    <a:lnTo>
                      <a:pt x="68" y="3"/>
                    </a:lnTo>
                    <a:cubicBezTo>
                      <a:pt x="67" y="3"/>
                      <a:pt x="66" y="4"/>
                      <a:pt x="65" y="5"/>
                    </a:cubicBezTo>
                    <a:lnTo>
                      <a:pt x="61" y="10"/>
                    </a:lnTo>
                    <a:cubicBezTo>
                      <a:pt x="61" y="10"/>
                      <a:pt x="60" y="11"/>
                      <a:pt x="60" y="12"/>
                    </a:cubicBezTo>
                    <a:lnTo>
                      <a:pt x="57" y="19"/>
                    </a:lnTo>
                    <a:lnTo>
                      <a:pt x="55" y="22"/>
                    </a:lnTo>
                    <a:cubicBezTo>
                      <a:pt x="52" y="24"/>
                      <a:pt x="51" y="27"/>
                      <a:pt x="52" y="30"/>
                    </a:cubicBezTo>
                    <a:cubicBezTo>
                      <a:pt x="53" y="34"/>
                      <a:pt x="56" y="36"/>
                      <a:pt x="59" y="36"/>
                    </a:cubicBezTo>
                    <a:lnTo>
                      <a:pt x="61" y="36"/>
                    </a:lnTo>
                    <a:lnTo>
                      <a:pt x="64" y="41"/>
                    </a:lnTo>
                    <a:cubicBezTo>
                      <a:pt x="62" y="41"/>
                      <a:pt x="61" y="41"/>
                      <a:pt x="60" y="41"/>
                    </a:cubicBezTo>
                    <a:lnTo>
                      <a:pt x="56" y="40"/>
                    </a:lnTo>
                    <a:cubicBezTo>
                      <a:pt x="54" y="39"/>
                      <a:pt x="50" y="40"/>
                      <a:pt x="48" y="42"/>
                    </a:cubicBezTo>
                    <a:cubicBezTo>
                      <a:pt x="46" y="44"/>
                      <a:pt x="45" y="47"/>
                      <a:pt x="46" y="50"/>
                    </a:cubicBezTo>
                    <a:lnTo>
                      <a:pt x="47" y="53"/>
                    </a:lnTo>
                    <a:lnTo>
                      <a:pt x="46" y="53"/>
                    </a:lnTo>
                    <a:cubicBezTo>
                      <a:pt x="45" y="53"/>
                      <a:pt x="44" y="54"/>
                      <a:pt x="43" y="54"/>
                    </a:cubicBezTo>
                    <a:lnTo>
                      <a:pt x="41" y="56"/>
                    </a:lnTo>
                    <a:lnTo>
                      <a:pt x="41" y="56"/>
                    </a:lnTo>
                    <a:lnTo>
                      <a:pt x="38" y="55"/>
                    </a:lnTo>
                    <a:lnTo>
                      <a:pt x="34" y="55"/>
                    </a:lnTo>
                    <a:cubicBezTo>
                      <a:pt x="31" y="55"/>
                      <a:pt x="29" y="57"/>
                      <a:pt x="28" y="59"/>
                    </a:cubicBezTo>
                    <a:lnTo>
                      <a:pt x="27" y="58"/>
                    </a:lnTo>
                    <a:cubicBezTo>
                      <a:pt x="26" y="58"/>
                      <a:pt x="25" y="57"/>
                      <a:pt x="24" y="57"/>
                    </a:cubicBezTo>
                    <a:lnTo>
                      <a:pt x="21" y="57"/>
                    </a:lnTo>
                    <a:cubicBezTo>
                      <a:pt x="18" y="57"/>
                      <a:pt x="16" y="58"/>
                      <a:pt x="15" y="60"/>
                    </a:cubicBezTo>
                    <a:lnTo>
                      <a:pt x="13" y="62"/>
                    </a:lnTo>
                    <a:cubicBezTo>
                      <a:pt x="12" y="62"/>
                      <a:pt x="12" y="63"/>
                      <a:pt x="12" y="63"/>
                    </a:cubicBezTo>
                    <a:lnTo>
                      <a:pt x="5" y="73"/>
                    </a:lnTo>
                    <a:cubicBezTo>
                      <a:pt x="5" y="74"/>
                      <a:pt x="5" y="75"/>
                      <a:pt x="4" y="76"/>
                    </a:cubicBezTo>
                    <a:lnTo>
                      <a:pt x="4" y="81"/>
                    </a:lnTo>
                    <a:lnTo>
                      <a:pt x="4" y="87"/>
                    </a:lnTo>
                    <a:lnTo>
                      <a:pt x="3" y="88"/>
                    </a:lnTo>
                    <a:cubicBezTo>
                      <a:pt x="3" y="89"/>
                      <a:pt x="1" y="91"/>
                      <a:pt x="1" y="9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 name="Freeform 473">
                <a:extLst>
                  <a:ext uri="{FF2B5EF4-FFF2-40B4-BE49-F238E27FC236}">
                    <a16:creationId xmlns:a16="http://schemas.microsoft.com/office/drawing/2014/main" id="{4080B762-038C-D33D-DC5D-E61F31486069}"/>
                  </a:ext>
                </a:extLst>
              </p:cNvPr>
              <p:cNvSpPr>
                <a:spLocks noChangeArrowheads="1"/>
              </p:cNvSpPr>
              <p:nvPr/>
            </p:nvSpPr>
            <p:spPr bwMode="auto">
              <a:xfrm>
                <a:off x="7792912" y="4116489"/>
                <a:ext cx="89534" cy="41782"/>
              </a:xfrm>
              <a:custGeom>
                <a:avLst/>
                <a:gdLst>
                  <a:gd name="T0" fmla="*/ 13 w 133"/>
                  <a:gd name="T1" fmla="*/ 21 h 61"/>
                  <a:gd name="T2" fmla="*/ 4 w 133"/>
                  <a:gd name="T3" fmla="*/ 33 h 61"/>
                  <a:gd name="T4" fmla="*/ 0 w 133"/>
                  <a:gd name="T5" fmla="*/ 45 h 61"/>
                  <a:gd name="T6" fmla="*/ 8 w 133"/>
                  <a:gd name="T7" fmla="*/ 58 h 61"/>
                  <a:gd name="T8" fmla="*/ 17 w 133"/>
                  <a:gd name="T9" fmla="*/ 60 h 61"/>
                  <a:gd name="T10" fmla="*/ 25 w 133"/>
                  <a:gd name="T11" fmla="*/ 57 h 61"/>
                  <a:gd name="T12" fmla="*/ 33 w 133"/>
                  <a:gd name="T13" fmla="*/ 59 h 61"/>
                  <a:gd name="T14" fmla="*/ 41 w 133"/>
                  <a:gd name="T15" fmla="*/ 55 h 61"/>
                  <a:gd name="T16" fmla="*/ 45 w 133"/>
                  <a:gd name="T17" fmla="*/ 49 h 61"/>
                  <a:gd name="T18" fmla="*/ 50 w 133"/>
                  <a:gd name="T19" fmla="*/ 53 h 61"/>
                  <a:gd name="T20" fmla="*/ 62 w 133"/>
                  <a:gd name="T21" fmla="*/ 54 h 61"/>
                  <a:gd name="T22" fmla="*/ 71 w 133"/>
                  <a:gd name="T23" fmla="*/ 50 h 61"/>
                  <a:gd name="T24" fmla="*/ 77 w 133"/>
                  <a:gd name="T25" fmla="*/ 43 h 61"/>
                  <a:gd name="T26" fmla="*/ 81 w 133"/>
                  <a:gd name="T27" fmla="*/ 38 h 61"/>
                  <a:gd name="T28" fmla="*/ 84 w 133"/>
                  <a:gd name="T29" fmla="*/ 38 h 61"/>
                  <a:gd name="T30" fmla="*/ 91 w 133"/>
                  <a:gd name="T31" fmla="*/ 32 h 61"/>
                  <a:gd name="T32" fmla="*/ 89 w 133"/>
                  <a:gd name="T33" fmla="*/ 36 h 61"/>
                  <a:gd name="T34" fmla="*/ 89 w 133"/>
                  <a:gd name="T35" fmla="*/ 46 h 61"/>
                  <a:gd name="T36" fmla="*/ 92 w 133"/>
                  <a:gd name="T37" fmla="*/ 51 h 61"/>
                  <a:gd name="T38" fmla="*/ 103 w 133"/>
                  <a:gd name="T39" fmla="*/ 55 h 61"/>
                  <a:gd name="T40" fmla="*/ 108 w 133"/>
                  <a:gd name="T41" fmla="*/ 55 h 61"/>
                  <a:gd name="T42" fmla="*/ 113 w 133"/>
                  <a:gd name="T43" fmla="*/ 53 h 61"/>
                  <a:gd name="T44" fmla="*/ 119 w 133"/>
                  <a:gd name="T45" fmla="*/ 45 h 61"/>
                  <a:gd name="T46" fmla="*/ 123 w 133"/>
                  <a:gd name="T47" fmla="*/ 34 h 61"/>
                  <a:gd name="T48" fmla="*/ 129 w 133"/>
                  <a:gd name="T49" fmla="*/ 19 h 61"/>
                  <a:gd name="T50" fmla="*/ 128 w 133"/>
                  <a:gd name="T51" fmla="*/ 4 h 61"/>
                  <a:gd name="T52" fmla="*/ 118 w 133"/>
                  <a:gd name="T53" fmla="*/ 0 h 61"/>
                  <a:gd name="T54" fmla="*/ 104 w 133"/>
                  <a:gd name="T55" fmla="*/ 9 h 61"/>
                  <a:gd name="T56" fmla="*/ 94 w 133"/>
                  <a:gd name="T57" fmla="*/ 14 h 61"/>
                  <a:gd name="T58" fmla="*/ 86 w 133"/>
                  <a:gd name="T59" fmla="*/ 7 h 61"/>
                  <a:gd name="T60" fmla="*/ 68 w 133"/>
                  <a:gd name="T61" fmla="*/ 6 h 61"/>
                  <a:gd name="T62" fmla="*/ 55 w 133"/>
                  <a:gd name="T63" fmla="*/ 9 h 61"/>
                  <a:gd name="T64" fmla="*/ 48 w 133"/>
                  <a:gd name="T65" fmla="*/ 14 h 61"/>
                  <a:gd name="T66" fmla="*/ 44 w 133"/>
                  <a:gd name="T67" fmla="*/ 22 h 61"/>
                  <a:gd name="T68" fmla="*/ 34 w 133"/>
                  <a:gd name="T69" fmla="*/ 16 h 61"/>
                  <a:gd name="T70" fmla="*/ 22 w 133"/>
                  <a:gd name="T7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61">
                    <a:moveTo>
                      <a:pt x="22" y="17"/>
                    </a:moveTo>
                    <a:lnTo>
                      <a:pt x="13" y="21"/>
                    </a:lnTo>
                    <a:cubicBezTo>
                      <a:pt x="12" y="22"/>
                      <a:pt x="11" y="23"/>
                      <a:pt x="11" y="24"/>
                    </a:cubicBezTo>
                    <a:lnTo>
                      <a:pt x="4" y="33"/>
                    </a:lnTo>
                    <a:cubicBezTo>
                      <a:pt x="3" y="35"/>
                      <a:pt x="2" y="37"/>
                      <a:pt x="3" y="39"/>
                    </a:cubicBezTo>
                    <a:cubicBezTo>
                      <a:pt x="1" y="41"/>
                      <a:pt x="0" y="43"/>
                      <a:pt x="0" y="45"/>
                    </a:cubicBezTo>
                    <a:cubicBezTo>
                      <a:pt x="0" y="48"/>
                      <a:pt x="1" y="50"/>
                      <a:pt x="3" y="52"/>
                    </a:cubicBezTo>
                    <a:lnTo>
                      <a:pt x="8" y="58"/>
                    </a:lnTo>
                    <a:cubicBezTo>
                      <a:pt x="10" y="60"/>
                      <a:pt x="14" y="60"/>
                      <a:pt x="16" y="60"/>
                    </a:cubicBezTo>
                    <a:lnTo>
                      <a:pt x="17" y="60"/>
                    </a:lnTo>
                    <a:cubicBezTo>
                      <a:pt x="18" y="60"/>
                      <a:pt x="20" y="60"/>
                      <a:pt x="21" y="59"/>
                    </a:cubicBezTo>
                    <a:lnTo>
                      <a:pt x="25" y="57"/>
                    </a:lnTo>
                    <a:lnTo>
                      <a:pt x="30" y="58"/>
                    </a:lnTo>
                    <a:lnTo>
                      <a:pt x="33" y="59"/>
                    </a:lnTo>
                    <a:cubicBezTo>
                      <a:pt x="35" y="59"/>
                      <a:pt x="37" y="58"/>
                      <a:pt x="39" y="57"/>
                    </a:cubicBezTo>
                    <a:lnTo>
                      <a:pt x="41" y="55"/>
                    </a:lnTo>
                    <a:cubicBezTo>
                      <a:pt x="42" y="54"/>
                      <a:pt x="43" y="53"/>
                      <a:pt x="43" y="52"/>
                    </a:cubicBezTo>
                    <a:lnTo>
                      <a:pt x="45" y="49"/>
                    </a:lnTo>
                    <a:lnTo>
                      <a:pt x="45" y="50"/>
                    </a:lnTo>
                    <a:lnTo>
                      <a:pt x="50" y="53"/>
                    </a:lnTo>
                    <a:cubicBezTo>
                      <a:pt x="52" y="54"/>
                      <a:pt x="54" y="54"/>
                      <a:pt x="55" y="54"/>
                    </a:cubicBezTo>
                    <a:lnTo>
                      <a:pt x="62" y="54"/>
                    </a:lnTo>
                    <a:cubicBezTo>
                      <a:pt x="63" y="53"/>
                      <a:pt x="64" y="53"/>
                      <a:pt x="65" y="53"/>
                    </a:cubicBezTo>
                    <a:lnTo>
                      <a:pt x="71" y="50"/>
                    </a:lnTo>
                    <a:cubicBezTo>
                      <a:pt x="71" y="49"/>
                      <a:pt x="72" y="49"/>
                      <a:pt x="73" y="48"/>
                    </a:cubicBezTo>
                    <a:lnTo>
                      <a:pt x="77" y="43"/>
                    </a:lnTo>
                    <a:cubicBezTo>
                      <a:pt x="78" y="42"/>
                      <a:pt x="78" y="41"/>
                      <a:pt x="79" y="40"/>
                    </a:cubicBezTo>
                    <a:lnTo>
                      <a:pt x="81" y="38"/>
                    </a:lnTo>
                    <a:lnTo>
                      <a:pt x="81" y="38"/>
                    </a:lnTo>
                    <a:lnTo>
                      <a:pt x="84" y="38"/>
                    </a:lnTo>
                    <a:lnTo>
                      <a:pt x="84" y="38"/>
                    </a:lnTo>
                    <a:cubicBezTo>
                      <a:pt x="87" y="38"/>
                      <a:pt x="90" y="35"/>
                      <a:pt x="91" y="32"/>
                    </a:cubicBezTo>
                    <a:lnTo>
                      <a:pt x="92" y="33"/>
                    </a:lnTo>
                    <a:cubicBezTo>
                      <a:pt x="91" y="34"/>
                      <a:pt x="90" y="35"/>
                      <a:pt x="89" y="36"/>
                    </a:cubicBezTo>
                    <a:lnTo>
                      <a:pt x="88" y="39"/>
                    </a:lnTo>
                    <a:cubicBezTo>
                      <a:pt x="87" y="41"/>
                      <a:pt x="88" y="44"/>
                      <a:pt x="89" y="46"/>
                    </a:cubicBezTo>
                    <a:lnTo>
                      <a:pt x="91" y="49"/>
                    </a:lnTo>
                    <a:lnTo>
                      <a:pt x="92" y="51"/>
                    </a:lnTo>
                    <a:cubicBezTo>
                      <a:pt x="93" y="53"/>
                      <a:pt x="95" y="54"/>
                      <a:pt x="97" y="54"/>
                    </a:cubicBezTo>
                    <a:lnTo>
                      <a:pt x="103" y="55"/>
                    </a:lnTo>
                    <a:lnTo>
                      <a:pt x="104" y="55"/>
                    </a:lnTo>
                    <a:lnTo>
                      <a:pt x="108" y="55"/>
                    </a:lnTo>
                    <a:cubicBezTo>
                      <a:pt x="108" y="55"/>
                      <a:pt x="109" y="54"/>
                      <a:pt x="110" y="54"/>
                    </a:cubicBezTo>
                    <a:lnTo>
                      <a:pt x="113" y="53"/>
                    </a:lnTo>
                    <a:cubicBezTo>
                      <a:pt x="116" y="52"/>
                      <a:pt x="118" y="50"/>
                      <a:pt x="118" y="48"/>
                    </a:cubicBezTo>
                    <a:lnTo>
                      <a:pt x="119" y="45"/>
                    </a:lnTo>
                    <a:cubicBezTo>
                      <a:pt x="120" y="43"/>
                      <a:pt x="120" y="41"/>
                      <a:pt x="119" y="39"/>
                    </a:cubicBezTo>
                    <a:lnTo>
                      <a:pt x="123" y="34"/>
                    </a:lnTo>
                    <a:cubicBezTo>
                      <a:pt x="125" y="31"/>
                      <a:pt x="125" y="27"/>
                      <a:pt x="123" y="25"/>
                    </a:cubicBezTo>
                    <a:lnTo>
                      <a:pt x="129" y="19"/>
                    </a:lnTo>
                    <a:cubicBezTo>
                      <a:pt x="131" y="17"/>
                      <a:pt x="132" y="13"/>
                      <a:pt x="131" y="10"/>
                    </a:cubicBezTo>
                    <a:lnTo>
                      <a:pt x="128" y="4"/>
                    </a:lnTo>
                    <a:cubicBezTo>
                      <a:pt x="127" y="2"/>
                      <a:pt x="124" y="0"/>
                      <a:pt x="121" y="0"/>
                    </a:cubicBezTo>
                    <a:lnTo>
                      <a:pt x="118" y="0"/>
                    </a:lnTo>
                    <a:cubicBezTo>
                      <a:pt x="116" y="0"/>
                      <a:pt x="114" y="0"/>
                      <a:pt x="113" y="1"/>
                    </a:cubicBezTo>
                    <a:lnTo>
                      <a:pt x="104" y="9"/>
                    </a:lnTo>
                    <a:lnTo>
                      <a:pt x="95" y="13"/>
                    </a:lnTo>
                    <a:lnTo>
                      <a:pt x="94" y="14"/>
                    </a:lnTo>
                    <a:cubicBezTo>
                      <a:pt x="93" y="13"/>
                      <a:pt x="93" y="13"/>
                      <a:pt x="92" y="12"/>
                    </a:cubicBezTo>
                    <a:lnTo>
                      <a:pt x="86" y="7"/>
                    </a:lnTo>
                    <a:cubicBezTo>
                      <a:pt x="84" y="6"/>
                      <a:pt x="82" y="5"/>
                      <a:pt x="81" y="5"/>
                    </a:cubicBezTo>
                    <a:lnTo>
                      <a:pt x="68" y="6"/>
                    </a:lnTo>
                    <a:lnTo>
                      <a:pt x="57" y="8"/>
                    </a:lnTo>
                    <a:cubicBezTo>
                      <a:pt x="56" y="8"/>
                      <a:pt x="55" y="9"/>
                      <a:pt x="55" y="9"/>
                    </a:cubicBezTo>
                    <a:lnTo>
                      <a:pt x="51" y="12"/>
                    </a:lnTo>
                    <a:cubicBezTo>
                      <a:pt x="50" y="13"/>
                      <a:pt x="49" y="13"/>
                      <a:pt x="48" y="14"/>
                    </a:cubicBezTo>
                    <a:lnTo>
                      <a:pt x="45" y="19"/>
                    </a:lnTo>
                    <a:cubicBezTo>
                      <a:pt x="45" y="20"/>
                      <a:pt x="45" y="21"/>
                      <a:pt x="44" y="22"/>
                    </a:cubicBezTo>
                    <a:lnTo>
                      <a:pt x="38" y="18"/>
                    </a:lnTo>
                    <a:cubicBezTo>
                      <a:pt x="37" y="17"/>
                      <a:pt x="36" y="16"/>
                      <a:pt x="34" y="16"/>
                    </a:cubicBezTo>
                    <a:lnTo>
                      <a:pt x="26" y="16"/>
                    </a:lnTo>
                    <a:cubicBezTo>
                      <a:pt x="24" y="16"/>
                      <a:pt x="23" y="16"/>
                      <a:pt x="22" y="1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 name="Freeform 474">
                <a:extLst>
                  <a:ext uri="{FF2B5EF4-FFF2-40B4-BE49-F238E27FC236}">
                    <a16:creationId xmlns:a16="http://schemas.microsoft.com/office/drawing/2014/main" id="{FD997630-FE76-0863-E955-C3C618919A0F}"/>
                  </a:ext>
                </a:extLst>
              </p:cNvPr>
              <p:cNvSpPr>
                <a:spLocks noChangeArrowheads="1"/>
              </p:cNvSpPr>
              <p:nvPr/>
            </p:nvSpPr>
            <p:spPr bwMode="auto">
              <a:xfrm>
                <a:off x="7712331" y="4182147"/>
                <a:ext cx="29844" cy="26861"/>
              </a:xfrm>
              <a:custGeom>
                <a:avLst/>
                <a:gdLst>
                  <a:gd name="T0" fmla="*/ 38 w 44"/>
                  <a:gd name="T1" fmla="*/ 4 h 38"/>
                  <a:gd name="T2" fmla="*/ 34 w 44"/>
                  <a:gd name="T3" fmla="*/ 2 h 38"/>
                  <a:gd name="T4" fmla="*/ 33 w 44"/>
                  <a:gd name="T5" fmla="*/ 3 h 38"/>
                  <a:gd name="T6" fmla="*/ 25 w 44"/>
                  <a:gd name="T7" fmla="*/ 0 h 38"/>
                  <a:gd name="T8" fmla="*/ 19 w 44"/>
                  <a:gd name="T9" fmla="*/ 1 h 38"/>
                  <a:gd name="T10" fmla="*/ 16 w 44"/>
                  <a:gd name="T11" fmla="*/ 3 h 38"/>
                  <a:gd name="T12" fmla="*/ 13 w 44"/>
                  <a:gd name="T13" fmla="*/ 6 h 38"/>
                  <a:gd name="T14" fmla="*/ 12 w 44"/>
                  <a:gd name="T15" fmla="*/ 7 h 38"/>
                  <a:gd name="T16" fmla="*/ 10 w 44"/>
                  <a:gd name="T17" fmla="*/ 8 h 38"/>
                  <a:gd name="T18" fmla="*/ 7 w 44"/>
                  <a:gd name="T19" fmla="*/ 9 h 38"/>
                  <a:gd name="T20" fmla="*/ 3 w 44"/>
                  <a:gd name="T21" fmla="*/ 13 h 38"/>
                  <a:gd name="T22" fmla="*/ 1 w 44"/>
                  <a:gd name="T23" fmla="*/ 16 h 38"/>
                  <a:gd name="T24" fmla="*/ 1 w 44"/>
                  <a:gd name="T25" fmla="*/ 22 h 38"/>
                  <a:gd name="T26" fmla="*/ 2 w 44"/>
                  <a:gd name="T27" fmla="*/ 26 h 38"/>
                  <a:gd name="T28" fmla="*/ 4 w 44"/>
                  <a:gd name="T29" fmla="*/ 29 h 38"/>
                  <a:gd name="T30" fmla="*/ 8 w 44"/>
                  <a:gd name="T31" fmla="*/ 33 h 38"/>
                  <a:gd name="T32" fmla="*/ 11 w 44"/>
                  <a:gd name="T33" fmla="*/ 35 h 38"/>
                  <a:gd name="T34" fmla="*/ 15 w 44"/>
                  <a:gd name="T35" fmla="*/ 36 h 38"/>
                  <a:gd name="T36" fmla="*/ 18 w 44"/>
                  <a:gd name="T37" fmla="*/ 37 h 38"/>
                  <a:gd name="T38" fmla="*/ 24 w 44"/>
                  <a:gd name="T39" fmla="*/ 34 h 38"/>
                  <a:gd name="T40" fmla="*/ 26 w 44"/>
                  <a:gd name="T41" fmla="*/ 32 h 38"/>
                  <a:gd name="T42" fmla="*/ 28 w 44"/>
                  <a:gd name="T43" fmla="*/ 29 h 38"/>
                  <a:gd name="T44" fmla="*/ 28 w 44"/>
                  <a:gd name="T45" fmla="*/ 29 h 38"/>
                  <a:gd name="T46" fmla="*/ 38 w 44"/>
                  <a:gd name="T47" fmla="*/ 27 h 38"/>
                  <a:gd name="T48" fmla="*/ 40 w 44"/>
                  <a:gd name="T49" fmla="*/ 25 h 38"/>
                  <a:gd name="T50" fmla="*/ 41 w 44"/>
                  <a:gd name="T51" fmla="*/ 17 h 38"/>
                  <a:gd name="T52" fmla="*/ 41 w 44"/>
                  <a:gd name="T53" fmla="*/ 17 h 38"/>
                  <a:gd name="T54" fmla="*/ 43 w 44"/>
                  <a:gd name="T55" fmla="*/ 11 h 38"/>
                  <a:gd name="T56" fmla="*/ 38 w 44"/>
                  <a:gd name="T5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8">
                    <a:moveTo>
                      <a:pt x="38" y="4"/>
                    </a:moveTo>
                    <a:cubicBezTo>
                      <a:pt x="37" y="3"/>
                      <a:pt x="35" y="2"/>
                      <a:pt x="34" y="2"/>
                    </a:cubicBezTo>
                    <a:lnTo>
                      <a:pt x="33" y="3"/>
                    </a:lnTo>
                    <a:lnTo>
                      <a:pt x="25" y="0"/>
                    </a:lnTo>
                    <a:cubicBezTo>
                      <a:pt x="23" y="0"/>
                      <a:pt x="20" y="0"/>
                      <a:pt x="19" y="1"/>
                    </a:cubicBezTo>
                    <a:lnTo>
                      <a:pt x="16" y="3"/>
                    </a:lnTo>
                    <a:cubicBezTo>
                      <a:pt x="15" y="4"/>
                      <a:pt x="14" y="5"/>
                      <a:pt x="13" y="6"/>
                    </a:cubicBezTo>
                    <a:lnTo>
                      <a:pt x="12" y="7"/>
                    </a:lnTo>
                    <a:cubicBezTo>
                      <a:pt x="11" y="7"/>
                      <a:pt x="10" y="7"/>
                      <a:pt x="10" y="8"/>
                    </a:cubicBezTo>
                    <a:lnTo>
                      <a:pt x="7" y="9"/>
                    </a:lnTo>
                    <a:cubicBezTo>
                      <a:pt x="5" y="10"/>
                      <a:pt x="4" y="11"/>
                      <a:pt x="3" y="13"/>
                    </a:cubicBezTo>
                    <a:lnTo>
                      <a:pt x="1" y="16"/>
                    </a:lnTo>
                    <a:cubicBezTo>
                      <a:pt x="0" y="18"/>
                      <a:pt x="0" y="20"/>
                      <a:pt x="1" y="22"/>
                    </a:cubicBezTo>
                    <a:lnTo>
                      <a:pt x="2" y="26"/>
                    </a:lnTo>
                    <a:cubicBezTo>
                      <a:pt x="2" y="27"/>
                      <a:pt x="3" y="28"/>
                      <a:pt x="4" y="29"/>
                    </a:cubicBezTo>
                    <a:lnTo>
                      <a:pt x="8" y="33"/>
                    </a:lnTo>
                    <a:cubicBezTo>
                      <a:pt x="9" y="34"/>
                      <a:pt x="10" y="34"/>
                      <a:pt x="11" y="35"/>
                    </a:cubicBezTo>
                    <a:lnTo>
                      <a:pt x="15" y="36"/>
                    </a:lnTo>
                    <a:cubicBezTo>
                      <a:pt x="16" y="37"/>
                      <a:pt x="17" y="37"/>
                      <a:pt x="18" y="37"/>
                    </a:cubicBezTo>
                    <a:cubicBezTo>
                      <a:pt x="21" y="37"/>
                      <a:pt x="23" y="36"/>
                      <a:pt x="24" y="34"/>
                    </a:cubicBezTo>
                    <a:lnTo>
                      <a:pt x="26" y="32"/>
                    </a:lnTo>
                    <a:cubicBezTo>
                      <a:pt x="27" y="31"/>
                      <a:pt x="27" y="30"/>
                      <a:pt x="28" y="29"/>
                    </a:cubicBezTo>
                    <a:lnTo>
                      <a:pt x="28" y="29"/>
                    </a:lnTo>
                    <a:cubicBezTo>
                      <a:pt x="32" y="31"/>
                      <a:pt x="36" y="30"/>
                      <a:pt x="38" y="27"/>
                    </a:cubicBezTo>
                    <a:lnTo>
                      <a:pt x="40" y="25"/>
                    </a:lnTo>
                    <a:cubicBezTo>
                      <a:pt x="42" y="23"/>
                      <a:pt x="42" y="20"/>
                      <a:pt x="41" y="17"/>
                    </a:cubicBezTo>
                    <a:lnTo>
                      <a:pt x="41" y="17"/>
                    </a:lnTo>
                    <a:cubicBezTo>
                      <a:pt x="42" y="15"/>
                      <a:pt x="43" y="13"/>
                      <a:pt x="43" y="11"/>
                    </a:cubicBezTo>
                    <a:cubicBezTo>
                      <a:pt x="43" y="8"/>
                      <a:pt x="40" y="5"/>
                      <a:pt x="38" y="4"/>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 name="Freeform 475">
                <a:extLst>
                  <a:ext uri="{FF2B5EF4-FFF2-40B4-BE49-F238E27FC236}">
                    <a16:creationId xmlns:a16="http://schemas.microsoft.com/office/drawing/2014/main" id="{796B0F8F-8C87-BDEC-929E-B9AB7B85E538}"/>
                  </a:ext>
                </a:extLst>
              </p:cNvPr>
              <p:cNvSpPr>
                <a:spLocks noChangeArrowheads="1"/>
              </p:cNvSpPr>
              <p:nvPr/>
            </p:nvSpPr>
            <p:spPr bwMode="auto">
              <a:xfrm>
                <a:off x="7685471" y="4110519"/>
                <a:ext cx="17906" cy="20893"/>
              </a:xfrm>
              <a:custGeom>
                <a:avLst/>
                <a:gdLst>
                  <a:gd name="T0" fmla="*/ 6 w 28"/>
                  <a:gd name="T1" fmla="*/ 2 h 31"/>
                  <a:gd name="T2" fmla="*/ 1 w 28"/>
                  <a:gd name="T3" fmla="*/ 8 h 31"/>
                  <a:gd name="T4" fmla="*/ 0 w 28"/>
                  <a:gd name="T5" fmla="*/ 12 h 31"/>
                  <a:gd name="T6" fmla="*/ 0 w 28"/>
                  <a:gd name="T7" fmla="*/ 14 h 31"/>
                  <a:gd name="T8" fmla="*/ 0 w 28"/>
                  <a:gd name="T9" fmla="*/ 19 h 31"/>
                  <a:gd name="T10" fmla="*/ 1 w 28"/>
                  <a:gd name="T11" fmla="*/ 22 h 31"/>
                  <a:gd name="T12" fmla="*/ 2 w 28"/>
                  <a:gd name="T13" fmla="*/ 25 h 31"/>
                  <a:gd name="T14" fmla="*/ 5 w 28"/>
                  <a:gd name="T15" fmla="*/ 28 h 31"/>
                  <a:gd name="T16" fmla="*/ 8 w 28"/>
                  <a:gd name="T17" fmla="*/ 29 h 31"/>
                  <a:gd name="T18" fmla="*/ 12 w 28"/>
                  <a:gd name="T19" fmla="*/ 30 h 31"/>
                  <a:gd name="T20" fmla="*/ 16 w 28"/>
                  <a:gd name="T21" fmla="*/ 30 h 31"/>
                  <a:gd name="T22" fmla="*/ 20 w 28"/>
                  <a:gd name="T23" fmla="*/ 28 h 31"/>
                  <a:gd name="T24" fmla="*/ 24 w 28"/>
                  <a:gd name="T25" fmla="*/ 24 h 31"/>
                  <a:gd name="T26" fmla="*/ 25 w 28"/>
                  <a:gd name="T27" fmla="*/ 20 h 31"/>
                  <a:gd name="T28" fmla="*/ 25 w 28"/>
                  <a:gd name="T29" fmla="*/ 13 h 31"/>
                  <a:gd name="T30" fmla="*/ 23 w 28"/>
                  <a:gd name="T31" fmla="*/ 9 h 31"/>
                  <a:gd name="T32" fmla="*/ 22 w 28"/>
                  <a:gd name="T33" fmla="*/ 7 h 31"/>
                  <a:gd name="T34" fmla="*/ 18 w 28"/>
                  <a:gd name="T35" fmla="*/ 3 h 31"/>
                  <a:gd name="T36" fmla="*/ 9 w 28"/>
                  <a:gd name="T37" fmla="*/ 1 h 31"/>
                  <a:gd name="T38" fmla="*/ 6 w 28"/>
                  <a:gd name="T3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31">
                    <a:moveTo>
                      <a:pt x="6" y="2"/>
                    </a:moveTo>
                    <a:cubicBezTo>
                      <a:pt x="4" y="3"/>
                      <a:pt x="2" y="5"/>
                      <a:pt x="1" y="8"/>
                    </a:cubicBezTo>
                    <a:lnTo>
                      <a:pt x="0" y="12"/>
                    </a:lnTo>
                    <a:cubicBezTo>
                      <a:pt x="0" y="13"/>
                      <a:pt x="0" y="13"/>
                      <a:pt x="0" y="14"/>
                    </a:cubicBezTo>
                    <a:lnTo>
                      <a:pt x="0" y="19"/>
                    </a:lnTo>
                    <a:cubicBezTo>
                      <a:pt x="0" y="20"/>
                      <a:pt x="0" y="21"/>
                      <a:pt x="1" y="22"/>
                    </a:cubicBezTo>
                    <a:lnTo>
                      <a:pt x="2" y="25"/>
                    </a:lnTo>
                    <a:cubicBezTo>
                      <a:pt x="3" y="26"/>
                      <a:pt x="4" y="27"/>
                      <a:pt x="5" y="28"/>
                    </a:cubicBezTo>
                    <a:lnTo>
                      <a:pt x="8" y="29"/>
                    </a:lnTo>
                    <a:cubicBezTo>
                      <a:pt x="10" y="30"/>
                      <a:pt x="11" y="30"/>
                      <a:pt x="12" y="30"/>
                    </a:cubicBezTo>
                    <a:cubicBezTo>
                      <a:pt x="14" y="30"/>
                      <a:pt x="15" y="30"/>
                      <a:pt x="16" y="30"/>
                    </a:cubicBezTo>
                    <a:lnTo>
                      <a:pt x="20" y="28"/>
                    </a:lnTo>
                    <a:cubicBezTo>
                      <a:pt x="22" y="27"/>
                      <a:pt x="23" y="25"/>
                      <a:pt x="24" y="24"/>
                    </a:cubicBezTo>
                    <a:lnTo>
                      <a:pt x="25" y="20"/>
                    </a:lnTo>
                    <a:cubicBezTo>
                      <a:pt x="27" y="18"/>
                      <a:pt x="26" y="15"/>
                      <a:pt x="25" y="13"/>
                    </a:cubicBezTo>
                    <a:lnTo>
                      <a:pt x="23" y="9"/>
                    </a:lnTo>
                    <a:cubicBezTo>
                      <a:pt x="23" y="9"/>
                      <a:pt x="22" y="8"/>
                      <a:pt x="22" y="7"/>
                    </a:cubicBezTo>
                    <a:lnTo>
                      <a:pt x="18" y="3"/>
                    </a:lnTo>
                    <a:cubicBezTo>
                      <a:pt x="15" y="1"/>
                      <a:pt x="12" y="0"/>
                      <a:pt x="9" y="1"/>
                    </a:cubicBezTo>
                    <a:lnTo>
                      <a:pt x="6" y="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 name="Freeform 476">
                <a:extLst>
                  <a:ext uri="{FF2B5EF4-FFF2-40B4-BE49-F238E27FC236}">
                    <a16:creationId xmlns:a16="http://schemas.microsoft.com/office/drawing/2014/main" id="{66C37E21-95EA-1B96-EBB5-260E1AA1F7AF}"/>
                  </a:ext>
                </a:extLst>
              </p:cNvPr>
              <p:cNvSpPr>
                <a:spLocks noChangeArrowheads="1"/>
              </p:cNvSpPr>
              <p:nvPr/>
            </p:nvSpPr>
            <p:spPr bwMode="auto">
              <a:xfrm>
                <a:off x="7766051" y="4116489"/>
                <a:ext cx="35814" cy="23876"/>
              </a:xfrm>
              <a:custGeom>
                <a:avLst/>
                <a:gdLst>
                  <a:gd name="T0" fmla="*/ 2 w 52"/>
                  <a:gd name="T1" fmla="*/ 12 h 36"/>
                  <a:gd name="T2" fmla="*/ 2 w 52"/>
                  <a:gd name="T3" fmla="*/ 20 h 36"/>
                  <a:gd name="T4" fmla="*/ 9 w 52"/>
                  <a:gd name="T5" fmla="*/ 24 h 36"/>
                  <a:gd name="T6" fmla="*/ 10 w 52"/>
                  <a:gd name="T7" fmla="*/ 25 h 36"/>
                  <a:gd name="T8" fmla="*/ 13 w 52"/>
                  <a:gd name="T9" fmla="*/ 28 h 36"/>
                  <a:gd name="T10" fmla="*/ 16 w 52"/>
                  <a:gd name="T11" fmla="*/ 29 h 36"/>
                  <a:gd name="T12" fmla="*/ 18 w 52"/>
                  <a:gd name="T13" fmla="*/ 30 h 36"/>
                  <a:gd name="T14" fmla="*/ 23 w 52"/>
                  <a:gd name="T15" fmla="*/ 30 h 36"/>
                  <a:gd name="T16" fmla="*/ 23 w 52"/>
                  <a:gd name="T17" fmla="*/ 31 h 36"/>
                  <a:gd name="T18" fmla="*/ 30 w 52"/>
                  <a:gd name="T19" fmla="*/ 35 h 36"/>
                  <a:gd name="T20" fmla="*/ 31 w 52"/>
                  <a:gd name="T21" fmla="*/ 35 h 36"/>
                  <a:gd name="T22" fmla="*/ 39 w 52"/>
                  <a:gd name="T23" fmla="*/ 29 h 36"/>
                  <a:gd name="T24" fmla="*/ 40 w 52"/>
                  <a:gd name="T25" fmla="*/ 27 h 36"/>
                  <a:gd name="T26" fmla="*/ 43 w 52"/>
                  <a:gd name="T27" fmla="*/ 27 h 36"/>
                  <a:gd name="T28" fmla="*/ 49 w 52"/>
                  <a:gd name="T29" fmla="*/ 25 h 36"/>
                  <a:gd name="T30" fmla="*/ 51 w 52"/>
                  <a:gd name="T31" fmla="*/ 19 h 36"/>
                  <a:gd name="T32" fmla="*/ 51 w 52"/>
                  <a:gd name="T33" fmla="*/ 16 h 36"/>
                  <a:gd name="T34" fmla="*/ 43 w 52"/>
                  <a:gd name="T35" fmla="*/ 8 h 36"/>
                  <a:gd name="T36" fmla="*/ 34 w 52"/>
                  <a:gd name="T37" fmla="*/ 8 h 36"/>
                  <a:gd name="T38" fmla="*/ 32 w 52"/>
                  <a:gd name="T39" fmla="*/ 4 h 36"/>
                  <a:gd name="T40" fmla="*/ 24 w 52"/>
                  <a:gd name="T41" fmla="*/ 0 h 36"/>
                  <a:gd name="T42" fmla="*/ 15 w 52"/>
                  <a:gd name="T43" fmla="*/ 1 h 36"/>
                  <a:gd name="T44" fmla="*/ 12 w 52"/>
                  <a:gd name="T45" fmla="*/ 2 h 36"/>
                  <a:gd name="T46" fmla="*/ 8 w 52"/>
                  <a:gd name="T47" fmla="*/ 4 h 36"/>
                  <a:gd name="T48" fmla="*/ 4 w 52"/>
                  <a:gd name="T49" fmla="*/ 7 h 36"/>
                  <a:gd name="T50" fmla="*/ 2 w 52"/>
                  <a:gd name="T51"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6">
                    <a:moveTo>
                      <a:pt x="2" y="12"/>
                    </a:moveTo>
                    <a:cubicBezTo>
                      <a:pt x="0" y="15"/>
                      <a:pt x="0" y="18"/>
                      <a:pt x="2" y="20"/>
                    </a:cubicBezTo>
                    <a:cubicBezTo>
                      <a:pt x="3" y="23"/>
                      <a:pt x="6" y="24"/>
                      <a:pt x="9" y="24"/>
                    </a:cubicBezTo>
                    <a:lnTo>
                      <a:pt x="10" y="25"/>
                    </a:lnTo>
                    <a:cubicBezTo>
                      <a:pt x="11" y="26"/>
                      <a:pt x="12" y="27"/>
                      <a:pt x="13" y="28"/>
                    </a:cubicBezTo>
                    <a:lnTo>
                      <a:pt x="16" y="29"/>
                    </a:lnTo>
                    <a:cubicBezTo>
                      <a:pt x="17" y="29"/>
                      <a:pt x="18" y="29"/>
                      <a:pt x="18" y="30"/>
                    </a:cubicBezTo>
                    <a:lnTo>
                      <a:pt x="23" y="30"/>
                    </a:lnTo>
                    <a:lnTo>
                      <a:pt x="23" y="31"/>
                    </a:lnTo>
                    <a:cubicBezTo>
                      <a:pt x="24" y="33"/>
                      <a:pt x="27" y="35"/>
                      <a:pt x="30" y="35"/>
                    </a:cubicBezTo>
                    <a:lnTo>
                      <a:pt x="31" y="35"/>
                    </a:lnTo>
                    <a:cubicBezTo>
                      <a:pt x="35" y="35"/>
                      <a:pt x="38" y="32"/>
                      <a:pt x="39" y="29"/>
                    </a:cubicBezTo>
                    <a:lnTo>
                      <a:pt x="40" y="27"/>
                    </a:lnTo>
                    <a:lnTo>
                      <a:pt x="43" y="27"/>
                    </a:lnTo>
                    <a:cubicBezTo>
                      <a:pt x="45" y="27"/>
                      <a:pt x="47" y="26"/>
                      <a:pt x="49" y="25"/>
                    </a:cubicBezTo>
                    <a:cubicBezTo>
                      <a:pt x="50" y="23"/>
                      <a:pt x="51" y="21"/>
                      <a:pt x="51" y="19"/>
                    </a:cubicBezTo>
                    <a:lnTo>
                      <a:pt x="51" y="16"/>
                    </a:lnTo>
                    <a:cubicBezTo>
                      <a:pt x="51" y="12"/>
                      <a:pt x="48" y="8"/>
                      <a:pt x="43" y="8"/>
                    </a:cubicBezTo>
                    <a:lnTo>
                      <a:pt x="34" y="8"/>
                    </a:lnTo>
                    <a:lnTo>
                      <a:pt x="32" y="4"/>
                    </a:lnTo>
                    <a:cubicBezTo>
                      <a:pt x="30" y="1"/>
                      <a:pt x="28" y="0"/>
                      <a:pt x="24" y="0"/>
                    </a:cubicBezTo>
                    <a:lnTo>
                      <a:pt x="15" y="1"/>
                    </a:lnTo>
                    <a:cubicBezTo>
                      <a:pt x="14" y="1"/>
                      <a:pt x="13" y="1"/>
                      <a:pt x="12" y="2"/>
                    </a:cubicBezTo>
                    <a:lnTo>
                      <a:pt x="8" y="4"/>
                    </a:lnTo>
                    <a:cubicBezTo>
                      <a:pt x="6" y="5"/>
                      <a:pt x="5" y="6"/>
                      <a:pt x="4" y="7"/>
                    </a:cubicBezTo>
                    <a:lnTo>
                      <a:pt x="2" y="12"/>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 name="Freeform 477">
                <a:extLst>
                  <a:ext uri="{FF2B5EF4-FFF2-40B4-BE49-F238E27FC236}">
                    <a16:creationId xmlns:a16="http://schemas.microsoft.com/office/drawing/2014/main" id="{25FC8F43-4100-A3BB-6CBA-CDCEA5EEFF8E}"/>
                  </a:ext>
                </a:extLst>
              </p:cNvPr>
              <p:cNvSpPr>
                <a:spLocks noChangeArrowheads="1"/>
              </p:cNvSpPr>
              <p:nvPr/>
            </p:nvSpPr>
            <p:spPr bwMode="auto">
              <a:xfrm>
                <a:off x="7682487" y="4131412"/>
                <a:ext cx="17906" cy="23876"/>
              </a:xfrm>
              <a:custGeom>
                <a:avLst/>
                <a:gdLst>
                  <a:gd name="T0" fmla="*/ 2 w 28"/>
                  <a:gd name="T1" fmla="*/ 6 h 34"/>
                  <a:gd name="T2" fmla="*/ 0 w 28"/>
                  <a:gd name="T3" fmla="*/ 12 h 34"/>
                  <a:gd name="T4" fmla="*/ 1 w 28"/>
                  <a:gd name="T5" fmla="*/ 17 h 34"/>
                  <a:gd name="T6" fmla="*/ 2 w 28"/>
                  <a:gd name="T7" fmla="*/ 20 h 34"/>
                  <a:gd name="T8" fmla="*/ 5 w 28"/>
                  <a:gd name="T9" fmla="*/ 26 h 34"/>
                  <a:gd name="T10" fmla="*/ 7 w 28"/>
                  <a:gd name="T11" fmla="*/ 28 h 34"/>
                  <a:gd name="T12" fmla="*/ 10 w 28"/>
                  <a:gd name="T13" fmla="*/ 31 h 34"/>
                  <a:gd name="T14" fmla="*/ 15 w 28"/>
                  <a:gd name="T15" fmla="*/ 33 h 34"/>
                  <a:gd name="T16" fmla="*/ 17 w 28"/>
                  <a:gd name="T17" fmla="*/ 33 h 34"/>
                  <a:gd name="T18" fmla="*/ 19 w 28"/>
                  <a:gd name="T19" fmla="*/ 32 h 34"/>
                  <a:gd name="T20" fmla="*/ 25 w 28"/>
                  <a:gd name="T21" fmla="*/ 28 h 34"/>
                  <a:gd name="T22" fmla="*/ 26 w 28"/>
                  <a:gd name="T23" fmla="*/ 25 h 34"/>
                  <a:gd name="T24" fmla="*/ 26 w 28"/>
                  <a:gd name="T25" fmla="*/ 21 h 34"/>
                  <a:gd name="T26" fmla="*/ 26 w 28"/>
                  <a:gd name="T27" fmla="*/ 17 h 34"/>
                  <a:gd name="T28" fmla="*/ 25 w 28"/>
                  <a:gd name="T29" fmla="*/ 14 h 34"/>
                  <a:gd name="T30" fmla="*/ 24 w 28"/>
                  <a:gd name="T31" fmla="*/ 10 h 34"/>
                  <a:gd name="T32" fmla="*/ 19 w 28"/>
                  <a:gd name="T33" fmla="*/ 4 h 34"/>
                  <a:gd name="T34" fmla="*/ 15 w 28"/>
                  <a:gd name="T35" fmla="*/ 1 h 34"/>
                  <a:gd name="T36" fmla="*/ 9 w 28"/>
                  <a:gd name="T37" fmla="*/ 1 h 34"/>
                  <a:gd name="T38" fmla="*/ 7 w 28"/>
                  <a:gd name="T39" fmla="*/ 2 h 34"/>
                  <a:gd name="T40" fmla="*/ 4 w 28"/>
                  <a:gd name="T41" fmla="*/ 4 h 34"/>
                  <a:gd name="T42" fmla="*/ 2 w 28"/>
                  <a:gd name="T4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4">
                    <a:moveTo>
                      <a:pt x="2" y="6"/>
                    </a:moveTo>
                    <a:cubicBezTo>
                      <a:pt x="1" y="8"/>
                      <a:pt x="0" y="10"/>
                      <a:pt x="0" y="12"/>
                    </a:cubicBezTo>
                    <a:lnTo>
                      <a:pt x="1" y="17"/>
                    </a:lnTo>
                    <a:cubicBezTo>
                      <a:pt x="1" y="18"/>
                      <a:pt x="1" y="19"/>
                      <a:pt x="2" y="20"/>
                    </a:cubicBezTo>
                    <a:lnTo>
                      <a:pt x="5" y="26"/>
                    </a:lnTo>
                    <a:cubicBezTo>
                      <a:pt x="6" y="27"/>
                      <a:pt x="6" y="28"/>
                      <a:pt x="7" y="28"/>
                    </a:cubicBezTo>
                    <a:lnTo>
                      <a:pt x="10" y="31"/>
                    </a:lnTo>
                    <a:cubicBezTo>
                      <a:pt x="12" y="32"/>
                      <a:pt x="13" y="33"/>
                      <a:pt x="15" y="33"/>
                    </a:cubicBezTo>
                    <a:cubicBezTo>
                      <a:pt x="16" y="33"/>
                      <a:pt x="16" y="33"/>
                      <a:pt x="17" y="33"/>
                    </a:cubicBezTo>
                    <a:lnTo>
                      <a:pt x="19" y="32"/>
                    </a:lnTo>
                    <a:cubicBezTo>
                      <a:pt x="21" y="32"/>
                      <a:pt x="24" y="30"/>
                      <a:pt x="25" y="28"/>
                    </a:cubicBezTo>
                    <a:lnTo>
                      <a:pt x="26" y="25"/>
                    </a:lnTo>
                    <a:cubicBezTo>
                      <a:pt x="26" y="24"/>
                      <a:pt x="27" y="22"/>
                      <a:pt x="26" y="21"/>
                    </a:cubicBezTo>
                    <a:lnTo>
                      <a:pt x="26" y="17"/>
                    </a:lnTo>
                    <a:cubicBezTo>
                      <a:pt x="26" y="17"/>
                      <a:pt x="25" y="15"/>
                      <a:pt x="25" y="14"/>
                    </a:cubicBezTo>
                    <a:lnTo>
                      <a:pt x="24" y="10"/>
                    </a:lnTo>
                    <a:lnTo>
                      <a:pt x="19" y="4"/>
                    </a:lnTo>
                    <a:cubicBezTo>
                      <a:pt x="18" y="3"/>
                      <a:pt x="16" y="2"/>
                      <a:pt x="15" y="1"/>
                    </a:cubicBezTo>
                    <a:cubicBezTo>
                      <a:pt x="13" y="0"/>
                      <a:pt x="11" y="0"/>
                      <a:pt x="9" y="1"/>
                    </a:cubicBezTo>
                    <a:lnTo>
                      <a:pt x="7" y="2"/>
                    </a:lnTo>
                    <a:cubicBezTo>
                      <a:pt x="6" y="2"/>
                      <a:pt x="4" y="3"/>
                      <a:pt x="4" y="4"/>
                    </a:cubicBezTo>
                    <a:lnTo>
                      <a:pt x="2" y="6"/>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 name="Freeform 478">
                <a:extLst>
                  <a:ext uri="{FF2B5EF4-FFF2-40B4-BE49-F238E27FC236}">
                    <a16:creationId xmlns:a16="http://schemas.microsoft.com/office/drawing/2014/main" id="{1A8D5FB1-8F45-C87C-3872-0EB6DF3494CB}"/>
                  </a:ext>
                </a:extLst>
              </p:cNvPr>
              <p:cNvSpPr>
                <a:spLocks noChangeArrowheads="1"/>
              </p:cNvSpPr>
              <p:nvPr/>
            </p:nvSpPr>
            <p:spPr bwMode="auto">
              <a:xfrm>
                <a:off x="7769036" y="4065754"/>
                <a:ext cx="20893" cy="23876"/>
              </a:xfrm>
              <a:custGeom>
                <a:avLst/>
                <a:gdLst>
                  <a:gd name="T0" fmla="*/ 10 w 30"/>
                  <a:gd name="T1" fmla="*/ 28 h 34"/>
                  <a:gd name="T2" fmla="*/ 11 w 30"/>
                  <a:gd name="T3" fmla="*/ 29 h 34"/>
                  <a:gd name="T4" fmla="*/ 16 w 30"/>
                  <a:gd name="T5" fmla="*/ 32 h 34"/>
                  <a:gd name="T6" fmla="*/ 20 w 30"/>
                  <a:gd name="T7" fmla="*/ 33 h 34"/>
                  <a:gd name="T8" fmla="*/ 21 w 30"/>
                  <a:gd name="T9" fmla="*/ 32 h 34"/>
                  <a:gd name="T10" fmla="*/ 28 w 30"/>
                  <a:gd name="T11" fmla="*/ 26 h 34"/>
                  <a:gd name="T12" fmla="*/ 28 w 30"/>
                  <a:gd name="T13" fmla="*/ 23 h 34"/>
                  <a:gd name="T14" fmla="*/ 28 w 30"/>
                  <a:gd name="T15" fmla="*/ 21 h 34"/>
                  <a:gd name="T16" fmla="*/ 27 w 30"/>
                  <a:gd name="T17" fmla="*/ 16 h 34"/>
                  <a:gd name="T18" fmla="*/ 27 w 30"/>
                  <a:gd name="T19" fmla="*/ 13 h 34"/>
                  <a:gd name="T20" fmla="*/ 24 w 30"/>
                  <a:gd name="T21" fmla="*/ 8 h 34"/>
                  <a:gd name="T22" fmla="*/ 22 w 30"/>
                  <a:gd name="T23" fmla="*/ 6 h 34"/>
                  <a:gd name="T24" fmla="*/ 18 w 30"/>
                  <a:gd name="T25" fmla="*/ 3 h 34"/>
                  <a:gd name="T26" fmla="*/ 11 w 30"/>
                  <a:gd name="T27" fmla="*/ 1 h 34"/>
                  <a:gd name="T28" fmla="*/ 8 w 30"/>
                  <a:gd name="T29" fmla="*/ 2 h 34"/>
                  <a:gd name="T30" fmla="*/ 3 w 30"/>
                  <a:gd name="T31" fmla="*/ 7 h 34"/>
                  <a:gd name="T32" fmla="*/ 2 w 30"/>
                  <a:gd name="T33" fmla="*/ 10 h 34"/>
                  <a:gd name="T34" fmla="*/ 1 w 30"/>
                  <a:gd name="T35" fmla="*/ 13 h 34"/>
                  <a:gd name="T36" fmla="*/ 0 w 30"/>
                  <a:gd name="T37" fmla="*/ 16 h 34"/>
                  <a:gd name="T38" fmla="*/ 2 w 30"/>
                  <a:gd name="T39" fmla="*/ 22 h 34"/>
                  <a:gd name="T40" fmla="*/ 4 w 30"/>
                  <a:gd name="T41" fmla="*/ 24 h 34"/>
                  <a:gd name="T42" fmla="*/ 10 w 30"/>
                  <a:gd name="T4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4">
                    <a:moveTo>
                      <a:pt x="10" y="28"/>
                    </a:moveTo>
                    <a:cubicBezTo>
                      <a:pt x="10" y="28"/>
                      <a:pt x="10" y="29"/>
                      <a:pt x="11" y="29"/>
                    </a:cubicBezTo>
                    <a:cubicBezTo>
                      <a:pt x="12" y="30"/>
                      <a:pt x="14" y="31"/>
                      <a:pt x="16" y="32"/>
                    </a:cubicBezTo>
                    <a:cubicBezTo>
                      <a:pt x="17" y="32"/>
                      <a:pt x="19" y="33"/>
                      <a:pt x="20" y="33"/>
                    </a:cubicBezTo>
                    <a:cubicBezTo>
                      <a:pt x="20" y="33"/>
                      <a:pt x="21" y="33"/>
                      <a:pt x="21" y="32"/>
                    </a:cubicBezTo>
                    <a:cubicBezTo>
                      <a:pt x="25" y="32"/>
                      <a:pt x="28" y="29"/>
                      <a:pt x="28" y="26"/>
                    </a:cubicBezTo>
                    <a:lnTo>
                      <a:pt x="28" y="23"/>
                    </a:lnTo>
                    <a:cubicBezTo>
                      <a:pt x="29" y="22"/>
                      <a:pt x="29" y="21"/>
                      <a:pt x="28" y="21"/>
                    </a:cubicBezTo>
                    <a:lnTo>
                      <a:pt x="27" y="16"/>
                    </a:lnTo>
                    <a:cubicBezTo>
                      <a:pt x="27" y="15"/>
                      <a:pt x="27" y="14"/>
                      <a:pt x="27" y="13"/>
                    </a:cubicBezTo>
                    <a:lnTo>
                      <a:pt x="24" y="8"/>
                    </a:lnTo>
                    <a:cubicBezTo>
                      <a:pt x="23" y="7"/>
                      <a:pt x="23" y="7"/>
                      <a:pt x="22" y="6"/>
                    </a:cubicBezTo>
                    <a:lnTo>
                      <a:pt x="18" y="3"/>
                    </a:lnTo>
                    <a:cubicBezTo>
                      <a:pt x="16" y="1"/>
                      <a:pt x="13" y="0"/>
                      <a:pt x="11" y="1"/>
                    </a:cubicBezTo>
                    <a:lnTo>
                      <a:pt x="8" y="2"/>
                    </a:lnTo>
                    <a:cubicBezTo>
                      <a:pt x="6" y="3"/>
                      <a:pt x="4" y="4"/>
                      <a:pt x="3" y="7"/>
                    </a:cubicBezTo>
                    <a:lnTo>
                      <a:pt x="2" y="10"/>
                    </a:lnTo>
                    <a:cubicBezTo>
                      <a:pt x="1" y="11"/>
                      <a:pt x="1" y="12"/>
                      <a:pt x="1" y="13"/>
                    </a:cubicBezTo>
                    <a:lnTo>
                      <a:pt x="0" y="16"/>
                    </a:lnTo>
                    <a:cubicBezTo>
                      <a:pt x="0" y="18"/>
                      <a:pt x="1" y="20"/>
                      <a:pt x="2" y="22"/>
                    </a:cubicBezTo>
                    <a:lnTo>
                      <a:pt x="4" y="24"/>
                    </a:lnTo>
                    <a:cubicBezTo>
                      <a:pt x="5" y="26"/>
                      <a:pt x="7" y="27"/>
                      <a:pt x="10" y="28"/>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 name="Freeform 479">
                <a:extLst>
                  <a:ext uri="{FF2B5EF4-FFF2-40B4-BE49-F238E27FC236}">
                    <a16:creationId xmlns:a16="http://schemas.microsoft.com/office/drawing/2014/main" id="{10EAF42F-BCF1-9E08-2D8F-5ABE78F5CE02}"/>
                  </a:ext>
                </a:extLst>
              </p:cNvPr>
              <p:cNvSpPr>
                <a:spLocks noChangeArrowheads="1"/>
              </p:cNvSpPr>
              <p:nvPr/>
            </p:nvSpPr>
            <p:spPr bwMode="auto">
              <a:xfrm>
                <a:off x="7694425" y="4074706"/>
                <a:ext cx="26859" cy="47752"/>
              </a:xfrm>
              <a:custGeom>
                <a:avLst/>
                <a:gdLst>
                  <a:gd name="T0" fmla="*/ 10 w 41"/>
                  <a:gd name="T1" fmla="*/ 2 h 71"/>
                  <a:gd name="T2" fmla="*/ 5 w 41"/>
                  <a:gd name="T3" fmla="*/ 7 h 71"/>
                  <a:gd name="T4" fmla="*/ 4 w 41"/>
                  <a:gd name="T5" fmla="*/ 11 h 71"/>
                  <a:gd name="T6" fmla="*/ 3 w 41"/>
                  <a:gd name="T7" fmla="*/ 13 h 71"/>
                  <a:gd name="T8" fmla="*/ 1 w 41"/>
                  <a:gd name="T9" fmla="*/ 18 h 71"/>
                  <a:gd name="T10" fmla="*/ 0 w 41"/>
                  <a:gd name="T11" fmla="*/ 25 h 71"/>
                  <a:gd name="T12" fmla="*/ 0 w 41"/>
                  <a:gd name="T13" fmla="*/ 27 h 71"/>
                  <a:gd name="T14" fmla="*/ 0 w 41"/>
                  <a:gd name="T15" fmla="*/ 30 h 71"/>
                  <a:gd name="T16" fmla="*/ 5 w 41"/>
                  <a:gd name="T17" fmla="*/ 36 h 71"/>
                  <a:gd name="T18" fmla="*/ 6 w 41"/>
                  <a:gd name="T19" fmla="*/ 37 h 71"/>
                  <a:gd name="T20" fmla="*/ 11 w 41"/>
                  <a:gd name="T21" fmla="*/ 38 h 71"/>
                  <a:gd name="T22" fmla="*/ 11 w 41"/>
                  <a:gd name="T23" fmla="*/ 39 h 71"/>
                  <a:gd name="T24" fmla="*/ 10 w 41"/>
                  <a:gd name="T25" fmla="*/ 48 h 71"/>
                  <a:gd name="T26" fmla="*/ 10 w 41"/>
                  <a:gd name="T27" fmla="*/ 51 h 71"/>
                  <a:gd name="T28" fmla="*/ 12 w 41"/>
                  <a:gd name="T29" fmla="*/ 61 h 71"/>
                  <a:gd name="T30" fmla="*/ 16 w 41"/>
                  <a:gd name="T31" fmla="*/ 66 h 71"/>
                  <a:gd name="T32" fmla="*/ 22 w 41"/>
                  <a:gd name="T33" fmla="*/ 69 h 71"/>
                  <a:gd name="T34" fmla="*/ 25 w 41"/>
                  <a:gd name="T35" fmla="*/ 70 h 71"/>
                  <a:gd name="T36" fmla="*/ 25 w 41"/>
                  <a:gd name="T37" fmla="*/ 70 h 71"/>
                  <a:gd name="T38" fmla="*/ 33 w 41"/>
                  <a:gd name="T39" fmla="*/ 63 h 71"/>
                  <a:gd name="T40" fmla="*/ 35 w 41"/>
                  <a:gd name="T41" fmla="*/ 61 h 71"/>
                  <a:gd name="T42" fmla="*/ 37 w 41"/>
                  <a:gd name="T43" fmla="*/ 58 h 71"/>
                  <a:gd name="T44" fmla="*/ 39 w 41"/>
                  <a:gd name="T45" fmla="*/ 54 h 71"/>
                  <a:gd name="T46" fmla="*/ 40 w 41"/>
                  <a:gd name="T47" fmla="*/ 49 h 71"/>
                  <a:gd name="T48" fmla="*/ 38 w 41"/>
                  <a:gd name="T49" fmla="*/ 44 h 71"/>
                  <a:gd name="T50" fmla="*/ 37 w 41"/>
                  <a:gd name="T51" fmla="*/ 42 h 71"/>
                  <a:gd name="T52" fmla="*/ 35 w 41"/>
                  <a:gd name="T53" fmla="*/ 40 h 71"/>
                  <a:gd name="T54" fmla="*/ 30 w 41"/>
                  <a:gd name="T55" fmla="*/ 37 h 71"/>
                  <a:gd name="T56" fmla="*/ 28 w 41"/>
                  <a:gd name="T57" fmla="*/ 35 h 71"/>
                  <a:gd name="T58" fmla="*/ 23 w 41"/>
                  <a:gd name="T59" fmla="*/ 32 h 71"/>
                  <a:gd name="T60" fmla="*/ 20 w 41"/>
                  <a:gd name="T61" fmla="*/ 32 h 71"/>
                  <a:gd name="T62" fmla="*/ 22 w 41"/>
                  <a:gd name="T63" fmla="*/ 31 h 71"/>
                  <a:gd name="T64" fmla="*/ 24 w 41"/>
                  <a:gd name="T65" fmla="*/ 28 h 71"/>
                  <a:gd name="T66" fmla="*/ 26 w 41"/>
                  <a:gd name="T67" fmla="*/ 26 h 71"/>
                  <a:gd name="T68" fmla="*/ 26 w 41"/>
                  <a:gd name="T69" fmla="*/ 24 h 71"/>
                  <a:gd name="T70" fmla="*/ 28 w 41"/>
                  <a:gd name="T71" fmla="*/ 15 h 71"/>
                  <a:gd name="T72" fmla="*/ 28 w 41"/>
                  <a:gd name="T73" fmla="*/ 12 h 71"/>
                  <a:gd name="T74" fmla="*/ 27 w 41"/>
                  <a:gd name="T75" fmla="*/ 9 h 71"/>
                  <a:gd name="T76" fmla="*/ 24 w 41"/>
                  <a:gd name="T77" fmla="*/ 4 h 71"/>
                  <a:gd name="T78" fmla="*/ 22 w 41"/>
                  <a:gd name="T79" fmla="*/ 3 h 71"/>
                  <a:gd name="T80" fmla="*/ 19 w 41"/>
                  <a:gd name="T81" fmla="*/ 1 h 71"/>
                  <a:gd name="T82" fmla="*/ 16 w 41"/>
                  <a:gd name="T83" fmla="*/ 1 h 71"/>
                  <a:gd name="T84" fmla="*/ 10 w 41"/>
                  <a:gd name="T85"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71">
                    <a:moveTo>
                      <a:pt x="10" y="2"/>
                    </a:moveTo>
                    <a:cubicBezTo>
                      <a:pt x="7" y="3"/>
                      <a:pt x="6" y="5"/>
                      <a:pt x="5" y="7"/>
                    </a:cubicBezTo>
                    <a:lnTo>
                      <a:pt x="4" y="11"/>
                    </a:lnTo>
                    <a:lnTo>
                      <a:pt x="3" y="13"/>
                    </a:lnTo>
                    <a:lnTo>
                      <a:pt x="1" y="18"/>
                    </a:lnTo>
                    <a:lnTo>
                      <a:pt x="0" y="25"/>
                    </a:lnTo>
                    <a:lnTo>
                      <a:pt x="0" y="27"/>
                    </a:lnTo>
                    <a:lnTo>
                      <a:pt x="0" y="30"/>
                    </a:lnTo>
                    <a:cubicBezTo>
                      <a:pt x="1" y="33"/>
                      <a:pt x="2" y="35"/>
                      <a:pt x="5" y="36"/>
                    </a:cubicBezTo>
                    <a:lnTo>
                      <a:pt x="6" y="37"/>
                    </a:lnTo>
                    <a:cubicBezTo>
                      <a:pt x="8" y="38"/>
                      <a:pt x="10" y="38"/>
                      <a:pt x="11" y="38"/>
                    </a:cubicBezTo>
                    <a:lnTo>
                      <a:pt x="11" y="39"/>
                    </a:lnTo>
                    <a:lnTo>
                      <a:pt x="10" y="48"/>
                    </a:lnTo>
                    <a:cubicBezTo>
                      <a:pt x="10" y="49"/>
                      <a:pt x="10" y="50"/>
                      <a:pt x="10" y="51"/>
                    </a:cubicBezTo>
                    <a:lnTo>
                      <a:pt x="12" y="61"/>
                    </a:lnTo>
                    <a:cubicBezTo>
                      <a:pt x="12" y="63"/>
                      <a:pt x="14" y="65"/>
                      <a:pt x="16" y="66"/>
                    </a:cubicBezTo>
                    <a:lnTo>
                      <a:pt x="22" y="69"/>
                    </a:lnTo>
                    <a:cubicBezTo>
                      <a:pt x="23" y="69"/>
                      <a:pt x="24" y="70"/>
                      <a:pt x="25" y="70"/>
                    </a:cubicBezTo>
                    <a:lnTo>
                      <a:pt x="25" y="70"/>
                    </a:lnTo>
                    <a:cubicBezTo>
                      <a:pt x="30" y="69"/>
                      <a:pt x="33" y="67"/>
                      <a:pt x="33" y="63"/>
                    </a:cubicBezTo>
                    <a:cubicBezTo>
                      <a:pt x="34" y="62"/>
                      <a:pt x="35" y="62"/>
                      <a:pt x="35" y="61"/>
                    </a:cubicBezTo>
                    <a:lnTo>
                      <a:pt x="37" y="58"/>
                    </a:lnTo>
                    <a:cubicBezTo>
                      <a:pt x="39" y="57"/>
                      <a:pt x="39" y="56"/>
                      <a:pt x="39" y="54"/>
                    </a:cubicBezTo>
                    <a:lnTo>
                      <a:pt x="40" y="49"/>
                    </a:lnTo>
                    <a:cubicBezTo>
                      <a:pt x="40" y="47"/>
                      <a:pt x="39" y="45"/>
                      <a:pt x="38" y="44"/>
                    </a:cubicBezTo>
                    <a:lnTo>
                      <a:pt x="37" y="42"/>
                    </a:lnTo>
                    <a:cubicBezTo>
                      <a:pt x="36" y="41"/>
                      <a:pt x="36" y="41"/>
                      <a:pt x="35" y="40"/>
                    </a:cubicBezTo>
                    <a:lnTo>
                      <a:pt x="30" y="37"/>
                    </a:lnTo>
                    <a:lnTo>
                      <a:pt x="28" y="35"/>
                    </a:lnTo>
                    <a:cubicBezTo>
                      <a:pt x="27" y="33"/>
                      <a:pt x="25" y="33"/>
                      <a:pt x="23" y="32"/>
                    </a:cubicBezTo>
                    <a:lnTo>
                      <a:pt x="20" y="32"/>
                    </a:lnTo>
                    <a:lnTo>
                      <a:pt x="22" y="31"/>
                    </a:lnTo>
                    <a:cubicBezTo>
                      <a:pt x="23" y="30"/>
                      <a:pt x="24" y="29"/>
                      <a:pt x="24" y="28"/>
                    </a:cubicBezTo>
                    <a:lnTo>
                      <a:pt x="26" y="26"/>
                    </a:lnTo>
                    <a:cubicBezTo>
                      <a:pt x="26" y="25"/>
                      <a:pt x="26" y="24"/>
                      <a:pt x="26" y="24"/>
                    </a:cubicBezTo>
                    <a:lnTo>
                      <a:pt x="28" y="15"/>
                    </a:lnTo>
                    <a:cubicBezTo>
                      <a:pt x="28" y="14"/>
                      <a:pt x="28" y="13"/>
                      <a:pt x="28" y="12"/>
                    </a:cubicBezTo>
                    <a:lnTo>
                      <a:pt x="27" y="9"/>
                    </a:lnTo>
                    <a:cubicBezTo>
                      <a:pt x="26" y="7"/>
                      <a:pt x="25" y="5"/>
                      <a:pt x="24" y="4"/>
                    </a:cubicBezTo>
                    <a:lnTo>
                      <a:pt x="22" y="3"/>
                    </a:lnTo>
                    <a:cubicBezTo>
                      <a:pt x="21" y="2"/>
                      <a:pt x="20" y="1"/>
                      <a:pt x="19" y="1"/>
                    </a:cubicBezTo>
                    <a:lnTo>
                      <a:pt x="16" y="1"/>
                    </a:lnTo>
                    <a:cubicBezTo>
                      <a:pt x="15" y="0"/>
                      <a:pt x="11" y="1"/>
                      <a:pt x="10" y="2"/>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7" name="Freeform 490">
                <a:extLst>
                  <a:ext uri="{FF2B5EF4-FFF2-40B4-BE49-F238E27FC236}">
                    <a16:creationId xmlns:a16="http://schemas.microsoft.com/office/drawing/2014/main" id="{F50C64CE-B3D4-0880-64A7-6EC32B18DB5C}"/>
                  </a:ext>
                </a:extLst>
              </p:cNvPr>
              <p:cNvSpPr>
                <a:spLocks noChangeArrowheads="1"/>
              </p:cNvSpPr>
              <p:nvPr/>
            </p:nvSpPr>
            <p:spPr bwMode="auto">
              <a:xfrm>
                <a:off x="8022716" y="4429858"/>
                <a:ext cx="23876" cy="8953"/>
              </a:xfrm>
              <a:custGeom>
                <a:avLst/>
                <a:gdLst>
                  <a:gd name="T0" fmla="*/ 25 w 37"/>
                  <a:gd name="T1" fmla="*/ 5 h 14"/>
                  <a:gd name="T2" fmla="*/ 21 w 37"/>
                  <a:gd name="T3" fmla="*/ 5 h 14"/>
                  <a:gd name="T4" fmla="*/ 7 w 37"/>
                  <a:gd name="T5" fmla="*/ 0 h 14"/>
                  <a:gd name="T6" fmla="*/ 1 w 37"/>
                  <a:gd name="T7" fmla="*/ 0 h 14"/>
                  <a:gd name="T8" fmla="*/ 0 w 37"/>
                  <a:gd name="T9" fmla="*/ 0 h 14"/>
                  <a:gd name="T10" fmla="*/ 4 w 37"/>
                  <a:gd name="T11" fmla="*/ 13 h 14"/>
                  <a:gd name="T12" fmla="*/ 4 w 37"/>
                  <a:gd name="T13" fmla="*/ 13 h 14"/>
                  <a:gd name="T14" fmla="*/ 7 w 37"/>
                  <a:gd name="T15" fmla="*/ 10 h 14"/>
                  <a:gd name="T16" fmla="*/ 14 w 37"/>
                  <a:gd name="T17" fmla="*/ 8 h 14"/>
                  <a:gd name="T18" fmla="*/ 18 w 37"/>
                  <a:gd name="T19" fmla="*/ 9 h 14"/>
                  <a:gd name="T20" fmla="*/ 21 w 37"/>
                  <a:gd name="T21" fmla="*/ 10 h 14"/>
                  <a:gd name="T22" fmla="*/ 25 w 37"/>
                  <a:gd name="T23" fmla="*/ 12 h 14"/>
                  <a:gd name="T24" fmla="*/ 33 w 37"/>
                  <a:gd name="T25" fmla="*/ 8 h 14"/>
                  <a:gd name="T26" fmla="*/ 36 w 37"/>
                  <a:gd name="T27" fmla="*/ 7 h 14"/>
                  <a:gd name="T28" fmla="*/ 33 w 37"/>
                  <a:gd name="T29" fmla="*/ 3 h 14"/>
                  <a:gd name="T30" fmla="*/ 25 w 37"/>
                  <a:gd name="T3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4">
                    <a:moveTo>
                      <a:pt x="25" y="5"/>
                    </a:moveTo>
                    <a:cubicBezTo>
                      <a:pt x="24" y="5"/>
                      <a:pt x="22" y="5"/>
                      <a:pt x="21" y="5"/>
                    </a:cubicBezTo>
                    <a:lnTo>
                      <a:pt x="7" y="0"/>
                    </a:lnTo>
                    <a:lnTo>
                      <a:pt x="1" y="0"/>
                    </a:lnTo>
                    <a:lnTo>
                      <a:pt x="0" y="0"/>
                    </a:lnTo>
                    <a:lnTo>
                      <a:pt x="4" y="13"/>
                    </a:lnTo>
                    <a:lnTo>
                      <a:pt x="4" y="13"/>
                    </a:lnTo>
                    <a:cubicBezTo>
                      <a:pt x="5" y="11"/>
                      <a:pt x="6" y="10"/>
                      <a:pt x="7" y="10"/>
                    </a:cubicBezTo>
                    <a:cubicBezTo>
                      <a:pt x="9" y="8"/>
                      <a:pt x="12" y="7"/>
                      <a:pt x="14" y="8"/>
                    </a:cubicBezTo>
                    <a:lnTo>
                      <a:pt x="18" y="9"/>
                    </a:lnTo>
                    <a:cubicBezTo>
                      <a:pt x="19" y="9"/>
                      <a:pt x="20" y="9"/>
                      <a:pt x="21" y="10"/>
                    </a:cubicBezTo>
                    <a:lnTo>
                      <a:pt x="25" y="12"/>
                    </a:lnTo>
                    <a:lnTo>
                      <a:pt x="33" y="8"/>
                    </a:lnTo>
                    <a:cubicBezTo>
                      <a:pt x="34" y="7"/>
                      <a:pt x="35" y="7"/>
                      <a:pt x="36" y="7"/>
                    </a:cubicBezTo>
                    <a:lnTo>
                      <a:pt x="33" y="3"/>
                    </a:lnTo>
                    <a:lnTo>
                      <a:pt x="25" y="5"/>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8" name="Freeform 491">
                <a:extLst>
                  <a:ext uri="{FF2B5EF4-FFF2-40B4-BE49-F238E27FC236}">
                    <a16:creationId xmlns:a16="http://schemas.microsoft.com/office/drawing/2014/main" id="{39478C53-BFEC-E41D-E0CB-E59F8C58C986}"/>
                  </a:ext>
                </a:extLst>
              </p:cNvPr>
              <p:cNvSpPr>
                <a:spLocks noChangeArrowheads="1"/>
              </p:cNvSpPr>
              <p:nvPr/>
            </p:nvSpPr>
            <p:spPr bwMode="auto">
              <a:xfrm>
                <a:off x="8064499" y="4417920"/>
                <a:ext cx="11938" cy="14921"/>
              </a:xfrm>
              <a:custGeom>
                <a:avLst/>
                <a:gdLst>
                  <a:gd name="T0" fmla="*/ 2 w 17"/>
                  <a:gd name="T1" fmla="*/ 17 h 21"/>
                  <a:gd name="T2" fmla="*/ 11 w 17"/>
                  <a:gd name="T3" fmla="*/ 20 h 21"/>
                  <a:gd name="T4" fmla="*/ 15 w 17"/>
                  <a:gd name="T5" fmla="*/ 15 h 21"/>
                  <a:gd name="T6" fmla="*/ 16 w 17"/>
                  <a:gd name="T7" fmla="*/ 14 h 21"/>
                  <a:gd name="T8" fmla="*/ 14 w 17"/>
                  <a:gd name="T9" fmla="*/ 13 h 21"/>
                  <a:gd name="T10" fmla="*/ 13 w 17"/>
                  <a:gd name="T11" fmla="*/ 10 h 21"/>
                  <a:gd name="T12" fmla="*/ 10 w 17"/>
                  <a:gd name="T13" fmla="*/ 5 h 21"/>
                  <a:gd name="T14" fmla="*/ 9 w 17"/>
                  <a:gd name="T15" fmla="*/ 2 h 21"/>
                  <a:gd name="T16" fmla="*/ 4 w 17"/>
                  <a:gd name="T17" fmla="*/ 0 h 21"/>
                  <a:gd name="T18" fmla="*/ 0 w 17"/>
                  <a:gd name="T19" fmla="*/ 5 h 21"/>
                  <a:gd name="T20" fmla="*/ 1 w 17"/>
                  <a:gd name="T21" fmla="*/ 10 h 21"/>
                  <a:gd name="T22" fmla="*/ 0 w 17"/>
                  <a:gd name="T23" fmla="*/ 16 h 21"/>
                  <a:gd name="T24" fmla="*/ 2 w 17"/>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2" y="17"/>
                    </a:moveTo>
                    <a:lnTo>
                      <a:pt x="11" y="20"/>
                    </a:lnTo>
                    <a:lnTo>
                      <a:pt x="15" y="15"/>
                    </a:lnTo>
                    <a:cubicBezTo>
                      <a:pt x="15" y="15"/>
                      <a:pt x="15" y="15"/>
                      <a:pt x="16" y="14"/>
                    </a:cubicBezTo>
                    <a:lnTo>
                      <a:pt x="14" y="13"/>
                    </a:lnTo>
                    <a:cubicBezTo>
                      <a:pt x="13" y="12"/>
                      <a:pt x="13" y="11"/>
                      <a:pt x="13" y="10"/>
                    </a:cubicBezTo>
                    <a:lnTo>
                      <a:pt x="10" y="5"/>
                    </a:lnTo>
                    <a:cubicBezTo>
                      <a:pt x="10" y="4"/>
                      <a:pt x="9" y="3"/>
                      <a:pt x="9" y="2"/>
                    </a:cubicBezTo>
                    <a:cubicBezTo>
                      <a:pt x="7" y="2"/>
                      <a:pt x="5" y="1"/>
                      <a:pt x="4" y="0"/>
                    </a:cubicBezTo>
                    <a:lnTo>
                      <a:pt x="0" y="5"/>
                    </a:lnTo>
                    <a:lnTo>
                      <a:pt x="1" y="10"/>
                    </a:lnTo>
                    <a:cubicBezTo>
                      <a:pt x="1" y="12"/>
                      <a:pt x="1" y="14"/>
                      <a:pt x="0" y="16"/>
                    </a:cubicBezTo>
                    <a:lnTo>
                      <a:pt x="2" y="17"/>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9" name="Freeform 492">
                <a:extLst>
                  <a:ext uri="{FF2B5EF4-FFF2-40B4-BE49-F238E27FC236}">
                    <a16:creationId xmlns:a16="http://schemas.microsoft.com/office/drawing/2014/main" id="{BC4DEF4C-8F13-7C3E-DBAA-46908EAA5352}"/>
                  </a:ext>
                </a:extLst>
              </p:cNvPr>
              <p:cNvSpPr>
                <a:spLocks noChangeArrowheads="1"/>
              </p:cNvSpPr>
              <p:nvPr/>
            </p:nvSpPr>
            <p:spPr bwMode="auto">
              <a:xfrm>
                <a:off x="8064499" y="4280635"/>
                <a:ext cx="620768" cy="528250"/>
              </a:xfrm>
              <a:custGeom>
                <a:avLst/>
                <a:gdLst>
                  <a:gd name="T0" fmla="*/ 905 w 916"/>
                  <a:gd name="T1" fmla="*/ 79 h 781"/>
                  <a:gd name="T2" fmla="*/ 864 w 916"/>
                  <a:gd name="T3" fmla="*/ 93 h 781"/>
                  <a:gd name="T4" fmla="*/ 659 w 916"/>
                  <a:gd name="T5" fmla="*/ 63 h 781"/>
                  <a:gd name="T6" fmla="*/ 602 w 916"/>
                  <a:gd name="T7" fmla="*/ 38 h 781"/>
                  <a:gd name="T8" fmla="*/ 516 w 916"/>
                  <a:gd name="T9" fmla="*/ 18 h 781"/>
                  <a:gd name="T10" fmla="*/ 483 w 916"/>
                  <a:gd name="T11" fmla="*/ 10 h 781"/>
                  <a:gd name="T12" fmla="*/ 454 w 916"/>
                  <a:gd name="T13" fmla="*/ 12 h 781"/>
                  <a:gd name="T14" fmla="*/ 422 w 916"/>
                  <a:gd name="T15" fmla="*/ 17 h 781"/>
                  <a:gd name="T16" fmla="*/ 419 w 916"/>
                  <a:gd name="T17" fmla="*/ 22 h 781"/>
                  <a:gd name="T18" fmla="*/ 391 w 916"/>
                  <a:gd name="T19" fmla="*/ 50 h 781"/>
                  <a:gd name="T20" fmla="*/ 322 w 916"/>
                  <a:gd name="T21" fmla="*/ 48 h 781"/>
                  <a:gd name="T22" fmla="*/ 270 w 916"/>
                  <a:gd name="T23" fmla="*/ 28 h 781"/>
                  <a:gd name="T24" fmla="*/ 267 w 916"/>
                  <a:gd name="T25" fmla="*/ 63 h 781"/>
                  <a:gd name="T26" fmla="*/ 229 w 916"/>
                  <a:gd name="T27" fmla="*/ 69 h 781"/>
                  <a:gd name="T28" fmla="*/ 188 w 916"/>
                  <a:gd name="T29" fmla="*/ 54 h 781"/>
                  <a:gd name="T30" fmla="*/ 157 w 916"/>
                  <a:gd name="T31" fmla="*/ 81 h 781"/>
                  <a:gd name="T32" fmla="*/ 121 w 916"/>
                  <a:gd name="T33" fmla="*/ 86 h 781"/>
                  <a:gd name="T34" fmla="*/ 112 w 916"/>
                  <a:gd name="T35" fmla="*/ 124 h 781"/>
                  <a:gd name="T36" fmla="*/ 66 w 916"/>
                  <a:gd name="T37" fmla="*/ 131 h 781"/>
                  <a:gd name="T38" fmla="*/ 36 w 916"/>
                  <a:gd name="T39" fmla="*/ 141 h 781"/>
                  <a:gd name="T40" fmla="*/ 21 w 916"/>
                  <a:gd name="T41" fmla="*/ 178 h 781"/>
                  <a:gd name="T42" fmla="*/ 40 w 916"/>
                  <a:gd name="T43" fmla="*/ 238 h 781"/>
                  <a:gd name="T44" fmla="*/ 16 w 916"/>
                  <a:gd name="T45" fmla="*/ 252 h 781"/>
                  <a:gd name="T46" fmla="*/ 19 w 916"/>
                  <a:gd name="T47" fmla="*/ 296 h 781"/>
                  <a:gd name="T48" fmla="*/ 63 w 916"/>
                  <a:gd name="T49" fmla="*/ 293 h 781"/>
                  <a:gd name="T50" fmla="*/ 74 w 916"/>
                  <a:gd name="T51" fmla="*/ 320 h 781"/>
                  <a:gd name="T52" fmla="*/ 44 w 916"/>
                  <a:gd name="T53" fmla="*/ 328 h 781"/>
                  <a:gd name="T54" fmla="*/ 12 w 916"/>
                  <a:gd name="T55" fmla="*/ 348 h 781"/>
                  <a:gd name="T56" fmla="*/ 33 w 916"/>
                  <a:gd name="T57" fmla="*/ 393 h 781"/>
                  <a:gd name="T58" fmla="*/ 53 w 916"/>
                  <a:gd name="T59" fmla="*/ 447 h 781"/>
                  <a:gd name="T60" fmla="*/ 79 w 916"/>
                  <a:gd name="T61" fmla="*/ 468 h 781"/>
                  <a:gd name="T62" fmla="*/ 122 w 916"/>
                  <a:gd name="T63" fmla="*/ 496 h 781"/>
                  <a:gd name="T64" fmla="*/ 156 w 916"/>
                  <a:gd name="T65" fmla="*/ 457 h 781"/>
                  <a:gd name="T66" fmla="*/ 210 w 916"/>
                  <a:gd name="T67" fmla="*/ 467 h 781"/>
                  <a:gd name="T68" fmla="*/ 202 w 916"/>
                  <a:gd name="T69" fmla="*/ 510 h 781"/>
                  <a:gd name="T70" fmla="*/ 198 w 916"/>
                  <a:gd name="T71" fmla="*/ 559 h 781"/>
                  <a:gd name="T72" fmla="*/ 171 w 916"/>
                  <a:gd name="T73" fmla="*/ 645 h 781"/>
                  <a:gd name="T74" fmla="*/ 205 w 916"/>
                  <a:gd name="T75" fmla="*/ 614 h 781"/>
                  <a:gd name="T76" fmla="*/ 253 w 916"/>
                  <a:gd name="T77" fmla="*/ 601 h 781"/>
                  <a:gd name="T78" fmla="*/ 306 w 916"/>
                  <a:gd name="T79" fmla="*/ 573 h 781"/>
                  <a:gd name="T80" fmla="*/ 338 w 916"/>
                  <a:gd name="T81" fmla="*/ 574 h 781"/>
                  <a:gd name="T82" fmla="*/ 376 w 916"/>
                  <a:gd name="T83" fmla="*/ 590 h 781"/>
                  <a:gd name="T84" fmla="*/ 409 w 916"/>
                  <a:gd name="T85" fmla="*/ 622 h 781"/>
                  <a:gd name="T86" fmla="*/ 446 w 916"/>
                  <a:gd name="T87" fmla="*/ 637 h 781"/>
                  <a:gd name="T88" fmla="*/ 501 w 916"/>
                  <a:gd name="T89" fmla="*/ 666 h 781"/>
                  <a:gd name="T90" fmla="*/ 559 w 916"/>
                  <a:gd name="T91" fmla="*/ 756 h 781"/>
                  <a:gd name="T92" fmla="*/ 600 w 916"/>
                  <a:gd name="T93" fmla="*/ 772 h 781"/>
                  <a:gd name="T94" fmla="*/ 655 w 916"/>
                  <a:gd name="T95" fmla="*/ 740 h 781"/>
                  <a:gd name="T96" fmla="*/ 690 w 916"/>
                  <a:gd name="T97" fmla="*/ 754 h 781"/>
                  <a:gd name="T98" fmla="*/ 741 w 916"/>
                  <a:gd name="T99" fmla="*/ 758 h 781"/>
                  <a:gd name="T100" fmla="*/ 753 w 916"/>
                  <a:gd name="T101" fmla="*/ 726 h 781"/>
                  <a:gd name="T102" fmla="*/ 779 w 916"/>
                  <a:gd name="T103" fmla="*/ 688 h 781"/>
                  <a:gd name="T104" fmla="*/ 813 w 916"/>
                  <a:gd name="T105" fmla="*/ 654 h 781"/>
                  <a:gd name="T106" fmla="*/ 801 w 916"/>
                  <a:gd name="T107" fmla="*/ 613 h 781"/>
                  <a:gd name="T108" fmla="*/ 776 w 916"/>
                  <a:gd name="T109" fmla="*/ 494 h 781"/>
                  <a:gd name="T110" fmla="*/ 826 w 916"/>
                  <a:gd name="T111" fmla="*/ 233 h 781"/>
                  <a:gd name="T112" fmla="*/ 878 w 916"/>
                  <a:gd name="T113" fmla="*/ 118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6" h="781">
                    <a:moveTo>
                      <a:pt x="887" y="107"/>
                    </a:moveTo>
                    <a:lnTo>
                      <a:pt x="894" y="104"/>
                    </a:lnTo>
                    <a:cubicBezTo>
                      <a:pt x="894" y="104"/>
                      <a:pt x="895" y="104"/>
                      <a:pt x="896" y="103"/>
                    </a:cubicBezTo>
                    <a:lnTo>
                      <a:pt x="910" y="103"/>
                    </a:lnTo>
                    <a:lnTo>
                      <a:pt x="915" y="98"/>
                    </a:lnTo>
                    <a:lnTo>
                      <a:pt x="915" y="98"/>
                    </a:lnTo>
                    <a:lnTo>
                      <a:pt x="912" y="94"/>
                    </a:lnTo>
                    <a:lnTo>
                      <a:pt x="909" y="90"/>
                    </a:lnTo>
                    <a:lnTo>
                      <a:pt x="905" y="79"/>
                    </a:lnTo>
                    <a:lnTo>
                      <a:pt x="903" y="76"/>
                    </a:lnTo>
                    <a:lnTo>
                      <a:pt x="896" y="73"/>
                    </a:lnTo>
                    <a:lnTo>
                      <a:pt x="895" y="75"/>
                    </a:lnTo>
                    <a:lnTo>
                      <a:pt x="888" y="83"/>
                    </a:lnTo>
                    <a:cubicBezTo>
                      <a:pt x="888" y="84"/>
                      <a:pt x="887" y="84"/>
                      <a:pt x="887" y="85"/>
                    </a:cubicBezTo>
                    <a:lnTo>
                      <a:pt x="879" y="90"/>
                    </a:lnTo>
                    <a:cubicBezTo>
                      <a:pt x="878" y="90"/>
                      <a:pt x="878" y="91"/>
                      <a:pt x="877" y="91"/>
                    </a:cubicBezTo>
                    <a:lnTo>
                      <a:pt x="869" y="93"/>
                    </a:lnTo>
                    <a:cubicBezTo>
                      <a:pt x="867" y="94"/>
                      <a:pt x="866" y="94"/>
                      <a:pt x="864" y="93"/>
                    </a:cubicBezTo>
                    <a:lnTo>
                      <a:pt x="834" y="85"/>
                    </a:lnTo>
                    <a:lnTo>
                      <a:pt x="805" y="83"/>
                    </a:lnTo>
                    <a:lnTo>
                      <a:pt x="775" y="75"/>
                    </a:lnTo>
                    <a:lnTo>
                      <a:pt x="719" y="78"/>
                    </a:lnTo>
                    <a:lnTo>
                      <a:pt x="683" y="74"/>
                    </a:lnTo>
                    <a:cubicBezTo>
                      <a:pt x="682" y="74"/>
                      <a:pt x="681" y="74"/>
                      <a:pt x="681" y="73"/>
                    </a:cubicBezTo>
                    <a:lnTo>
                      <a:pt x="677" y="72"/>
                    </a:lnTo>
                    <a:lnTo>
                      <a:pt x="667" y="66"/>
                    </a:lnTo>
                    <a:lnTo>
                      <a:pt x="659" y="63"/>
                    </a:lnTo>
                    <a:cubicBezTo>
                      <a:pt x="658" y="62"/>
                      <a:pt x="657" y="61"/>
                      <a:pt x="656" y="60"/>
                    </a:cubicBezTo>
                    <a:lnTo>
                      <a:pt x="640" y="41"/>
                    </a:lnTo>
                    <a:lnTo>
                      <a:pt x="633" y="36"/>
                    </a:lnTo>
                    <a:lnTo>
                      <a:pt x="627" y="33"/>
                    </a:lnTo>
                    <a:lnTo>
                      <a:pt x="617" y="30"/>
                    </a:lnTo>
                    <a:lnTo>
                      <a:pt x="611" y="35"/>
                    </a:lnTo>
                    <a:cubicBezTo>
                      <a:pt x="610" y="36"/>
                      <a:pt x="610" y="36"/>
                      <a:pt x="609" y="36"/>
                    </a:cubicBezTo>
                    <a:lnTo>
                      <a:pt x="605" y="38"/>
                    </a:lnTo>
                    <a:cubicBezTo>
                      <a:pt x="604" y="38"/>
                      <a:pt x="603" y="38"/>
                      <a:pt x="602" y="38"/>
                    </a:cubicBezTo>
                    <a:lnTo>
                      <a:pt x="598" y="38"/>
                    </a:lnTo>
                    <a:lnTo>
                      <a:pt x="588" y="35"/>
                    </a:lnTo>
                    <a:cubicBezTo>
                      <a:pt x="588" y="35"/>
                      <a:pt x="587" y="34"/>
                      <a:pt x="586" y="34"/>
                    </a:cubicBezTo>
                    <a:lnTo>
                      <a:pt x="577" y="28"/>
                    </a:lnTo>
                    <a:lnTo>
                      <a:pt x="566" y="25"/>
                    </a:lnTo>
                    <a:cubicBezTo>
                      <a:pt x="565" y="25"/>
                      <a:pt x="564" y="25"/>
                      <a:pt x="563" y="24"/>
                    </a:cubicBezTo>
                    <a:lnTo>
                      <a:pt x="555" y="19"/>
                    </a:lnTo>
                    <a:lnTo>
                      <a:pt x="519" y="19"/>
                    </a:lnTo>
                    <a:cubicBezTo>
                      <a:pt x="518" y="19"/>
                      <a:pt x="517" y="19"/>
                      <a:pt x="516" y="18"/>
                    </a:cubicBezTo>
                    <a:cubicBezTo>
                      <a:pt x="513" y="17"/>
                      <a:pt x="510" y="14"/>
                      <a:pt x="509" y="11"/>
                    </a:cubicBezTo>
                    <a:lnTo>
                      <a:pt x="509" y="8"/>
                    </a:lnTo>
                    <a:lnTo>
                      <a:pt x="503" y="2"/>
                    </a:lnTo>
                    <a:cubicBezTo>
                      <a:pt x="503" y="3"/>
                      <a:pt x="503" y="4"/>
                      <a:pt x="503" y="5"/>
                    </a:cubicBezTo>
                    <a:lnTo>
                      <a:pt x="502" y="7"/>
                    </a:lnTo>
                    <a:cubicBezTo>
                      <a:pt x="502" y="10"/>
                      <a:pt x="500" y="13"/>
                      <a:pt x="496" y="14"/>
                    </a:cubicBezTo>
                    <a:lnTo>
                      <a:pt x="492" y="14"/>
                    </a:lnTo>
                    <a:cubicBezTo>
                      <a:pt x="489" y="15"/>
                      <a:pt x="486" y="14"/>
                      <a:pt x="484" y="12"/>
                    </a:cubicBezTo>
                    <a:lnTo>
                      <a:pt x="483" y="10"/>
                    </a:lnTo>
                    <a:lnTo>
                      <a:pt x="481" y="13"/>
                    </a:lnTo>
                    <a:cubicBezTo>
                      <a:pt x="481" y="14"/>
                      <a:pt x="480" y="15"/>
                      <a:pt x="480" y="15"/>
                    </a:cubicBezTo>
                    <a:lnTo>
                      <a:pt x="477" y="19"/>
                    </a:lnTo>
                    <a:cubicBezTo>
                      <a:pt x="475" y="20"/>
                      <a:pt x="474" y="20"/>
                      <a:pt x="472" y="21"/>
                    </a:cubicBezTo>
                    <a:lnTo>
                      <a:pt x="469" y="21"/>
                    </a:lnTo>
                    <a:cubicBezTo>
                      <a:pt x="467" y="22"/>
                      <a:pt x="465" y="22"/>
                      <a:pt x="463" y="21"/>
                    </a:cubicBezTo>
                    <a:lnTo>
                      <a:pt x="460" y="19"/>
                    </a:lnTo>
                    <a:cubicBezTo>
                      <a:pt x="458" y="18"/>
                      <a:pt x="458" y="17"/>
                      <a:pt x="457" y="16"/>
                    </a:cubicBezTo>
                    <a:lnTo>
                      <a:pt x="454" y="12"/>
                    </a:lnTo>
                    <a:cubicBezTo>
                      <a:pt x="454" y="11"/>
                      <a:pt x="454" y="11"/>
                      <a:pt x="454" y="11"/>
                    </a:cubicBezTo>
                    <a:lnTo>
                      <a:pt x="454" y="11"/>
                    </a:lnTo>
                    <a:lnTo>
                      <a:pt x="451" y="18"/>
                    </a:lnTo>
                    <a:cubicBezTo>
                      <a:pt x="450" y="21"/>
                      <a:pt x="448" y="23"/>
                      <a:pt x="445" y="23"/>
                    </a:cubicBezTo>
                    <a:lnTo>
                      <a:pt x="439" y="24"/>
                    </a:lnTo>
                    <a:cubicBezTo>
                      <a:pt x="438" y="25"/>
                      <a:pt x="437" y="25"/>
                      <a:pt x="435" y="24"/>
                    </a:cubicBezTo>
                    <a:lnTo>
                      <a:pt x="429" y="22"/>
                    </a:lnTo>
                    <a:cubicBezTo>
                      <a:pt x="428" y="21"/>
                      <a:pt x="427" y="21"/>
                      <a:pt x="427" y="21"/>
                    </a:cubicBezTo>
                    <a:lnTo>
                      <a:pt x="422" y="17"/>
                    </a:lnTo>
                    <a:cubicBezTo>
                      <a:pt x="422" y="17"/>
                      <a:pt x="421" y="16"/>
                      <a:pt x="420" y="15"/>
                    </a:cubicBezTo>
                    <a:lnTo>
                      <a:pt x="413" y="3"/>
                    </a:lnTo>
                    <a:lnTo>
                      <a:pt x="411" y="2"/>
                    </a:lnTo>
                    <a:cubicBezTo>
                      <a:pt x="410" y="2"/>
                      <a:pt x="410" y="1"/>
                      <a:pt x="409" y="1"/>
                    </a:cubicBezTo>
                    <a:lnTo>
                      <a:pt x="409" y="0"/>
                    </a:lnTo>
                    <a:lnTo>
                      <a:pt x="410" y="11"/>
                    </a:lnTo>
                    <a:lnTo>
                      <a:pt x="415" y="16"/>
                    </a:lnTo>
                    <a:cubicBezTo>
                      <a:pt x="416" y="17"/>
                      <a:pt x="417" y="18"/>
                      <a:pt x="417" y="19"/>
                    </a:cubicBezTo>
                    <a:lnTo>
                      <a:pt x="419" y="22"/>
                    </a:lnTo>
                    <a:cubicBezTo>
                      <a:pt x="419" y="23"/>
                      <a:pt x="420" y="24"/>
                      <a:pt x="420" y="25"/>
                    </a:cubicBezTo>
                    <a:lnTo>
                      <a:pt x="420" y="28"/>
                    </a:lnTo>
                    <a:cubicBezTo>
                      <a:pt x="420" y="31"/>
                      <a:pt x="418" y="34"/>
                      <a:pt x="416" y="35"/>
                    </a:cubicBezTo>
                    <a:lnTo>
                      <a:pt x="414" y="36"/>
                    </a:lnTo>
                    <a:cubicBezTo>
                      <a:pt x="412" y="37"/>
                      <a:pt x="411" y="37"/>
                      <a:pt x="409" y="37"/>
                    </a:cubicBezTo>
                    <a:lnTo>
                      <a:pt x="393" y="37"/>
                    </a:lnTo>
                    <a:lnTo>
                      <a:pt x="392" y="37"/>
                    </a:lnTo>
                    <a:lnTo>
                      <a:pt x="393" y="43"/>
                    </a:lnTo>
                    <a:cubicBezTo>
                      <a:pt x="393" y="46"/>
                      <a:pt x="393" y="48"/>
                      <a:pt x="391" y="50"/>
                    </a:cubicBezTo>
                    <a:cubicBezTo>
                      <a:pt x="389" y="52"/>
                      <a:pt x="387" y="53"/>
                      <a:pt x="385" y="53"/>
                    </a:cubicBezTo>
                    <a:cubicBezTo>
                      <a:pt x="384" y="53"/>
                      <a:pt x="383" y="52"/>
                      <a:pt x="382" y="52"/>
                    </a:cubicBezTo>
                    <a:lnTo>
                      <a:pt x="341" y="39"/>
                    </a:lnTo>
                    <a:cubicBezTo>
                      <a:pt x="340" y="39"/>
                      <a:pt x="339" y="39"/>
                      <a:pt x="339" y="38"/>
                    </a:cubicBezTo>
                    <a:lnTo>
                      <a:pt x="336" y="36"/>
                    </a:lnTo>
                    <a:lnTo>
                      <a:pt x="336" y="38"/>
                    </a:lnTo>
                    <a:cubicBezTo>
                      <a:pt x="336" y="41"/>
                      <a:pt x="335" y="44"/>
                      <a:pt x="332" y="46"/>
                    </a:cubicBezTo>
                    <a:lnTo>
                      <a:pt x="328" y="48"/>
                    </a:lnTo>
                    <a:cubicBezTo>
                      <a:pt x="326" y="49"/>
                      <a:pt x="324" y="49"/>
                      <a:pt x="322" y="48"/>
                    </a:cubicBezTo>
                    <a:lnTo>
                      <a:pt x="318" y="47"/>
                    </a:lnTo>
                    <a:cubicBezTo>
                      <a:pt x="317" y="47"/>
                      <a:pt x="316" y="47"/>
                      <a:pt x="316" y="46"/>
                    </a:cubicBezTo>
                    <a:lnTo>
                      <a:pt x="307" y="41"/>
                    </a:lnTo>
                    <a:lnTo>
                      <a:pt x="294" y="44"/>
                    </a:lnTo>
                    <a:cubicBezTo>
                      <a:pt x="293" y="44"/>
                      <a:pt x="291" y="44"/>
                      <a:pt x="290" y="44"/>
                    </a:cubicBezTo>
                    <a:lnTo>
                      <a:pt x="285" y="42"/>
                    </a:lnTo>
                    <a:cubicBezTo>
                      <a:pt x="283" y="42"/>
                      <a:pt x="282" y="41"/>
                      <a:pt x="281" y="40"/>
                    </a:cubicBezTo>
                    <a:lnTo>
                      <a:pt x="270" y="26"/>
                    </a:lnTo>
                    <a:lnTo>
                      <a:pt x="270" y="28"/>
                    </a:lnTo>
                    <a:lnTo>
                      <a:pt x="272" y="29"/>
                    </a:lnTo>
                    <a:cubicBezTo>
                      <a:pt x="272" y="30"/>
                      <a:pt x="273" y="30"/>
                      <a:pt x="273" y="31"/>
                    </a:cubicBezTo>
                    <a:lnTo>
                      <a:pt x="274" y="33"/>
                    </a:lnTo>
                    <a:lnTo>
                      <a:pt x="277" y="41"/>
                    </a:lnTo>
                    <a:cubicBezTo>
                      <a:pt x="277" y="42"/>
                      <a:pt x="277" y="44"/>
                      <a:pt x="277" y="45"/>
                    </a:cubicBezTo>
                    <a:lnTo>
                      <a:pt x="276" y="47"/>
                    </a:lnTo>
                    <a:lnTo>
                      <a:pt x="271" y="58"/>
                    </a:lnTo>
                    <a:cubicBezTo>
                      <a:pt x="271" y="59"/>
                      <a:pt x="269" y="61"/>
                      <a:pt x="269" y="61"/>
                    </a:cubicBezTo>
                    <a:cubicBezTo>
                      <a:pt x="268" y="62"/>
                      <a:pt x="268" y="62"/>
                      <a:pt x="267" y="63"/>
                    </a:cubicBezTo>
                    <a:lnTo>
                      <a:pt x="265" y="64"/>
                    </a:lnTo>
                    <a:cubicBezTo>
                      <a:pt x="264" y="65"/>
                      <a:pt x="263" y="66"/>
                      <a:pt x="262" y="66"/>
                    </a:cubicBezTo>
                    <a:lnTo>
                      <a:pt x="256" y="67"/>
                    </a:lnTo>
                    <a:cubicBezTo>
                      <a:pt x="253" y="67"/>
                      <a:pt x="250" y="66"/>
                      <a:pt x="248" y="64"/>
                    </a:cubicBezTo>
                    <a:lnTo>
                      <a:pt x="246" y="61"/>
                    </a:lnTo>
                    <a:cubicBezTo>
                      <a:pt x="246" y="64"/>
                      <a:pt x="244" y="67"/>
                      <a:pt x="241" y="69"/>
                    </a:cubicBezTo>
                    <a:lnTo>
                      <a:pt x="238" y="70"/>
                    </a:lnTo>
                    <a:cubicBezTo>
                      <a:pt x="236" y="71"/>
                      <a:pt x="234" y="71"/>
                      <a:pt x="232" y="70"/>
                    </a:cubicBezTo>
                    <a:lnTo>
                      <a:pt x="229" y="69"/>
                    </a:lnTo>
                    <a:cubicBezTo>
                      <a:pt x="228" y="69"/>
                      <a:pt x="227" y="69"/>
                      <a:pt x="226" y="68"/>
                    </a:cubicBezTo>
                    <a:lnTo>
                      <a:pt x="218" y="61"/>
                    </a:lnTo>
                    <a:lnTo>
                      <a:pt x="216" y="63"/>
                    </a:lnTo>
                    <a:cubicBezTo>
                      <a:pt x="215" y="64"/>
                      <a:pt x="214" y="65"/>
                      <a:pt x="213" y="65"/>
                    </a:cubicBezTo>
                    <a:lnTo>
                      <a:pt x="210" y="67"/>
                    </a:lnTo>
                    <a:cubicBezTo>
                      <a:pt x="208" y="68"/>
                      <a:pt x="205" y="68"/>
                      <a:pt x="203" y="67"/>
                    </a:cubicBezTo>
                    <a:lnTo>
                      <a:pt x="199" y="65"/>
                    </a:lnTo>
                    <a:cubicBezTo>
                      <a:pt x="198" y="64"/>
                      <a:pt x="197" y="64"/>
                      <a:pt x="196" y="63"/>
                    </a:cubicBezTo>
                    <a:lnTo>
                      <a:pt x="188" y="54"/>
                    </a:lnTo>
                    <a:lnTo>
                      <a:pt x="181" y="55"/>
                    </a:lnTo>
                    <a:lnTo>
                      <a:pt x="179" y="65"/>
                    </a:lnTo>
                    <a:cubicBezTo>
                      <a:pt x="179" y="66"/>
                      <a:pt x="179" y="67"/>
                      <a:pt x="178" y="67"/>
                    </a:cubicBezTo>
                    <a:lnTo>
                      <a:pt x="176" y="72"/>
                    </a:lnTo>
                    <a:cubicBezTo>
                      <a:pt x="175" y="74"/>
                      <a:pt x="173" y="75"/>
                      <a:pt x="172" y="76"/>
                    </a:cubicBezTo>
                    <a:lnTo>
                      <a:pt x="165" y="78"/>
                    </a:lnTo>
                    <a:cubicBezTo>
                      <a:pt x="164" y="79"/>
                      <a:pt x="163" y="79"/>
                      <a:pt x="162" y="79"/>
                    </a:cubicBezTo>
                    <a:lnTo>
                      <a:pt x="155" y="79"/>
                    </a:lnTo>
                    <a:lnTo>
                      <a:pt x="157" y="81"/>
                    </a:lnTo>
                    <a:cubicBezTo>
                      <a:pt x="158" y="82"/>
                      <a:pt x="158" y="83"/>
                      <a:pt x="158" y="84"/>
                    </a:cubicBezTo>
                    <a:lnTo>
                      <a:pt x="160" y="91"/>
                    </a:lnTo>
                    <a:cubicBezTo>
                      <a:pt x="161" y="94"/>
                      <a:pt x="159" y="98"/>
                      <a:pt x="156" y="100"/>
                    </a:cubicBezTo>
                    <a:lnTo>
                      <a:pt x="150" y="102"/>
                    </a:lnTo>
                    <a:cubicBezTo>
                      <a:pt x="148" y="103"/>
                      <a:pt x="145" y="103"/>
                      <a:pt x="143" y="102"/>
                    </a:cubicBezTo>
                    <a:lnTo>
                      <a:pt x="138" y="100"/>
                    </a:lnTo>
                    <a:cubicBezTo>
                      <a:pt x="137" y="99"/>
                      <a:pt x="136" y="99"/>
                      <a:pt x="135" y="98"/>
                    </a:cubicBezTo>
                    <a:lnTo>
                      <a:pt x="122" y="84"/>
                    </a:lnTo>
                    <a:lnTo>
                      <a:pt x="121" y="86"/>
                    </a:lnTo>
                    <a:lnTo>
                      <a:pt x="121" y="88"/>
                    </a:lnTo>
                    <a:lnTo>
                      <a:pt x="133" y="104"/>
                    </a:lnTo>
                    <a:cubicBezTo>
                      <a:pt x="133" y="105"/>
                      <a:pt x="134" y="106"/>
                      <a:pt x="134" y="107"/>
                    </a:cubicBezTo>
                    <a:lnTo>
                      <a:pt x="136" y="114"/>
                    </a:lnTo>
                    <a:cubicBezTo>
                      <a:pt x="136" y="115"/>
                      <a:pt x="136" y="117"/>
                      <a:pt x="135" y="119"/>
                    </a:cubicBezTo>
                    <a:lnTo>
                      <a:pt x="131" y="127"/>
                    </a:lnTo>
                    <a:cubicBezTo>
                      <a:pt x="130" y="130"/>
                      <a:pt x="128" y="131"/>
                      <a:pt x="125" y="132"/>
                    </a:cubicBezTo>
                    <a:cubicBezTo>
                      <a:pt x="122" y="132"/>
                      <a:pt x="120" y="131"/>
                      <a:pt x="118" y="130"/>
                    </a:cubicBezTo>
                    <a:lnTo>
                      <a:pt x="112" y="124"/>
                    </a:lnTo>
                    <a:lnTo>
                      <a:pt x="107" y="124"/>
                    </a:lnTo>
                    <a:lnTo>
                      <a:pt x="98" y="127"/>
                    </a:lnTo>
                    <a:cubicBezTo>
                      <a:pt x="97" y="128"/>
                      <a:pt x="97" y="128"/>
                      <a:pt x="96" y="128"/>
                    </a:cubicBezTo>
                    <a:lnTo>
                      <a:pt x="87" y="129"/>
                    </a:lnTo>
                    <a:cubicBezTo>
                      <a:pt x="86" y="129"/>
                      <a:pt x="85" y="128"/>
                      <a:pt x="84" y="128"/>
                    </a:cubicBezTo>
                    <a:lnTo>
                      <a:pt x="77" y="126"/>
                    </a:lnTo>
                    <a:lnTo>
                      <a:pt x="64" y="126"/>
                    </a:lnTo>
                    <a:lnTo>
                      <a:pt x="65" y="128"/>
                    </a:lnTo>
                    <a:cubicBezTo>
                      <a:pt x="65" y="129"/>
                      <a:pt x="66" y="130"/>
                      <a:pt x="66" y="131"/>
                    </a:cubicBezTo>
                    <a:lnTo>
                      <a:pt x="65" y="135"/>
                    </a:lnTo>
                    <a:cubicBezTo>
                      <a:pt x="65" y="137"/>
                      <a:pt x="65" y="138"/>
                      <a:pt x="64" y="139"/>
                    </a:cubicBezTo>
                    <a:lnTo>
                      <a:pt x="62" y="143"/>
                    </a:lnTo>
                    <a:cubicBezTo>
                      <a:pt x="60" y="145"/>
                      <a:pt x="57" y="147"/>
                      <a:pt x="53" y="146"/>
                    </a:cubicBezTo>
                    <a:lnTo>
                      <a:pt x="51" y="146"/>
                    </a:lnTo>
                    <a:cubicBezTo>
                      <a:pt x="50" y="145"/>
                      <a:pt x="47" y="145"/>
                      <a:pt x="46" y="143"/>
                    </a:cubicBezTo>
                    <a:lnTo>
                      <a:pt x="40" y="137"/>
                    </a:lnTo>
                    <a:lnTo>
                      <a:pt x="39" y="138"/>
                    </a:lnTo>
                    <a:cubicBezTo>
                      <a:pt x="38" y="139"/>
                      <a:pt x="37" y="140"/>
                      <a:pt x="36" y="141"/>
                    </a:cubicBezTo>
                    <a:lnTo>
                      <a:pt x="33" y="142"/>
                    </a:lnTo>
                    <a:lnTo>
                      <a:pt x="31" y="144"/>
                    </a:lnTo>
                    <a:cubicBezTo>
                      <a:pt x="31" y="145"/>
                      <a:pt x="30" y="146"/>
                      <a:pt x="28" y="147"/>
                    </a:cubicBezTo>
                    <a:cubicBezTo>
                      <a:pt x="27" y="147"/>
                      <a:pt x="24" y="148"/>
                      <a:pt x="22" y="148"/>
                    </a:cubicBezTo>
                    <a:lnTo>
                      <a:pt x="16" y="146"/>
                    </a:lnTo>
                    <a:lnTo>
                      <a:pt x="13" y="148"/>
                    </a:lnTo>
                    <a:lnTo>
                      <a:pt x="15" y="157"/>
                    </a:lnTo>
                    <a:lnTo>
                      <a:pt x="21" y="175"/>
                    </a:lnTo>
                    <a:cubicBezTo>
                      <a:pt x="21" y="176"/>
                      <a:pt x="21" y="177"/>
                      <a:pt x="21" y="178"/>
                    </a:cubicBezTo>
                    <a:lnTo>
                      <a:pt x="20" y="197"/>
                    </a:lnTo>
                    <a:cubicBezTo>
                      <a:pt x="22" y="197"/>
                      <a:pt x="23" y="198"/>
                      <a:pt x="25" y="199"/>
                    </a:cubicBezTo>
                    <a:lnTo>
                      <a:pt x="29" y="202"/>
                    </a:lnTo>
                    <a:lnTo>
                      <a:pt x="35" y="208"/>
                    </a:lnTo>
                    <a:cubicBezTo>
                      <a:pt x="36" y="208"/>
                      <a:pt x="36" y="209"/>
                      <a:pt x="36" y="210"/>
                    </a:cubicBezTo>
                    <a:lnTo>
                      <a:pt x="39" y="216"/>
                    </a:lnTo>
                    <a:cubicBezTo>
                      <a:pt x="40" y="217"/>
                      <a:pt x="40" y="218"/>
                      <a:pt x="40" y="219"/>
                    </a:cubicBezTo>
                    <a:lnTo>
                      <a:pt x="41" y="228"/>
                    </a:lnTo>
                    <a:lnTo>
                      <a:pt x="40" y="238"/>
                    </a:lnTo>
                    <a:cubicBezTo>
                      <a:pt x="40" y="239"/>
                      <a:pt x="39" y="240"/>
                      <a:pt x="38" y="241"/>
                    </a:cubicBezTo>
                    <a:lnTo>
                      <a:pt x="37" y="243"/>
                    </a:lnTo>
                    <a:lnTo>
                      <a:pt x="29" y="249"/>
                    </a:lnTo>
                    <a:cubicBezTo>
                      <a:pt x="29" y="250"/>
                      <a:pt x="28" y="250"/>
                      <a:pt x="27" y="250"/>
                    </a:cubicBezTo>
                    <a:lnTo>
                      <a:pt x="24" y="252"/>
                    </a:lnTo>
                    <a:cubicBezTo>
                      <a:pt x="23" y="252"/>
                      <a:pt x="21" y="252"/>
                      <a:pt x="20" y="252"/>
                    </a:cubicBezTo>
                    <a:lnTo>
                      <a:pt x="17" y="252"/>
                    </a:lnTo>
                    <a:lnTo>
                      <a:pt x="16" y="252"/>
                    </a:lnTo>
                    <a:lnTo>
                      <a:pt x="16" y="252"/>
                    </a:lnTo>
                    <a:cubicBezTo>
                      <a:pt x="14" y="254"/>
                      <a:pt x="12" y="255"/>
                      <a:pt x="9" y="255"/>
                    </a:cubicBezTo>
                    <a:lnTo>
                      <a:pt x="0" y="254"/>
                    </a:lnTo>
                    <a:lnTo>
                      <a:pt x="0" y="254"/>
                    </a:lnTo>
                    <a:lnTo>
                      <a:pt x="0" y="257"/>
                    </a:lnTo>
                    <a:lnTo>
                      <a:pt x="5" y="265"/>
                    </a:lnTo>
                    <a:cubicBezTo>
                      <a:pt x="6" y="266"/>
                      <a:pt x="6" y="267"/>
                      <a:pt x="6" y="267"/>
                    </a:cubicBezTo>
                    <a:lnTo>
                      <a:pt x="8" y="273"/>
                    </a:lnTo>
                    <a:lnTo>
                      <a:pt x="19" y="289"/>
                    </a:lnTo>
                    <a:cubicBezTo>
                      <a:pt x="20" y="291"/>
                      <a:pt x="20" y="294"/>
                      <a:pt x="19" y="296"/>
                    </a:cubicBezTo>
                    <a:cubicBezTo>
                      <a:pt x="20" y="296"/>
                      <a:pt x="20" y="296"/>
                      <a:pt x="21" y="296"/>
                    </a:cubicBezTo>
                    <a:lnTo>
                      <a:pt x="25" y="295"/>
                    </a:lnTo>
                    <a:cubicBezTo>
                      <a:pt x="26" y="295"/>
                      <a:pt x="27" y="295"/>
                      <a:pt x="28" y="295"/>
                    </a:cubicBezTo>
                    <a:lnTo>
                      <a:pt x="40" y="296"/>
                    </a:lnTo>
                    <a:lnTo>
                      <a:pt x="47" y="294"/>
                    </a:lnTo>
                    <a:cubicBezTo>
                      <a:pt x="48" y="294"/>
                      <a:pt x="49" y="294"/>
                      <a:pt x="50" y="294"/>
                    </a:cubicBezTo>
                    <a:lnTo>
                      <a:pt x="54" y="294"/>
                    </a:lnTo>
                    <a:cubicBezTo>
                      <a:pt x="55" y="294"/>
                      <a:pt x="56" y="295"/>
                      <a:pt x="57" y="295"/>
                    </a:cubicBezTo>
                    <a:cubicBezTo>
                      <a:pt x="59" y="294"/>
                      <a:pt x="61" y="293"/>
                      <a:pt x="63" y="293"/>
                    </a:cubicBezTo>
                    <a:lnTo>
                      <a:pt x="69" y="294"/>
                    </a:lnTo>
                    <a:cubicBezTo>
                      <a:pt x="71" y="294"/>
                      <a:pt x="72" y="294"/>
                      <a:pt x="73" y="295"/>
                    </a:cubicBezTo>
                    <a:lnTo>
                      <a:pt x="79" y="300"/>
                    </a:lnTo>
                    <a:lnTo>
                      <a:pt x="86" y="308"/>
                    </a:lnTo>
                    <a:cubicBezTo>
                      <a:pt x="88" y="310"/>
                      <a:pt x="88" y="314"/>
                      <a:pt x="87" y="317"/>
                    </a:cubicBezTo>
                    <a:cubicBezTo>
                      <a:pt x="85" y="320"/>
                      <a:pt x="81" y="321"/>
                      <a:pt x="78" y="321"/>
                    </a:cubicBezTo>
                    <a:lnTo>
                      <a:pt x="75" y="320"/>
                    </a:lnTo>
                    <a:cubicBezTo>
                      <a:pt x="74" y="320"/>
                      <a:pt x="74" y="320"/>
                      <a:pt x="74" y="320"/>
                    </a:cubicBezTo>
                    <a:lnTo>
                      <a:pt x="74" y="320"/>
                    </a:lnTo>
                    <a:lnTo>
                      <a:pt x="74" y="323"/>
                    </a:lnTo>
                    <a:lnTo>
                      <a:pt x="74" y="328"/>
                    </a:lnTo>
                    <a:cubicBezTo>
                      <a:pt x="74" y="328"/>
                      <a:pt x="73" y="329"/>
                      <a:pt x="73" y="330"/>
                    </a:cubicBezTo>
                    <a:cubicBezTo>
                      <a:pt x="72" y="333"/>
                      <a:pt x="68" y="336"/>
                      <a:pt x="65" y="336"/>
                    </a:cubicBezTo>
                    <a:lnTo>
                      <a:pt x="59" y="336"/>
                    </a:lnTo>
                    <a:cubicBezTo>
                      <a:pt x="58" y="336"/>
                      <a:pt x="57" y="336"/>
                      <a:pt x="57" y="335"/>
                    </a:cubicBezTo>
                    <a:lnTo>
                      <a:pt x="53" y="334"/>
                    </a:lnTo>
                    <a:cubicBezTo>
                      <a:pt x="53" y="334"/>
                      <a:pt x="52" y="334"/>
                      <a:pt x="52" y="333"/>
                    </a:cubicBezTo>
                    <a:lnTo>
                      <a:pt x="44" y="328"/>
                    </a:lnTo>
                    <a:lnTo>
                      <a:pt x="39" y="328"/>
                    </a:lnTo>
                    <a:lnTo>
                      <a:pt x="33" y="331"/>
                    </a:lnTo>
                    <a:lnTo>
                      <a:pt x="24" y="332"/>
                    </a:lnTo>
                    <a:lnTo>
                      <a:pt x="23" y="332"/>
                    </a:lnTo>
                    <a:lnTo>
                      <a:pt x="23" y="333"/>
                    </a:lnTo>
                    <a:cubicBezTo>
                      <a:pt x="23" y="334"/>
                      <a:pt x="23" y="337"/>
                      <a:pt x="23" y="338"/>
                    </a:cubicBezTo>
                    <a:cubicBezTo>
                      <a:pt x="22" y="339"/>
                      <a:pt x="20" y="343"/>
                      <a:pt x="18" y="344"/>
                    </a:cubicBezTo>
                    <a:cubicBezTo>
                      <a:pt x="17" y="344"/>
                      <a:pt x="15" y="345"/>
                      <a:pt x="13" y="345"/>
                    </a:cubicBezTo>
                    <a:lnTo>
                      <a:pt x="12" y="348"/>
                    </a:lnTo>
                    <a:lnTo>
                      <a:pt x="17" y="373"/>
                    </a:lnTo>
                    <a:cubicBezTo>
                      <a:pt x="17" y="374"/>
                      <a:pt x="17" y="374"/>
                      <a:pt x="17" y="374"/>
                    </a:cubicBezTo>
                    <a:cubicBezTo>
                      <a:pt x="18" y="374"/>
                      <a:pt x="19" y="375"/>
                      <a:pt x="20" y="375"/>
                    </a:cubicBezTo>
                    <a:cubicBezTo>
                      <a:pt x="22" y="376"/>
                      <a:pt x="24" y="378"/>
                      <a:pt x="25" y="380"/>
                    </a:cubicBezTo>
                    <a:lnTo>
                      <a:pt x="25" y="382"/>
                    </a:lnTo>
                    <a:cubicBezTo>
                      <a:pt x="26" y="383"/>
                      <a:pt x="26" y="383"/>
                      <a:pt x="26" y="384"/>
                    </a:cubicBezTo>
                    <a:lnTo>
                      <a:pt x="26" y="390"/>
                    </a:lnTo>
                    <a:lnTo>
                      <a:pt x="31" y="394"/>
                    </a:lnTo>
                    <a:lnTo>
                      <a:pt x="33" y="393"/>
                    </a:lnTo>
                    <a:cubicBezTo>
                      <a:pt x="37" y="391"/>
                      <a:pt x="41" y="393"/>
                      <a:pt x="44" y="396"/>
                    </a:cubicBezTo>
                    <a:lnTo>
                      <a:pt x="46" y="401"/>
                    </a:lnTo>
                    <a:cubicBezTo>
                      <a:pt x="47" y="402"/>
                      <a:pt x="47" y="403"/>
                      <a:pt x="48" y="404"/>
                    </a:cubicBezTo>
                    <a:lnTo>
                      <a:pt x="48" y="413"/>
                    </a:lnTo>
                    <a:lnTo>
                      <a:pt x="48" y="425"/>
                    </a:lnTo>
                    <a:lnTo>
                      <a:pt x="47" y="438"/>
                    </a:lnTo>
                    <a:lnTo>
                      <a:pt x="48" y="441"/>
                    </a:lnTo>
                    <a:lnTo>
                      <a:pt x="50" y="443"/>
                    </a:lnTo>
                    <a:lnTo>
                      <a:pt x="53" y="447"/>
                    </a:lnTo>
                    <a:cubicBezTo>
                      <a:pt x="54" y="448"/>
                      <a:pt x="54" y="449"/>
                      <a:pt x="54" y="450"/>
                    </a:cubicBezTo>
                    <a:lnTo>
                      <a:pt x="56" y="461"/>
                    </a:lnTo>
                    <a:cubicBezTo>
                      <a:pt x="57" y="460"/>
                      <a:pt x="59" y="460"/>
                      <a:pt x="60" y="461"/>
                    </a:cubicBezTo>
                    <a:lnTo>
                      <a:pt x="62" y="462"/>
                    </a:lnTo>
                    <a:cubicBezTo>
                      <a:pt x="63" y="462"/>
                      <a:pt x="63" y="462"/>
                      <a:pt x="63" y="462"/>
                    </a:cubicBezTo>
                    <a:cubicBezTo>
                      <a:pt x="65" y="461"/>
                      <a:pt x="67" y="460"/>
                      <a:pt x="68" y="461"/>
                    </a:cubicBezTo>
                    <a:cubicBezTo>
                      <a:pt x="70" y="461"/>
                      <a:pt x="73" y="462"/>
                      <a:pt x="74" y="463"/>
                    </a:cubicBezTo>
                    <a:cubicBezTo>
                      <a:pt x="75" y="464"/>
                      <a:pt x="76" y="465"/>
                      <a:pt x="76" y="466"/>
                    </a:cubicBezTo>
                    <a:lnTo>
                      <a:pt x="79" y="468"/>
                    </a:lnTo>
                    <a:lnTo>
                      <a:pt x="85" y="469"/>
                    </a:lnTo>
                    <a:cubicBezTo>
                      <a:pt x="86" y="469"/>
                      <a:pt x="87" y="469"/>
                      <a:pt x="87" y="470"/>
                    </a:cubicBezTo>
                    <a:lnTo>
                      <a:pt x="100" y="475"/>
                    </a:lnTo>
                    <a:cubicBezTo>
                      <a:pt x="102" y="476"/>
                      <a:pt x="103" y="477"/>
                      <a:pt x="103" y="478"/>
                    </a:cubicBezTo>
                    <a:lnTo>
                      <a:pt x="109" y="485"/>
                    </a:lnTo>
                    <a:lnTo>
                      <a:pt x="117" y="492"/>
                    </a:lnTo>
                    <a:cubicBezTo>
                      <a:pt x="117" y="493"/>
                      <a:pt x="118" y="493"/>
                      <a:pt x="118" y="494"/>
                    </a:cubicBezTo>
                    <a:lnTo>
                      <a:pt x="121" y="498"/>
                    </a:lnTo>
                    <a:cubicBezTo>
                      <a:pt x="121" y="498"/>
                      <a:pt x="122" y="497"/>
                      <a:pt x="122" y="496"/>
                    </a:cubicBezTo>
                    <a:lnTo>
                      <a:pt x="126" y="493"/>
                    </a:lnTo>
                    <a:cubicBezTo>
                      <a:pt x="127" y="491"/>
                      <a:pt x="129" y="491"/>
                      <a:pt x="131" y="491"/>
                    </a:cubicBezTo>
                    <a:lnTo>
                      <a:pt x="135" y="491"/>
                    </a:lnTo>
                    <a:cubicBezTo>
                      <a:pt x="136" y="491"/>
                      <a:pt x="136" y="491"/>
                      <a:pt x="137" y="491"/>
                    </a:cubicBezTo>
                    <a:lnTo>
                      <a:pt x="142" y="493"/>
                    </a:lnTo>
                    <a:lnTo>
                      <a:pt x="144" y="490"/>
                    </a:lnTo>
                    <a:lnTo>
                      <a:pt x="150" y="479"/>
                    </a:lnTo>
                    <a:lnTo>
                      <a:pt x="151" y="469"/>
                    </a:lnTo>
                    <a:lnTo>
                      <a:pt x="156" y="457"/>
                    </a:lnTo>
                    <a:lnTo>
                      <a:pt x="159" y="453"/>
                    </a:lnTo>
                    <a:cubicBezTo>
                      <a:pt x="160" y="452"/>
                      <a:pt x="161" y="451"/>
                      <a:pt x="162" y="451"/>
                    </a:cubicBezTo>
                    <a:lnTo>
                      <a:pt x="169" y="448"/>
                    </a:lnTo>
                    <a:cubicBezTo>
                      <a:pt x="170" y="447"/>
                      <a:pt x="171" y="447"/>
                      <a:pt x="173" y="447"/>
                    </a:cubicBezTo>
                    <a:lnTo>
                      <a:pt x="181" y="448"/>
                    </a:lnTo>
                    <a:cubicBezTo>
                      <a:pt x="182" y="448"/>
                      <a:pt x="183" y="448"/>
                      <a:pt x="184" y="448"/>
                    </a:cubicBezTo>
                    <a:lnTo>
                      <a:pt x="191" y="452"/>
                    </a:lnTo>
                    <a:cubicBezTo>
                      <a:pt x="192" y="452"/>
                      <a:pt x="193" y="453"/>
                      <a:pt x="193" y="453"/>
                    </a:cubicBezTo>
                    <a:lnTo>
                      <a:pt x="210" y="467"/>
                    </a:lnTo>
                    <a:lnTo>
                      <a:pt x="211" y="468"/>
                    </a:lnTo>
                    <a:lnTo>
                      <a:pt x="215" y="475"/>
                    </a:lnTo>
                    <a:cubicBezTo>
                      <a:pt x="216" y="476"/>
                      <a:pt x="216" y="477"/>
                      <a:pt x="217" y="478"/>
                    </a:cubicBezTo>
                    <a:lnTo>
                      <a:pt x="218" y="486"/>
                    </a:lnTo>
                    <a:cubicBezTo>
                      <a:pt x="218" y="487"/>
                      <a:pt x="218" y="488"/>
                      <a:pt x="218" y="489"/>
                    </a:cubicBezTo>
                    <a:lnTo>
                      <a:pt x="216" y="498"/>
                    </a:lnTo>
                    <a:cubicBezTo>
                      <a:pt x="215" y="499"/>
                      <a:pt x="214" y="501"/>
                      <a:pt x="213" y="502"/>
                    </a:cubicBezTo>
                    <a:lnTo>
                      <a:pt x="208" y="506"/>
                    </a:lnTo>
                    <a:lnTo>
                      <a:pt x="202" y="510"/>
                    </a:lnTo>
                    <a:lnTo>
                      <a:pt x="200" y="513"/>
                    </a:lnTo>
                    <a:lnTo>
                      <a:pt x="200" y="515"/>
                    </a:lnTo>
                    <a:lnTo>
                      <a:pt x="200" y="518"/>
                    </a:lnTo>
                    <a:lnTo>
                      <a:pt x="200" y="522"/>
                    </a:lnTo>
                    <a:cubicBezTo>
                      <a:pt x="200" y="523"/>
                      <a:pt x="199" y="524"/>
                      <a:pt x="199" y="524"/>
                    </a:cubicBezTo>
                    <a:lnTo>
                      <a:pt x="197" y="534"/>
                    </a:lnTo>
                    <a:lnTo>
                      <a:pt x="200" y="543"/>
                    </a:lnTo>
                    <a:cubicBezTo>
                      <a:pt x="200" y="544"/>
                      <a:pt x="200" y="545"/>
                      <a:pt x="200" y="546"/>
                    </a:cubicBezTo>
                    <a:lnTo>
                      <a:pt x="198" y="559"/>
                    </a:lnTo>
                    <a:lnTo>
                      <a:pt x="198" y="576"/>
                    </a:lnTo>
                    <a:cubicBezTo>
                      <a:pt x="198" y="577"/>
                      <a:pt x="197" y="579"/>
                      <a:pt x="197" y="580"/>
                    </a:cubicBezTo>
                    <a:lnTo>
                      <a:pt x="193" y="586"/>
                    </a:lnTo>
                    <a:lnTo>
                      <a:pt x="184" y="597"/>
                    </a:lnTo>
                    <a:lnTo>
                      <a:pt x="181" y="610"/>
                    </a:lnTo>
                    <a:lnTo>
                      <a:pt x="170" y="636"/>
                    </a:lnTo>
                    <a:lnTo>
                      <a:pt x="169" y="645"/>
                    </a:lnTo>
                    <a:lnTo>
                      <a:pt x="169" y="646"/>
                    </a:lnTo>
                    <a:lnTo>
                      <a:pt x="171" y="645"/>
                    </a:lnTo>
                    <a:lnTo>
                      <a:pt x="172" y="643"/>
                    </a:lnTo>
                    <a:lnTo>
                      <a:pt x="174" y="636"/>
                    </a:lnTo>
                    <a:cubicBezTo>
                      <a:pt x="175" y="635"/>
                      <a:pt x="175" y="634"/>
                      <a:pt x="176" y="634"/>
                    </a:cubicBezTo>
                    <a:lnTo>
                      <a:pt x="178" y="631"/>
                    </a:lnTo>
                    <a:cubicBezTo>
                      <a:pt x="179" y="630"/>
                      <a:pt x="180" y="629"/>
                      <a:pt x="181" y="629"/>
                    </a:cubicBezTo>
                    <a:lnTo>
                      <a:pt x="188" y="625"/>
                    </a:lnTo>
                    <a:lnTo>
                      <a:pt x="197" y="617"/>
                    </a:lnTo>
                    <a:cubicBezTo>
                      <a:pt x="198" y="616"/>
                      <a:pt x="200" y="615"/>
                      <a:pt x="201" y="615"/>
                    </a:cubicBezTo>
                    <a:lnTo>
                      <a:pt x="205" y="614"/>
                    </a:lnTo>
                    <a:cubicBezTo>
                      <a:pt x="206" y="614"/>
                      <a:pt x="207" y="614"/>
                      <a:pt x="208" y="614"/>
                    </a:cubicBezTo>
                    <a:lnTo>
                      <a:pt x="221" y="616"/>
                    </a:lnTo>
                    <a:lnTo>
                      <a:pt x="229" y="615"/>
                    </a:lnTo>
                    <a:lnTo>
                      <a:pt x="232" y="607"/>
                    </a:lnTo>
                    <a:cubicBezTo>
                      <a:pt x="232" y="606"/>
                      <a:pt x="232" y="606"/>
                      <a:pt x="233" y="605"/>
                    </a:cubicBezTo>
                    <a:lnTo>
                      <a:pt x="236" y="601"/>
                    </a:lnTo>
                    <a:cubicBezTo>
                      <a:pt x="238" y="599"/>
                      <a:pt x="241" y="598"/>
                      <a:pt x="244" y="599"/>
                    </a:cubicBezTo>
                    <a:lnTo>
                      <a:pt x="250" y="600"/>
                    </a:lnTo>
                    <a:cubicBezTo>
                      <a:pt x="251" y="601"/>
                      <a:pt x="252" y="601"/>
                      <a:pt x="253" y="601"/>
                    </a:cubicBezTo>
                    <a:lnTo>
                      <a:pt x="256" y="604"/>
                    </a:lnTo>
                    <a:lnTo>
                      <a:pt x="259" y="601"/>
                    </a:lnTo>
                    <a:lnTo>
                      <a:pt x="265" y="597"/>
                    </a:lnTo>
                    <a:cubicBezTo>
                      <a:pt x="266" y="596"/>
                      <a:pt x="267" y="596"/>
                      <a:pt x="268" y="596"/>
                    </a:cubicBezTo>
                    <a:lnTo>
                      <a:pt x="282" y="594"/>
                    </a:lnTo>
                    <a:lnTo>
                      <a:pt x="285" y="592"/>
                    </a:lnTo>
                    <a:lnTo>
                      <a:pt x="299" y="578"/>
                    </a:lnTo>
                    <a:lnTo>
                      <a:pt x="304" y="574"/>
                    </a:lnTo>
                    <a:cubicBezTo>
                      <a:pt x="305" y="574"/>
                      <a:pt x="306" y="574"/>
                      <a:pt x="306" y="573"/>
                    </a:cubicBezTo>
                    <a:lnTo>
                      <a:pt x="311" y="572"/>
                    </a:lnTo>
                    <a:cubicBezTo>
                      <a:pt x="312" y="572"/>
                      <a:pt x="312" y="572"/>
                      <a:pt x="313" y="572"/>
                    </a:cubicBezTo>
                    <a:lnTo>
                      <a:pt x="322" y="572"/>
                    </a:lnTo>
                    <a:cubicBezTo>
                      <a:pt x="323" y="571"/>
                      <a:pt x="325" y="572"/>
                      <a:pt x="327" y="573"/>
                    </a:cubicBezTo>
                    <a:lnTo>
                      <a:pt x="332" y="577"/>
                    </a:lnTo>
                    <a:cubicBezTo>
                      <a:pt x="333" y="578"/>
                      <a:pt x="334" y="579"/>
                      <a:pt x="335" y="581"/>
                    </a:cubicBezTo>
                    <a:lnTo>
                      <a:pt x="336" y="583"/>
                    </a:lnTo>
                    <a:lnTo>
                      <a:pt x="336" y="580"/>
                    </a:lnTo>
                    <a:cubicBezTo>
                      <a:pt x="336" y="578"/>
                      <a:pt x="337" y="576"/>
                      <a:pt x="338" y="574"/>
                    </a:cubicBezTo>
                    <a:lnTo>
                      <a:pt x="341" y="572"/>
                    </a:lnTo>
                    <a:cubicBezTo>
                      <a:pt x="343" y="570"/>
                      <a:pt x="345" y="569"/>
                      <a:pt x="348" y="570"/>
                    </a:cubicBezTo>
                    <a:lnTo>
                      <a:pt x="351" y="571"/>
                    </a:lnTo>
                    <a:cubicBezTo>
                      <a:pt x="353" y="571"/>
                      <a:pt x="354" y="571"/>
                      <a:pt x="355" y="572"/>
                    </a:cubicBezTo>
                    <a:lnTo>
                      <a:pt x="358" y="575"/>
                    </a:lnTo>
                    <a:cubicBezTo>
                      <a:pt x="359" y="576"/>
                      <a:pt x="360" y="577"/>
                      <a:pt x="360" y="578"/>
                    </a:cubicBezTo>
                    <a:lnTo>
                      <a:pt x="363" y="585"/>
                    </a:lnTo>
                    <a:cubicBezTo>
                      <a:pt x="365" y="585"/>
                      <a:pt x="367" y="585"/>
                      <a:pt x="368" y="586"/>
                    </a:cubicBezTo>
                    <a:lnTo>
                      <a:pt x="376" y="590"/>
                    </a:lnTo>
                    <a:cubicBezTo>
                      <a:pt x="377" y="591"/>
                      <a:pt x="378" y="592"/>
                      <a:pt x="378" y="592"/>
                    </a:cubicBezTo>
                    <a:lnTo>
                      <a:pt x="389" y="606"/>
                    </a:lnTo>
                    <a:lnTo>
                      <a:pt x="394" y="610"/>
                    </a:lnTo>
                    <a:lnTo>
                      <a:pt x="400" y="611"/>
                    </a:lnTo>
                    <a:cubicBezTo>
                      <a:pt x="401" y="611"/>
                      <a:pt x="402" y="612"/>
                      <a:pt x="403" y="612"/>
                    </a:cubicBezTo>
                    <a:lnTo>
                      <a:pt x="405" y="614"/>
                    </a:lnTo>
                    <a:cubicBezTo>
                      <a:pt x="405" y="614"/>
                      <a:pt x="406" y="615"/>
                      <a:pt x="407" y="616"/>
                    </a:cubicBezTo>
                    <a:lnTo>
                      <a:pt x="408" y="619"/>
                    </a:lnTo>
                    <a:cubicBezTo>
                      <a:pt x="409" y="620"/>
                      <a:pt x="409" y="621"/>
                      <a:pt x="409" y="622"/>
                    </a:cubicBezTo>
                    <a:lnTo>
                      <a:pt x="410" y="627"/>
                    </a:lnTo>
                    <a:lnTo>
                      <a:pt x="414" y="631"/>
                    </a:lnTo>
                    <a:lnTo>
                      <a:pt x="417" y="632"/>
                    </a:lnTo>
                    <a:lnTo>
                      <a:pt x="420" y="631"/>
                    </a:lnTo>
                    <a:lnTo>
                      <a:pt x="431" y="628"/>
                    </a:lnTo>
                    <a:cubicBezTo>
                      <a:pt x="432" y="627"/>
                      <a:pt x="433" y="627"/>
                      <a:pt x="434" y="627"/>
                    </a:cubicBezTo>
                    <a:lnTo>
                      <a:pt x="437" y="627"/>
                    </a:lnTo>
                    <a:cubicBezTo>
                      <a:pt x="440" y="627"/>
                      <a:pt x="442" y="629"/>
                      <a:pt x="443" y="631"/>
                    </a:cubicBezTo>
                    <a:lnTo>
                      <a:pt x="446" y="637"/>
                    </a:lnTo>
                    <a:cubicBezTo>
                      <a:pt x="447" y="637"/>
                      <a:pt x="447" y="638"/>
                      <a:pt x="447" y="639"/>
                    </a:cubicBezTo>
                    <a:lnTo>
                      <a:pt x="450" y="651"/>
                    </a:lnTo>
                    <a:lnTo>
                      <a:pt x="452" y="653"/>
                    </a:lnTo>
                    <a:lnTo>
                      <a:pt x="490" y="657"/>
                    </a:lnTo>
                    <a:cubicBezTo>
                      <a:pt x="491" y="657"/>
                      <a:pt x="492" y="657"/>
                      <a:pt x="493" y="658"/>
                    </a:cubicBezTo>
                    <a:lnTo>
                      <a:pt x="495" y="659"/>
                    </a:lnTo>
                    <a:cubicBezTo>
                      <a:pt x="496" y="659"/>
                      <a:pt x="497" y="660"/>
                      <a:pt x="498" y="661"/>
                    </a:cubicBezTo>
                    <a:lnTo>
                      <a:pt x="499" y="663"/>
                    </a:lnTo>
                    <a:cubicBezTo>
                      <a:pt x="500" y="664"/>
                      <a:pt x="501" y="665"/>
                      <a:pt x="501" y="666"/>
                    </a:cubicBezTo>
                    <a:lnTo>
                      <a:pt x="501" y="670"/>
                    </a:lnTo>
                    <a:cubicBezTo>
                      <a:pt x="502" y="671"/>
                      <a:pt x="501" y="672"/>
                      <a:pt x="501" y="674"/>
                    </a:cubicBezTo>
                    <a:lnTo>
                      <a:pt x="499" y="679"/>
                    </a:lnTo>
                    <a:lnTo>
                      <a:pt x="500" y="686"/>
                    </a:lnTo>
                    <a:lnTo>
                      <a:pt x="519" y="703"/>
                    </a:lnTo>
                    <a:lnTo>
                      <a:pt x="527" y="712"/>
                    </a:lnTo>
                    <a:lnTo>
                      <a:pt x="545" y="744"/>
                    </a:lnTo>
                    <a:lnTo>
                      <a:pt x="551" y="751"/>
                    </a:lnTo>
                    <a:lnTo>
                      <a:pt x="559" y="756"/>
                    </a:lnTo>
                    <a:lnTo>
                      <a:pt x="574" y="763"/>
                    </a:lnTo>
                    <a:cubicBezTo>
                      <a:pt x="575" y="763"/>
                      <a:pt x="576" y="764"/>
                      <a:pt x="577" y="764"/>
                    </a:cubicBezTo>
                    <a:lnTo>
                      <a:pt x="580" y="768"/>
                    </a:lnTo>
                    <a:lnTo>
                      <a:pt x="586" y="777"/>
                    </a:lnTo>
                    <a:lnTo>
                      <a:pt x="589" y="776"/>
                    </a:lnTo>
                    <a:cubicBezTo>
                      <a:pt x="590" y="775"/>
                      <a:pt x="593" y="774"/>
                      <a:pt x="595" y="775"/>
                    </a:cubicBezTo>
                    <a:cubicBezTo>
                      <a:pt x="595" y="775"/>
                      <a:pt x="596" y="776"/>
                      <a:pt x="597" y="776"/>
                    </a:cubicBezTo>
                    <a:lnTo>
                      <a:pt x="598" y="775"/>
                    </a:lnTo>
                    <a:cubicBezTo>
                      <a:pt x="598" y="774"/>
                      <a:pt x="599" y="773"/>
                      <a:pt x="600" y="772"/>
                    </a:cubicBezTo>
                    <a:lnTo>
                      <a:pt x="605" y="767"/>
                    </a:lnTo>
                    <a:lnTo>
                      <a:pt x="613" y="763"/>
                    </a:lnTo>
                    <a:lnTo>
                      <a:pt x="621" y="760"/>
                    </a:lnTo>
                    <a:cubicBezTo>
                      <a:pt x="622" y="760"/>
                      <a:pt x="623" y="760"/>
                      <a:pt x="624" y="760"/>
                    </a:cubicBezTo>
                    <a:lnTo>
                      <a:pt x="638" y="761"/>
                    </a:lnTo>
                    <a:lnTo>
                      <a:pt x="640" y="759"/>
                    </a:lnTo>
                    <a:lnTo>
                      <a:pt x="648" y="745"/>
                    </a:lnTo>
                    <a:cubicBezTo>
                      <a:pt x="648" y="744"/>
                      <a:pt x="649" y="743"/>
                      <a:pt x="651" y="742"/>
                    </a:cubicBezTo>
                    <a:lnTo>
                      <a:pt x="655" y="740"/>
                    </a:lnTo>
                    <a:cubicBezTo>
                      <a:pt x="657" y="739"/>
                      <a:pt x="660" y="740"/>
                      <a:pt x="663" y="742"/>
                    </a:cubicBezTo>
                    <a:lnTo>
                      <a:pt x="666" y="745"/>
                    </a:lnTo>
                    <a:lnTo>
                      <a:pt x="667" y="744"/>
                    </a:lnTo>
                    <a:lnTo>
                      <a:pt x="672" y="744"/>
                    </a:lnTo>
                    <a:cubicBezTo>
                      <a:pt x="673" y="744"/>
                      <a:pt x="674" y="745"/>
                      <a:pt x="675" y="745"/>
                    </a:cubicBezTo>
                    <a:lnTo>
                      <a:pt x="682" y="747"/>
                    </a:lnTo>
                    <a:cubicBezTo>
                      <a:pt x="682" y="748"/>
                      <a:pt x="683" y="748"/>
                      <a:pt x="684" y="749"/>
                    </a:cubicBezTo>
                    <a:lnTo>
                      <a:pt x="688" y="752"/>
                    </a:lnTo>
                    <a:cubicBezTo>
                      <a:pt x="689" y="753"/>
                      <a:pt x="690" y="754"/>
                      <a:pt x="690" y="754"/>
                    </a:cubicBezTo>
                    <a:lnTo>
                      <a:pt x="699" y="768"/>
                    </a:lnTo>
                    <a:lnTo>
                      <a:pt x="701" y="769"/>
                    </a:lnTo>
                    <a:lnTo>
                      <a:pt x="715" y="770"/>
                    </a:lnTo>
                    <a:cubicBezTo>
                      <a:pt x="716" y="770"/>
                      <a:pt x="717" y="770"/>
                      <a:pt x="717" y="771"/>
                    </a:cubicBezTo>
                    <a:lnTo>
                      <a:pt x="740" y="780"/>
                    </a:lnTo>
                    <a:lnTo>
                      <a:pt x="739" y="772"/>
                    </a:lnTo>
                    <a:lnTo>
                      <a:pt x="738" y="766"/>
                    </a:lnTo>
                    <a:cubicBezTo>
                      <a:pt x="738" y="764"/>
                      <a:pt x="739" y="763"/>
                      <a:pt x="739" y="762"/>
                    </a:cubicBezTo>
                    <a:lnTo>
                      <a:pt x="741" y="758"/>
                    </a:lnTo>
                    <a:cubicBezTo>
                      <a:pt x="742" y="757"/>
                      <a:pt x="744" y="755"/>
                      <a:pt x="746" y="755"/>
                    </a:cubicBezTo>
                    <a:lnTo>
                      <a:pt x="748" y="754"/>
                    </a:lnTo>
                    <a:cubicBezTo>
                      <a:pt x="749" y="754"/>
                      <a:pt x="749" y="754"/>
                      <a:pt x="750" y="754"/>
                    </a:cubicBezTo>
                    <a:lnTo>
                      <a:pt x="750" y="750"/>
                    </a:lnTo>
                    <a:cubicBezTo>
                      <a:pt x="750" y="749"/>
                      <a:pt x="750" y="748"/>
                      <a:pt x="750" y="748"/>
                    </a:cubicBezTo>
                    <a:lnTo>
                      <a:pt x="749" y="743"/>
                    </a:lnTo>
                    <a:cubicBezTo>
                      <a:pt x="749" y="742"/>
                      <a:pt x="749" y="738"/>
                      <a:pt x="749" y="737"/>
                    </a:cubicBezTo>
                    <a:lnTo>
                      <a:pt x="751" y="730"/>
                    </a:lnTo>
                    <a:lnTo>
                      <a:pt x="753" y="726"/>
                    </a:lnTo>
                    <a:lnTo>
                      <a:pt x="757" y="721"/>
                    </a:lnTo>
                    <a:cubicBezTo>
                      <a:pt x="758" y="721"/>
                      <a:pt x="759" y="720"/>
                      <a:pt x="760" y="720"/>
                    </a:cubicBezTo>
                    <a:lnTo>
                      <a:pt x="775" y="714"/>
                    </a:lnTo>
                    <a:lnTo>
                      <a:pt x="773" y="705"/>
                    </a:lnTo>
                    <a:cubicBezTo>
                      <a:pt x="773" y="704"/>
                      <a:pt x="773" y="703"/>
                      <a:pt x="773" y="702"/>
                    </a:cubicBezTo>
                    <a:lnTo>
                      <a:pt x="774" y="696"/>
                    </a:lnTo>
                    <a:cubicBezTo>
                      <a:pt x="774" y="695"/>
                      <a:pt x="774" y="694"/>
                      <a:pt x="775" y="693"/>
                    </a:cubicBezTo>
                    <a:lnTo>
                      <a:pt x="777" y="690"/>
                    </a:lnTo>
                    <a:cubicBezTo>
                      <a:pt x="778" y="689"/>
                      <a:pt x="778" y="688"/>
                      <a:pt x="779" y="688"/>
                    </a:cubicBezTo>
                    <a:lnTo>
                      <a:pt x="779" y="687"/>
                    </a:lnTo>
                    <a:cubicBezTo>
                      <a:pt x="779" y="686"/>
                      <a:pt x="779" y="686"/>
                      <a:pt x="779" y="685"/>
                    </a:cubicBezTo>
                    <a:cubicBezTo>
                      <a:pt x="779" y="682"/>
                      <a:pt x="780" y="679"/>
                      <a:pt x="782" y="678"/>
                    </a:cubicBezTo>
                    <a:lnTo>
                      <a:pt x="785" y="676"/>
                    </a:lnTo>
                    <a:cubicBezTo>
                      <a:pt x="786" y="675"/>
                      <a:pt x="787" y="675"/>
                      <a:pt x="788" y="675"/>
                    </a:cubicBezTo>
                    <a:lnTo>
                      <a:pt x="820" y="671"/>
                    </a:lnTo>
                    <a:lnTo>
                      <a:pt x="832" y="665"/>
                    </a:lnTo>
                    <a:lnTo>
                      <a:pt x="831" y="661"/>
                    </a:lnTo>
                    <a:lnTo>
                      <a:pt x="813" y="654"/>
                    </a:lnTo>
                    <a:cubicBezTo>
                      <a:pt x="812" y="653"/>
                      <a:pt x="810" y="652"/>
                      <a:pt x="810" y="651"/>
                    </a:cubicBezTo>
                    <a:lnTo>
                      <a:pt x="808" y="649"/>
                    </a:lnTo>
                    <a:cubicBezTo>
                      <a:pt x="807" y="648"/>
                      <a:pt x="807" y="647"/>
                      <a:pt x="807" y="646"/>
                    </a:cubicBezTo>
                    <a:lnTo>
                      <a:pt x="806" y="641"/>
                    </a:lnTo>
                    <a:cubicBezTo>
                      <a:pt x="805" y="639"/>
                      <a:pt x="805" y="638"/>
                      <a:pt x="806" y="637"/>
                    </a:cubicBezTo>
                    <a:lnTo>
                      <a:pt x="809" y="626"/>
                    </a:lnTo>
                    <a:lnTo>
                      <a:pt x="808" y="621"/>
                    </a:lnTo>
                    <a:lnTo>
                      <a:pt x="805" y="620"/>
                    </a:lnTo>
                    <a:cubicBezTo>
                      <a:pt x="802" y="619"/>
                      <a:pt x="801" y="616"/>
                      <a:pt x="801" y="613"/>
                    </a:cubicBezTo>
                    <a:lnTo>
                      <a:pt x="800" y="602"/>
                    </a:lnTo>
                    <a:lnTo>
                      <a:pt x="802" y="591"/>
                    </a:lnTo>
                    <a:lnTo>
                      <a:pt x="801" y="584"/>
                    </a:lnTo>
                    <a:lnTo>
                      <a:pt x="793" y="572"/>
                    </a:lnTo>
                    <a:lnTo>
                      <a:pt x="776" y="535"/>
                    </a:lnTo>
                    <a:cubicBezTo>
                      <a:pt x="776" y="534"/>
                      <a:pt x="776" y="533"/>
                      <a:pt x="775" y="533"/>
                    </a:cubicBezTo>
                    <a:lnTo>
                      <a:pt x="773" y="515"/>
                    </a:lnTo>
                    <a:cubicBezTo>
                      <a:pt x="773" y="514"/>
                      <a:pt x="773" y="514"/>
                      <a:pt x="773" y="513"/>
                    </a:cubicBezTo>
                    <a:lnTo>
                      <a:pt x="776" y="494"/>
                    </a:lnTo>
                    <a:cubicBezTo>
                      <a:pt x="776" y="494"/>
                      <a:pt x="776" y="493"/>
                      <a:pt x="777" y="492"/>
                    </a:cubicBezTo>
                    <a:lnTo>
                      <a:pt x="788" y="466"/>
                    </a:lnTo>
                    <a:lnTo>
                      <a:pt x="763" y="334"/>
                    </a:lnTo>
                    <a:cubicBezTo>
                      <a:pt x="762" y="333"/>
                      <a:pt x="763" y="331"/>
                      <a:pt x="763" y="330"/>
                    </a:cubicBezTo>
                    <a:lnTo>
                      <a:pt x="777" y="285"/>
                    </a:lnTo>
                    <a:cubicBezTo>
                      <a:pt x="777" y="283"/>
                      <a:pt x="778" y="282"/>
                      <a:pt x="779" y="281"/>
                    </a:cubicBezTo>
                    <a:lnTo>
                      <a:pt x="822" y="245"/>
                    </a:lnTo>
                    <a:lnTo>
                      <a:pt x="824" y="241"/>
                    </a:lnTo>
                    <a:lnTo>
                      <a:pt x="826" y="233"/>
                    </a:lnTo>
                    <a:lnTo>
                      <a:pt x="839" y="209"/>
                    </a:lnTo>
                    <a:lnTo>
                      <a:pt x="850" y="177"/>
                    </a:lnTo>
                    <a:lnTo>
                      <a:pt x="857" y="150"/>
                    </a:lnTo>
                    <a:lnTo>
                      <a:pt x="860" y="143"/>
                    </a:lnTo>
                    <a:lnTo>
                      <a:pt x="859" y="138"/>
                    </a:lnTo>
                    <a:cubicBezTo>
                      <a:pt x="858" y="136"/>
                      <a:pt x="859" y="133"/>
                      <a:pt x="860" y="132"/>
                    </a:cubicBezTo>
                    <a:lnTo>
                      <a:pt x="865" y="126"/>
                    </a:lnTo>
                    <a:cubicBezTo>
                      <a:pt x="865" y="125"/>
                      <a:pt x="866" y="124"/>
                      <a:pt x="867" y="124"/>
                    </a:cubicBezTo>
                    <a:lnTo>
                      <a:pt x="878" y="118"/>
                    </a:lnTo>
                    <a:cubicBezTo>
                      <a:pt x="879" y="117"/>
                      <a:pt x="881" y="117"/>
                      <a:pt x="882" y="117"/>
                    </a:cubicBezTo>
                    <a:lnTo>
                      <a:pt x="882" y="117"/>
                    </a:lnTo>
                    <a:cubicBezTo>
                      <a:pt x="882" y="116"/>
                      <a:pt x="882" y="116"/>
                      <a:pt x="882" y="115"/>
                    </a:cubicBezTo>
                    <a:cubicBezTo>
                      <a:pt x="883" y="111"/>
                      <a:pt x="884" y="109"/>
                      <a:pt x="887" y="107"/>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0" name="Freeform 493">
                <a:extLst>
                  <a:ext uri="{FF2B5EF4-FFF2-40B4-BE49-F238E27FC236}">
                    <a16:creationId xmlns:a16="http://schemas.microsoft.com/office/drawing/2014/main" id="{7ED30CEF-47A3-C5E2-5CFC-FC2B2E1E1135}"/>
                  </a:ext>
                </a:extLst>
              </p:cNvPr>
              <p:cNvSpPr>
                <a:spLocks noChangeArrowheads="1"/>
              </p:cNvSpPr>
              <p:nvPr/>
            </p:nvSpPr>
            <p:spPr bwMode="auto">
              <a:xfrm>
                <a:off x="7867524" y="4408966"/>
                <a:ext cx="143255" cy="113409"/>
              </a:xfrm>
              <a:custGeom>
                <a:avLst/>
                <a:gdLst>
                  <a:gd name="T0" fmla="*/ 17 w 213"/>
                  <a:gd name="T1" fmla="*/ 51 h 169"/>
                  <a:gd name="T2" fmla="*/ 3 w 213"/>
                  <a:gd name="T3" fmla="*/ 58 h 169"/>
                  <a:gd name="T4" fmla="*/ 3 w 213"/>
                  <a:gd name="T5" fmla="*/ 72 h 169"/>
                  <a:gd name="T6" fmla="*/ 9 w 213"/>
                  <a:gd name="T7" fmla="*/ 77 h 169"/>
                  <a:gd name="T8" fmla="*/ 37 w 213"/>
                  <a:gd name="T9" fmla="*/ 93 h 169"/>
                  <a:gd name="T10" fmla="*/ 47 w 213"/>
                  <a:gd name="T11" fmla="*/ 93 h 169"/>
                  <a:gd name="T12" fmla="*/ 63 w 213"/>
                  <a:gd name="T13" fmla="*/ 89 h 169"/>
                  <a:gd name="T14" fmla="*/ 69 w 213"/>
                  <a:gd name="T15" fmla="*/ 93 h 169"/>
                  <a:gd name="T16" fmla="*/ 79 w 213"/>
                  <a:gd name="T17" fmla="*/ 118 h 169"/>
                  <a:gd name="T18" fmla="*/ 88 w 213"/>
                  <a:gd name="T19" fmla="*/ 141 h 169"/>
                  <a:gd name="T20" fmla="*/ 83 w 213"/>
                  <a:gd name="T21" fmla="*/ 149 h 169"/>
                  <a:gd name="T22" fmla="*/ 92 w 213"/>
                  <a:gd name="T23" fmla="*/ 163 h 169"/>
                  <a:gd name="T24" fmla="*/ 107 w 213"/>
                  <a:gd name="T25" fmla="*/ 168 h 169"/>
                  <a:gd name="T26" fmla="*/ 110 w 213"/>
                  <a:gd name="T27" fmla="*/ 168 h 169"/>
                  <a:gd name="T28" fmla="*/ 124 w 213"/>
                  <a:gd name="T29" fmla="*/ 166 h 169"/>
                  <a:gd name="T30" fmla="*/ 135 w 213"/>
                  <a:gd name="T31" fmla="*/ 159 h 169"/>
                  <a:gd name="T32" fmla="*/ 141 w 213"/>
                  <a:gd name="T33" fmla="*/ 149 h 169"/>
                  <a:gd name="T34" fmla="*/ 148 w 213"/>
                  <a:gd name="T35" fmla="*/ 129 h 169"/>
                  <a:gd name="T36" fmla="*/ 157 w 213"/>
                  <a:gd name="T37" fmla="*/ 134 h 169"/>
                  <a:gd name="T38" fmla="*/ 166 w 213"/>
                  <a:gd name="T39" fmla="*/ 135 h 169"/>
                  <a:gd name="T40" fmla="*/ 173 w 213"/>
                  <a:gd name="T41" fmla="*/ 131 h 169"/>
                  <a:gd name="T42" fmla="*/ 175 w 213"/>
                  <a:gd name="T43" fmla="*/ 130 h 169"/>
                  <a:gd name="T44" fmla="*/ 182 w 213"/>
                  <a:gd name="T45" fmla="*/ 122 h 169"/>
                  <a:gd name="T46" fmla="*/ 182 w 213"/>
                  <a:gd name="T47" fmla="*/ 113 h 169"/>
                  <a:gd name="T48" fmla="*/ 186 w 213"/>
                  <a:gd name="T49" fmla="*/ 112 h 169"/>
                  <a:gd name="T50" fmla="*/ 195 w 213"/>
                  <a:gd name="T51" fmla="*/ 113 h 169"/>
                  <a:gd name="T52" fmla="*/ 204 w 213"/>
                  <a:gd name="T53" fmla="*/ 114 h 169"/>
                  <a:gd name="T54" fmla="*/ 211 w 213"/>
                  <a:gd name="T55" fmla="*/ 105 h 169"/>
                  <a:gd name="T56" fmla="*/ 212 w 213"/>
                  <a:gd name="T57" fmla="*/ 94 h 169"/>
                  <a:gd name="T58" fmla="*/ 208 w 213"/>
                  <a:gd name="T59" fmla="*/ 87 h 169"/>
                  <a:gd name="T60" fmla="*/ 206 w 213"/>
                  <a:gd name="T61" fmla="*/ 81 h 169"/>
                  <a:gd name="T62" fmla="*/ 200 w 213"/>
                  <a:gd name="T63" fmla="*/ 71 h 169"/>
                  <a:gd name="T64" fmla="*/ 194 w 213"/>
                  <a:gd name="T65" fmla="*/ 63 h 169"/>
                  <a:gd name="T66" fmla="*/ 195 w 213"/>
                  <a:gd name="T67" fmla="*/ 56 h 169"/>
                  <a:gd name="T68" fmla="*/ 193 w 213"/>
                  <a:gd name="T69" fmla="*/ 49 h 169"/>
                  <a:gd name="T70" fmla="*/ 187 w 213"/>
                  <a:gd name="T71" fmla="*/ 41 h 169"/>
                  <a:gd name="T72" fmla="*/ 163 w 213"/>
                  <a:gd name="T73" fmla="*/ 31 h 169"/>
                  <a:gd name="T74" fmla="*/ 145 w 213"/>
                  <a:gd name="T75" fmla="*/ 29 h 169"/>
                  <a:gd name="T76" fmla="*/ 147 w 213"/>
                  <a:gd name="T77" fmla="*/ 19 h 169"/>
                  <a:gd name="T78" fmla="*/ 142 w 213"/>
                  <a:gd name="T79" fmla="*/ 7 h 169"/>
                  <a:gd name="T80" fmla="*/ 132 w 213"/>
                  <a:gd name="T81" fmla="*/ 2 h 169"/>
                  <a:gd name="T82" fmla="*/ 114 w 213"/>
                  <a:gd name="T83" fmla="*/ 1 h 169"/>
                  <a:gd name="T84" fmla="*/ 108 w 213"/>
                  <a:gd name="T85" fmla="*/ 6 h 169"/>
                  <a:gd name="T86" fmla="*/ 106 w 213"/>
                  <a:gd name="T87" fmla="*/ 12 h 169"/>
                  <a:gd name="T88" fmla="*/ 105 w 213"/>
                  <a:gd name="T89" fmla="*/ 17 h 169"/>
                  <a:gd name="T90" fmla="*/ 98 w 213"/>
                  <a:gd name="T91" fmla="*/ 25 h 169"/>
                  <a:gd name="T92" fmla="*/ 90 w 213"/>
                  <a:gd name="T93" fmla="*/ 31 h 169"/>
                  <a:gd name="T94" fmla="*/ 88 w 213"/>
                  <a:gd name="T95" fmla="*/ 39 h 169"/>
                  <a:gd name="T96" fmla="*/ 84 w 213"/>
                  <a:gd name="T97" fmla="*/ 41 h 169"/>
                  <a:gd name="T98" fmla="*/ 33 w 213"/>
                  <a:gd name="T99" fmla="*/ 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169">
                    <a:moveTo>
                      <a:pt x="20" y="51"/>
                    </a:moveTo>
                    <a:cubicBezTo>
                      <a:pt x="19" y="51"/>
                      <a:pt x="18" y="51"/>
                      <a:pt x="17" y="51"/>
                    </a:cubicBezTo>
                    <a:lnTo>
                      <a:pt x="10" y="52"/>
                    </a:lnTo>
                    <a:cubicBezTo>
                      <a:pt x="7" y="53"/>
                      <a:pt x="4" y="55"/>
                      <a:pt x="3" y="58"/>
                    </a:cubicBezTo>
                    <a:lnTo>
                      <a:pt x="1" y="64"/>
                    </a:lnTo>
                    <a:cubicBezTo>
                      <a:pt x="0" y="67"/>
                      <a:pt x="1" y="70"/>
                      <a:pt x="3" y="72"/>
                    </a:cubicBezTo>
                    <a:lnTo>
                      <a:pt x="6" y="76"/>
                    </a:lnTo>
                    <a:cubicBezTo>
                      <a:pt x="7" y="76"/>
                      <a:pt x="8" y="77"/>
                      <a:pt x="9" y="77"/>
                    </a:cubicBezTo>
                    <a:lnTo>
                      <a:pt x="34" y="92"/>
                    </a:lnTo>
                    <a:cubicBezTo>
                      <a:pt x="35" y="92"/>
                      <a:pt x="36" y="93"/>
                      <a:pt x="37" y="93"/>
                    </a:cubicBezTo>
                    <a:lnTo>
                      <a:pt x="44" y="93"/>
                    </a:lnTo>
                    <a:cubicBezTo>
                      <a:pt x="45" y="93"/>
                      <a:pt x="46" y="93"/>
                      <a:pt x="47" y="93"/>
                    </a:cubicBezTo>
                    <a:lnTo>
                      <a:pt x="58" y="90"/>
                    </a:lnTo>
                    <a:lnTo>
                      <a:pt x="63" y="89"/>
                    </a:lnTo>
                    <a:lnTo>
                      <a:pt x="66" y="90"/>
                    </a:lnTo>
                    <a:lnTo>
                      <a:pt x="69" y="93"/>
                    </a:lnTo>
                    <a:lnTo>
                      <a:pt x="77" y="102"/>
                    </a:lnTo>
                    <a:lnTo>
                      <a:pt x="79" y="118"/>
                    </a:lnTo>
                    <a:lnTo>
                      <a:pt x="81" y="126"/>
                    </a:lnTo>
                    <a:lnTo>
                      <a:pt x="88" y="141"/>
                    </a:lnTo>
                    <a:lnTo>
                      <a:pt x="86" y="143"/>
                    </a:lnTo>
                    <a:cubicBezTo>
                      <a:pt x="84" y="144"/>
                      <a:pt x="83" y="146"/>
                      <a:pt x="83" y="149"/>
                    </a:cubicBezTo>
                    <a:cubicBezTo>
                      <a:pt x="83" y="151"/>
                      <a:pt x="83" y="153"/>
                      <a:pt x="85" y="155"/>
                    </a:cubicBezTo>
                    <a:lnTo>
                      <a:pt x="92" y="163"/>
                    </a:lnTo>
                    <a:cubicBezTo>
                      <a:pt x="93" y="164"/>
                      <a:pt x="95" y="165"/>
                      <a:pt x="96" y="165"/>
                    </a:cubicBezTo>
                    <a:lnTo>
                      <a:pt x="107" y="168"/>
                    </a:lnTo>
                    <a:cubicBezTo>
                      <a:pt x="107" y="168"/>
                      <a:pt x="108" y="168"/>
                      <a:pt x="109" y="168"/>
                    </a:cubicBezTo>
                    <a:lnTo>
                      <a:pt x="110" y="168"/>
                    </a:lnTo>
                    <a:lnTo>
                      <a:pt x="121" y="167"/>
                    </a:lnTo>
                    <a:cubicBezTo>
                      <a:pt x="122" y="167"/>
                      <a:pt x="123" y="167"/>
                      <a:pt x="124" y="166"/>
                    </a:cubicBezTo>
                    <a:lnTo>
                      <a:pt x="132" y="161"/>
                    </a:lnTo>
                    <a:cubicBezTo>
                      <a:pt x="133" y="161"/>
                      <a:pt x="134" y="160"/>
                      <a:pt x="135" y="159"/>
                    </a:cubicBezTo>
                    <a:lnTo>
                      <a:pt x="140" y="151"/>
                    </a:lnTo>
                    <a:cubicBezTo>
                      <a:pt x="141" y="150"/>
                      <a:pt x="141" y="149"/>
                      <a:pt x="141" y="149"/>
                    </a:cubicBezTo>
                    <a:lnTo>
                      <a:pt x="147" y="128"/>
                    </a:lnTo>
                    <a:lnTo>
                      <a:pt x="148" y="129"/>
                    </a:lnTo>
                    <a:cubicBezTo>
                      <a:pt x="149" y="131"/>
                      <a:pt x="150" y="132"/>
                      <a:pt x="152" y="133"/>
                    </a:cubicBezTo>
                    <a:lnTo>
                      <a:pt x="157" y="134"/>
                    </a:lnTo>
                    <a:cubicBezTo>
                      <a:pt x="158" y="135"/>
                      <a:pt x="159" y="135"/>
                      <a:pt x="160" y="135"/>
                    </a:cubicBezTo>
                    <a:lnTo>
                      <a:pt x="166" y="135"/>
                    </a:lnTo>
                    <a:cubicBezTo>
                      <a:pt x="167" y="135"/>
                      <a:pt x="169" y="134"/>
                      <a:pt x="170" y="134"/>
                    </a:cubicBezTo>
                    <a:lnTo>
                      <a:pt x="173" y="131"/>
                    </a:lnTo>
                    <a:cubicBezTo>
                      <a:pt x="174" y="131"/>
                      <a:pt x="174" y="131"/>
                      <a:pt x="175" y="130"/>
                    </a:cubicBezTo>
                    <a:lnTo>
                      <a:pt x="175" y="130"/>
                    </a:lnTo>
                    <a:cubicBezTo>
                      <a:pt x="177" y="129"/>
                      <a:pt x="178" y="128"/>
                      <a:pt x="179" y="127"/>
                    </a:cubicBezTo>
                    <a:cubicBezTo>
                      <a:pt x="181" y="126"/>
                      <a:pt x="182" y="124"/>
                      <a:pt x="182" y="122"/>
                    </a:cubicBezTo>
                    <a:lnTo>
                      <a:pt x="182" y="116"/>
                    </a:lnTo>
                    <a:lnTo>
                      <a:pt x="182" y="113"/>
                    </a:lnTo>
                    <a:lnTo>
                      <a:pt x="182" y="112"/>
                    </a:lnTo>
                    <a:cubicBezTo>
                      <a:pt x="183" y="112"/>
                      <a:pt x="185" y="112"/>
                      <a:pt x="186" y="112"/>
                    </a:cubicBezTo>
                    <a:cubicBezTo>
                      <a:pt x="187" y="112"/>
                      <a:pt x="189" y="111"/>
                      <a:pt x="190" y="110"/>
                    </a:cubicBezTo>
                    <a:lnTo>
                      <a:pt x="195" y="113"/>
                    </a:lnTo>
                    <a:cubicBezTo>
                      <a:pt x="197" y="115"/>
                      <a:pt x="199" y="115"/>
                      <a:pt x="201" y="115"/>
                    </a:cubicBezTo>
                    <a:lnTo>
                      <a:pt x="204" y="114"/>
                    </a:lnTo>
                    <a:cubicBezTo>
                      <a:pt x="207" y="114"/>
                      <a:pt x="209" y="112"/>
                      <a:pt x="210" y="109"/>
                    </a:cubicBezTo>
                    <a:lnTo>
                      <a:pt x="211" y="105"/>
                    </a:lnTo>
                    <a:cubicBezTo>
                      <a:pt x="212" y="104"/>
                      <a:pt x="212" y="103"/>
                      <a:pt x="212" y="102"/>
                    </a:cubicBezTo>
                    <a:lnTo>
                      <a:pt x="212" y="94"/>
                    </a:lnTo>
                    <a:cubicBezTo>
                      <a:pt x="211" y="92"/>
                      <a:pt x="210" y="89"/>
                      <a:pt x="208" y="88"/>
                    </a:cubicBezTo>
                    <a:lnTo>
                      <a:pt x="208" y="87"/>
                    </a:lnTo>
                    <a:lnTo>
                      <a:pt x="207" y="84"/>
                    </a:lnTo>
                    <a:cubicBezTo>
                      <a:pt x="207" y="84"/>
                      <a:pt x="207" y="81"/>
                      <a:pt x="206" y="81"/>
                    </a:cubicBezTo>
                    <a:cubicBezTo>
                      <a:pt x="206" y="80"/>
                      <a:pt x="206" y="79"/>
                      <a:pt x="206" y="79"/>
                    </a:cubicBezTo>
                    <a:lnTo>
                      <a:pt x="200" y="71"/>
                    </a:lnTo>
                    <a:lnTo>
                      <a:pt x="194" y="65"/>
                    </a:lnTo>
                    <a:lnTo>
                      <a:pt x="194" y="63"/>
                    </a:lnTo>
                    <a:lnTo>
                      <a:pt x="194" y="59"/>
                    </a:lnTo>
                    <a:cubicBezTo>
                      <a:pt x="195" y="58"/>
                      <a:pt x="195" y="57"/>
                      <a:pt x="195" y="56"/>
                    </a:cubicBezTo>
                    <a:lnTo>
                      <a:pt x="194" y="52"/>
                    </a:lnTo>
                    <a:cubicBezTo>
                      <a:pt x="194" y="51"/>
                      <a:pt x="193" y="50"/>
                      <a:pt x="193" y="49"/>
                    </a:cubicBezTo>
                    <a:lnTo>
                      <a:pt x="190" y="44"/>
                    </a:lnTo>
                    <a:cubicBezTo>
                      <a:pt x="189" y="43"/>
                      <a:pt x="188" y="42"/>
                      <a:pt x="187" y="41"/>
                    </a:cubicBezTo>
                    <a:lnTo>
                      <a:pt x="168" y="32"/>
                    </a:lnTo>
                    <a:cubicBezTo>
                      <a:pt x="166" y="31"/>
                      <a:pt x="165" y="31"/>
                      <a:pt x="163" y="31"/>
                    </a:cubicBezTo>
                    <a:lnTo>
                      <a:pt x="147" y="32"/>
                    </a:lnTo>
                    <a:lnTo>
                      <a:pt x="145" y="29"/>
                    </a:lnTo>
                    <a:lnTo>
                      <a:pt x="144" y="27"/>
                    </a:lnTo>
                    <a:lnTo>
                      <a:pt x="147" y="19"/>
                    </a:lnTo>
                    <a:cubicBezTo>
                      <a:pt x="149" y="16"/>
                      <a:pt x="148" y="13"/>
                      <a:pt x="146" y="10"/>
                    </a:cubicBezTo>
                    <a:lnTo>
                      <a:pt x="142" y="7"/>
                    </a:lnTo>
                    <a:cubicBezTo>
                      <a:pt x="142" y="6"/>
                      <a:pt x="140" y="5"/>
                      <a:pt x="139" y="5"/>
                    </a:cubicBezTo>
                    <a:lnTo>
                      <a:pt x="132" y="2"/>
                    </a:lnTo>
                    <a:lnTo>
                      <a:pt x="118" y="0"/>
                    </a:lnTo>
                    <a:cubicBezTo>
                      <a:pt x="117" y="0"/>
                      <a:pt x="115" y="0"/>
                      <a:pt x="114" y="1"/>
                    </a:cubicBezTo>
                    <a:lnTo>
                      <a:pt x="112" y="2"/>
                    </a:lnTo>
                    <a:cubicBezTo>
                      <a:pt x="110" y="3"/>
                      <a:pt x="109" y="4"/>
                      <a:pt x="108" y="6"/>
                    </a:cubicBezTo>
                    <a:lnTo>
                      <a:pt x="106" y="9"/>
                    </a:lnTo>
                    <a:cubicBezTo>
                      <a:pt x="106" y="10"/>
                      <a:pt x="106" y="11"/>
                      <a:pt x="106" y="12"/>
                    </a:cubicBezTo>
                    <a:lnTo>
                      <a:pt x="105" y="16"/>
                    </a:lnTo>
                    <a:lnTo>
                      <a:pt x="105" y="17"/>
                    </a:lnTo>
                    <a:lnTo>
                      <a:pt x="103" y="23"/>
                    </a:lnTo>
                    <a:lnTo>
                      <a:pt x="98" y="25"/>
                    </a:lnTo>
                    <a:cubicBezTo>
                      <a:pt x="96" y="25"/>
                      <a:pt x="95" y="26"/>
                      <a:pt x="93" y="27"/>
                    </a:cubicBezTo>
                    <a:lnTo>
                      <a:pt x="90" y="31"/>
                    </a:lnTo>
                    <a:cubicBezTo>
                      <a:pt x="88" y="32"/>
                      <a:pt x="88" y="34"/>
                      <a:pt x="88" y="36"/>
                    </a:cubicBezTo>
                    <a:lnTo>
                      <a:pt x="88" y="39"/>
                    </a:lnTo>
                    <a:cubicBezTo>
                      <a:pt x="87" y="39"/>
                      <a:pt x="87" y="40"/>
                      <a:pt x="86" y="40"/>
                    </a:cubicBezTo>
                    <a:lnTo>
                      <a:pt x="84" y="41"/>
                    </a:lnTo>
                    <a:cubicBezTo>
                      <a:pt x="81" y="42"/>
                      <a:pt x="79" y="44"/>
                      <a:pt x="79" y="47"/>
                    </a:cubicBezTo>
                    <a:lnTo>
                      <a:pt x="33" y="53"/>
                    </a:lnTo>
                    <a:lnTo>
                      <a:pt x="20" y="51"/>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1" name="Freeform 494">
                <a:extLst>
                  <a:ext uri="{FF2B5EF4-FFF2-40B4-BE49-F238E27FC236}">
                    <a16:creationId xmlns:a16="http://schemas.microsoft.com/office/drawing/2014/main" id="{C031BBB2-F340-E96D-BE7A-175F894605DC}"/>
                  </a:ext>
                </a:extLst>
              </p:cNvPr>
              <p:cNvSpPr>
                <a:spLocks noChangeArrowheads="1"/>
              </p:cNvSpPr>
              <p:nvPr/>
            </p:nvSpPr>
            <p:spPr bwMode="auto">
              <a:xfrm>
                <a:off x="7840662" y="4513424"/>
                <a:ext cx="217868" cy="202945"/>
              </a:xfrm>
              <a:custGeom>
                <a:avLst/>
                <a:gdLst>
                  <a:gd name="T0" fmla="*/ 307 w 324"/>
                  <a:gd name="T1" fmla="*/ 13 h 301"/>
                  <a:gd name="T2" fmla="*/ 276 w 324"/>
                  <a:gd name="T3" fmla="*/ 0 h 301"/>
                  <a:gd name="T4" fmla="*/ 261 w 324"/>
                  <a:gd name="T5" fmla="*/ 5 h 301"/>
                  <a:gd name="T6" fmla="*/ 246 w 324"/>
                  <a:gd name="T7" fmla="*/ 21 h 301"/>
                  <a:gd name="T8" fmla="*/ 239 w 324"/>
                  <a:gd name="T9" fmla="*/ 31 h 301"/>
                  <a:gd name="T10" fmla="*/ 223 w 324"/>
                  <a:gd name="T11" fmla="*/ 24 h 301"/>
                  <a:gd name="T12" fmla="*/ 204 w 324"/>
                  <a:gd name="T13" fmla="*/ 22 h 301"/>
                  <a:gd name="T14" fmla="*/ 185 w 324"/>
                  <a:gd name="T15" fmla="*/ 34 h 301"/>
                  <a:gd name="T16" fmla="*/ 170 w 324"/>
                  <a:gd name="T17" fmla="*/ 31 h 301"/>
                  <a:gd name="T18" fmla="*/ 163 w 324"/>
                  <a:gd name="T19" fmla="*/ 21 h 301"/>
                  <a:gd name="T20" fmla="*/ 144 w 324"/>
                  <a:gd name="T21" fmla="*/ 21 h 301"/>
                  <a:gd name="T22" fmla="*/ 92 w 324"/>
                  <a:gd name="T23" fmla="*/ 44 h 301"/>
                  <a:gd name="T24" fmla="*/ 79 w 324"/>
                  <a:gd name="T25" fmla="*/ 50 h 301"/>
                  <a:gd name="T26" fmla="*/ 62 w 324"/>
                  <a:gd name="T27" fmla="*/ 67 h 301"/>
                  <a:gd name="T28" fmla="*/ 54 w 324"/>
                  <a:gd name="T29" fmla="*/ 76 h 301"/>
                  <a:gd name="T30" fmla="*/ 43 w 324"/>
                  <a:gd name="T31" fmla="*/ 63 h 301"/>
                  <a:gd name="T32" fmla="*/ 20 w 324"/>
                  <a:gd name="T33" fmla="*/ 65 h 301"/>
                  <a:gd name="T34" fmla="*/ 2 w 324"/>
                  <a:gd name="T35" fmla="*/ 76 h 301"/>
                  <a:gd name="T36" fmla="*/ 23 w 324"/>
                  <a:gd name="T37" fmla="*/ 104 h 301"/>
                  <a:gd name="T38" fmla="*/ 27 w 324"/>
                  <a:gd name="T39" fmla="*/ 127 h 301"/>
                  <a:gd name="T40" fmla="*/ 8 w 324"/>
                  <a:gd name="T41" fmla="*/ 137 h 301"/>
                  <a:gd name="T42" fmla="*/ 2 w 324"/>
                  <a:gd name="T43" fmla="*/ 149 h 301"/>
                  <a:gd name="T44" fmla="*/ 10 w 324"/>
                  <a:gd name="T45" fmla="*/ 169 h 301"/>
                  <a:gd name="T46" fmla="*/ 27 w 324"/>
                  <a:gd name="T47" fmla="*/ 178 h 301"/>
                  <a:gd name="T48" fmla="*/ 49 w 324"/>
                  <a:gd name="T49" fmla="*/ 202 h 301"/>
                  <a:gd name="T50" fmla="*/ 67 w 324"/>
                  <a:gd name="T51" fmla="*/ 214 h 301"/>
                  <a:gd name="T52" fmla="*/ 55 w 324"/>
                  <a:gd name="T53" fmla="*/ 223 h 301"/>
                  <a:gd name="T54" fmla="*/ 38 w 324"/>
                  <a:gd name="T55" fmla="*/ 251 h 301"/>
                  <a:gd name="T56" fmla="*/ 26 w 324"/>
                  <a:gd name="T57" fmla="*/ 270 h 301"/>
                  <a:gd name="T58" fmla="*/ 32 w 324"/>
                  <a:gd name="T59" fmla="*/ 280 h 301"/>
                  <a:gd name="T60" fmla="*/ 45 w 324"/>
                  <a:gd name="T61" fmla="*/ 300 h 301"/>
                  <a:gd name="T62" fmla="*/ 85 w 324"/>
                  <a:gd name="T63" fmla="*/ 271 h 301"/>
                  <a:gd name="T64" fmla="*/ 92 w 324"/>
                  <a:gd name="T65" fmla="*/ 249 h 301"/>
                  <a:gd name="T66" fmla="*/ 103 w 324"/>
                  <a:gd name="T67" fmla="*/ 198 h 301"/>
                  <a:gd name="T68" fmla="*/ 119 w 324"/>
                  <a:gd name="T69" fmla="*/ 186 h 301"/>
                  <a:gd name="T70" fmla="*/ 134 w 324"/>
                  <a:gd name="T71" fmla="*/ 185 h 301"/>
                  <a:gd name="T72" fmla="*/ 148 w 324"/>
                  <a:gd name="T73" fmla="*/ 181 h 301"/>
                  <a:gd name="T74" fmla="*/ 162 w 324"/>
                  <a:gd name="T75" fmla="*/ 176 h 301"/>
                  <a:gd name="T76" fmla="*/ 188 w 324"/>
                  <a:gd name="T77" fmla="*/ 184 h 301"/>
                  <a:gd name="T78" fmla="*/ 197 w 324"/>
                  <a:gd name="T79" fmla="*/ 169 h 301"/>
                  <a:gd name="T80" fmla="*/ 222 w 324"/>
                  <a:gd name="T81" fmla="*/ 153 h 301"/>
                  <a:gd name="T82" fmla="*/ 251 w 324"/>
                  <a:gd name="T83" fmla="*/ 129 h 301"/>
                  <a:gd name="T84" fmla="*/ 261 w 324"/>
                  <a:gd name="T85" fmla="*/ 110 h 301"/>
                  <a:gd name="T86" fmla="*/ 271 w 324"/>
                  <a:gd name="T87" fmla="*/ 99 h 301"/>
                  <a:gd name="T88" fmla="*/ 281 w 324"/>
                  <a:gd name="T89" fmla="*/ 106 h 301"/>
                  <a:gd name="T90" fmla="*/ 303 w 324"/>
                  <a:gd name="T91" fmla="*/ 105 h 301"/>
                  <a:gd name="T92" fmla="*/ 306 w 324"/>
                  <a:gd name="T93" fmla="*/ 82 h 301"/>
                  <a:gd name="T94" fmla="*/ 289 w 324"/>
                  <a:gd name="T95" fmla="*/ 68 h 301"/>
                  <a:gd name="T96" fmla="*/ 302 w 324"/>
                  <a:gd name="T97" fmla="*/ 70 h 301"/>
                  <a:gd name="T98" fmla="*/ 320 w 324"/>
                  <a:gd name="T99" fmla="*/ 61 h 301"/>
                  <a:gd name="T100" fmla="*/ 318 w 324"/>
                  <a:gd name="T101" fmla="*/ 42 h 301"/>
                  <a:gd name="T102" fmla="*/ 313 w 324"/>
                  <a:gd name="T103" fmla="*/ 2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01">
                    <a:moveTo>
                      <a:pt x="313" y="23"/>
                    </a:moveTo>
                    <a:lnTo>
                      <a:pt x="312" y="19"/>
                    </a:lnTo>
                    <a:cubicBezTo>
                      <a:pt x="311" y="18"/>
                      <a:pt x="311" y="17"/>
                      <a:pt x="310" y="16"/>
                    </a:cubicBezTo>
                    <a:lnTo>
                      <a:pt x="307" y="13"/>
                    </a:lnTo>
                    <a:cubicBezTo>
                      <a:pt x="307" y="12"/>
                      <a:pt x="306" y="12"/>
                      <a:pt x="306" y="11"/>
                    </a:cubicBezTo>
                    <a:lnTo>
                      <a:pt x="297" y="6"/>
                    </a:lnTo>
                    <a:cubicBezTo>
                      <a:pt x="297" y="6"/>
                      <a:pt x="296" y="6"/>
                      <a:pt x="295" y="5"/>
                    </a:cubicBezTo>
                    <a:lnTo>
                      <a:pt x="276" y="0"/>
                    </a:lnTo>
                    <a:lnTo>
                      <a:pt x="272" y="0"/>
                    </a:lnTo>
                    <a:cubicBezTo>
                      <a:pt x="270" y="0"/>
                      <a:pt x="269" y="0"/>
                      <a:pt x="268" y="0"/>
                    </a:cubicBezTo>
                    <a:lnTo>
                      <a:pt x="264" y="2"/>
                    </a:lnTo>
                    <a:cubicBezTo>
                      <a:pt x="262" y="3"/>
                      <a:pt x="261" y="4"/>
                      <a:pt x="261" y="5"/>
                    </a:cubicBezTo>
                    <a:lnTo>
                      <a:pt x="257" y="10"/>
                    </a:lnTo>
                    <a:cubicBezTo>
                      <a:pt x="256" y="11"/>
                      <a:pt x="256" y="12"/>
                      <a:pt x="255" y="13"/>
                    </a:cubicBezTo>
                    <a:lnTo>
                      <a:pt x="254" y="19"/>
                    </a:lnTo>
                    <a:cubicBezTo>
                      <a:pt x="251" y="18"/>
                      <a:pt x="249" y="19"/>
                      <a:pt x="246" y="21"/>
                    </a:cubicBezTo>
                    <a:lnTo>
                      <a:pt x="244" y="23"/>
                    </a:lnTo>
                    <a:cubicBezTo>
                      <a:pt x="242" y="24"/>
                      <a:pt x="241" y="26"/>
                      <a:pt x="241" y="28"/>
                    </a:cubicBezTo>
                    <a:lnTo>
                      <a:pt x="241" y="32"/>
                    </a:lnTo>
                    <a:lnTo>
                      <a:pt x="239" y="31"/>
                    </a:lnTo>
                    <a:cubicBezTo>
                      <a:pt x="239" y="30"/>
                      <a:pt x="238" y="30"/>
                      <a:pt x="237" y="30"/>
                    </a:cubicBezTo>
                    <a:lnTo>
                      <a:pt x="230" y="28"/>
                    </a:lnTo>
                    <a:lnTo>
                      <a:pt x="226" y="25"/>
                    </a:lnTo>
                    <a:cubicBezTo>
                      <a:pt x="225" y="24"/>
                      <a:pt x="224" y="24"/>
                      <a:pt x="223" y="24"/>
                    </a:cubicBezTo>
                    <a:lnTo>
                      <a:pt x="219" y="23"/>
                    </a:lnTo>
                    <a:cubicBezTo>
                      <a:pt x="218" y="22"/>
                      <a:pt x="216" y="22"/>
                      <a:pt x="215" y="23"/>
                    </a:cubicBezTo>
                    <a:lnTo>
                      <a:pt x="208" y="25"/>
                    </a:lnTo>
                    <a:lnTo>
                      <a:pt x="204" y="22"/>
                    </a:lnTo>
                    <a:cubicBezTo>
                      <a:pt x="201" y="21"/>
                      <a:pt x="198" y="21"/>
                      <a:pt x="195" y="23"/>
                    </a:cubicBezTo>
                    <a:lnTo>
                      <a:pt x="191" y="26"/>
                    </a:lnTo>
                    <a:cubicBezTo>
                      <a:pt x="190" y="27"/>
                      <a:pt x="190" y="27"/>
                      <a:pt x="189" y="28"/>
                    </a:cubicBezTo>
                    <a:lnTo>
                      <a:pt x="185" y="34"/>
                    </a:lnTo>
                    <a:lnTo>
                      <a:pt x="183" y="33"/>
                    </a:lnTo>
                    <a:cubicBezTo>
                      <a:pt x="182" y="32"/>
                      <a:pt x="182" y="32"/>
                      <a:pt x="181" y="31"/>
                    </a:cubicBezTo>
                    <a:lnTo>
                      <a:pt x="177" y="30"/>
                    </a:lnTo>
                    <a:cubicBezTo>
                      <a:pt x="175" y="30"/>
                      <a:pt x="172" y="30"/>
                      <a:pt x="170" y="31"/>
                    </a:cubicBezTo>
                    <a:lnTo>
                      <a:pt x="169" y="32"/>
                    </a:lnTo>
                    <a:cubicBezTo>
                      <a:pt x="169" y="32"/>
                      <a:pt x="169" y="32"/>
                      <a:pt x="168" y="32"/>
                    </a:cubicBezTo>
                    <a:lnTo>
                      <a:pt x="165" y="24"/>
                    </a:lnTo>
                    <a:cubicBezTo>
                      <a:pt x="164" y="23"/>
                      <a:pt x="164" y="22"/>
                      <a:pt x="163" y="21"/>
                    </a:cubicBezTo>
                    <a:lnTo>
                      <a:pt x="161" y="19"/>
                    </a:lnTo>
                    <a:cubicBezTo>
                      <a:pt x="159" y="17"/>
                      <a:pt x="156" y="17"/>
                      <a:pt x="153" y="17"/>
                    </a:cubicBezTo>
                    <a:lnTo>
                      <a:pt x="146" y="19"/>
                    </a:lnTo>
                    <a:cubicBezTo>
                      <a:pt x="145" y="20"/>
                      <a:pt x="145" y="20"/>
                      <a:pt x="144" y="21"/>
                    </a:cubicBezTo>
                    <a:lnTo>
                      <a:pt x="128" y="33"/>
                    </a:lnTo>
                    <a:lnTo>
                      <a:pt x="103" y="36"/>
                    </a:lnTo>
                    <a:cubicBezTo>
                      <a:pt x="101" y="36"/>
                      <a:pt x="100" y="37"/>
                      <a:pt x="99" y="38"/>
                    </a:cubicBezTo>
                    <a:lnTo>
                      <a:pt x="92" y="44"/>
                    </a:lnTo>
                    <a:cubicBezTo>
                      <a:pt x="91" y="45"/>
                      <a:pt x="90" y="47"/>
                      <a:pt x="90" y="49"/>
                    </a:cubicBezTo>
                    <a:lnTo>
                      <a:pt x="89" y="53"/>
                    </a:lnTo>
                    <a:cubicBezTo>
                      <a:pt x="87" y="51"/>
                      <a:pt x="85" y="50"/>
                      <a:pt x="82" y="50"/>
                    </a:cubicBezTo>
                    <a:lnTo>
                      <a:pt x="79" y="50"/>
                    </a:lnTo>
                    <a:cubicBezTo>
                      <a:pt x="77" y="51"/>
                      <a:pt x="74" y="52"/>
                      <a:pt x="73" y="53"/>
                    </a:cubicBezTo>
                    <a:cubicBezTo>
                      <a:pt x="72" y="54"/>
                      <a:pt x="71" y="56"/>
                      <a:pt x="70" y="57"/>
                    </a:cubicBezTo>
                    <a:lnTo>
                      <a:pt x="68" y="63"/>
                    </a:lnTo>
                    <a:lnTo>
                      <a:pt x="62" y="67"/>
                    </a:lnTo>
                    <a:cubicBezTo>
                      <a:pt x="61" y="67"/>
                      <a:pt x="61" y="68"/>
                      <a:pt x="60" y="68"/>
                    </a:cubicBezTo>
                    <a:lnTo>
                      <a:pt x="58" y="71"/>
                    </a:lnTo>
                    <a:cubicBezTo>
                      <a:pt x="57" y="71"/>
                      <a:pt x="57" y="72"/>
                      <a:pt x="56" y="73"/>
                    </a:cubicBezTo>
                    <a:lnTo>
                      <a:pt x="54" y="76"/>
                    </a:lnTo>
                    <a:lnTo>
                      <a:pt x="52" y="72"/>
                    </a:lnTo>
                    <a:cubicBezTo>
                      <a:pt x="52" y="71"/>
                      <a:pt x="51" y="71"/>
                      <a:pt x="51" y="70"/>
                    </a:cubicBezTo>
                    <a:lnTo>
                      <a:pt x="46" y="65"/>
                    </a:lnTo>
                    <a:cubicBezTo>
                      <a:pt x="45" y="64"/>
                      <a:pt x="44" y="64"/>
                      <a:pt x="43" y="63"/>
                    </a:cubicBezTo>
                    <a:lnTo>
                      <a:pt x="37" y="61"/>
                    </a:lnTo>
                    <a:cubicBezTo>
                      <a:pt x="36" y="61"/>
                      <a:pt x="36" y="61"/>
                      <a:pt x="35" y="61"/>
                    </a:cubicBezTo>
                    <a:lnTo>
                      <a:pt x="27" y="61"/>
                    </a:lnTo>
                    <a:cubicBezTo>
                      <a:pt x="25" y="61"/>
                      <a:pt x="22" y="62"/>
                      <a:pt x="20" y="65"/>
                    </a:cubicBezTo>
                    <a:lnTo>
                      <a:pt x="18" y="67"/>
                    </a:lnTo>
                    <a:lnTo>
                      <a:pt x="12" y="64"/>
                    </a:lnTo>
                    <a:cubicBezTo>
                      <a:pt x="8" y="63"/>
                      <a:pt x="4" y="64"/>
                      <a:pt x="2" y="66"/>
                    </a:cubicBezTo>
                    <a:cubicBezTo>
                      <a:pt x="0" y="69"/>
                      <a:pt x="0" y="73"/>
                      <a:pt x="2" y="76"/>
                    </a:cubicBezTo>
                    <a:lnTo>
                      <a:pt x="8" y="84"/>
                    </a:lnTo>
                    <a:lnTo>
                      <a:pt x="13" y="89"/>
                    </a:lnTo>
                    <a:lnTo>
                      <a:pt x="20" y="100"/>
                    </a:lnTo>
                    <a:lnTo>
                      <a:pt x="23" y="104"/>
                    </a:lnTo>
                    <a:lnTo>
                      <a:pt x="31" y="120"/>
                    </a:lnTo>
                    <a:lnTo>
                      <a:pt x="32" y="122"/>
                    </a:lnTo>
                    <a:cubicBezTo>
                      <a:pt x="30" y="123"/>
                      <a:pt x="29" y="124"/>
                      <a:pt x="28" y="125"/>
                    </a:cubicBezTo>
                    <a:lnTo>
                      <a:pt x="27" y="127"/>
                    </a:lnTo>
                    <a:lnTo>
                      <a:pt x="25" y="126"/>
                    </a:lnTo>
                    <a:cubicBezTo>
                      <a:pt x="23" y="125"/>
                      <a:pt x="20" y="124"/>
                      <a:pt x="17" y="125"/>
                    </a:cubicBezTo>
                    <a:lnTo>
                      <a:pt x="13" y="127"/>
                    </a:lnTo>
                    <a:cubicBezTo>
                      <a:pt x="9" y="129"/>
                      <a:pt x="7" y="133"/>
                      <a:pt x="8" y="137"/>
                    </a:cubicBezTo>
                    <a:lnTo>
                      <a:pt x="9" y="140"/>
                    </a:lnTo>
                    <a:lnTo>
                      <a:pt x="8" y="141"/>
                    </a:lnTo>
                    <a:lnTo>
                      <a:pt x="6" y="143"/>
                    </a:lnTo>
                    <a:cubicBezTo>
                      <a:pt x="3" y="144"/>
                      <a:pt x="2" y="147"/>
                      <a:pt x="2" y="149"/>
                    </a:cubicBezTo>
                    <a:lnTo>
                      <a:pt x="2" y="153"/>
                    </a:lnTo>
                    <a:cubicBezTo>
                      <a:pt x="2" y="153"/>
                      <a:pt x="3" y="154"/>
                      <a:pt x="3" y="155"/>
                    </a:cubicBezTo>
                    <a:lnTo>
                      <a:pt x="8" y="167"/>
                    </a:lnTo>
                    <a:cubicBezTo>
                      <a:pt x="8" y="168"/>
                      <a:pt x="9" y="168"/>
                      <a:pt x="10" y="169"/>
                    </a:cubicBezTo>
                    <a:lnTo>
                      <a:pt x="15" y="174"/>
                    </a:lnTo>
                    <a:cubicBezTo>
                      <a:pt x="16" y="175"/>
                      <a:pt x="17" y="176"/>
                      <a:pt x="18" y="176"/>
                    </a:cubicBezTo>
                    <a:lnTo>
                      <a:pt x="25" y="178"/>
                    </a:lnTo>
                    <a:cubicBezTo>
                      <a:pt x="25" y="178"/>
                      <a:pt x="26" y="178"/>
                      <a:pt x="27" y="178"/>
                    </a:cubicBezTo>
                    <a:lnTo>
                      <a:pt x="37" y="179"/>
                    </a:lnTo>
                    <a:lnTo>
                      <a:pt x="44" y="195"/>
                    </a:lnTo>
                    <a:cubicBezTo>
                      <a:pt x="44" y="196"/>
                      <a:pt x="45" y="197"/>
                      <a:pt x="46" y="198"/>
                    </a:cubicBezTo>
                    <a:lnTo>
                      <a:pt x="49" y="202"/>
                    </a:lnTo>
                    <a:cubicBezTo>
                      <a:pt x="51" y="203"/>
                      <a:pt x="52" y="204"/>
                      <a:pt x="54" y="204"/>
                    </a:cubicBezTo>
                    <a:lnTo>
                      <a:pt x="66" y="206"/>
                    </a:lnTo>
                    <a:lnTo>
                      <a:pt x="70" y="208"/>
                    </a:lnTo>
                    <a:lnTo>
                      <a:pt x="67" y="214"/>
                    </a:lnTo>
                    <a:cubicBezTo>
                      <a:pt x="66" y="214"/>
                      <a:pt x="66" y="215"/>
                      <a:pt x="66" y="215"/>
                    </a:cubicBezTo>
                    <a:lnTo>
                      <a:pt x="64" y="222"/>
                    </a:lnTo>
                    <a:lnTo>
                      <a:pt x="62" y="221"/>
                    </a:lnTo>
                    <a:cubicBezTo>
                      <a:pt x="60" y="221"/>
                      <a:pt x="57" y="221"/>
                      <a:pt x="55" y="223"/>
                    </a:cubicBezTo>
                    <a:lnTo>
                      <a:pt x="53" y="224"/>
                    </a:lnTo>
                    <a:cubicBezTo>
                      <a:pt x="52" y="225"/>
                      <a:pt x="52" y="226"/>
                      <a:pt x="51" y="227"/>
                    </a:cubicBezTo>
                    <a:lnTo>
                      <a:pt x="46" y="237"/>
                    </a:lnTo>
                    <a:lnTo>
                      <a:pt x="38" y="251"/>
                    </a:lnTo>
                    <a:lnTo>
                      <a:pt x="35" y="259"/>
                    </a:lnTo>
                    <a:lnTo>
                      <a:pt x="35" y="259"/>
                    </a:lnTo>
                    <a:cubicBezTo>
                      <a:pt x="31" y="258"/>
                      <a:pt x="26" y="263"/>
                      <a:pt x="26" y="267"/>
                    </a:cubicBezTo>
                    <a:cubicBezTo>
                      <a:pt x="26" y="268"/>
                      <a:pt x="26" y="270"/>
                      <a:pt x="26" y="270"/>
                    </a:cubicBezTo>
                    <a:cubicBezTo>
                      <a:pt x="26" y="271"/>
                      <a:pt x="26" y="273"/>
                      <a:pt x="26" y="273"/>
                    </a:cubicBezTo>
                    <a:cubicBezTo>
                      <a:pt x="27" y="274"/>
                      <a:pt x="28" y="276"/>
                      <a:pt x="29" y="277"/>
                    </a:cubicBezTo>
                    <a:cubicBezTo>
                      <a:pt x="29" y="278"/>
                      <a:pt x="30" y="279"/>
                      <a:pt x="32" y="279"/>
                    </a:cubicBezTo>
                    <a:lnTo>
                      <a:pt x="32" y="280"/>
                    </a:lnTo>
                    <a:lnTo>
                      <a:pt x="31" y="283"/>
                    </a:lnTo>
                    <a:cubicBezTo>
                      <a:pt x="31" y="285"/>
                      <a:pt x="31" y="287"/>
                      <a:pt x="33" y="289"/>
                    </a:cubicBezTo>
                    <a:lnTo>
                      <a:pt x="38" y="297"/>
                    </a:lnTo>
                    <a:cubicBezTo>
                      <a:pt x="39" y="299"/>
                      <a:pt x="42" y="300"/>
                      <a:pt x="45" y="300"/>
                    </a:cubicBezTo>
                    <a:lnTo>
                      <a:pt x="45" y="300"/>
                    </a:lnTo>
                    <a:lnTo>
                      <a:pt x="51" y="300"/>
                    </a:lnTo>
                    <a:cubicBezTo>
                      <a:pt x="53" y="300"/>
                      <a:pt x="55" y="299"/>
                      <a:pt x="56" y="298"/>
                    </a:cubicBezTo>
                    <a:lnTo>
                      <a:pt x="85" y="271"/>
                    </a:lnTo>
                    <a:lnTo>
                      <a:pt x="88" y="268"/>
                    </a:lnTo>
                    <a:cubicBezTo>
                      <a:pt x="89" y="266"/>
                      <a:pt x="89" y="264"/>
                      <a:pt x="89" y="262"/>
                    </a:cubicBezTo>
                    <a:lnTo>
                      <a:pt x="88" y="256"/>
                    </a:lnTo>
                    <a:lnTo>
                      <a:pt x="92" y="249"/>
                    </a:lnTo>
                    <a:lnTo>
                      <a:pt x="99" y="228"/>
                    </a:lnTo>
                    <a:lnTo>
                      <a:pt x="101" y="219"/>
                    </a:lnTo>
                    <a:lnTo>
                      <a:pt x="103" y="199"/>
                    </a:lnTo>
                    <a:lnTo>
                      <a:pt x="103" y="198"/>
                    </a:lnTo>
                    <a:lnTo>
                      <a:pt x="109" y="191"/>
                    </a:lnTo>
                    <a:lnTo>
                      <a:pt x="114" y="188"/>
                    </a:lnTo>
                    <a:cubicBezTo>
                      <a:pt x="115" y="188"/>
                      <a:pt x="115" y="188"/>
                      <a:pt x="116" y="188"/>
                    </a:cubicBezTo>
                    <a:lnTo>
                      <a:pt x="119" y="186"/>
                    </a:lnTo>
                    <a:lnTo>
                      <a:pt x="121" y="187"/>
                    </a:lnTo>
                    <a:cubicBezTo>
                      <a:pt x="124" y="188"/>
                      <a:pt x="127" y="187"/>
                      <a:pt x="129" y="185"/>
                    </a:cubicBezTo>
                    <a:lnTo>
                      <a:pt x="132" y="182"/>
                    </a:lnTo>
                    <a:cubicBezTo>
                      <a:pt x="133" y="183"/>
                      <a:pt x="133" y="184"/>
                      <a:pt x="134" y="185"/>
                    </a:cubicBezTo>
                    <a:cubicBezTo>
                      <a:pt x="136" y="186"/>
                      <a:pt x="139" y="187"/>
                      <a:pt x="141" y="186"/>
                    </a:cubicBezTo>
                    <a:cubicBezTo>
                      <a:pt x="143" y="186"/>
                      <a:pt x="145" y="185"/>
                      <a:pt x="146" y="184"/>
                    </a:cubicBezTo>
                    <a:cubicBezTo>
                      <a:pt x="146" y="184"/>
                      <a:pt x="147" y="182"/>
                      <a:pt x="148" y="182"/>
                    </a:cubicBezTo>
                    <a:cubicBezTo>
                      <a:pt x="148" y="182"/>
                      <a:pt x="148" y="182"/>
                      <a:pt x="148" y="181"/>
                    </a:cubicBezTo>
                    <a:cubicBezTo>
                      <a:pt x="150" y="182"/>
                      <a:pt x="151" y="182"/>
                      <a:pt x="153" y="182"/>
                    </a:cubicBezTo>
                    <a:cubicBezTo>
                      <a:pt x="155" y="182"/>
                      <a:pt x="157" y="180"/>
                      <a:pt x="159" y="178"/>
                    </a:cubicBezTo>
                    <a:lnTo>
                      <a:pt x="161" y="176"/>
                    </a:lnTo>
                    <a:lnTo>
                      <a:pt x="162" y="176"/>
                    </a:lnTo>
                    <a:lnTo>
                      <a:pt x="165" y="182"/>
                    </a:lnTo>
                    <a:cubicBezTo>
                      <a:pt x="166" y="185"/>
                      <a:pt x="169" y="188"/>
                      <a:pt x="173" y="187"/>
                    </a:cubicBezTo>
                    <a:lnTo>
                      <a:pt x="184" y="186"/>
                    </a:lnTo>
                    <a:cubicBezTo>
                      <a:pt x="185" y="186"/>
                      <a:pt x="187" y="185"/>
                      <a:pt x="188" y="184"/>
                    </a:cubicBezTo>
                    <a:lnTo>
                      <a:pt x="195" y="177"/>
                    </a:lnTo>
                    <a:cubicBezTo>
                      <a:pt x="196" y="176"/>
                      <a:pt x="197" y="173"/>
                      <a:pt x="197" y="171"/>
                    </a:cubicBezTo>
                    <a:cubicBezTo>
                      <a:pt x="197" y="170"/>
                      <a:pt x="197" y="169"/>
                      <a:pt x="197" y="169"/>
                    </a:cubicBezTo>
                    <a:lnTo>
                      <a:pt x="197" y="169"/>
                    </a:lnTo>
                    <a:lnTo>
                      <a:pt x="201" y="168"/>
                    </a:lnTo>
                    <a:cubicBezTo>
                      <a:pt x="203" y="168"/>
                      <a:pt x="204" y="167"/>
                      <a:pt x="205" y="166"/>
                    </a:cubicBezTo>
                    <a:lnTo>
                      <a:pt x="214" y="157"/>
                    </a:lnTo>
                    <a:lnTo>
                      <a:pt x="222" y="153"/>
                    </a:lnTo>
                    <a:cubicBezTo>
                      <a:pt x="223" y="152"/>
                      <a:pt x="223" y="152"/>
                      <a:pt x="224" y="151"/>
                    </a:cubicBezTo>
                    <a:lnTo>
                      <a:pt x="237" y="133"/>
                    </a:lnTo>
                    <a:cubicBezTo>
                      <a:pt x="239" y="135"/>
                      <a:pt x="243" y="135"/>
                      <a:pt x="246" y="133"/>
                    </a:cubicBezTo>
                    <a:lnTo>
                      <a:pt x="251" y="129"/>
                    </a:lnTo>
                    <a:lnTo>
                      <a:pt x="254" y="125"/>
                    </a:lnTo>
                    <a:lnTo>
                      <a:pt x="259" y="121"/>
                    </a:lnTo>
                    <a:cubicBezTo>
                      <a:pt x="261" y="119"/>
                      <a:pt x="262" y="115"/>
                      <a:pt x="261" y="112"/>
                    </a:cubicBezTo>
                    <a:lnTo>
                      <a:pt x="261" y="110"/>
                    </a:lnTo>
                    <a:cubicBezTo>
                      <a:pt x="262" y="109"/>
                      <a:pt x="262" y="109"/>
                      <a:pt x="263" y="108"/>
                    </a:cubicBezTo>
                    <a:lnTo>
                      <a:pt x="267" y="105"/>
                    </a:lnTo>
                    <a:cubicBezTo>
                      <a:pt x="267" y="105"/>
                      <a:pt x="269" y="103"/>
                      <a:pt x="269" y="102"/>
                    </a:cubicBezTo>
                    <a:lnTo>
                      <a:pt x="271" y="99"/>
                    </a:lnTo>
                    <a:lnTo>
                      <a:pt x="273" y="102"/>
                    </a:lnTo>
                    <a:cubicBezTo>
                      <a:pt x="274" y="102"/>
                      <a:pt x="274" y="102"/>
                      <a:pt x="275" y="103"/>
                    </a:cubicBezTo>
                    <a:lnTo>
                      <a:pt x="279" y="105"/>
                    </a:lnTo>
                    <a:cubicBezTo>
                      <a:pt x="279" y="106"/>
                      <a:pt x="280" y="106"/>
                      <a:pt x="281" y="106"/>
                    </a:cubicBezTo>
                    <a:lnTo>
                      <a:pt x="290" y="107"/>
                    </a:lnTo>
                    <a:lnTo>
                      <a:pt x="291" y="107"/>
                    </a:lnTo>
                    <a:cubicBezTo>
                      <a:pt x="294" y="107"/>
                      <a:pt x="296" y="106"/>
                      <a:pt x="297" y="105"/>
                    </a:cubicBezTo>
                    <a:cubicBezTo>
                      <a:pt x="299" y="105"/>
                      <a:pt x="301" y="105"/>
                      <a:pt x="303" y="105"/>
                    </a:cubicBezTo>
                    <a:cubicBezTo>
                      <a:pt x="305" y="104"/>
                      <a:pt x="307" y="102"/>
                      <a:pt x="308" y="100"/>
                    </a:cubicBezTo>
                    <a:lnTo>
                      <a:pt x="310" y="94"/>
                    </a:lnTo>
                    <a:cubicBezTo>
                      <a:pt x="310" y="92"/>
                      <a:pt x="310" y="90"/>
                      <a:pt x="309" y="88"/>
                    </a:cubicBezTo>
                    <a:lnTo>
                      <a:pt x="306" y="82"/>
                    </a:lnTo>
                    <a:cubicBezTo>
                      <a:pt x="306" y="82"/>
                      <a:pt x="305" y="81"/>
                      <a:pt x="305" y="80"/>
                    </a:cubicBezTo>
                    <a:lnTo>
                      <a:pt x="298" y="73"/>
                    </a:lnTo>
                    <a:lnTo>
                      <a:pt x="289" y="68"/>
                    </a:lnTo>
                    <a:lnTo>
                      <a:pt x="289" y="68"/>
                    </a:lnTo>
                    <a:lnTo>
                      <a:pt x="292" y="66"/>
                    </a:lnTo>
                    <a:lnTo>
                      <a:pt x="295" y="66"/>
                    </a:lnTo>
                    <a:lnTo>
                      <a:pt x="300" y="69"/>
                    </a:lnTo>
                    <a:cubicBezTo>
                      <a:pt x="300" y="69"/>
                      <a:pt x="301" y="70"/>
                      <a:pt x="302" y="70"/>
                    </a:cubicBezTo>
                    <a:lnTo>
                      <a:pt x="305" y="71"/>
                    </a:lnTo>
                    <a:cubicBezTo>
                      <a:pt x="308" y="72"/>
                      <a:pt x="312" y="71"/>
                      <a:pt x="314" y="68"/>
                    </a:cubicBezTo>
                    <a:lnTo>
                      <a:pt x="316" y="65"/>
                    </a:lnTo>
                    <a:lnTo>
                      <a:pt x="320" y="61"/>
                    </a:lnTo>
                    <a:cubicBezTo>
                      <a:pt x="322" y="59"/>
                      <a:pt x="323" y="56"/>
                      <a:pt x="323" y="53"/>
                    </a:cubicBezTo>
                    <a:lnTo>
                      <a:pt x="322" y="50"/>
                    </a:lnTo>
                    <a:cubicBezTo>
                      <a:pt x="322" y="50"/>
                      <a:pt x="322" y="49"/>
                      <a:pt x="321" y="48"/>
                    </a:cubicBezTo>
                    <a:lnTo>
                      <a:pt x="318" y="42"/>
                    </a:lnTo>
                    <a:lnTo>
                      <a:pt x="313" y="35"/>
                    </a:lnTo>
                    <a:lnTo>
                      <a:pt x="312" y="33"/>
                    </a:lnTo>
                    <a:lnTo>
                      <a:pt x="313" y="25"/>
                    </a:lnTo>
                    <a:cubicBezTo>
                      <a:pt x="313" y="24"/>
                      <a:pt x="313" y="24"/>
                      <a:pt x="313" y="23"/>
                    </a:cubicBez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2" name="Freeform 504">
                <a:extLst>
                  <a:ext uri="{FF2B5EF4-FFF2-40B4-BE49-F238E27FC236}">
                    <a16:creationId xmlns:a16="http://schemas.microsoft.com/office/drawing/2014/main" id="{7644F5F0-9C68-5C61-7B8A-22D00DE8C6B9}"/>
                  </a:ext>
                </a:extLst>
              </p:cNvPr>
              <p:cNvSpPr>
                <a:spLocks noChangeArrowheads="1"/>
              </p:cNvSpPr>
              <p:nvPr/>
            </p:nvSpPr>
            <p:spPr bwMode="auto">
              <a:xfrm>
                <a:off x="6900556" y="5337137"/>
                <a:ext cx="62673" cy="74611"/>
              </a:xfrm>
              <a:custGeom>
                <a:avLst/>
                <a:gdLst>
                  <a:gd name="T0" fmla="*/ 90 w 92"/>
                  <a:gd name="T1" fmla="*/ 63 h 109"/>
                  <a:gd name="T2" fmla="*/ 90 w 92"/>
                  <a:gd name="T3" fmla="*/ 62 h 109"/>
                  <a:gd name="T4" fmla="*/ 91 w 92"/>
                  <a:gd name="T5" fmla="*/ 60 h 109"/>
                  <a:gd name="T6" fmla="*/ 87 w 92"/>
                  <a:gd name="T7" fmla="*/ 56 h 109"/>
                  <a:gd name="T8" fmla="*/ 78 w 92"/>
                  <a:gd name="T9" fmla="*/ 53 h 109"/>
                  <a:gd name="T10" fmla="*/ 64 w 92"/>
                  <a:gd name="T11" fmla="*/ 43 h 109"/>
                  <a:gd name="T12" fmla="*/ 61 w 92"/>
                  <a:gd name="T13" fmla="*/ 41 h 109"/>
                  <a:gd name="T14" fmla="*/ 59 w 92"/>
                  <a:gd name="T15" fmla="*/ 38 h 109"/>
                  <a:gd name="T16" fmla="*/ 56 w 92"/>
                  <a:gd name="T17" fmla="*/ 32 h 109"/>
                  <a:gd name="T18" fmla="*/ 52 w 92"/>
                  <a:gd name="T19" fmla="*/ 31 h 109"/>
                  <a:gd name="T20" fmla="*/ 47 w 92"/>
                  <a:gd name="T21" fmla="*/ 32 h 109"/>
                  <a:gd name="T22" fmla="*/ 40 w 92"/>
                  <a:gd name="T23" fmla="*/ 26 h 109"/>
                  <a:gd name="T24" fmla="*/ 32 w 92"/>
                  <a:gd name="T25" fmla="*/ 21 h 109"/>
                  <a:gd name="T26" fmla="*/ 28 w 92"/>
                  <a:gd name="T27" fmla="*/ 16 h 109"/>
                  <a:gd name="T28" fmla="*/ 25 w 92"/>
                  <a:gd name="T29" fmla="*/ 13 h 109"/>
                  <a:gd name="T30" fmla="*/ 17 w 92"/>
                  <a:gd name="T31" fmla="*/ 2 h 109"/>
                  <a:gd name="T32" fmla="*/ 15 w 92"/>
                  <a:gd name="T33" fmla="*/ 0 h 109"/>
                  <a:gd name="T34" fmla="*/ 13 w 92"/>
                  <a:gd name="T35" fmla="*/ 3 h 109"/>
                  <a:gd name="T36" fmla="*/ 11 w 92"/>
                  <a:gd name="T37" fmla="*/ 9 h 109"/>
                  <a:gd name="T38" fmla="*/ 10 w 92"/>
                  <a:gd name="T39" fmla="*/ 14 h 109"/>
                  <a:gd name="T40" fmla="*/ 6 w 92"/>
                  <a:gd name="T41" fmla="*/ 21 h 109"/>
                  <a:gd name="T42" fmla="*/ 4 w 92"/>
                  <a:gd name="T43" fmla="*/ 25 h 109"/>
                  <a:gd name="T44" fmla="*/ 4 w 92"/>
                  <a:gd name="T45" fmla="*/ 28 h 109"/>
                  <a:gd name="T46" fmla="*/ 3 w 92"/>
                  <a:gd name="T47" fmla="*/ 49 h 109"/>
                  <a:gd name="T48" fmla="*/ 2 w 92"/>
                  <a:gd name="T49" fmla="*/ 64 h 109"/>
                  <a:gd name="T50" fmla="*/ 0 w 92"/>
                  <a:gd name="T51" fmla="*/ 71 h 109"/>
                  <a:gd name="T52" fmla="*/ 2 w 92"/>
                  <a:gd name="T53" fmla="*/ 75 h 109"/>
                  <a:gd name="T54" fmla="*/ 18 w 92"/>
                  <a:gd name="T55" fmla="*/ 88 h 109"/>
                  <a:gd name="T56" fmla="*/ 34 w 92"/>
                  <a:gd name="T57" fmla="*/ 92 h 109"/>
                  <a:gd name="T58" fmla="*/ 47 w 92"/>
                  <a:gd name="T59" fmla="*/ 101 h 109"/>
                  <a:gd name="T60" fmla="*/ 58 w 92"/>
                  <a:gd name="T61" fmla="*/ 105 h 109"/>
                  <a:gd name="T62" fmla="*/ 66 w 92"/>
                  <a:gd name="T63" fmla="*/ 106 h 109"/>
                  <a:gd name="T64" fmla="*/ 75 w 92"/>
                  <a:gd name="T65" fmla="*/ 108 h 109"/>
                  <a:gd name="T66" fmla="*/ 78 w 92"/>
                  <a:gd name="T67" fmla="*/ 106 h 109"/>
                  <a:gd name="T68" fmla="*/ 80 w 92"/>
                  <a:gd name="T69" fmla="*/ 103 h 109"/>
                  <a:gd name="T70" fmla="*/ 83 w 92"/>
                  <a:gd name="T71" fmla="*/ 99 h 109"/>
                  <a:gd name="T72" fmla="*/ 83 w 92"/>
                  <a:gd name="T73" fmla="*/ 95 h 109"/>
                  <a:gd name="T74" fmla="*/ 83 w 92"/>
                  <a:gd name="T75" fmla="*/ 93 h 109"/>
                  <a:gd name="T76" fmla="*/ 82 w 92"/>
                  <a:gd name="T77" fmla="*/ 90 h 109"/>
                  <a:gd name="T78" fmla="*/ 83 w 92"/>
                  <a:gd name="T79" fmla="*/ 87 h 109"/>
                  <a:gd name="T80" fmla="*/ 87 w 92"/>
                  <a:gd name="T81" fmla="*/ 80 h 109"/>
                  <a:gd name="T82" fmla="*/ 90 w 92"/>
                  <a:gd name="T83" fmla="*/ 76 h 109"/>
                  <a:gd name="T84" fmla="*/ 90 w 92"/>
                  <a:gd name="T85" fmla="*/ 73 h 109"/>
                  <a:gd name="T86" fmla="*/ 90 w 92"/>
                  <a:gd name="T87" fmla="*/ 70 h 109"/>
                  <a:gd name="T88" fmla="*/ 88 w 92"/>
                  <a:gd name="T89" fmla="*/ 65 h 109"/>
                  <a:gd name="T90" fmla="*/ 89 w 92"/>
                  <a:gd name="T91" fmla="*/ 64 h 109"/>
                  <a:gd name="T92" fmla="*/ 90 w 92"/>
                  <a:gd name="T93" fmla="*/ 6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9">
                    <a:moveTo>
                      <a:pt x="90" y="63"/>
                    </a:moveTo>
                    <a:lnTo>
                      <a:pt x="90" y="62"/>
                    </a:lnTo>
                    <a:lnTo>
                      <a:pt x="91" y="60"/>
                    </a:lnTo>
                    <a:lnTo>
                      <a:pt x="87" y="56"/>
                    </a:lnTo>
                    <a:lnTo>
                      <a:pt x="78" y="53"/>
                    </a:lnTo>
                    <a:lnTo>
                      <a:pt x="64" y="43"/>
                    </a:lnTo>
                    <a:lnTo>
                      <a:pt x="61" y="41"/>
                    </a:lnTo>
                    <a:lnTo>
                      <a:pt x="59" y="38"/>
                    </a:lnTo>
                    <a:lnTo>
                      <a:pt x="56" y="32"/>
                    </a:lnTo>
                    <a:lnTo>
                      <a:pt x="52" y="31"/>
                    </a:lnTo>
                    <a:lnTo>
                      <a:pt x="47" y="32"/>
                    </a:lnTo>
                    <a:lnTo>
                      <a:pt x="40" y="26"/>
                    </a:lnTo>
                    <a:lnTo>
                      <a:pt x="32" y="21"/>
                    </a:lnTo>
                    <a:lnTo>
                      <a:pt x="28" y="16"/>
                    </a:lnTo>
                    <a:lnTo>
                      <a:pt x="25" y="13"/>
                    </a:lnTo>
                    <a:lnTo>
                      <a:pt x="17" y="2"/>
                    </a:lnTo>
                    <a:lnTo>
                      <a:pt x="15" y="0"/>
                    </a:lnTo>
                    <a:lnTo>
                      <a:pt x="13" y="3"/>
                    </a:lnTo>
                    <a:lnTo>
                      <a:pt x="11" y="9"/>
                    </a:lnTo>
                    <a:lnTo>
                      <a:pt x="10" y="14"/>
                    </a:lnTo>
                    <a:lnTo>
                      <a:pt x="6" y="21"/>
                    </a:lnTo>
                    <a:lnTo>
                      <a:pt x="4" y="25"/>
                    </a:lnTo>
                    <a:lnTo>
                      <a:pt x="4" y="28"/>
                    </a:lnTo>
                    <a:lnTo>
                      <a:pt x="3" y="49"/>
                    </a:lnTo>
                    <a:lnTo>
                      <a:pt x="2" y="64"/>
                    </a:lnTo>
                    <a:lnTo>
                      <a:pt x="0" y="71"/>
                    </a:lnTo>
                    <a:lnTo>
                      <a:pt x="2" y="75"/>
                    </a:lnTo>
                    <a:lnTo>
                      <a:pt x="18" y="88"/>
                    </a:lnTo>
                    <a:lnTo>
                      <a:pt x="34" y="92"/>
                    </a:lnTo>
                    <a:lnTo>
                      <a:pt x="47" y="101"/>
                    </a:lnTo>
                    <a:lnTo>
                      <a:pt x="58" y="105"/>
                    </a:lnTo>
                    <a:lnTo>
                      <a:pt x="66" y="106"/>
                    </a:lnTo>
                    <a:lnTo>
                      <a:pt x="75" y="108"/>
                    </a:lnTo>
                    <a:lnTo>
                      <a:pt x="78" y="106"/>
                    </a:lnTo>
                    <a:lnTo>
                      <a:pt x="80" y="103"/>
                    </a:lnTo>
                    <a:lnTo>
                      <a:pt x="83" y="99"/>
                    </a:lnTo>
                    <a:lnTo>
                      <a:pt x="83" y="95"/>
                    </a:lnTo>
                    <a:lnTo>
                      <a:pt x="83" y="93"/>
                    </a:lnTo>
                    <a:lnTo>
                      <a:pt x="82" y="90"/>
                    </a:lnTo>
                    <a:lnTo>
                      <a:pt x="83" y="87"/>
                    </a:lnTo>
                    <a:lnTo>
                      <a:pt x="87" y="80"/>
                    </a:lnTo>
                    <a:lnTo>
                      <a:pt x="90" y="76"/>
                    </a:lnTo>
                    <a:lnTo>
                      <a:pt x="90" y="73"/>
                    </a:lnTo>
                    <a:lnTo>
                      <a:pt x="90" y="70"/>
                    </a:lnTo>
                    <a:lnTo>
                      <a:pt x="88" y="65"/>
                    </a:lnTo>
                    <a:lnTo>
                      <a:pt x="89" y="64"/>
                    </a:lnTo>
                    <a:lnTo>
                      <a:pt x="90" y="63"/>
                    </a:lnTo>
                  </a:path>
                </a:pathLst>
              </a:custGeom>
              <a:solidFill>
                <a:schemeClr val="bg1"/>
              </a:solidFill>
              <a:ln w="6350" cap="rnd">
                <a:solidFill>
                  <a:srgbClr val="96887E">
                    <a:alpha val="33968"/>
                  </a:srgb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pic>
        <p:nvPicPr>
          <p:cNvPr id="274" name="Graphic 77">
            <a:extLst>
              <a:ext uri="{FF2B5EF4-FFF2-40B4-BE49-F238E27FC236}">
                <a16:creationId xmlns:a16="http://schemas.microsoft.com/office/drawing/2014/main" id="{E9077CD7-FCE1-F494-4672-5B1CBE1387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79031" y="4504502"/>
            <a:ext cx="337004" cy="325894"/>
          </a:xfrm>
          <a:prstGeom prst="rect">
            <a:avLst/>
          </a:prstGeom>
        </p:spPr>
      </p:pic>
      <p:pic>
        <p:nvPicPr>
          <p:cNvPr id="275" name="Graphic 78">
            <a:extLst>
              <a:ext uri="{FF2B5EF4-FFF2-40B4-BE49-F238E27FC236}">
                <a16:creationId xmlns:a16="http://schemas.microsoft.com/office/drawing/2014/main" id="{92D2A3CF-0912-2C31-1787-F58D8ECD699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79076" y="2913109"/>
            <a:ext cx="316365" cy="379637"/>
          </a:xfrm>
          <a:prstGeom prst="rect">
            <a:avLst/>
          </a:prstGeom>
        </p:spPr>
      </p:pic>
      <p:pic>
        <p:nvPicPr>
          <p:cNvPr id="277" name="Graphic 276">
            <a:extLst>
              <a:ext uri="{FF2B5EF4-FFF2-40B4-BE49-F238E27FC236}">
                <a16:creationId xmlns:a16="http://schemas.microsoft.com/office/drawing/2014/main" id="{F897F8BD-2F82-E042-6A4F-5C6D2112301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14851" y="1978025"/>
            <a:ext cx="299592" cy="287111"/>
          </a:xfrm>
          <a:prstGeom prst="rect">
            <a:avLst/>
          </a:prstGeom>
        </p:spPr>
      </p:pic>
      <p:pic>
        <p:nvPicPr>
          <p:cNvPr id="278" name="Graphic 277">
            <a:extLst>
              <a:ext uri="{FF2B5EF4-FFF2-40B4-BE49-F238E27FC236}">
                <a16:creationId xmlns:a16="http://schemas.microsoft.com/office/drawing/2014/main" id="{5B3835CA-AE4B-9D79-BDC0-DA0B296337A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80006" y="3830911"/>
            <a:ext cx="245588" cy="294014"/>
          </a:xfrm>
          <a:prstGeom prst="rect">
            <a:avLst/>
          </a:prstGeom>
        </p:spPr>
      </p:pic>
      <p:pic>
        <p:nvPicPr>
          <p:cNvPr id="280" name="Graphic 77">
            <a:extLst>
              <a:ext uri="{FF2B5EF4-FFF2-40B4-BE49-F238E27FC236}">
                <a16:creationId xmlns:a16="http://schemas.microsoft.com/office/drawing/2014/main" id="{1532BE69-205F-19FD-8B1C-84BB153CDA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17691" y="3601737"/>
            <a:ext cx="334684" cy="323651"/>
          </a:xfrm>
          <a:prstGeom prst="rect">
            <a:avLst/>
          </a:prstGeom>
        </p:spPr>
      </p:pic>
      <p:sp>
        <p:nvSpPr>
          <p:cNvPr id="2" name="Oval 1">
            <a:extLst>
              <a:ext uri="{FF2B5EF4-FFF2-40B4-BE49-F238E27FC236}">
                <a16:creationId xmlns:a16="http://schemas.microsoft.com/office/drawing/2014/main" id="{081BE98E-0FC4-6F3E-3EC1-294CCE9B603B}"/>
              </a:ext>
            </a:extLst>
          </p:cNvPr>
          <p:cNvSpPr/>
          <p:nvPr userDrawn="1"/>
        </p:nvSpPr>
        <p:spPr>
          <a:xfrm>
            <a:off x="2942267" y="5360039"/>
            <a:ext cx="475465" cy="4754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pic>
        <p:nvPicPr>
          <p:cNvPr id="282" name="Graphic 78">
            <a:extLst>
              <a:ext uri="{FF2B5EF4-FFF2-40B4-BE49-F238E27FC236}">
                <a16:creationId xmlns:a16="http://schemas.microsoft.com/office/drawing/2014/main" id="{22C1D727-3BDD-78E7-094F-BDEDC810BF1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72859" y="2770718"/>
            <a:ext cx="316365" cy="379637"/>
          </a:xfrm>
          <a:prstGeom prst="rect">
            <a:avLst/>
          </a:prstGeom>
        </p:spPr>
      </p:pic>
      <p:pic>
        <p:nvPicPr>
          <p:cNvPr id="281" name="Graphic 77">
            <a:extLst>
              <a:ext uri="{FF2B5EF4-FFF2-40B4-BE49-F238E27FC236}">
                <a16:creationId xmlns:a16="http://schemas.microsoft.com/office/drawing/2014/main" id="{800711CD-2853-A1E1-712C-BFD3CF70BD1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04467" y="5359416"/>
            <a:ext cx="333358" cy="322368"/>
          </a:xfrm>
          <a:prstGeom prst="rect">
            <a:avLst/>
          </a:prstGeom>
        </p:spPr>
      </p:pic>
    </p:spTree>
    <p:extLst>
      <p:ext uri="{BB962C8B-B14F-4D97-AF65-F5344CB8AC3E}">
        <p14:creationId xmlns:p14="http://schemas.microsoft.com/office/powerpoint/2010/main" val="35023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CG-sub-section-title-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450254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4502547"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28196286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U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85E49D-7389-C3DB-FC14-06DA6C6F05AA}"/>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0DF04971-BA32-A735-618F-AC2032A6A747}"/>
              </a:ext>
            </a:extLst>
          </p:cNvPr>
          <p:cNvSpPr/>
          <p:nvPr userDrawn="1"/>
        </p:nvSpPr>
        <p:spPr>
          <a:xfrm>
            <a:off x="-25038" y="0"/>
            <a:ext cx="12217038" cy="6389629"/>
          </a:xfrm>
          <a:prstGeom prst="rect">
            <a:avLst/>
          </a:prstGeom>
          <a:gradFill>
            <a:gsLst>
              <a:gs pos="70000">
                <a:schemeClr val="tx2"/>
              </a:gs>
              <a:gs pos="0">
                <a:schemeClr val="bg1"/>
              </a:gs>
              <a:gs pos="99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5" name="Rectangle 4">
            <a:extLst>
              <a:ext uri="{FF2B5EF4-FFF2-40B4-BE49-F238E27FC236}">
                <a16:creationId xmlns:a16="http://schemas.microsoft.com/office/drawing/2014/main" id="{BA827E37-41A7-15DB-31E5-DEE4AB6B5546}"/>
              </a:ext>
            </a:extLst>
          </p:cNvPr>
          <p:cNvSpPr/>
          <p:nvPr userDrawn="1"/>
        </p:nvSpPr>
        <p:spPr>
          <a:xfrm>
            <a:off x="3773264" y="250491"/>
            <a:ext cx="4641295" cy="6152958"/>
          </a:xfrm>
          <a:prstGeom prst="rect">
            <a:avLst/>
          </a:prstGeom>
          <a:gradFill>
            <a:gsLst>
              <a:gs pos="0">
                <a:schemeClr val="bg1"/>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6" name="Rectangle 5">
            <a:extLst>
              <a:ext uri="{FF2B5EF4-FFF2-40B4-BE49-F238E27FC236}">
                <a16:creationId xmlns:a16="http://schemas.microsoft.com/office/drawing/2014/main" id="{971F8025-75C1-BC09-BED8-43E922787FEE}"/>
              </a:ext>
            </a:extLst>
          </p:cNvPr>
          <p:cNvSpPr/>
          <p:nvPr userDrawn="1"/>
        </p:nvSpPr>
        <p:spPr>
          <a:xfrm>
            <a:off x="25400" y="6013458"/>
            <a:ext cx="12192000" cy="8445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cxnSp>
        <p:nvCxnSpPr>
          <p:cNvPr id="7" name="Straight Connector 6">
            <a:extLst>
              <a:ext uri="{FF2B5EF4-FFF2-40B4-BE49-F238E27FC236}">
                <a16:creationId xmlns:a16="http://schemas.microsoft.com/office/drawing/2014/main" id="{A03863C2-25D2-AEE8-4D70-CFF6BD89E697}"/>
              </a:ext>
            </a:extLst>
          </p:cNvPr>
          <p:cNvCxnSpPr>
            <a:cxnSpLocks/>
          </p:cNvCxnSpPr>
          <p:nvPr userDrawn="1"/>
        </p:nvCxnSpPr>
        <p:spPr>
          <a:xfrm flipH="1">
            <a:off x="3843815" y="3146841"/>
            <a:ext cx="4475234" cy="0"/>
          </a:xfrm>
          <a:prstGeom prst="line">
            <a:avLst/>
          </a:prstGeom>
          <a:ln w="285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pic>
        <p:nvPicPr>
          <p:cNvPr id="8" name="Picture 7">
            <a:extLst>
              <a:ext uri="{FF2B5EF4-FFF2-40B4-BE49-F238E27FC236}">
                <a16:creationId xmlns:a16="http://schemas.microsoft.com/office/drawing/2014/main" id="{B6D35127-02FA-1D63-5C8C-FB055CBA4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0849" y="4936305"/>
            <a:ext cx="1482523" cy="1100563"/>
          </a:xfrm>
          <a:prstGeom prst="rect">
            <a:avLst/>
          </a:prstGeom>
        </p:spPr>
      </p:pic>
      <p:pic>
        <p:nvPicPr>
          <p:cNvPr id="9" name="Picture 8">
            <a:extLst>
              <a:ext uri="{FF2B5EF4-FFF2-40B4-BE49-F238E27FC236}">
                <a16:creationId xmlns:a16="http://schemas.microsoft.com/office/drawing/2014/main" id="{1BE2ABFE-AD1C-E5A0-428C-7CBE632E7E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8770" y="4826258"/>
            <a:ext cx="1779238" cy="1210087"/>
          </a:xfrm>
          <a:prstGeom prst="rect">
            <a:avLst/>
          </a:prstGeom>
        </p:spPr>
      </p:pic>
      <p:cxnSp>
        <p:nvCxnSpPr>
          <p:cNvPr id="10" name="Straight Connector 9">
            <a:extLst>
              <a:ext uri="{FF2B5EF4-FFF2-40B4-BE49-F238E27FC236}">
                <a16:creationId xmlns:a16="http://schemas.microsoft.com/office/drawing/2014/main" id="{984C993F-817E-8889-38FA-4595FB120F51}"/>
              </a:ext>
            </a:extLst>
          </p:cNvPr>
          <p:cNvCxnSpPr>
            <a:cxnSpLocks/>
          </p:cNvCxnSpPr>
          <p:nvPr userDrawn="1"/>
        </p:nvCxnSpPr>
        <p:spPr>
          <a:xfrm flipH="1">
            <a:off x="3939325" y="4535970"/>
            <a:ext cx="4475234" cy="0"/>
          </a:xfrm>
          <a:prstGeom prst="line">
            <a:avLst/>
          </a:prstGeom>
          <a:ln w="285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pic>
        <p:nvPicPr>
          <p:cNvPr id="11" name="Picture 10">
            <a:extLst>
              <a:ext uri="{FF2B5EF4-FFF2-40B4-BE49-F238E27FC236}">
                <a16:creationId xmlns:a16="http://schemas.microsoft.com/office/drawing/2014/main" id="{9086B8C7-2CE6-4D4D-0BB5-EE89D097DC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0166" y="5599059"/>
            <a:ext cx="1617084" cy="423382"/>
          </a:xfrm>
          <a:prstGeom prst="rect">
            <a:avLst/>
          </a:prstGeom>
        </p:spPr>
      </p:pic>
      <p:pic>
        <p:nvPicPr>
          <p:cNvPr id="12" name="Picture 11">
            <a:extLst>
              <a:ext uri="{FF2B5EF4-FFF2-40B4-BE49-F238E27FC236}">
                <a16:creationId xmlns:a16="http://schemas.microsoft.com/office/drawing/2014/main" id="{AD5F40A5-B60F-1EAB-A31C-FC2784B23C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18284" y="5599059"/>
            <a:ext cx="1617084" cy="423382"/>
          </a:xfrm>
          <a:prstGeom prst="rect">
            <a:avLst/>
          </a:prstGeom>
        </p:spPr>
      </p:pic>
      <p:sp>
        <p:nvSpPr>
          <p:cNvPr id="2" name="Title 1">
            <a:extLst>
              <a:ext uri="{FF2B5EF4-FFF2-40B4-BE49-F238E27FC236}">
                <a16:creationId xmlns:a16="http://schemas.microsoft.com/office/drawing/2014/main" id="{977D80FF-1DE5-F25F-488D-BA6F93ECCA79}"/>
              </a:ext>
            </a:extLst>
          </p:cNvPr>
          <p:cNvSpPr>
            <a:spLocks noGrp="1"/>
          </p:cNvSpPr>
          <p:nvPr>
            <p:ph type="title"/>
          </p:nvPr>
        </p:nvSpPr>
        <p:spPr>
          <a:xfrm>
            <a:off x="2453634" y="326186"/>
            <a:ext cx="7199738" cy="612000"/>
          </a:xfrm>
        </p:spPr>
        <p:txBody>
          <a:bodyPr anchor="ctr"/>
          <a:lstStyle>
            <a:lvl1pPr algn="ctr">
              <a:defRPr/>
            </a:lvl1pPr>
          </a:lstStyle>
          <a:p>
            <a:r>
              <a:rPr lang="en-GB"/>
              <a:t>Click to edit Master title style</a:t>
            </a:r>
            <a:endParaRPr lang="fi-FI"/>
          </a:p>
        </p:txBody>
      </p:sp>
    </p:spTree>
    <p:extLst>
      <p:ext uri="{BB962C8B-B14F-4D97-AF65-F5344CB8AC3E}">
        <p14:creationId xmlns:p14="http://schemas.microsoft.com/office/powerpoint/2010/main" val="32337893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36473E-C243-1668-C9D0-E7F618AB404F}"/>
              </a:ext>
            </a:extLst>
          </p:cNvPr>
          <p:cNvSpPr>
            <a:spLocks noGrp="1"/>
          </p:cNvSpPr>
          <p:nvPr>
            <p:ph type="sldNum" sz="quarter" idx="10"/>
          </p:nvPr>
        </p:nvSpPr>
        <p:spPr/>
        <p:txBody>
          <a:bodyPr/>
          <a:lstStyle/>
          <a:p>
            <a:fld id="{AC18CCFC-8076-41BE-B6AD-15D8CB0E759D}" type="slidenum">
              <a:rPr lang="en-US" smtClean="0"/>
              <a:pPr/>
              <a:t>‹#›</a:t>
            </a:fld>
            <a:endParaRPr lang="en-US"/>
          </a:p>
        </p:txBody>
      </p:sp>
      <p:pic>
        <p:nvPicPr>
          <p:cNvPr id="4" name="Picture 3">
            <a:extLst>
              <a:ext uri="{FF2B5EF4-FFF2-40B4-BE49-F238E27FC236}">
                <a16:creationId xmlns:a16="http://schemas.microsoft.com/office/drawing/2014/main" id="{D17D3C72-0E98-6C3F-F0F0-4ACB5F591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23671" y="0"/>
            <a:ext cx="6096000" cy="6858000"/>
          </a:xfrm>
          <a:prstGeom prst="rect">
            <a:avLst/>
          </a:prstGeom>
        </p:spPr>
      </p:pic>
      <p:pic>
        <p:nvPicPr>
          <p:cNvPr id="5" name="Picture 4">
            <a:extLst>
              <a:ext uri="{FF2B5EF4-FFF2-40B4-BE49-F238E27FC236}">
                <a16:creationId xmlns:a16="http://schemas.microsoft.com/office/drawing/2014/main" id="{3DD45D48-29EF-1CA2-29DE-A97979AA3D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18" y="-14003"/>
            <a:ext cx="6045883" cy="3443003"/>
          </a:xfrm>
          <a:prstGeom prst="rect">
            <a:avLst/>
          </a:prstGeom>
        </p:spPr>
      </p:pic>
      <p:pic>
        <p:nvPicPr>
          <p:cNvPr id="6" name="Picture 5">
            <a:extLst>
              <a:ext uri="{FF2B5EF4-FFF2-40B4-BE49-F238E27FC236}">
                <a16:creationId xmlns:a16="http://schemas.microsoft.com/office/drawing/2014/main" id="{BA0F9F97-0114-FBC8-B7F3-E81B71EC31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17" y="1809549"/>
            <a:ext cx="12303908" cy="5070958"/>
          </a:xfrm>
          <a:prstGeom prst="rect">
            <a:avLst/>
          </a:prstGeom>
        </p:spPr>
      </p:pic>
      <p:sp>
        <p:nvSpPr>
          <p:cNvPr id="7" name="TextBox 6">
            <a:extLst>
              <a:ext uri="{FF2B5EF4-FFF2-40B4-BE49-F238E27FC236}">
                <a16:creationId xmlns:a16="http://schemas.microsoft.com/office/drawing/2014/main" id="{31AC2E36-808B-5A4B-21F2-6692A944B177}"/>
              </a:ext>
            </a:extLst>
          </p:cNvPr>
          <p:cNvSpPr txBox="1"/>
          <p:nvPr userDrawn="1"/>
        </p:nvSpPr>
        <p:spPr>
          <a:xfrm>
            <a:off x="11149781" y="2138516"/>
            <a:ext cx="184731" cy="276999"/>
          </a:xfrm>
          <a:prstGeom prst="rect">
            <a:avLst/>
          </a:prstGeom>
          <a:noFill/>
        </p:spPr>
        <p:txBody>
          <a:bodyPr wrap="none" rtlCol="0">
            <a:spAutoFit/>
          </a:bodyPr>
          <a:lstStyle/>
          <a:p>
            <a:pPr algn="l"/>
            <a:endParaRPr lang="en-FI" sz="1200">
              <a:latin typeface="Sporting Grotesque" pitchFamily="2" charset="0"/>
            </a:endParaRPr>
          </a:p>
        </p:txBody>
      </p:sp>
      <p:sp>
        <p:nvSpPr>
          <p:cNvPr id="11" name="Oval 10">
            <a:extLst>
              <a:ext uri="{FF2B5EF4-FFF2-40B4-BE49-F238E27FC236}">
                <a16:creationId xmlns:a16="http://schemas.microsoft.com/office/drawing/2014/main" id="{654D9AB4-A63D-07DA-FCC8-FF753FAD6CF0}"/>
              </a:ext>
            </a:extLst>
          </p:cNvPr>
          <p:cNvSpPr/>
          <p:nvPr/>
        </p:nvSpPr>
        <p:spPr>
          <a:xfrm>
            <a:off x="6675384" y="2448910"/>
            <a:ext cx="3521182" cy="35211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sp>
        <p:nvSpPr>
          <p:cNvPr id="15" name="Text Placeholder 14">
            <a:extLst>
              <a:ext uri="{FF2B5EF4-FFF2-40B4-BE49-F238E27FC236}">
                <a16:creationId xmlns:a16="http://schemas.microsoft.com/office/drawing/2014/main" id="{8C5D7F20-8218-E2F1-080F-878071D725DD}"/>
              </a:ext>
            </a:extLst>
          </p:cNvPr>
          <p:cNvSpPr>
            <a:spLocks noGrp="1"/>
          </p:cNvSpPr>
          <p:nvPr>
            <p:ph type="body" sz="quarter" idx="11" hasCustomPrompt="1"/>
          </p:nvPr>
        </p:nvSpPr>
        <p:spPr>
          <a:xfrm>
            <a:off x="685347" y="2987153"/>
            <a:ext cx="2786063" cy="431246"/>
          </a:xfrm>
        </p:spPr>
        <p:txBody>
          <a:bodyPr/>
          <a:lstStyle>
            <a:lvl1pPr marL="0" indent="0">
              <a:buNone/>
              <a:defRPr sz="1800" b="1"/>
            </a:lvl1pPr>
            <a:lvl2pPr marL="108000" indent="0">
              <a:buNone/>
              <a:defRPr sz="1800"/>
            </a:lvl2pPr>
            <a:lvl3pPr marL="216000" indent="0">
              <a:buNone/>
              <a:defRPr sz="1800"/>
            </a:lvl3pPr>
            <a:lvl4pPr marL="324000" indent="0">
              <a:buNone/>
              <a:defRPr sz="1800"/>
            </a:lvl4pPr>
            <a:lvl5pPr marL="432000" indent="0">
              <a:buNone/>
              <a:defRPr sz="1800"/>
            </a:lvl5pPr>
          </a:lstStyle>
          <a:p>
            <a:pPr lvl="0"/>
            <a:r>
              <a:rPr lang="en-GB"/>
              <a:t>Title</a:t>
            </a:r>
            <a:br>
              <a:rPr lang="en-GB"/>
            </a:br>
            <a:r>
              <a:rPr lang="en-GB"/>
              <a:t>Second line</a:t>
            </a:r>
            <a:endParaRPr lang="fi-FI"/>
          </a:p>
        </p:txBody>
      </p:sp>
      <p:sp>
        <p:nvSpPr>
          <p:cNvPr id="17" name="Text Placeholder 16">
            <a:extLst>
              <a:ext uri="{FF2B5EF4-FFF2-40B4-BE49-F238E27FC236}">
                <a16:creationId xmlns:a16="http://schemas.microsoft.com/office/drawing/2014/main" id="{7D5A7CD9-4B3F-F871-1EA7-7D2FC28B71F3}"/>
              </a:ext>
            </a:extLst>
          </p:cNvPr>
          <p:cNvSpPr>
            <a:spLocks noGrp="1"/>
          </p:cNvSpPr>
          <p:nvPr>
            <p:ph type="body" sz="quarter" idx="12" hasCustomPrompt="1"/>
          </p:nvPr>
        </p:nvSpPr>
        <p:spPr>
          <a:xfrm>
            <a:off x="695325" y="3670300"/>
            <a:ext cx="4326618" cy="21939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 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r>
              <a:rPr lang="en-GB"/>
              <a:t>.</a:t>
            </a:r>
            <a:endParaRPr lang="fi-FI"/>
          </a:p>
          <a:p>
            <a:pPr lvl="0"/>
            <a:endParaRPr lang="fi-FI"/>
          </a:p>
        </p:txBody>
      </p:sp>
      <p:sp>
        <p:nvSpPr>
          <p:cNvPr id="18" name="Text Placeholder 14">
            <a:extLst>
              <a:ext uri="{FF2B5EF4-FFF2-40B4-BE49-F238E27FC236}">
                <a16:creationId xmlns:a16="http://schemas.microsoft.com/office/drawing/2014/main" id="{CD78B0D1-E61C-F8E5-313D-137CA2EF66CD}"/>
              </a:ext>
            </a:extLst>
          </p:cNvPr>
          <p:cNvSpPr>
            <a:spLocks noGrp="1"/>
          </p:cNvSpPr>
          <p:nvPr>
            <p:ph type="body" sz="quarter" idx="13" hasCustomPrompt="1"/>
          </p:nvPr>
        </p:nvSpPr>
        <p:spPr>
          <a:xfrm>
            <a:off x="7570333" y="2997754"/>
            <a:ext cx="1731281" cy="431246"/>
          </a:xfrm>
        </p:spPr>
        <p:txBody>
          <a:bodyPr/>
          <a:lstStyle>
            <a:lvl1pPr marL="0" indent="0" algn="ctr">
              <a:buNone/>
              <a:defRPr sz="1600" b="1"/>
            </a:lvl1pPr>
            <a:lvl2pPr marL="108000" indent="0">
              <a:buNone/>
              <a:defRPr sz="1800"/>
            </a:lvl2pPr>
            <a:lvl3pPr marL="216000" indent="0">
              <a:buNone/>
              <a:defRPr sz="1800"/>
            </a:lvl3pPr>
            <a:lvl4pPr marL="324000" indent="0">
              <a:buNone/>
              <a:defRPr sz="1800"/>
            </a:lvl4pPr>
            <a:lvl5pPr marL="432000" indent="0">
              <a:buNone/>
              <a:defRPr sz="1800"/>
            </a:lvl5pPr>
          </a:lstStyle>
          <a:p>
            <a:pPr lvl="0"/>
            <a:r>
              <a:rPr lang="en-GB"/>
              <a:t>Title</a:t>
            </a:r>
            <a:endParaRPr lang="fi-FI"/>
          </a:p>
        </p:txBody>
      </p:sp>
      <p:sp>
        <p:nvSpPr>
          <p:cNvPr id="19" name="Text Placeholder 16">
            <a:extLst>
              <a:ext uri="{FF2B5EF4-FFF2-40B4-BE49-F238E27FC236}">
                <a16:creationId xmlns:a16="http://schemas.microsoft.com/office/drawing/2014/main" id="{8451C19E-052E-69F0-7423-C90DDAB237E7}"/>
              </a:ext>
            </a:extLst>
          </p:cNvPr>
          <p:cNvSpPr>
            <a:spLocks noGrp="1"/>
          </p:cNvSpPr>
          <p:nvPr>
            <p:ph type="body" sz="quarter" idx="14" hasCustomPrompt="1"/>
          </p:nvPr>
        </p:nvSpPr>
        <p:spPr>
          <a:xfrm>
            <a:off x="7099617" y="3800930"/>
            <a:ext cx="2672715" cy="1221014"/>
          </a:xfrm>
        </p:spPr>
        <p:txBody>
          <a:bodyPr/>
          <a:lstStyle>
            <a:lvl1pPr marL="0" indent="0" algn="ctr">
              <a:buNone/>
              <a:defRPr sz="1050"/>
            </a:lvl1pPr>
            <a:lvl2pPr marL="108000" indent="0">
              <a:buNone/>
              <a:defRPr/>
            </a:lvl2pPr>
            <a:lvl3pPr marL="216000" indent="0">
              <a:buNone/>
              <a:defRPr/>
            </a:lvl3pPr>
            <a:lvl4pPr marL="324000" indent="0">
              <a:buNone/>
              <a:defRPr/>
            </a:lvl4pPr>
            <a:lvl5pPr marL="432000" indent="0">
              <a:buNone/>
              <a:defRPr/>
            </a:lvl5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 </a:t>
            </a:r>
            <a:r>
              <a:rPr lang="en-GB" err="1"/>
              <a:t>sed</a:t>
            </a:r>
            <a:r>
              <a:rPr lang="en-GB"/>
              <a:t> </a:t>
            </a:r>
            <a:r>
              <a:rPr lang="en-GB" err="1"/>
              <a:t>diam</a:t>
            </a:r>
            <a:r>
              <a:rPr lang="en-GB"/>
              <a:t> </a:t>
            </a:r>
            <a:r>
              <a:rPr lang="en-GB" err="1"/>
              <a:t>nonummy</a:t>
            </a:r>
            <a:r>
              <a:rPr lang="en-GB"/>
              <a:t> </a:t>
            </a:r>
            <a:r>
              <a:rPr lang="en-GB" err="1"/>
              <a:t>nibh</a:t>
            </a:r>
            <a:r>
              <a:rPr lang="en-GB"/>
              <a:t> </a:t>
            </a:r>
            <a:r>
              <a:rPr lang="en-GB" err="1"/>
              <a:t>euismod</a:t>
            </a:r>
            <a:r>
              <a:rPr lang="en-GB"/>
              <a:t> </a:t>
            </a:r>
            <a:r>
              <a:rPr lang="en-GB" err="1"/>
              <a:t>tincidunt</a:t>
            </a:r>
            <a:r>
              <a:rPr lang="en-GB"/>
              <a:t> </a:t>
            </a:r>
            <a:r>
              <a:rPr lang="en-GB" err="1"/>
              <a:t>ut</a:t>
            </a:r>
            <a:r>
              <a:rPr lang="en-GB"/>
              <a:t> </a:t>
            </a:r>
            <a:r>
              <a:rPr lang="en-GB" err="1"/>
              <a:t>laoreet</a:t>
            </a:r>
            <a:r>
              <a:rPr lang="en-GB"/>
              <a:t> dolore magna </a:t>
            </a:r>
            <a:r>
              <a:rPr lang="en-GB" err="1"/>
              <a:t>aliquam</a:t>
            </a:r>
            <a:r>
              <a:rPr lang="en-GB"/>
              <a:t> </a:t>
            </a:r>
            <a:r>
              <a:rPr lang="en-GB" err="1"/>
              <a:t>erat</a:t>
            </a:r>
            <a:r>
              <a:rPr lang="en-GB"/>
              <a:t> </a:t>
            </a:r>
            <a:r>
              <a:rPr lang="en-GB" err="1"/>
              <a:t>volutpat</a:t>
            </a:r>
            <a:endParaRPr lang="fi-FI"/>
          </a:p>
        </p:txBody>
      </p:sp>
    </p:spTree>
    <p:extLst>
      <p:ext uri="{BB962C8B-B14F-4D97-AF65-F5344CB8AC3E}">
        <p14:creationId xmlns:p14="http://schemas.microsoft.com/office/powerpoint/2010/main" val="42890111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ARM FOOTPRINT">
    <p:bg>
      <p:bgPr>
        <a:solidFill>
          <a:schemeClr val="accent5"/>
        </a:soli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A4AD9EA6-F095-2D2B-EB65-5B2469741F42}"/>
              </a:ext>
            </a:extLst>
          </p:cNvPr>
          <p:cNvGraphicFramePr>
            <a:graphicFrameLocks noChangeAspect="1"/>
          </p:cNvGraphicFramePr>
          <p:nvPr userDrawn="1">
            <p:custDataLst>
              <p:tags r:id="rId1"/>
            </p:custDataLst>
            <p:extLst>
              <p:ext uri="{D42A27DB-BD31-4B8C-83A1-F6EECF244321}">
                <p14:modId xmlns:p14="http://schemas.microsoft.com/office/powerpoint/2010/main" val="3420513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6" name="Object 15" hidden="1">
                        <a:extLst>
                          <a:ext uri="{FF2B5EF4-FFF2-40B4-BE49-F238E27FC236}">
                            <a16:creationId xmlns:a16="http://schemas.microsoft.com/office/drawing/2014/main" id="{A4AD9EA6-F095-2D2B-EB65-5B2469741F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7" name="Text Placeholder 36">
            <a:extLst>
              <a:ext uri="{FF2B5EF4-FFF2-40B4-BE49-F238E27FC236}">
                <a16:creationId xmlns:a16="http://schemas.microsoft.com/office/drawing/2014/main" id="{50EE1BF1-C94A-6707-3C87-65A01BEAABCC}"/>
              </a:ext>
            </a:extLst>
          </p:cNvPr>
          <p:cNvSpPr>
            <a:spLocks noGrp="1"/>
          </p:cNvSpPr>
          <p:nvPr>
            <p:ph type="body" sz="quarter" idx="23" hasCustomPrompt="1"/>
          </p:nvPr>
        </p:nvSpPr>
        <p:spPr>
          <a:xfrm>
            <a:off x="901700" y="6507163"/>
            <a:ext cx="9854532" cy="287337"/>
          </a:xfrm>
        </p:spPr>
        <p:txBody>
          <a:bodyPr anchor="t"/>
          <a:lstStyle>
            <a:lvl1pPr marL="0" indent="0">
              <a:spcBef>
                <a:spcPts val="50"/>
              </a:spcBef>
              <a:spcAft>
                <a:spcPts val="50"/>
              </a:spcAft>
              <a:buNone/>
              <a:defRPr sz="500"/>
            </a:lvl1pPr>
            <a:lvl2pPr>
              <a:defRPr sz="800"/>
            </a:lvl2pPr>
            <a:lvl3pPr>
              <a:defRPr sz="800"/>
            </a:lvl3pPr>
            <a:lvl4pPr>
              <a:defRPr sz="800"/>
            </a:lvl4pPr>
            <a:lvl5pPr>
              <a:defRPr sz="800"/>
            </a:lvl5pPr>
          </a:lstStyle>
          <a:p>
            <a:pPr lvl="0"/>
            <a:r>
              <a:rPr lang="en-US"/>
              <a:t>Notes:</a:t>
            </a:r>
          </a:p>
          <a:p>
            <a:pPr lvl="0"/>
            <a:r>
              <a:rPr lang="en-US"/>
              <a:t>Sources:</a:t>
            </a:r>
          </a:p>
        </p:txBody>
      </p:sp>
      <p:sp>
        <p:nvSpPr>
          <p:cNvPr id="39" name="Slide Number Placeholder 38">
            <a:extLst>
              <a:ext uri="{FF2B5EF4-FFF2-40B4-BE49-F238E27FC236}">
                <a16:creationId xmlns:a16="http://schemas.microsoft.com/office/drawing/2014/main" id="{44689FAA-77F4-3E94-0F3A-8B1123684ED9}"/>
              </a:ext>
            </a:extLst>
          </p:cNvPr>
          <p:cNvSpPr>
            <a:spLocks noGrp="1"/>
          </p:cNvSpPr>
          <p:nvPr>
            <p:ph type="sldNum" sz="quarter" idx="24"/>
          </p:nvPr>
        </p:nvSpPr>
        <p:spPr>
          <a:xfrm>
            <a:off x="300630" y="6507231"/>
            <a:ext cx="375412" cy="288000"/>
          </a:xfrm>
        </p:spPr>
        <p:txBody>
          <a:bodyPr/>
          <a:lstStyle>
            <a:lvl1pPr>
              <a:defRPr b="0"/>
            </a:lvl1pPr>
          </a:lstStyle>
          <a:p>
            <a:fld id="{AC18CCFC-8076-41BE-B6AD-15D8CB0E759D}" type="slidenum">
              <a:rPr lang="en-US" smtClean="0"/>
              <a:pPr/>
              <a:t>‹#›</a:t>
            </a:fld>
            <a:endParaRPr lang="en-US"/>
          </a:p>
        </p:txBody>
      </p:sp>
      <p:pic>
        <p:nvPicPr>
          <p:cNvPr id="2" name="Picture 1" descr="A picture containing screenshot, text, design&#10;&#10;Description automatically generated">
            <a:extLst>
              <a:ext uri="{FF2B5EF4-FFF2-40B4-BE49-F238E27FC236}">
                <a16:creationId xmlns:a16="http://schemas.microsoft.com/office/drawing/2014/main" id="{EDC59708-1E96-12E0-7012-D16AF417A6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688"/>
          <a:stretch/>
        </p:blipFill>
        <p:spPr>
          <a:xfrm>
            <a:off x="0" y="3965"/>
            <a:ext cx="12192000" cy="6858000"/>
          </a:xfrm>
          <a:prstGeom prst="rect">
            <a:avLst/>
          </a:prstGeom>
        </p:spPr>
      </p:pic>
      <p:pic>
        <p:nvPicPr>
          <p:cNvPr id="4" name="Picture 3">
            <a:extLst>
              <a:ext uri="{FF2B5EF4-FFF2-40B4-BE49-F238E27FC236}">
                <a16:creationId xmlns:a16="http://schemas.microsoft.com/office/drawing/2014/main" id="{4DD886E7-BD26-06AA-5ABE-EE2F478985B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875041" y="6557896"/>
            <a:ext cx="1016959" cy="213708"/>
          </a:xfrm>
          <a:prstGeom prst="rect">
            <a:avLst/>
          </a:prstGeom>
        </p:spPr>
      </p:pic>
      <p:sp>
        <p:nvSpPr>
          <p:cNvPr id="5" name="TextBox 4">
            <a:extLst>
              <a:ext uri="{FF2B5EF4-FFF2-40B4-BE49-F238E27FC236}">
                <a16:creationId xmlns:a16="http://schemas.microsoft.com/office/drawing/2014/main" id="{0041981A-0FF9-6B47-F083-F46C710ACC2D}"/>
              </a:ext>
            </a:extLst>
          </p:cNvPr>
          <p:cNvSpPr txBox="1"/>
          <p:nvPr userDrawn="1"/>
        </p:nvSpPr>
        <p:spPr>
          <a:xfrm>
            <a:off x="629387" y="1872429"/>
            <a:ext cx="4159490" cy="1615827"/>
          </a:xfrm>
          <a:prstGeom prst="rect">
            <a:avLst/>
          </a:prstGeom>
          <a:noFill/>
        </p:spPr>
        <p:txBody>
          <a:bodyPr wrap="square">
            <a:spAutoFit/>
          </a:bodyPr>
          <a:lstStyle/>
          <a:p>
            <a:r>
              <a:rPr lang="fi-FI" sz="1100">
                <a:latin typeface="Sporting Grotesque"/>
              </a:rPr>
              <a:t>Tuulivoiman omat hiilidioksidipäästöt ovat noin 7–11 g/kWh ja ne muodostuvat lähinnä tuulivoimaloiden rakentamisen, kuljettamisen ja huollon aiheuttamista päästöistä. </a:t>
            </a:r>
          </a:p>
          <a:p>
            <a:endParaRPr lang="fi-FI" sz="1100">
              <a:latin typeface="Sporting Grotesque"/>
            </a:endParaRPr>
          </a:p>
          <a:p>
            <a:r>
              <a:rPr lang="fi-FI" sz="1100">
                <a:latin typeface="Sporting Grotesque"/>
              </a:rPr>
              <a:t>Nykyisen uuden teknologian ansiosta tuulipuistojen elinkaaren hyötysuhde on energiamuodoista myös kaikkein kustannustehokkain. </a:t>
            </a:r>
          </a:p>
        </p:txBody>
      </p:sp>
      <p:sp>
        <p:nvSpPr>
          <p:cNvPr id="7" name="TextBox 6">
            <a:extLst>
              <a:ext uri="{FF2B5EF4-FFF2-40B4-BE49-F238E27FC236}">
                <a16:creationId xmlns:a16="http://schemas.microsoft.com/office/drawing/2014/main" id="{E49FDDD9-9EB7-4430-C5D4-B146C976ED4C}"/>
              </a:ext>
            </a:extLst>
          </p:cNvPr>
          <p:cNvSpPr txBox="1"/>
          <p:nvPr userDrawn="1"/>
        </p:nvSpPr>
        <p:spPr>
          <a:xfrm>
            <a:off x="629387" y="944563"/>
            <a:ext cx="5009413" cy="684212"/>
          </a:xfrm>
          <a:prstGeom prst="rect">
            <a:avLst/>
          </a:prstGeom>
          <a:noFill/>
        </p:spPr>
        <p:txBody>
          <a:bodyPr wrap="square" rtlCol="0">
            <a:noAutofit/>
          </a:bodyPr>
          <a:lstStyle/>
          <a:p>
            <a:pPr marL="0" indent="0" algn="l">
              <a:buNone/>
            </a:pPr>
            <a:r>
              <a:rPr lang="fi-FI" sz="2400" b="1">
                <a:latin typeface="Sporting Grotesque" pitchFamily="2" charset="0"/>
              </a:rPr>
              <a:t>Tuulipuiston hiilijalanjälki</a:t>
            </a:r>
          </a:p>
        </p:txBody>
      </p:sp>
      <p:sp>
        <p:nvSpPr>
          <p:cNvPr id="3" name="TextBox 2">
            <a:extLst>
              <a:ext uri="{FF2B5EF4-FFF2-40B4-BE49-F238E27FC236}">
                <a16:creationId xmlns:a16="http://schemas.microsoft.com/office/drawing/2014/main" id="{A46D634A-EE7E-97BA-E6B9-7A89971C733B}"/>
              </a:ext>
            </a:extLst>
          </p:cNvPr>
          <p:cNvSpPr txBox="1"/>
          <p:nvPr userDrawn="1"/>
        </p:nvSpPr>
        <p:spPr>
          <a:xfrm>
            <a:off x="629387" y="4273322"/>
            <a:ext cx="4159490" cy="600164"/>
          </a:xfrm>
          <a:prstGeom prst="rect">
            <a:avLst/>
          </a:prstGeom>
          <a:noFill/>
        </p:spPr>
        <p:txBody>
          <a:bodyPr wrap="square">
            <a:spAutoFit/>
          </a:bodyPr>
          <a:lstStyle/>
          <a:p>
            <a:r>
              <a:rPr lang="fi-FI" sz="1100">
                <a:latin typeface="Sporting Grotesque"/>
              </a:rPr>
              <a:t>Uuden tuulivoiman rakentaminen vähentää myös koko energiantuotannon CO2-päästöjä syrjäyttämällä fossiilisilla polttoaineilla tuotettua sähköä ja energiaa markkinoilta.</a:t>
            </a:r>
          </a:p>
        </p:txBody>
      </p:sp>
      <p:sp>
        <p:nvSpPr>
          <p:cNvPr id="6" name="TextBox 5">
            <a:extLst>
              <a:ext uri="{FF2B5EF4-FFF2-40B4-BE49-F238E27FC236}">
                <a16:creationId xmlns:a16="http://schemas.microsoft.com/office/drawing/2014/main" id="{BAA852E3-5DC0-42C7-7EA9-B5DE2D001C4D}"/>
              </a:ext>
            </a:extLst>
          </p:cNvPr>
          <p:cNvSpPr txBox="1"/>
          <p:nvPr userDrawn="1"/>
        </p:nvSpPr>
        <p:spPr>
          <a:xfrm>
            <a:off x="917524" y="3543800"/>
            <a:ext cx="3552166" cy="507831"/>
          </a:xfrm>
          <a:prstGeom prst="rect">
            <a:avLst/>
          </a:prstGeom>
          <a:noFill/>
        </p:spPr>
        <p:txBody>
          <a:bodyPr wrap="square">
            <a:spAutoFit/>
          </a:bodyPr>
          <a:lstStyle/>
          <a:p>
            <a:r>
              <a:rPr lang="fi-FI" sz="900" b="1" i="1" u="none">
                <a:solidFill>
                  <a:schemeClr val="tx1"/>
                </a:solidFill>
                <a:latin typeface="Sporting Grotesque"/>
              </a:rPr>
              <a:t>Yksi kahden megawatin tuulivoimala tuottaa noin puolen vuoden aikana saman verran sähköä kuin sen valmistukseen, pystytykseen, kunnossapitoon, poistoon ja kierrätykseen kuluu. </a:t>
            </a:r>
          </a:p>
        </p:txBody>
      </p:sp>
      <p:sp>
        <p:nvSpPr>
          <p:cNvPr id="10" name="Chevron 9">
            <a:extLst>
              <a:ext uri="{FF2B5EF4-FFF2-40B4-BE49-F238E27FC236}">
                <a16:creationId xmlns:a16="http://schemas.microsoft.com/office/drawing/2014/main" id="{4F4DAADE-FE13-2FE4-025E-8226BDDA2E62}"/>
              </a:ext>
            </a:extLst>
          </p:cNvPr>
          <p:cNvSpPr/>
          <p:nvPr userDrawn="1"/>
        </p:nvSpPr>
        <p:spPr>
          <a:xfrm>
            <a:off x="728259" y="3571435"/>
            <a:ext cx="165368" cy="181514"/>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spTree>
    <p:extLst>
      <p:ext uri="{BB962C8B-B14F-4D97-AF65-F5344CB8AC3E}">
        <p14:creationId xmlns:p14="http://schemas.microsoft.com/office/powerpoint/2010/main" val="19930511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RBON FOOTPRI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593447-F3F1-3B6D-C36A-481A4D1A3BB0}"/>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Rectangle 3">
            <a:extLst>
              <a:ext uri="{FF2B5EF4-FFF2-40B4-BE49-F238E27FC236}">
                <a16:creationId xmlns:a16="http://schemas.microsoft.com/office/drawing/2014/main" id="{98D7E48F-7366-30AB-DAFA-9B072BE804B2}"/>
              </a:ext>
            </a:extLst>
          </p:cNvPr>
          <p:cNvSpPr/>
          <p:nvPr userDrawn="1"/>
        </p:nvSpPr>
        <p:spPr>
          <a:xfrm rot="10800000">
            <a:off x="-12519" y="6872"/>
            <a:ext cx="12217038" cy="6858000"/>
          </a:xfrm>
          <a:prstGeom prst="rect">
            <a:avLst/>
          </a:prstGeom>
          <a:gradFill>
            <a:gsLst>
              <a:gs pos="0">
                <a:schemeClr val="bg1"/>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400" b="0">
              <a:ln>
                <a:noFill/>
              </a:ln>
              <a:solidFill>
                <a:schemeClr val="tx1"/>
              </a:solidFill>
              <a:latin typeface="Sporting Grotesque" pitchFamily="2" charset="0"/>
            </a:endParaRPr>
          </a:p>
        </p:txBody>
      </p:sp>
      <p:pic>
        <p:nvPicPr>
          <p:cNvPr id="5" name="Picture 4">
            <a:extLst>
              <a:ext uri="{FF2B5EF4-FFF2-40B4-BE49-F238E27FC236}">
                <a16:creationId xmlns:a16="http://schemas.microsoft.com/office/drawing/2014/main" id="{DA903CD0-0F58-D59E-F88A-3063D2FDE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029"/>
          <a:stretch/>
        </p:blipFill>
        <p:spPr>
          <a:xfrm>
            <a:off x="4900748" y="-149932"/>
            <a:ext cx="7303771" cy="5796524"/>
          </a:xfrm>
          <a:prstGeom prst="rect">
            <a:avLst/>
          </a:prstGeom>
        </p:spPr>
      </p:pic>
      <p:sp>
        <p:nvSpPr>
          <p:cNvPr id="6" name="Rectangle 5">
            <a:extLst>
              <a:ext uri="{FF2B5EF4-FFF2-40B4-BE49-F238E27FC236}">
                <a16:creationId xmlns:a16="http://schemas.microsoft.com/office/drawing/2014/main" id="{C39072D1-CE5C-561A-485B-609FEF1397D6}"/>
              </a:ext>
            </a:extLst>
          </p:cNvPr>
          <p:cNvSpPr/>
          <p:nvPr userDrawn="1"/>
        </p:nvSpPr>
        <p:spPr>
          <a:xfrm>
            <a:off x="-12519" y="5182595"/>
            <a:ext cx="12217038" cy="1668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pic>
        <p:nvPicPr>
          <p:cNvPr id="7" name="Picture 6" descr="A picture containing text, screenshot&#10;&#10;Description automatically generated">
            <a:extLst>
              <a:ext uri="{FF2B5EF4-FFF2-40B4-BE49-F238E27FC236}">
                <a16:creationId xmlns:a16="http://schemas.microsoft.com/office/drawing/2014/main" id="{738CA628-33F2-101D-9728-10550BB42E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8169"/>
          <a:stretch/>
        </p:blipFill>
        <p:spPr>
          <a:xfrm>
            <a:off x="7346920" y="1426954"/>
            <a:ext cx="4413389" cy="2335558"/>
          </a:xfrm>
          <a:prstGeom prst="rect">
            <a:avLst/>
          </a:prstGeom>
        </p:spPr>
      </p:pic>
      <p:sp>
        <p:nvSpPr>
          <p:cNvPr id="8" name="Title 5">
            <a:extLst>
              <a:ext uri="{FF2B5EF4-FFF2-40B4-BE49-F238E27FC236}">
                <a16:creationId xmlns:a16="http://schemas.microsoft.com/office/drawing/2014/main" id="{72761DF0-B268-9995-32F0-EFA6E530AB72}"/>
              </a:ext>
            </a:extLst>
          </p:cNvPr>
          <p:cNvSpPr txBox="1">
            <a:spLocks/>
          </p:cNvSpPr>
          <p:nvPr userDrawn="1"/>
        </p:nvSpPr>
        <p:spPr>
          <a:xfrm>
            <a:off x="948529" y="5680982"/>
            <a:ext cx="2786401" cy="265870"/>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000"/>
              <a:t>ILMATTAREN HIILIJALANJÄKI</a:t>
            </a:r>
            <a:br>
              <a:rPr lang="fi-FI" sz="1000"/>
            </a:br>
            <a:r>
              <a:rPr lang="fi-FI" sz="1000"/>
              <a:t>135,5 ktCO</a:t>
            </a:r>
            <a:r>
              <a:rPr lang="fi-FI" sz="1000" baseline="-25000"/>
              <a:t>2</a:t>
            </a:r>
            <a:r>
              <a:rPr lang="fi-FI" sz="1000"/>
              <a:t>e</a:t>
            </a:r>
          </a:p>
        </p:txBody>
      </p:sp>
      <p:sp>
        <p:nvSpPr>
          <p:cNvPr id="9" name="Title 5">
            <a:extLst>
              <a:ext uri="{FF2B5EF4-FFF2-40B4-BE49-F238E27FC236}">
                <a16:creationId xmlns:a16="http://schemas.microsoft.com/office/drawing/2014/main" id="{C8FF2799-4714-64BD-F377-B9646791FDCF}"/>
              </a:ext>
            </a:extLst>
          </p:cNvPr>
          <p:cNvSpPr txBox="1">
            <a:spLocks/>
          </p:cNvSpPr>
          <p:nvPr userDrawn="1"/>
        </p:nvSpPr>
        <p:spPr>
          <a:xfrm>
            <a:off x="7787618" y="853246"/>
            <a:ext cx="3559096" cy="265870"/>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r>
              <a:rPr lang="fi-FI" sz="1000"/>
              <a:t>SÄHKÖNTUOTANNON HIILIJALANJÄLKI</a:t>
            </a:r>
          </a:p>
        </p:txBody>
      </p:sp>
      <p:pic>
        <p:nvPicPr>
          <p:cNvPr id="10" name="Picture 9" descr="A picture containing text, screenshot, circle, font&#10;&#10;Description automatically generated">
            <a:extLst>
              <a:ext uri="{FF2B5EF4-FFF2-40B4-BE49-F238E27FC236}">
                <a16:creationId xmlns:a16="http://schemas.microsoft.com/office/drawing/2014/main" id="{CC666E81-9BAB-D926-C45E-8C3FE0963E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83459" y="4166077"/>
            <a:ext cx="6225237" cy="2288358"/>
          </a:xfrm>
          <a:prstGeom prst="rect">
            <a:avLst/>
          </a:prstGeom>
        </p:spPr>
      </p:pic>
      <p:sp>
        <p:nvSpPr>
          <p:cNvPr id="12" name="Title 5">
            <a:extLst>
              <a:ext uri="{FF2B5EF4-FFF2-40B4-BE49-F238E27FC236}">
                <a16:creationId xmlns:a16="http://schemas.microsoft.com/office/drawing/2014/main" id="{25CA7C5F-439C-E563-932E-468647A4065E}"/>
              </a:ext>
            </a:extLst>
          </p:cNvPr>
          <p:cNvSpPr txBox="1">
            <a:spLocks/>
          </p:cNvSpPr>
          <p:nvPr userDrawn="1"/>
        </p:nvSpPr>
        <p:spPr>
          <a:xfrm>
            <a:off x="8700635" y="1065358"/>
            <a:ext cx="1480818" cy="265870"/>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000"/>
              <a:t>GCO</a:t>
            </a:r>
            <a:r>
              <a:rPr lang="fi-FI" sz="1000" baseline="-25000"/>
              <a:t>2</a:t>
            </a:r>
            <a:r>
              <a:rPr lang="fi-FI" sz="1000"/>
              <a:t>EQ/KWH</a:t>
            </a:r>
          </a:p>
        </p:txBody>
      </p:sp>
      <p:sp>
        <p:nvSpPr>
          <p:cNvPr id="13" name="TextBox 12">
            <a:extLst>
              <a:ext uri="{FF2B5EF4-FFF2-40B4-BE49-F238E27FC236}">
                <a16:creationId xmlns:a16="http://schemas.microsoft.com/office/drawing/2014/main" id="{80AB62DF-C6B3-E1E3-5403-7EB6C74646A6}"/>
              </a:ext>
            </a:extLst>
          </p:cNvPr>
          <p:cNvSpPr txBox="1"/>
          <p:nvPr userDrawn="1"/>
        </p:nvSpPr>
        <p:spPr>
          <a:xfrm>
            <a:off x="629387" y="2012407"/>
            <a:ext cx="5625363" cy="1615827"/>
          </a:xfrm>
          <a:prstGeom prst="rect">
            <a:avLst/>
          </a:prstGeom>
          <a:noFill/>
        </p:spPr>
        <p:txBody>
          <a:bodyPr wrap="square">
            <a:spAutoFit/>
          </a:bodyPr>
          <a:lstStyle/>
          <a:p>
            <a:r>
              <a:rPr lang="fi-FI" sz="1100">
                <a:latin typeface="Sporting Grotesque" pitchFamily="2" charset="0"/>
              </a:rPr>
              <a:t>Hiilidioksidipäästöjen laskeminen on meille tärkeä ympäristövastuullisuuden työkalu. Olemme laskeneet toimintamme hiilijalanjäljen vuodesta 2021 alkaen. Tulokset perustuvat kolmannen osapuolen, AFRY:n, laskelmiin. Laskelmissa on noudatettu GHG-protokollan säännöksiä.</a:t>
            </a:r>
          </a:p>
          <a:p>
            <a:endParaRPr lang="fi-FI" sz="1100">
              <a:latin typeface="Sporting Grotesque" pitchFamily="2" charset="0"/>
            </a:endParaRPr>
          </a:p>
          <a:p>
            <a:r>
              <a:rPr lang="fi-FI" sz="1100">
                <a:latin typeface="Sporting Grotesque" pitchFamily="2" charset="0"/>
              </a:rPr>
              <a:t>Vuonna 2022 lähes kaikki päästömme syntyivät voimaloiden rakentamisesta ja erityisesti niiden materiaalien valmistuksesta. Tuulivoima on tutkitusti vähäpäästöisin sähköntuotantomuoto. </a:t>
            </a:r>
          </a:p>
          <a:p>
            <a:endParaRPr lang="fi-FI" sz="1100">
              <a:latin typeface="Sporting Grotesque" pitchFamily="2" charset="0"/>
            </a:endParaRPr>
          </a:p>
          <a:p>
            <a:r>
              <a:rPr lang="fi-FI" sz="1100">
                <a:latin typeface="Sporting Grotesque" pitchFamily="2" charset="0"/>
              </a:rPr>
              <a:t>Hiilidioksidipäästöjen osalta tavoitteemme on olla nettopositiivinen niin, että toimintamme positiiviset vaikutukset ylittävät toiminnastamme aiheutuvat hiilidioksidipäästöt.</a:t>
            </a:r>
            <a:endParaRPr lang="en-US" sz="1100">
              <a:latin typeface="Sporting Grotesque" pitchFamily="2" charset="0"/>
            </a:endParaRPr>
          </a:p>
        </p:txBody>
      </p:sp>
      <p:sp>
        <p:nvSpPr>
          <p:cNvPr id="15" name="TextBox 14">
            <a:extLst>
              <a:ext uri="{FF2B5EF4-FFF2-40B4-BE49-F238E27FC236}">
                <a16:creationId xmlns:a16="http://schemas.microsoft.com/office/drawing/2014/main" id="{B5E583F6-97A0-F187-6367-466E7DD0C44C}"/>
              </a:ext>
            </a:extLst>
          </p:cNvPr>
          <p:cNvSpPr txBox="1"/>
          <p:nvPr userDrawn="1"/>
        </p:nvSpPr>
        <p:spPr>
          <a:xfrm>
            <a:off x="629387" y="944563"/>
            <a:ext cx="6380389" cy="684212"/>
          </a:xfrm>
          <a:prstGeom prst="rect">
            <a:avLst/>
          </a:prstGeom>
          <a:noFill/>
        </p:spPr>
        <p:txBody>
          <a:bodyPr wrap="square" rtlCol="0">
            <a:noAutofit/>
          </a:bodyPr>
          <a:lstStyle/>
          <a:p>
            <a:pPr marL="0" indent="0" algn="l">
              <a:buNone/>
            </a:pPr>
            <a:r>
              <a:rPr lang="fi-FI" sz="2400" b="1">
                <a:latin typeface="Sporting Grotesque" pitchFamily="2" charset="0"/>
              </a:rPr>
              <a:t>Uusiutuvan energian tuotannon hiilijalanjälki on pieni</a:t>
            </a:r>
          </a:p>
        </p:txBody>
      </p:sp>
    </p:spTree>
    <p:extLst>
      <p:ext uri="{BB962C8B-B14F-4D97-AF65-F5344CB8AC3E}">
        <p14:creationId xmlns:p14="http://schemas.microsoft.com/office/powerpoint/2010/main" val="29994776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OWTH">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17830F-6388-52D8-CEA9-82C57381E6FF}"/>
              </a:ext>
            </a:extLst>
          </p:cNvPr>
          <p:cNvPicPr>
            <a:picLocks noChangeAspect="1"/>
          </p:cNvPicPr>
          <p:nvPr userDrawn="1"/>
        </p:nvPicPr>
        <p:blipFill>
          <a:blip r:embed="rId7" cstate="screen">
            <a:alphaModFix amt="69000"/>
            <a:extLst>
              <a:ext uri="{28A0092B-C50C-407E-A947-70E740481C1C}">
                <a14:useLocalDpi xmlns:a14="http://schemas.microsoft.com/office/drawing/2010/main"/>
              </a:ext>
            </a:extLst>
          </a:blip>
          <a:stretch>
            <a:fillRect/>
          </a:stretch>
        </p:blipFill>
        <p:spPr>
          <a:xfrm>
            <a:off x="0" y="1341517"/>
            <a:ext cx="12192000" cy="5516483"/>
          </a:xfrm>
          <a:prstGeom prst="rect">
            <a:avLst/>
          </a:prstGeom>
        </p:spPr>
      </p:pic>
      <p:graphicFrame>
        <p:nvGraphicFramePr>
          <p:cNvPr id="16" name="Object 15" hidden="1">
            <a:extLst>
              <a:ext uri="{FF2B5EF4-FFF2-40B4-BE49-F238E27FC236}">
                <a16:creationId xmlns:a16="http://schemas.microsoft.com/office/drawing/2014/main" id="{A4AD9EA6-F095-2D2B-EB65-5B2469741F42}"/>
              </a:ext>
            </a:extLst>
          </p:cNvPr>
          <p:cNvGraphicFramePr>
            <a:graphicFrameLocks noChangeAspect="1"/>
          </p:cNvGraphicFramePr>
          <p:nvPr userDrawn="1">
            <p:custDataLst>
              <p:tags r:id="rId1"/>
            </p:custDataLst>
            <p:extLst>
              <p:ext uri="{D42A27DB-BD31-4B8C-83A1-F6EECF244321}">
                <p14:modId xmlns:p14="http://schemas.microsoft.com/office/powerpoint/2010/main" val="3420513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08" imgH="408" progId="TCLayout.ActiveDocument.1">
                  <p:embed/>
                </p:oleObj>
              </mc:Choice>
              <mc:Fallback>
                <p:oleObj name="think-cell Slide" r:id="rId8" imgW="408" imgH="408" progId="TCLayout.ActiveDocument.1">
                  <p:embed/>
                  <p:pic>
                    <p:nvPicPr>
                      <p:cNvPr id="16" name="Object 15" hidden="1">
                        <a:extLst>
                          <a:ext uri="{FF2B5EF4-FFF2-40B4-BE49-F238E27FC236}">
                            <a16:creationId xmlns:a16="http://schemas.microsoft.com/office/drawing/2014/main" id="{A4AD9EA6-F095-2D2B-EB65-5B2469741F4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9" name="Slide Number Placeholder 38">
            <a:extLst>
              <a:ext uri="{FF2B5EF4-FFF2-40B4-BE49-F238E27FC236}">
                <a16:creationId xmlns:a16="http://schemas.microsoft.com/office/drawing/2014/main" id="{44689FAA-77F4-3E94-0F3A-8B1123684ED9}"/>
              </a:ext>
            </a:extLst>
          </p:cNvPr>
          <p:cNvSpPr>
            <a:spLocks noGrp="1"/>
          </p:cNvSpPr>
          <p:nvPr>
            <p:ph type="sldNum" sz="quarter" idx="24"/>
          </p:nvPr>
        </p:nvSpPr>
        <p:spPr>
          <a:xfrm>
            <a:off x="300630" y="6507231"/>
            <a:ext cx="375412" cy="288000"/>
          </a:xfrm>
        </p:spPr>
        <p:txBody>
          <a:bodyPr/>
          <a:lstStyle>
            <a:lvl1pPr>
              <a:defRPr b="0"/>
            </a:lvl1pPr>
          </a:lstStyle>
          <a:p>
            <a:fld id="{AC18CCFC-8076-41BE-B6AD-15D8CB0E759D}" type="slidenum">
              <a:rPr lang="en-US" smtClean="0"/>
              <a:pPr/>
              <a:t>‹#›</a:t>
            </a:fld>
            <a:endParaRPr lang="en-US"/>
          </a:p>
        </p:txBody>
      </p:sp>
      <p:cxnSp>
        <p:nvCxnSpPr>
          <p:cNvPr id="3" name="Straight Connector 2">
            <a:extLst>
              <a:ext uri="{FF2B5EF4-FFF2-40B4-BE49-F238E27FC236}">
                <a16:creationId xmlns:a16="http://schemas.microsoft.com/office/drawing/2014/main" id="{D18090FC-9C07-1305-B989-D07E6CB17E51}"/>
              </a:ext>
            </a:extLst>
          </p:cNvPr>
          <p:cNvCxnSpPr>
            <a:cxnSpLocks/>
          </p:cNvCxnSpPr>
          <p:nvPr userDrawn="1"/>
        </p:nvCxnSpPr>
        <p:spPr>
          <a:xfrm>
            <a:off x="1655637"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6" name="Straight Connector 5">
            <a:extLst>
              <a:ext uri="{FF2B5EF4-FFF2-40B4-BE49-F238E27FC236}">
                <a16:creationId xmlns:a16="http://schemas.microsoft.com/office/drawing/2014/main" id="{3B92E787-496F-8024-3DE9-497E9B699C56}"/>
              </a:ext>
            </a:extLst>
          </p:cNvPr>
          <p:cNvCxnSpPr>
            <a:cxnSpLocks/>
          </p:cNvCxnSpPr>
          <p:nvPr userDrawn="1"/>
        </p:nvCxnSpPr>
        <p:spPr>
          <a:xfrm>
            <a:off x="2778142"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7D23796B-EE5D-A16E-3EB6-6151402E0E4F}"/>
              </a:ext>
            </a:extLst>
          </p:cNvPr>
          <p:cNvCxnSpPr>
            <a:cxnSpLocks/>
          </p:cNvCxnSpPr>
          <p:nvPr userDrawn="1"/>
        </p:nvCxnSpPr>
        <p:spPr>
          <a:xfrm>
            <a:off x="4224587"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8" name="Straight Connector 7">
            <a:extLst>
              <a:ext uri="{FF2B5EF4-FFF2-40B4-BE49-F238E27FC236}">
                <a16:creationId xmlns:a16="http://schemas.microsoft.com/office/drawing/2014/main" id="{1F83311A-E8DE-0543-8432-E0AA5F879579}"/>
              </a:ext>
            </a:extLst>
          </p:cNvPr>
          <p:cNvCxnSpPr>
            <a:cxnSpLocks/>
          </p:cNvCxnSpPr>
          <p:nvPr userDrawn="1"/>
        </p:nvCxnSpPr>
        <p:spPr>
          <a:xfrm>
            <a:off x="5546567"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9" name="Straight Connector 8">
            <a:extLst>
              <a:ext uri="{FF2B5EF4-FFF2-40B4-BE49-F238E27FC236}">
                <a16:creationId xmlns:a16="http://schemas.microsoft.com/office/drawing/2014/main" id="{41FF59E5-AA06-E68F-0B46-82372FD27CBD}"/>
              </a:ext>
            </a:extLst>
          </p:cNvPr>
          <p:cNvCxnSpPr>
            <a:cxnSpLocks/>
          </p:cNvCxnSpPr>
          <p:nvPr userDrawn="1"/>
        </p:nvCxnSpPr>
        <p:spPr>
          <a:xfrm>
            <a:off x="6612316"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10" name="Straight Connector 9">
            <a:extLst>
              <a:ext uri="{FF2B5EF4-FFF2-40B4-BE49-F238E27FC236}">
                <a16:creationId xmlns:a16="http://schemas.microsoft.com/office/drawing/2014/main" id="{7F93D8EB-9CD7-8389-0715-3FB4D52DF995}"/>
              </a:ext>
            </a:extLst>
          </p:cNvPr>
          <p:cNvCxnSpPr>
            <a:cxnSpLocks/>
          </p:cNvCxnSpPr>
          <p:nvPr userDrawn="1"/>
        </p:nvCxnSpPr>
        <p:spPr>
          <a:xfrm>
            <a:off x="8087304"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11" name="Straight Connector 10">
            <a:extLst>
              <a:ext uri="{FF2B5EF4-FFF2-40B4-BE49-F238E27FC236}">
                <a16:creationId xmlns:a16="http://schemas.microsoft.com/office/drawing/2014/main" id="{A8423BD1-4F8A-611F-1A8D-1FA0C222E828}"/>
              </a:ext>
            </a:extLst>
          </p:cNvPr>
          <p:cNvCxnSpPr>
            <a:cxnSpLocks/>
          </p:cNvCxnSpPr>
          <p:nvPr userDrawn="1"/>
        </p:nvCxnSpPr>
        <p:spPr>
          <a:xfrm>
            <a:off x="9370451"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cxnSp>
        <p:nvCxnSpPr>
          <p:cNvPr id="12" name="Straight Connector 11">
            <a:extLst>
              <a:ext uri="{FF2B5EF4-FFF2-40B4-BE49-F238E27FC236}">
                <a16:creationId xmlns:a16="http://schemas.microsoft.com/office/drawing/2014/main" id="{E812AD7E-4BFA-6521-9637-131F2FC0D01A}"/>
              </a:ext>
            </a:extLst>
          </p:cNvPr>
          <p:cNvCxnSpPr>
            <a:cxnSpLocks/>
          </p:cNvCxnSpPr>
          <p:nvPr userDrawn="1"/>
        </p:nvCxnSpPr>
        <p:spPr>
          <a:xfrm>
            <a:off x="10653598" y="5978284"/>
            <a:ext cx="0" cy="731808"/>
          </a:xfrm>
          <a:prstGeom prst="line">
            <a:avLst/>
          </a:prstGeom>
          <a:ln w="158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sp>
        <p:nvSpPr>
          <p:cNvPr id="53" name="TextBox 52">
            <a:extLst>
              <a:ext uri="{FF2B5EF4-FFF2-40B4-BE49-F238E27FC236}">
                <a16:creationId xmlns:a16="http://schemas.microsoft.com/office/drawing/2014/main" id="{97DCE471-BB0B-033C-35D2-0041796EB28E}"/>
              </a:ext>
            </a:extLst>
          </p:cNvPr>
          <p:cNvSpPr txBox="1"/>
          <p:nvPr userDrawn="1"/>
        </p:nvSpPr>
        <p:spPr>
          <a:xfrm>
            <a:off x="11149781" y="2138516"/>
            <a:ext cx="184731" cy="276999"/>
          </a:xfrm>
          <a:prstGeom prst="rect">
            <a:avLst/>
          </a:prstGeom>
          <a:noFill/>
        </p:spPr>
        <p:txBody>
          <a:bodyPr wrap="none" rtlCol="0">
            <a:spAutoFit/>
          </a:bodyPr>
          <a:lstStyle/>
          <a:p>
            <a:pPr algn="l"/>
            <a:endParaRPr lang="en-FI" sz="1200">
              <a:latin typeface="Sporting Grotesque" pitchFamily="2" charset="0"/>
            </a:endParaRPr>
          </a:p>
        </p:txBody>
      </p:sp>
      <p:sp>
        <p:nvSpPr>
          <p:cNvPr id="55" name="Rectangle 54">
            <a:extLst>
              <a:ext uri="{FF2B5EF4-FFF2-40B4-BE49-F238E27FC236}">
                <a16:creationId xmlns:a16="http://schemas.microsoft.com/office/drawing/2014/main" id="{25CBE2D1-7B78-45F0-13F3-4B6B5AEF00EC}"/>
              </a:ext>
            </a:extLst>
          </p:cNvPr>
          <p:cNvSpPr/>
          <p:nvPr userDrawn="1"/>
        </p:nvSpPr>
        <p:spPr>
          <a:xfrm>
            <a:off x="651249" y="2011820"/>
            <a:ext cx="2429359" cy="220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marL="171450" indent="-171450">
              <a:buFont typeface="Arial" panose="020B0604020202020204" pitchFamily="34" charset="0"/>
              <a:buChar char="•"/>
            </a:pPr>
            <a:r>
              <a:rPr lang="en-GB" sz="800">
                <a:solidFill>
                  <a:schemeClr val="tx1"/>
                </a:solidFill>
                <a:latin typeface="Sporting Grotesque" pitchFamily="2" charset="0"/>
              </a:rPr>
              <a:t>Ilmatar Windpower is founded in 2011 </a:t>
            </a:r>
          </a:p>
          <a:p>
            <a:pPr marL="171450" indent="-171450">
              <a:buFont typeface="Arial" panose="020B0604020202020204" pitchFamily="34" charset="0"/>
              <a:buChar char="•"/>
            </a:pPr>
            <a:endParaRPr lang="en-GB"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First development projects kick-off late 2011 and work well underway in 2012</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Luhanka 6 WTG project sold to Swiss-based investor Susi Partners </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Ilmatar is the first Finnish Company to raise non-recourse project financing for a wind project.</a:t>
            </a:r>
          </a:p>
          <a:p>
            <a:pPr marL="171450" indent="-171450">
              <a:buFont typeface="Arial" panose="020B0604020202020204" pitchFamily="34" charset="0"/>
              <a:buChar char="•"/>
            </a:pPr>
            <a:endParaRPr lang="en-GB"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Ilmatar Service is launched in 2014</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Collaboration started with EDF on Finnish co-development projects</a:t>
            </a:r>
          </a:p>
          <a:p>
            <a:pPr marL="171450" indent="-171450">
              <a:buFont typeface="Arial" panose="020B0604020202020204" pitchFamily="34" charset="0"/>
              <a:buChar char="•"/>
            </a:pPr>
            <a:endParaRPr lang="en-GB" sz="800">
              <a:solidFill>
                <a:schemeClr val="tx1"/>
              </a:solidFill>
              <a:latin typeface="Sporting Grotesque" pitchFamily="2" charset="0"/>
            </a:endParaRPr>
          </a:p>
        </p:txBody>
      </p:sp>
      <p:sp>
        <p:nvSpPr>
          <p:cNvPr id="56" name="Title 3">
            <a:extLst>
              <a:ext uri="{FF2B5EF4-FFF2-40B4-BE49-F238E27FC236}">
                <a16:creationId xmlns:a16="http://schemas.microsoft.com/office/drawing/2014/main" id="{324A7902-02BB-0AFC-6850-8054845B27A2}"/>
              </a:ext>
            </a:extLst>
          </p:cNvPr>
          <p:cNvSpPr txBox="1">
            <a:spLocks/>
          </p:cNvSpPr>
          <p:nvPr userDrawn="1"/>
        </p:nvSpPr>
        <p:spPr>
          <a:xfrm>
            <a:off x="599939" y="1490821"/>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200"/>
              <a:t>2011–2015</a:t>
            </a:r>
            <a:endParaRPr lang="en-FI" sz="1200"/>
          </a:p>
        </p:txBody>
      </p:sp>
      <p:cxnSp>
        <p:nvCxnSpPr>
          <p:cNvPr id="57" name="Straight Connector 56">
            <a:extLst>
              <a:ext uri="{FF2B5EF4-FFF2-40B4-BE49-F238E27FC236}">
                <a16:creationId xmlns:a16="http://schemas.microsoft.com/office/drawing/2014/main" id="{A31308B7-3BA5-E002-9767-E2B50A0DC260}"/>
              </a:ext>
            </a:extLst>
          </p:cNvPr>
          <p:cNvCxnSpPr>
            <a:cxnSpLocks/>
          </p:cNvCxnSpPr>
          <p:nvPr userDrawn="1"/>
        </p:nvCxnSpPr>
        <p:spPr>
          <a:xfrm>
            <a:off x="3275402" y="1481392"/>
            <a:ext cx="0" cy="4085690"/>
          </a:xfrm>
          <a:prstGeom prst="line">
            <a:avLst/>
          </a:prstGeom>
          <a:ln w="285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sp>
        <p:nvSpPr>
          <p:cNvPr id="58" name="Title 3">
            <a:extLst>
              <a:ext uri="{FF2B5EF4-FFF2-40B4-BE49-F238E27FC236}">
                <a16:creationId xmlns:a16="http://schemas.microsoft.com/office/drawing/2014/main" id="{735B77F6-359B-03CE-FFDC-9EB3801BD251}"/>
              </a:ext>
            </a:extLst>
          </p:cNvPr>
          <p:cNvSpPr txBox="1">
            <a:spLocks/>
          </p:cNvSpPr>
          <p:nvPr userDrawn="1"/>
        </p:nvSpPr>
        <p:spPr>
          <a:xfrm>
            <a:off x="3511487" y="1250374"/>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200"/>
              <a:t>2016–2018</a:t>
            </a:r>
            <a:endParaRPr lang="en-FI" sz="1200"/>
          </a:p>
        </p:txBody>
      </p:sp>
      <p:cxnSp>
        <p:nvCxnSpPr>
          <p:cNvPr id="59" name="Straight Connector 58">
            <a:extLst>
              <a:ext uri="{FF2B5EF4-FFF2-40B4-BE49-F238E27FC236}">
                <a16:creationId xmlns:a16="http://schemas.microsoft.com/office/drawing/2014/main" id="{B8317688-308F-BBCD-2D6F-988891C29B3C}"/>
              </a:ext>
            </a:extLst>
          </p:cNvPr>
          <p:cNvCxnSpPr>
            <a:cxnSpLocks/>
          </p:cNvCxnSpPr>
          <p:nvPr userDrawn="1"/>
        </p:nvCxnSpPr>
        <p:spPr>
          <a:xfrm>
            <a:off x="6193414" y="889353"/>
            <a:ext cx="0" cy="4029758"/>
          </a:xfrm>
          <a:prstGeom prst="line">
            <a:avLst/>
          </a:prstGeom>
          <a:ln w="285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sp>
        <p:nvSpPr>
          <p:cNvPr id="60" name="Title 3">
            <a:extLst>
              <a:ext uri="{FF2B5EF4-FFF2-40B4-BE49-F238E27FC236}">
                <a16:creationId xmlns:a16="http://schemas.microsoft.com/office/drawing/2014/main" id="{A7467368-5247-8594-5617-04B97D06B8AB}"/>
              </a:ext>
            </a:extLst>
          </p:cNvPr>
          <p:cNvSpPr txBox="1">
            <a:spLocks/>
          </p:cNvSpPr>
          <p:nvPr userDrawn="1"/>
        </p:nvSpPr>
        <p:spPr>
          <a:xfrm>
            <a:off x="6532452" y="793760"/>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200"/>
              <a:t>2019–2022</a:t>
            </a:r>
            <a:endParaRPr lang="en-FI" sz="1200"/>
          </a:p>
        </p:txBody>
      </p:sp>
      <p:sp>
        <p:nvSpPr>
          <p:cNvPr id="61" name="Title 3">
            <a:extLst>
              <a:ext uri="{FF2B5EF4-FFF2-40B4-BE49-F238E27FC236}">
                <a16:creationId xmlns:a16="http://schemas.microsoft.com/office/drawing/2014/main" id="{1C150E3F-9CED-A3F4-1D2B-3DDBD34DE454}"/>
              </a:ext>
            </a:extLst>
          </p:cNvPr>
          <p:cNvSpPr txBox="1">
            <a:spLocks/>
          </p:cNvSpPr>
          <p:nvPr userDrawn="1"/>
        </p:nvSpPr>
        <p:spPr>
          <a:xfrm>
            <a:off x="9416380" y="562491"/>
            <a:ext cx="1611919" cy="326029"/>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nSpc>
                <a:spcPct val="100000"/>
              </a:lnSpc>
            </a:pPr>
            <a:r>
              <a:rPr lang="fi-FI" sz="1200"/>
              <a:t>2023</a:t>
            </a:r>
            <a:endParaRPr lang="en-FI" sz="1200"/>
          </a:p>
        </p:txBody>
      </p:sp>
      <p:cxnSp>
        <p:nvCxnSpPr>
          <p:cNvPr id="62" name="Straight Connector 61">
            <a:extLst>
              <a:ext uri="{FF2B5EF4-FFF2-40B4-BE49-F238E27FC236}">
                <a16:creationId xmlns:a16="http://schemas.microsoft.com/office/drawing/2014/main" id="{D0AA07B8-02A1-2CE5-6E2A-9D6229D6B93B}"/>
              </a:ext>
            </a:extLst>
          </p:cNvPr>
          <p:cNvCxnSpPr>
            <a:cxnSpLocks/>
          </p:cNvCxnSpPr>
          <p:nvPr userDrawn="1"/>
        </p:nvCxnSpPr>
        <p:spPr>
          <a:xfrm>
            <a:off x="9104963" y="698896"/>
            <a:ext cx="0" cy="3149840"/>
          </a:xfrm>
          <a:prstGeom prst="line">
            <a:avLst/>
          </a:prstGeom>
          <a:ln w="28575" cap="rnd">
            <a:solidFill>
              <a:schemeClr val="accent2"/>
            </a:solidFill>
            <a:prstDash val="sysDot"/>
            <a:round/>
          </a:ln>
        </p:spPr>
        <p:style>
          <a:lnRef idx="2">
            <a:schemeClr val="accent3"/>
          </a:lnRef>
          <a:fillRef idx="0">
            <a:schemeClr val="accent3"/>
          </a:fillRef>
          <a:effectRef idx="1">
            <a:schemeClr val="accent3"/>
          </a:effectRef>
          <a:fontRef idx="minor">
            <a:schemeClr val="tx1"/>
          </a:fontRef>
        </p:style>
      </p:cxnSp>
      <p:pic>
        <p:nvPicPr>
          <p:cNvPr id="63" name="Picture 4">
            <a:extLst>
              <a:ext uri="{FF2B5EF4-FFF2-40B4-BE49-F238E27FC236}">
                <a16:creationId xmlns:a16="http://schemas.microsoft.com/office/drawing/2014/main" id="{0F705E4F-87B4-D66D-8289-D98285C5FE8B}"/>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3935" y="5159558"/>
            <a:ext cx="710245" cy="1548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Susi Partners| Dr. Hengster, Loesch &amp;amp; Kollegen">
            <a:extLst>
              <a:ext uri="{FF2B5EF4-FFF2-40B4-BE49-F238E27FC236}">
                <a16:creationId xmlns:a16="http://schemas.microsoft.com/office/drawing/2014/main" id="{8F4D4599-7C7A-00BD-A641-0FCAEFED2E2A}"/>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431120" y="4710946"/>
            <a:ext cx="993951" cy="284657"/>
          </a:xfrm>
          <a:prstGeom prst="rect">
            <a:avLst/>
          </a:prstGeom>
          <a:noFill/>
          <a:extLst>
            <a:ext uri="{909E8E84-426E-40DD-AFC4-6F175D3DCCD1}">
              <a14:hiddenFill xmlns:a14="http://schemas.microsoft.com/office/drawing/2010/main">
                <a:solidFill>
                  <a:srgbClr val="FFFFFF"/>
                </a:solidFill>
              </a14:hiddenFill>
            </a:ext>
          </a:extLst>
        </p:spPr>
      </p:pic>
      <p:pic>
        <p:nvPicPr>
          <p:cNvPr id="65" name="Kuva 5">
            <a:extLst>
              <a:ext uri="{FF2B5EF4-FFF2-40B4-BE49-F238E27FC236}">
                <a16:creationId xmlns:a16="http://schemas.microsoft.com/office/drawing/2014/main" id="{29D59545-9383-72C0-7F2F-CDB39146CF2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744146" y="4770425"/>
            <a:ext cx="1107354" cy="140082"/>
          </a:xfrm>
          <a:prstGeom prst="rect">
            <a:avLst/>
          </a:prstGeom>
        </p:spPr>
      </p:pic>
      <p:pic>
        <p:nvPicPr>
          <p:cNvPr id="66" name="Picture 14" descr="EDF - Logos, brands and logotypes">
            <a:extLst>
              <a:ext uri="{FF2B5EF4-FFF2-40B4-BE49-F238E27FC236}">
                <a16:creationId xmlns:a16="http://schemas.microsoft.com/office/drawing/2014/main" id="{14E52BAB-FA75-D490-A74F-F612A7E9633A}"/>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06154" y="5049750"/>
            <a:ext cx="652281" cy="291148"/>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7D488059-BE02-EA18-F371-DC013C6CB366}"/>
              </a:ext>
            </a:extLst>
          </p:cNvPr>
          <p:cNvSpPr/>
          <p:nvPr userDrawn="1">
            <p:custDataLst>
              <p:tags r:id="rId2"/>
            </p:custDataLst>
          </p:nvPr>
        </p:nvSpPr>
        <p:spPr bwMode="auto">
          <a:xfrm>
            <a:off x="9592118" y="3975229"/>
            <a:ext cx="142875" cy="106363"/>
          </a:xfrm>
          <a:prstGeom prst="rect">
            <a:avLst/>
          </a:prstGeom>
          <a:solidFill>
            <a:schemeClr val="accent2"/>
          </a:solidFill>
          <a:ln w="3175"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a:ln>
                <a:noFill/>
              </a:ln>
              <a:solidFill>
                <a:schemeClr val="tx1"/>
              </a:solidFill>
              <a:latin typeface="Sporting Grotesque" pitchFamily="2" charset="0"/>
            </a:endParaRPr>
          </a:p>
        </p:txBody>
      </p:sp>
      <p:sp>
        <p:nvSpPr>
          <p:cNvPr id="68" name="Rectangle 67">
            <a:extLst>
              <a:ext uri="{FF2B5EF4-FFF2-40B4-BE49-F238E27FC236}">
                <a16:creationId xmlns:a16="http://schemas.microsoft.com/office/drawing/2014/main" id="{057CB215-3B8E-285D-7317-23ED7BB53F97}"/>
              </a:ext>
            </a:extLst>
          </p:cNvPr>
          <p:cNvSpPr/>
          <p:nvPr userDrawn="1">
            <p:custDataLst>
              <p:tags r:id="rId3"/>
            </p:custDataLst>
          </p:nvPr>
        </p:nvSpPr>
        <p:spPr bwMode="auto">
          <a:xfrm>
            <a:off x="9592118" y="4148267"/>
            <a:ext cx="142875" cy="106363"/>
          </a:xfrm>
          <a:prstGeom prst="rect">
            <a:avLst/>
          </a:prstGeom>
          <a:solidFill>
            <a:schemeClr val="accent3"/>
          </a:solidFill>
          <a:ln w="3175" algn="ctr">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0">
              <a:ln>
                <a:noFill/>
              </a:ln>
              <a:solidFill>
                <a:schemeClr val="tx1"/>
              </a:solidFill>
              <a:latin typeface="Sporting Grotesque" pitchFamily="2" charset="0"/>
            </a:endParaRPr>
          </a:p>
        </p:txBody>
      </p:sp>
      <p:sp>
        <p:nvSpPr>
          <p:cNvPr id="69" name="Text Placeholder 3">
            <a:extLst>
              <a:ext uri="{FF2B5EF4-FFF2-40B4-BE49-F238E27FC236}">
                <a16:creationId xmlns:a16="http://schemas.microsoft.com/office/drawing/2014/main" id="{A2E03A4F-4FC4-9946-215D-FC596CE9C7FD}"/>
              </a:ext>
            </a:extLst>
          </p:cNvPr>
          <p:cNvSpPr>
            <a:spLocks noGrp="1"/>
          </p:cNvSpPr>
          <p:nvPr userDrawn="1">
            <p:custDataLst>
              <p:tags r:id="rId4"/>
            </p:custDataLst>
          </p:nvPr>
        </p:nvSpPr>
        <p:spPr bwMode="auto">
          <a:xfrm>
            <a:off x="9785793" y="3970467"/>
            <a:ext cx="1541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A744E92-DFD2-4383-B16C-0E9165A44D2A}" type="datetime'Asse''ts broug''h''''t ''''t''o'' FI''''D (M''W, ''c''um.'')'">
              <a:rPr lang="en-US" altLang="en-US" sz="800" smtClean="0">
                <a:latin typeface="+mn-lt"/>
                <a:cs typeface="+mn-cs"/>
              </a:rPr>
              <a:pPr marL="0" indent="0">
                <a:spcBef>
                  <a:spcPct val="0"/>
                </a:spcBef>
                <a:spcAft>
                  <a:spcPct val="0"/>
                </a:spcAft>
                <a:buNone/>
              </a:pPr>
              <a:t>Assets brought to FID (MW, cum.)</a:t>
            </a:fld>
            <a:endParaRPr lang="en-GB" sz="800">
              <a:latin typeface="+mn-lt"/>
              <a:cs typeface="+mn-cs"/>
            </a:endParaRPr>
          </a:p>
        </p:txBody>
      </p:sp>
      <p:sp>
        <p:nvSpPr>
          <p:cNvPr id="70" name="Text Placeholder 3">
            <a:extLst>
              <a:ext uri="{FF2B5EF4-FFF2-40B4-BE49-F238E27FC236}">
                <a16:creationId xmlns:a16="http://schemas.microsoft.com/office/drawing/2014/main" id="{A3D0FFC3-429F-B681-810C-3059944D19D5}"/>
              </a:ext>
            </a:extLst>
          </p:cNvPr>
          <p:cNvSpPr>
            <a:spLocks noGrp="1"/>
          </p:cNvSpPr>
          <p:nvPr userDrawn="1">
            <p:custDataLst>
              <p:tags r:id="rId5"/>
            </p:custDataLst>
          </p:nvPr>
        </p:nvSpPr>
        <p:spPr bwMode="auto">
          <a:xfrm>
            <a:off x="9785793" y="4143504"/>
            <a:ext cx="12684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108000" indent="-108000" algn="l" defTabSz="685800" rtl="0" eaLnBrk="1" latinLnBrk="0" hangingPunct="1">
              <a:lnSpc>
                <a:spcPct val="100000"/>
              </a:lnSpc>
              <a:spcBef>
                <a:spcPts val="225"/>
              </a:spcBef>
              <a:spcAft>
                <a:spcPts val="225"/>
              </a:spcAft>
              <a:buFont typeface="Arial"/>
              <a:buChar char="•"/>
              <a:defRPr lang="en-GB" sz="1000" kern="1200" dirty="0" smtClean="0">
                <a:solidFill>
                  <a:schemeClr val="tx1"/>
                </a:solidFill>
                <a:latin typeface="+mj-lt"/>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000" kern="1200" dirty="0" smtClean="0">
                <a:solidFill>
                  <a:schemeClr val="tx1"/>
                </a:solidFill>
                <a:latin typeface="+mj-lt"/>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000" kern="1200" dirty="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87107A1-3A16-4464-A43D-0CF5E60ECD41}" type="datetime'''Assets in'''''' c''ons''''t''ructi''''''o''n ''(''''MW)'''">
              <a:rPr lang="en-GB" altLang="en-US" sz="800" smtClean="0">
                <a:latin typeface="+mn-lt"/>
                <a:cs typeface="+mn-cs"/>
              </a:rPr>
              <a:pPr marL="0" indent="0">
                <a:spcBef>
                  <a:spcPct val="0"/>
                </a:spcBef>
                <a:spcAft>
                  <a:spcPct val="0"/>
                </a:spcAft>
                <a:buNone/>
              </a:pPr>
              <a:t>Assets in construction (MW)</a:t>
            </a:fld>
            <a:endParaRPr lang="en-GB" sz="800">
              <a:latin typeface="+mn-lt"/>
              <a:cs typeface="+mn-cs"/>
            </a:endParaRPr>
          </a:p>
        </p:txBody>
      </p:sp>
      <p:pic>
        <p:nvPicPr>
          <p:cNvPr id="71" name="Picture 16" descr="Susi Partners| Dr. Hengster, Loesch &amp;amp; Kollegen">
            <a:extLst>
              <a:ext uri="{FF2B5EF4-FFF2-40B4-BE49-F238E27FC236}">
                <a16:creationId xmlns:a16="http://schemas.microsoft.com/office/drawing/2014/main" id="{2EECA6A7-3408-EBA5-6329-4F63BB480CA3}"/>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3565666" y="4440162"/>
            <a:ext cx="1070773" cy="3066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Metsähallituksen tunnukset | Metsähallitus">
            <a:extLst>
              <a:ext uri="{FF2B5EF4-FFF2-40B4-BE49-F238E27FC236}">
                <a16:creationId xmlns:a16="http://schemas.microsoft.com/office/drawing/2014/main" id="{C8CCEC79-9E94-1C02-CF0C-69049D06CE47}"/>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3565666" y="4836485"/>
            <a:ext cx="825618" cy="23777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Profile - Omnes Capital">
            <a:extLst>
              <a:ext uri="{FF2B5EF4-FFF2-40B4-BE49-F238E27FC236}">
                <a16:creationId xmlns:a16="http://schemas.microsoft.com/office/drawing/2014/main" id="{D0D17DCB-1444-09BF-36B0-09BB10C857D2}"/>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4831467" y="4472400"/>
            <a:ext cx="583878" cy="1948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a:extLst>
              <a:ext uri="{FF2B5EF4-FFF2-40B4-BE49-F238E27FC236}">
                <a16:creationId xmlns:a16="http://schemas.microsoft.com/office/drawing/2014/main" id="{3878D919-60FE-1212-D07C-1FDB788061F1}"/>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6492399" y="4150301"/>
            <a:ext cx="607004" cy="2086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lean Energy opportunities galore for Glennmont Partners – Power World  Analysis">
            <a:extLst>
              <a:ext uri="{FF2B5EF4-FFF2-40B4-BE49-F238E27FC236}">
                <a16:creationId xmlns:a16="http://schemas.microsoft.com/office/drawing/2014/main" id="{33509B87-CAFE-E4FC-6991-F7A833A4C075}"/>
              </a:ext>
            </a:extLst>
          </p:cNvPr>
          <p:cNvPicPr>
            <a:picLocks noChangeAspect="1" noChangeArrowheads="1"/>
          </p:cNvPicPr>
          <p:nvPr userDrawn="1"/>
        </p:nvPicPr>
        <p:blipFill rotWithShape="1">
          <a:blip r:embed="rId18" cstate="screen">
            <a:extLst>
              <a:ext uri="{28A0092B-C50C-407E-A947-70E740481C1C}">
                <a14:useLocalDpi xmlns:a14="http://schemas.microsoft.com/office/drawing/2010/main"/>
              </a:ext>
            </a:extLst>
          </a:blip>
          <a:srcRect/>
          <a:stretch/>
        </p:blipFill>
        <p:spPr bwMode="auto">
          <a:xfrm>
            <a:off x="6489528" y="3799964"/>
            <a:ext cx="735269" cy="1886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a:extLst>
              <a:ext uri="{FF2B5EF4-FFF2-40B4-BE49-F238E27FC236}">
                <a16:creationId xmlns:a16="http://schemas.microsoft.com/office/drawing/2014/main" id="{2F449D06-B658-5A13-09CC-664674F72634}"/>
              </a:ext>
            </a:extLst>
          </p:cNvPr>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7338411" y="3811046"/>
            <a:ext cx="735268" cy="10059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Logo | SEB">
            <a:extLst>
              <a:ext uri="{FF2B5EF4-FFF2-40B4-BE49-F238E27FC236}">
                <a16:creationId xmlns:a16="http://schemas.microsoft.com/office/drawing/2014/main" id="{7B1FF30A-EE88-1904-7F60-F2EB3B4C4ED3}"/>
              </a:ext>
            </a:extLst>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7314076" y="4127095"/>
            <a:ext cx="362556" cy="158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Free Download Kansai Electric Power Company logo in SVG, PNG, JPG, EPS, AI  Formats">
            <a:extLst>
              <a:ext uri="{FF2B5EF4-FFF2-40B4-BE49-F238E27FC236}">
                <a16:creationId xmlns:a16="http://schemas.microsoft.com/office/drawing/2014/main" id="{59169799-5F21-3CC4-612E-D4FA4578917F}"/>
              </a:ext>
            </a:extLst>
          </p:cNvPr>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6489528" y="4540916"/>
            <a:ext cx="431134" cy="1188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AIP Management | The Org">
            <a:extLst>
              <a:ext uri="{FF2B5EF4-FFF2-40B4-BE49-F238E27FC236}">
                <a16:creationId xmlns:a16="http://schemas.microsoft.com/office/drawing/2014/main" id="{DA9CC9B6-D7F6-CD18-3CAF-8A61CA271681}"/>
              </a:ext>
            </a:extLst>
          </p:cNvPr>
          <p:cNvPicPr>
            <a:picLocks noChangeAspect="1" noChangeArrowheads="1"/>
          </p:cNvPicPr>
          <p:nvPr userDrawn="1"/>
        </p:nvPicPr>
        <p:blipFill rotWithShape="1">
          <a:blip r:embed="rId22" cstate="screen">
            <a:extLst>
              <a:ext uri="{28A0092B-C50C-407E-A947-70E740481C1C}">
                <a14:useLocalDpi xmlns:a14="http://schemas.microsoft.com/office/drawing/2010/main"/>
              </a:ext>
            </a:extLst>
          </a:blip>
          <a:srcRect/>
          <a:stretch/>
        </p:blipFill>
        <p:spPr bwMode="auto">
          <a:xfrm>
            <a:off x="7802026" y="4080005"/>
            <a:ext cx="409266" cy="205057"/>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2C002E75-06B6-2237-FD46-FB7374D6B709}"/>
              </a:ext>
            </a:extLst>
          </p:cNvPr>
          <p:cNvSpPr/>
          <p:nvPr userDrawn="1"/>
        </p:nvSpPr>
        <p:spPr>
          <a:xfrm>
            <a:off x="3565666" y="1792986"/>
            <a:ext cx="2478719" cy="2419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marL="171450" indent="-171450">
              <a:buFont typeface="Arial" panose="020B0604020202020204" pitchFamily="34" charset="0"/>
              <a:buChar char="•"/>
            </a:pPr>
            <a:r>
              <a:rPr lang="en-US" sz="800">
                <a:solidFill>
                  <a:schemeClr val="tx1"/>
                </a:solidFill>
                <a:latin typeface="Sporting Grotesque" pitchFamily="2" charset="0"/>
              </a:rPr>
              <a:t>M&amp;A advisory for Susi Partners in the acquisition of Pirttiselkä 7 WTG wind farm and Ilmatar Service engaged as TCM service provider </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Tetrituuli and Muntila wind farms brough to FID and sold in 2017</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Continuing development activity but industry outlook becomes uncertain as feed-in-tariff closes</a:t>
            </a:r>
          </a:p>
          <a:p>
            <a:pPr marL="171450" indent="-171450">
              <a:buFont typeface="Arial" panose="020B0604020202020204" pitchFamily="34" charset="0"/>
              <a:buChar char="•"/>
            </a:pPr>
            <a:r>
              <a:rPr lang="en-US" sz="800">
                <a:solidFill>
                  <a:schemeClr val="tx1"/>
                </a:solidFill>
                <a:latin typeface="Sporting Grotesque" pitchFamily="2" charset="0"/>
              </a:rPr>
              <a:t>Ilmatar Windpower partners with Omnes Capital and a JV, Ilmatar Energy, is launched.</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Piiparinmäki project rights acquired from Metsähallitus mid 2018</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endParaRPr lang="en-GB" sz="800">
              <a:solidFill>
                <a:schemeClr val="tx1"/>
              </a:solidFill>
              <a:latin typeface="Sporting Grotesque" pitchFamily="2" charset="0"/>
            </a:endParaRPr>
          </a:p>
        </p:txBody>
      </p:sp>
      <p:sp>
        <p:nvSpPr>
          <p:cNvPr id="81" name="Rectangle 80">
            <a:extLst>
              <a:ext uri="{FF2B5EF4-FFF2-40B4-BE49-F238E27FC236}">
                <a16:creationId xmlns:a16="http://schemas.microsoft.com/office/drawing/2014/main" id="{0F1BB75F-0516-B239-4554-909422A05CC4}"/>
              </a:ext>
            </a:extLst>
          </p:cNvPr>
          <p:cNvSpPr/>
          <p:nvPr userDrawn="1"/>
        </p:nvSpPr>
        <p:spPr>
          <a:xfrm>
            <a:off x="6423744" y="1281522"/>
            <a:ext cx="2429359" cy="1920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marL="171450" indent="-171450">
              <a:buFont typeface="Arial" panose="020B0604020202020204" pitchFamily="34" charset="0"/>
              <a:buChar char="•"/>
            </a:pPr>
            <a:r>
              <a:rPr lang="en-US" sz="800">
                <a:solidFill>
                  <a:schemeClr val="tx1"/>
                </a:solidFill>
                <a:latin typeface="Sporting Grotesque" pitchFamily="2" charset="0"/>
              </a:rPr>
              <a:t>Piiparinmäki project brought to FID. Project sold to Glennmont Partners and debt raised from DekaBank</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Company re-aligns itself to an IPP. Construction started for first 72 MW of own capacity.</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216 MW Alajärvi project brought to FID, 49% divested to Kansai, a Japanese utility.</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Project Elias brings 4x onshore projects to FID with a total of 134 MW.</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r>
              <a:rPr lang="en-US" sz="800">
                <a:solidFill>
                  <a:schemeClr val="tx1"/>
                </a:solidFill>
                <a:latin typeface="Sporting Grotesque" pitchFamily="2" charset="0"/>
              </a:rPr>
              <a:t>Joroinen 5 MWp brought to FID as the first Ilmatar solar PV project</a:t>
            </a:r>
          </a:p>
          <a:p>
            <a:pPr marL="171450" indent="-171450">
              <a:buFont typeface="Arial" panose="020B0604020202020204" pitchFamily="34" charset="0"/>
              <a:buChar char="•"/>
            </a:pPr>
            <a:endParaRPr lang="en-US" sz="800">
              <a:solidFill>
                <a:schemeClr val="tx1"/>
              </a:solidFill>
              <a:latin typeface="Sporting Grotesque" pitchFamily="2" charset="0"/>
            </a:endParaRPr>
          </a:p>
          <a:p>
            <a:pPr marL="171450" indent="-171450">
              <a:buFont typeface="Arial" panose="020B0604020202020204" pitchFamily="34" charset="0"/>
              <a:buChar char="•"/>
            </a:pPr>
            <a:endParaRPr lang="en-US" sz="800">
              <a:solidFill>
                <a:schemeClr val="tx1"/>
              </a:solidFill>
              <a:latin typeface="Sporting Grotesque" pitchFamily="2" charset="0"/>
            </a:endParaRPr>
          </a:p>
        </p:txBody>
      </p:sp>
      <p:sp>
        <p:nvSpPr>
          <p:cNvPr id="83" name="TextBox 82">
            <a:extLst>
              <a:ext uri="{FF2B5EF4-FFF2-40B4-BE49-F238E27FC236}">
                <a16:creationId xmlns:a16="http://schemas.microsoft.com/office/drawing/2014/main" id="{F8CF5450-486E-E2BA-4F08-22E9F8BE338E}"/>
              </a:ext>
            </a:extLst>
          </p:cNvPr>
          <p:cNvSpPr txBox="1"/>
          <p:nvPr userDrawn="1"/>
        </p:nvSpPr>
        <p:spPr>
          <a:xfrm>
            <a:off x="681904"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2015</a:t>
            </a:r>
          </a:p>
        </p:txBody>
      </p:sp>
      <p:sp>
        <p:nvSpPr>
          <p:cNvPr id="84" name="TextBox 83">
            <a:extLst>
              <a:ext uri="{FF2B5EF4-FFF2-40B4-BE49-F238E27FC236}">
                <a16:creationId xmlns:a16="http://schemas.microsoft.com/office/drawing/2014/main" id="{17330472-D52A-70E1-E2EB-4CEDF65C7D1D}"/>
              </a:ext>
            </a:extLst>
          </p:cNvPr>
          <p:cNvSpPr txBox="1"/>
          <p:nvPr userDrawn="1"/>
        </p:nvSpPr>
        <p:spPr>
          <a:xfrm>
            <a:off x="1980396"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2016</a:t>
            </a:r>
          </a:p>
        </p:txBody>
      </p:sp>
      <p:sp>
        <p:nvSpPr>
          <p:cNvPr id="85" name="TextBox 84">
            <a:extLst>
              <a:ext uri="{FF2B5EF4-FFF2-40B4-BE49-F238E27FC236}">
                <a16:creationId xmlns:a16="http://schemas.microsoft.com/office/drawing/2014/main" id="{8BBEB065-4690-253F-76D6-ED2E93EE2CB8}"/>
              </a:ext>
            </a:extLst>
          </p:cNvPr>
          <p:cNvSpPr txBox="1"/>
          <p:nvPr userDrawn="1"/>
        </p:nvSpPr>
        <p:spPr>
          <a:xfrm>
            <a:off x="3266862"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2017</a:t>
            </a:r>
          </a:p>
        </p:txBody>
      </p:sp>
      <p:sp>
        <p:nvSpPr>
          <p:cNvPr id="86" name="TextBox 85">
            <a:extLst>
              <a:ext uri="{FF2B5EF4-FFF2-40B4-BE49-F238E27FC236}">
                <a16:creationId xmlns:a16="http://schemas.microsoft.com/office/drawing/2014/main" id="{B5DC521B-7BC8-E4BC-1709-133ABC5A6CC0}"/>
              </a:ext>
            </a:extLst>
          </p:cNvPr>
          <p:cNvSpPr txBox="1"/>
          <p:nvPr userDrawn="1"/>
        </p:nvSpPr>
        <p:spPr>
          <a:xfrm>
            <a:off x="4641615"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2018</a:t>
            </a:r>
          </a:p>
        </p:txBody>
      </p:sp>
      <p:sp>
        <p:nvSpPr>
          <p:cNvPr id="87" name="TextBox 86">
            <a:extLst>
              <a:ext uri="{FF2B5EF4-FFF2-40B4-BE49-F238E27FC236}">
                <a16:creationId xmlns:a16="http://schemas.microsoft.com/office/drawing/2014/main" id="{3A0CE6AC-8559-D4D5-CB0D-8E42427D909E}"/>
              </a:ext>
            </a:extLst>
          </p:cNvPr>
          <p:cNvSpPr txBox="1"/>
          <p:nvPr userDrawn="1"/>
        </p:nvSpPr>
        <p:spPr>
          <a:xfrm>
            <a:off x="5787232"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2019</a:t>
            </a:r>
          </a:p>
        </p:txBody>
      </p:sp>
      <p:sp>
        <p:nvSpPr>
          <p:cNvPr id="88" name="TextBox 87">
            <a:extLst>
              <a:ext uri="{FF2B5EF4-FFF2-40B4-BE49-F238E27FC236}">
                <a16:creationId xmlns:a16="http://schemas.microsoft.com/office/drawing/2014/main" id="{1B74BC0B-A7A3-EF30-2996-0E64CB9AE807}"/>
              </a:ext>
            </a:extLst>
          </p:cNvPr>
          <p:cNvSpPr txBox="1"/>
          <p:nvPr userDrawn="1"/>
        </p:nvSpPr>
        <p:spPr>
          <a:xfrm>
            <a:off x="7140970"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2020</a:t>
            </a:r>
          </a:p>
        </p:txBody>
      </p:sp>
      <p:sp>
        <p:nvSpPr>
          <p:cNvPr id="89" name="TextBox 88">
            <a:extLst>
              <a:ext uri="{FF2B5EF4-FFF2-40B4-BE49-F238E27FC236}">
                <a16:creationId xmlns:a16="http://schemas.microsoft.com/office/drawing/2014/main" id="{1817661A-0F1D-0760-C895-6F67AAF31C77}"/>
              </a:ext>
            </a:extLst>
          </p:cNvPr>
          <p:cNvSpPr txBox="1"/>
          <p:nvPr userDrawn="1"/>
        </p:nvSpPr>
        <p:spPr>
          <a:xfrm>
            <a:off x="8494708"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2021</a:t>
            </a:r>
          </a:p>
        </p:txBody>
      </p:sp>
      <p:sp>
        <p:nvSpPr>
          <p:cNvPr id="90" name="TextBox 89">
            <a:extLst>
              <a:ext uri="{FF2B5EF4-FFF2-40B4-BE49-F238E27FC236}">
                <a16:creationId xmlns:a16="http://schemas.microsoft.com/office/drawing/2014/main" id="{2C8CE28F-F0BA-431A-8AF3-A69D4DE7268F}"/>
              </a:ext>
            </a:extLst>
          </p:cNvPr>
          <p:cNvSpPr txBox="1"/>
          <p:nvPr userDrawn="1"/>
        </p:nvSpPr>
        <p:spPr>
          <a:xfrm>
            <a:off x="9793787"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2022</a:t>
            </a:r>
          </a:p>
        </p:txBody>
      </p:sp>
      <p:sp>
        <p:nvSpPr>
          <p:cNvPr id="91" name="TextBox 90">
            <a:extLst>
              <a:ext uri="{FF2B5EF4-FFF2-40B4-BE49-F238E27FC236}">
                <a16:creationId xmlns:a16="http://schemas.microsoft.com/office/drawing/2014/main" id="{DE47E2A4-6F49-E6AD-6B06-126D766CFD2C}"/>
              </a:ext>
            </a:extLst>
          </p:cNvPr>
          <p:cNvSpPr txBox="1"/>
          <p:nvPr userDrawn="1"/>
        </p:nvSpPr>
        <p:spPr>
          <a:xfrm>
            <a:off x="11105478" y="6494748"/>
            <a:ext cx="514306" cy="215444"/>
          </a:xfrm>
          <a:prstGeom prst="rect">
            <a:avLst/>
          </a:prstGeom>
          <a:noFill/>
        </p:spPr>
        <p:txBody>
          <a:bodyPr wrap="square" rtlCol="0">
            <a:spAutoFit/>
          </a:bodyPr>
          <a:lstStyle/>
          <a:p>
            <a:pPr algn="ctr"/>
            <a:r>
              <a:rPr lang="fi-FI" sz="800">
                <a:solidFill>
                  <a:schemeClr val="accent3"/>
                </a:solidFill>
                <a:latin typeface="Sporting Grotesque" pitchFamily="2" charset="0"/>
              </a:rPr>
              <a:t>2023</a:t>
            </a:r>
          </a:p>
        </p:txBody>
      </p:sp>
      <p:sp>
        <p:nvSpPr>
          <p:cNvPr id="93" name="Text Placeholder 92">
            <a:extLst>
              <a:ext uri="{FF2B5EF4-FFF2-40B4-BE49-F238E27FC236}">
                <a16:creationId xmlns:a16="http://schemas.microsoft.com/office/drawing/2014/main" id="{F85443AD-D059-C3F7-86D2-3CB729C3F513}"/>
              </a:ext>
            </a:extLst>
          </p:cNvPr>
          <p:cNvSpPr>
            <a:spLocks noGrp="1"/>
          </p:cNvSpPr>
          <p:nvPr>
            <p:ph type="body" sz="quarter" idx="25" hasCustomPrompt="1"/>
          </p:nvPr>
        </p:nvSpPr>
        <p:spPr>
          <a:xfrm>
            <a:off x="9274175" y="1031597"/>
            <a:ext cx="2265363" cy="2484437"/>
          </a:xfrm>
        </p:spPr>
        <p:txBody>
          <a:bodyPr/>
          <a:lstStyle>
            <a:lvl1pPr marL="0" indent="0">
              <a:buNone/>
              <a:defRPr sz="800"/>
            </a:lvl1pPr>
            <a:lvl2pPr marL="108000" indent="0">
              <a:buNone/>
              <a:defRPr sz="800"/>
            </a:lvl2pPr>
            <a:lvl3pPr marL="216000" indent="0">
              <a:buNone/>
              <a:defRPr sz="800"/>
            </a:lvl3pPr>
            <a:lvl4pPr marL="324000" indent="0">
              <a:buNone/>
              <a:defRPr sz="800"/>
            </a:lvl4pPr>
            <a:lvl5pPr marL="432000" indent="0">
              <a:buNone/>
              <a:defRPr sz="800"/>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endParaRPr lang="fi-FI"/>
          </a:p>
        </p:txBody>
      </p:sp>
      <p:sp>
        <p:nvSpPr>
          <p:cNvPr id="13" name="TextBox 12">
            <a:extLst>
              <a:ext uri="{FF2B5EF4-FFF2-40B4-BE49-F238E27FC236}">
                <a16:creationId xmlns:a16="http://schemas.microsoft.com/office/drawing/2014/main" id="{176059AA-2157-A56A-1B7A-4C39C0941B4F}"/>
              </a:ext>
            </a:extLst>
          </p:cNvPr>
          <p:cNvSpPr txBox="1"/>
          <p:nvPr userDrawn="1"/>
        </p:nvSpPr>
        <p:spPr>
          <a:xfrm>
            <a:off x="676041" y="699753"/>
            <a:ext cx="5240571" cy="461665"/>
          </a:xfrm>
          <a:prstGeom prst="rect">
            <a:avLst/>
          </a:prstGeom>
          <a:noFill/>
        </p:spPr>
        <p:txBody>
          <a:bodyPr wrap="square" rtlCol="0">
            <a:spAutoFit/>
          </a:bodyPr>
          <a:lstStyle/>
          <a:p>
            <a:pPr algn="l"/>
            <a:r>
              <a:rPr lang="fi-FI" sz="2400" b="1">
                <a:latin typeface="Sporting Grotesque" pitchFamily="2" charset="0"/>
              </a:rPr>
              <a:t>Kasvutarinamme</a:t>
            </a:r>
            <a:endParaRPr lang="fi-FI" sz="1600" b="1">
              <a:latin typeface="Sporting Grotesque" pitchFamily="2" charset="0"/>
            </a:endParaRPr>
          </a:p>
        </p:txBody>
      </p:sp>
    </p:spTree>
    <p:extLst>
      <p:ext uri="{BB962C8B-B14F-4D97-AF65-F5344CB8AC3E}">
        <p14:creationId xmlns:p14="http://schemas.microsoft.com/office/powerpoint/2010/main" val="10475877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font, graphics, screenshot, logo&#10;&#10;Description automatically generated">
            <a:extLst>
              <a:ext uri="{FF2B5EF4-FFF2-40B4-BE49-F238E27FC236}">
                <a16:creationId xmlns:a16="http://schemas.microsoft.com/office/drawing/2014/main" id="{76C32080-9369-658E-2A97-8C314CD466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024" y="2565053"/>
            <a:ext cx="4672282" cy="1532965"/>
          </a:xfrm>
          <a:prstGeom prst="rect">
            <a:avLst/>
          </a:prstGeom>
        </p:spPr>
      </p:pic>
      <p:pic>
        <p:nvPicPr>
          <p:cNvPr id="5" name="Picture 4">
            <a:extLst>
              <a:ext uri="{FF2B5EF4-FFF2-40B4-BE49-F238E27FC236}">
                <a16:creationId xmlns:a16="http://schemas.microsoft.com/office/drawing/2014/main" id="{616D9DBF-7EFA-B88D-2E34-BF38299B82B5}"/>
              </a:ext>
            </a:extLst>
          </p:cNvPr>
          <p:cNvPicPr>
            <a:picLocks noChangeAspect="1"/>
          </p:cNvPicPr>
          <p:nvPr userDrawn="1"/>
        </p:nvPicPr>
        <p:blipFill>
          <a:blip r:embed="rId3"/>
          <a:stretch>
            <a:fillRect/>
          </a:stretch>
        </p:blipFill>
        <p:spPr>
          <a:xfrm>
            <a:off x="6265637" y="1326207"/>
            <a:ext cx="4663620" cy="4205586"/>
          </a:xfrm>
          <a:prstGeom prst="rect">
            <a:avLst/>
          </a:prstGeom>
        </p:spPr>
      </p:pic>
    </p:spTree>
    <p:extLst>
      <p:ext uri="{BB962C8B-B14F-4D97-AF65-F5344CB8AC3E}">
        <p14:creationId xmlns:p14="http://schemas.microsoft.com/office/powerpoint/2010/main" val="3644699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END YHTEYSTIEDOT" preserve="1" userDrawn="1">
  <p:cSld name="END YHTEYSTIEDOT">
    <p:spTree>
      <p:nvGrpSpPr>
        <p:cNvPr id="1" name="Shape 515"/>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3DB448-78CF-320E-D34D-B4E24C5BCFBA}"/>
              </a:ext>
            </a:extLst>
          </p:cNvPr>
          <p:cNvGraphicFramePr>
            <a:graphicFrameLocks noChangeAspect="1"/>
          </p:cNvGraphicFramePr>
          <p:nvPr userDrawn="1">
            <p:custDataLst>
              <p:tags r:id="rId1"/>
            </p:custDataLst>
            <p:extLst>
              <p:ext uri="{D42A27DB-BD31-4B8C-83A1-F6EECF244321}">
                <p14:modId xmlns:p14="http://schemas.microsoft.com/office/powerpoint/2010/main" val="3141989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7" name="Object 6" hidden="1">
                        <a:extLst>
                          <a:ext uri="{FF2B5EF4-FFF2-40B4-BE49-F238E27FC236}">
                            <a16:creationId xmlns:a16="http://schemas.microsoft.com/office/drawing/2014/main" id="{A73DB448-78CF-320E-D34D-B4E24C5BCF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16" name="Google Shape;516;p65" descr="A windmill in a snowy field&#10;&#10;Description automatically generated with medium confiden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520" name="Google Shape;520;p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2898" y="1628775"/>
            <a:ext cx="2350955" cy="2138372"/>
          </a:xfrm>
          <a:prstGeom prst="rect">
            <a:avLst/>
          </a:prstGeom>
          <a:noFill/>
          <a:ln>
            <a:noFill/>
          </a:ln>
        </p:spPr>
      </p:pic>
      <p:sp>
        <p:nvSpPr>
          <p:cNvPr id="4" name="Title 4">
            <a:extLst>
              <a:ext uri="{FF2B5EF4-FFF2-40B4-BE49-F238E27FC236}">
                <a16:creationId xmlns:a16="http://schemas.microsoft.com/office/drawing/2014/main" id="{9AAD225B-C7C9-BA50-C568-3CD06D2383DF}"/>
              </a:ext>
            </a:extLst>
          </p:cNvPr>
          <p:cNvSpPr>
            <a:spLocks noGrp="1"/>
          </p:cNvSpPr>
          <p:nvPr>
            <p:ph type="title" hasCustomPrompt="1"/>
          </p:nvPr>
        </p:nvSpPr>
        <p:spPr>
          <a:xfrm>
            <a:off x="1120014" y="3683000"/>
            <a:ext cx="8522175" cy="889343"/>
          </a:xfrm>
        </p:spPr>
        <p:txBody>
          <a:bodyPr vert="horz">
            <a:noAutofit/>
          </a:bodyPr>
          <a:lstStyle>
            <a:lvl1pPr>
              <a:defRPr sz="4000" b="1">
                <a:solidFill>
                  <a:schemeClr val="bg1"/>
                </a:solidFill>
              </a:defRPr>
            </a:lvl1pPr>
          </a:lstStyle>
          <a:p>
            <a:r>
              <a:rPr lang="en-US"/>
              <a:t>Main title</a:t>
            </a:r>
            <a:endParaRPr lang="fi-FI"/>
          </a:p>
        </p:txBody>
      </p:sp>
      <p:sp>
        <p:nvSpPr>
          <p:cNvPr id="5" name="Text Placeholder 13">
            <a:extLst>
              <a:ext uri="{FF2B5EF4-FFF2-40B4-BE49-F238E27FC236}">
                <a16:creationId xmlns:a16="http://schemas.microsoft.com/office/drawing/2014/main" id="{BD3A5811-8E9C-F73A-B52F-00B2F5A55DA3}"/>
              </a:ext>
            </a:extLst>
          </p:cNvPr>
          <p:cNvSpPr>
            <a:spLocks noGrp="1"/>
          </p:cNvSpPr>
          <p:nvPr>
            <p:ph type="body" sz="quarter" idx="11" hasCustomPrompt="1"/>
          </p:nvPr>
        </p:nvSpPr>
        <p:spPr>
          <a:xfrm>
            <a:off x="1120014" y="4601996"/>
            <a:ext cx="8522175" cy="669173"/>
          </a:xfrm>
        </p:spPr>
        <p:txBody>
          <a:bodyPr/>
          <a:lstStyle>
            <a:lvl1pPr marL="0" indent="0">
              <a:buNone/>
              <a:defRPr sz="2600">
                <a:solidFill>
                  <a:schemeClr val="bg1"/>
                </a:solidFill>
                <a:latin typeface="Sporting Grotesque" pitchFamily="50" charset="0"/>
              </a:defRPr>
            </a:lvl1pPr>
          </a:lstStyle>
          <a:p>
            <a:pPr lvl="0"/>
            <a:r>
              <a:rPr lang="en-US"/>
              <a:t>Subtitle</a:t>
            </a:r>
          </a:p>
        </p:txBody>
      </p:sp>
      <p:pic>
        <p:nvPicPr>
          <p:cNvPr id="13" name="Picture 12">
            <a:extLst>
              <a:ext uri="{FF2B5EF4-FFF2-40B4-BE49-F238E27FC236}">
                <a16:creationId xmlns:a16="http://schemas.microsoft.com/office/drawing/2014/main" id="{B70F9D83-15A3-7404-31F0-08729028DC0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0875600" y="6492660"/>
            <a:ext cx="1046110" cy="344180"/>
          </a:xfrm>
          <a:prstGeom prst="rect">
            <a:avLst/>
          </a:prstGeom>
        </p:spPr>
      </p:pic>
    </p:spTree>
    <p:extLst>
      <p:ext uri="{BB962C8B-B14F-4D97-AF65-F5344CB8AC3E}">
        <p14:creationId xmlns:p14="http://schemas.microsoft.com/office/powerpoint/2010/main" val="3370819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END YHTEYSTIEDOT" preserve="1" userDrawn="1">
  <p:cSld name="1_END YHTEYSTIEDOT">
    <p:spTree>
      <p:nvGrpSpPr>
        <p:cNvPr id="1" name="Shape 515"/>
        <p:cNvGrpSpPr/>
        <p:nvPr/>
      </p:nvGrpSpPr>
      <p:grpSpPr>
        <a:xfrm>
          <a:off x="0" y="0"/>
          <a:ext cx="0" cy="0"/>
          <a:chOff x="0" y="0"/>
          <a:chExt cx="0" cy="0"/>
        </a:xfrm>
      </p:grpSpPr>
      <p:pic>
        <p:nvPicPr>
          <p:cNvPr id="516" name="Google Shape;516;p65" descr="A windmill in a snowy field&#10;&#10;Description automatically generated with medium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Google Shape;714;p70">
            <a:extLst>
              <a:ext uri="{FF2B5EF4-FFF2-40B4-BE49-F238E27FC236}">
                <a16:creationId xmlns:a16="http://schemas.microsoft.com/office/drawing/2014/main" id="{6FB4EEA8-A667-5C3D-F496-A27136B43620}"/>
              </a:ext>
            </a:extLst>
          </p:cNvPr>
          <p:cNvSpPr txBox="1">
            <a:spLocks noGrp="1"/>
          </p:cNvSpPr>
          <p:nvPr>
            <p:ph type="body" idx="1"/>
          </p:nvPr>
        </p:nvSpPr>
        <p:spPr>
          <a:xfrm>
            <a:off x="1966359" y="2972411"/>
            <a:ext cx="8568523" cy="755039"/>
          </a:xfrm>
          <a:prstGeom prst="rect">
            <a:avLst/>
          </a:prstGeom>
          <a:noFill/>
          <a:ln>
            <a:noFill/>
          </a:ln>
        </p:spPr>
        <p:txBody>
          <a:bodyPr spcFirstLastPara="1" wrap="square" lIns="0" tIns="45700" rIns="91425" bIns="45700" anchor="ctr" anchorCtr="0">
            <a:noAutofit/>
          </a:bodyPr>
          <a:lstStyle>
            <a:lvl1pPr marL="609585" lvl="0" indent="-304792" algn="ctr">
              <a:lnSpc>
                <a:spcPct val="110000"/>
              </a:lnSpc>
              <a:spcBef>
                <a:spcPts val="1000"/>
              </a:spcBef>
              <a:spcAft>
                <a:spcPts val="0"/>
              </a:spcAft>
              <a:buClr>
                <a:schemeClr val="dk1"/>
              </a:buClr>
              <a:buSzPts val="3200"/>
              <a:buNone/>
              <a:defRPr sz="4267">
                <a:solidFill>
                  <a:schemeClr val="bg1"/>
                </a:solidFill>
                <a:latin typeface="Sporting Grotesque" pitchFamily="2" charset="0"/>
                <a:ea typeface="Sporting Grotesque" pitchFamily="2" charset="0"/>
                <a:cs typeface="Arial"/>
                <a:sym typeface="Arial"/>
              </a:defRPr>
            </a:lvl1pPr>
            <a:lvl2pPr marL="1219170" lvl="1" indent="-457189" algn="l">
              <a:lnSpc>
                <a:spcPct val="110000"/>
              </a:lnSpc>
              <a:spcBef>
                <a:spcPts val="500"/>
              </a:spcBef>
              <a:spcAft>
                <a:spcPts val="0"/>
              </a:spcAft>
              <a:buClr>
                <a:schemeClr val="dk1"/>
              </a:buClr>
              <a:buSzPts val="1800"/>
              <a:buChar char="•"/>
              <a:defRPr/>
            </a:lvl2pPr>
            <a:lvl3pPr marL="1828754" lvl="2" indent="-457189" algn="l">
              <a:lnSpc>
                <a:spcPct val="110000"/>
              </a:lnSpc>
              <a:spcBef>
                <a:spcPts val="500"/>
              </a:spcBef>
              <a:spcAft>
                <a:spcPts val="0"/>
              </a:spcAft>
              <a:buClr>
                <a:schemeClr val="dk1"/>
              </a:buClr>
              <a:buSzPts val="1800"/>
              <a:buChar char="•"/>
              <a:defRPr/>
            </a:lvl3pPr>
            <a:lvl4pPr marL="2438339" lvl="3" indent="-457189" algn="l">
              <a:lnSpc>
                <a:spcPct val="110000"/>
              </a:lnSpc>
              <a:spcBef>
                <a:spcPts val="500"/>
              </a:spcBef>
              <a:spcAft>
                <a:spcPts val="0"/>
              </a:spcAft>
              <a:buClr>
                <a:schemeClr val="dk1"/>
              </a:buClr>
              <a:buSzPts val="1800"/>
              <a:buChar char="•"/>
              <a:defRPr/>
            </a:lvl4pPr>
            <a:lvl5pPr marL="3047924" lvl="4" indent="-457189" algn="l">
              <a:lnSpc>
                <a:spcPct val="11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pic>
        <p:nvPicPr>
          <p:cNvPr id="4" name="Picture 3">
            <a:extLst>
              <a:ext uri="{FF2B5EF4-FFF2-40B4-BE49-F238E27FC236}">
                <a16:creationId xmlns:a16="http://schemas.microsoft.com/office/drawing/2014/main" id="{8315CCAA-4FDE-4E9C-DE23-DDFB1347A75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75600" y="6559200"/>
            <a:ext cx="1016958" cy="195934"/>
          </a:xfrm>
          <a:prstGeom prst="rect">
            <a:avLst/>
          </a:prstGeom>
        </p:spPr>
      </p:pic>
    </p:spTree>
    <p:extLst>
      <p:ext uri="{BB962C8B-B14F-4D97-AF65-F5344CB8AC3E}">
        <p14:creationId xmlns:p14="http://schemas.microsoft.com/office/powerpoint/2010/main" val="4147437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LOGO+KUVA1" preserve="1" userDrawn="1">
  <p:cSld name="LOGO+KUVA1">
    <p:spTree>
      <p:nvGrpSpPr>
        <p:cNvPr id="1" name="Shape 522"/>
        <p:cNvGrpSpPr/>
        <p:nvPr/>
      </p:nvGrpSpPr>
      <p:grpSpPr>
        <a:xfrm>
          <a:off x="0" y="0"/>
          <a:ext cx="0" cy="0"/>
          <a:chOff x="0" y="0"/>
          <a:chExt cx="0" cy="0"/>
        </a:xfrm>
      </p:grpSpPr>
      <p:pic>
        <p:nvPicPr>
          <p:cNvPr id="523" name="Google Shape;523;p66" descr="A picture containing sky, outdoor, day&#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2666999" y="-2667001"/>
            <a:ext cx="6858003" cy="12192000"/>
          </a:xfrm>
          <a:prstGeom prst="rect">
            <a:avLst/>
          </a:prstGeom>
          <a:noFill/>
          <a:ln>
            <a:noFill/>
          </a:ln>
        </p:spPr>
      </p:pic>
      <p:sp>
        <p:nvSpPr>
          <p:cNvPr id="2" name="Google Shape;714;p70">
            <a:extLst>
              <a:ext uri="{FF2B5EF4-FFF2-40B4-BE49-F238E27FC236}">
                <a16:creationId xmlns:a16="http://schemas.microsoft.com/office/drawing/2014/main" id="{50B077BA-CDC1-298D-8378-B62A55864731}"/>
              </a:ext>
            </a:extLst>
          </p:cNvPr>
          <p:cNvSpPr txBox="1">
            <a:spLocks noGrp="1"/>
          </p:cNvSpPr>
          <p:nvPr>
            <p:ph type="body" idx="1"/>
          </p:nvPr>
        </p:nvSpPr>
        <p:spPr>
          <a:xfrm>
            <a:off x="1966359" y="2972411"/>
            <a:ext cx="8568523" cy="755039"/>
          </a:xfrm>
          <a:prstGeom prst="rect">
            <a:avLst/>
          </a:prstGeom>
          <a:noFill/>
          <a:ln>
            <a:noFill/>
          </a:ln>
        </p:spPr>
        <p:txBody>
          <a:bodyPr spcFirstLastPara="1" wrap="square" lIns="0" tIns="45700" rIns="91425" bIns="45700" anchor="ctr" anchorCtr="0">
            <a:noAutofit/>
          </a:bodyPr>
          <a:lstStyle>
            <a:lvl1pPr marL="609585" lvl="0" indent="-304792" algn="ctr">
              <a:lnSpc>
                <a:spcPct val="110000"/>
              </a:lnSpc>
              <a:spcBef>
                <a:spcPts val="1000"/>
              </a:spcBef>
              <a:spcAft>
                <a:spcPts val="0"/>
              </a:spcAft>
              <a:buClr>
                <a:schemeClr val="dk1"/>
              </a:buClr>
              <a:buSzPts val="3200"/>
              <a:buNone/>
              <a:defRPr sz="4267">
                <a:solidFill>
                  <a:schemeClr val="bg1"/>
                </a:solidFill>
                <a:latin typeface="Sporting Grotesque" pitchFamily="2" charset="0"/>
                <a:ea typeface="Sporting Grotesque" pitchFamily="2" charset="0"/>
                <a:cs typeface="Arial"/>
                <a:sym typeface="Arial"/>
              </a:defRPr>
            </a:lvl1pPr>
            <a:lvl2pPr marL="1219170" lvl="1" indent="-457189" algn="l">
              <a:lnSpc>
                <a:spcPct val="110000"/>
              </a:lnSpc>
              <a:spcBef>
                <a:spcPts val="500"/>
              </a:spcBef>
              <a:spcAft>
                <a:spcPts val="0"/>
              </a:spcAft>
              <a:buClr>
                <a:schemeClr val="dk1"/>
              </a:buClr>
              <a:buSzPts val="1800"/>
              <a:buChar char="•"/>
              <a:defRPr/>
            </a:lvl2pPr>
            <a:lvl3pPr marL="1828754" lvl="2" indent="-457189" algn="l">
              <a:lnSpc>
                <a:spcPct val="110000"/>
              </a:lnSpc>
              <a:spcBef>
                <a:spcPts val="500"/>
              </a:spcBef>
              <a:spcAft>
                <a:spcPts val="0"/>
              </a:spcAft>
              <a:buClr>
                <a:schemeClr val="dk1"/>
              </a:buClr>
              <a:buSzPts val="1800"/>
              <a:buChar char="•"/>
              <a:defRPr/>
            </a:lvl3pPr>
            <a:lvl4pPr marL="2438339" lvl="3" indent="-457189" algn="l">
              <a:lnSpc>
                <a:spcPct val="110000"/>
              </a:lnSpc>
              <a:spcBef>
                <a:spcPts val="500"/>
              </a:spcBef>
              <a:spcAft>
                <a:spcPts val="0"/>
              </a:spcAft>
              <a:buClr>
                <a:schemeClr val="dk1"/>
              </a:buClr>
              <a:buSzPts val="1800"/>
              <a:buChar char="•"/>
              <a:defRPr/>
            </a:lvl4pPr>
            <a:lvl5pPr marL="3047924" lvl="4" indent="-457189" algn="l">
              <a:lnSpc>
                <a:spcPct val="11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pic>
        <p:nvPicPr>
          <p:cNvPr id="4" name="Picture 3">
            <a:extLst>
              <a:ext uri="{FF2B5EF4-FFF2-40B4-BE49-F238E27FC236}">
                <a16:creationId xmlns:a16="http://schemas.microsoft.com/office/drawing/2014/main" id="{B8E06989-A171-E302-0275-B6F8BF04C35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75600" y="6559200"/>
            <a:ext cx="1016958" cy="195934"/>
          </a:xfrm>
          <a:prstGeom prst="rect">
            <a:avLst/>
          </a:prstGeom>
        </p:spPr>
      </p:pic>
    </p:spTree>
    <p:extLst>
      <p:ext uri="{BB962C8B-B14F-4D97-AF65-F5344CB8AC3E}">
        <p14:creationId xmlns:p14="http://schemas.microsoft.com/office/powerpoint/2010/main" val="25524502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1_LOGO+KUVA1" preserve="1" userDrawn="1">
  <p:cSld name="1_LOGO+KUVA1">
    <p:spTree>
      <p:nvGrpSpPr>
        <p:cNvPr id="1" name="Shape 716"/>
        <p:cNvGrpSpPr/>
        <p:nvPr/>
      </p:nvGrpSpPr>
      <p:grpSpPr>
        <a:xfrm>
          <a:off x="0" y="0"/>
          <a:ext cx="0" cy="0"/>
          <a:chOff x="0" y="0"/>
          <a:chExt cx="0" cy="0"/>
        </a:xfrm>
      </p:grpSpPr>
      <p:pic>
        <p:nvPicPr>
          <p:cNvPr id="717" name="Google Shape;717;p71" descr="A picture containing sky, outdoor, airplane, windmill&#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Google Shape;714;p70">
            <a:extLst>
              <a:ext uri="{FF2B5EF4-FFF2-40B4-BE49-F238E27FC236}">
                <a16:creationId xmlns:a16="http://schemas.microsoft.com/office/drawing/2014/main" id="{7BD9D609-9C86-725E-DA98-E2F7D12CA0AF}"/>
              </a:ext>
            </a:extLst>
          </p:cNvPr>
          <p:cNvSpPr txBox="1">
            <a:spLocks noGrp="1"/>
          </p:cNvSpPr>
          <p:nvPr>
            <p:ph type="body" idx="1"/>
          </p:nvPr>
        </p:nvSpPr>
        <p:spPr>
          <a:xfrm>
            <a:off x="1966359" y="2972411"/>
            <a:ext cx="8568523" cy="755039"/>
          </a:xfrm>
          <a:prstGeom prst="rect">
            <a:avLst/>
          </a:prstGeom>
          <a:noFill/>
          <a:ln>
            <a:noFill/>
          </a:ln>
        </p:spPr>
        <p:txBody>
          <a:bodyPr spcFirstLastPara="1" wrap="square" lIns="0" tIns="45700" rIns="91425" bIns="45700" anchor="ctr" anchorCtr="0">
            <a:noAutofit/>
          </a:bodyPr>
          <a:lstStyle>
            <a:lvl1pPr marL="609585" lvl="0" indent="-304792" algn="ctr">
              <a:lnSpc>
                <a:spcPct val="110000"/>
              </a:lnSpc>
              <a:spcBef>
                <a:spcPts val="1000"/>
              </a:spcBef>
              <a:spcAft>
                <a:spcPts val="0"/>
              </a:spcAft>
              <a:buClr>
                <a:schemeClr val="dk1"/>
              </a:buClr>
              <a:buSzPts val="3200"/>
              <a:buNone/>
              <a:defRPr sz="4267">
                <a:solidFill>
                  <a:schemeClr val="bg1"/>
                </a:solidFill>
                <a:latin typeface="Sporting Grotesque" pitchFamily="2" charset="0"/>
                <a:ea typeface="Sporting Grotesque" pitchFamily="2" charset="0"/>
                <a:cs typeface="Arial"/>
                <a:sym typeface="Arial"/>
              </a:defRPr>
            </a:lvl1pPr>
            <a:lvl2pPr marL="1219170" lvl="1" indent="-457189" algn="l">
              <a:lnSpc>
                <a:spcPct val="110000"/>
              </a:lnSpc>
              <a:spcBef>
                <a:spcPts val="500"/>
              </a:spcBef>
              <a:spcAft>
                <a:spcPts val="0"/>
              </a:spcAft>
              <a:buClr>
                <a:schemeClr val="dk1"/>
              </a:buClr>
              <a:buSzPts val="1800"/>
              <a:buChar char="•"/>
              <a:defRPr/>
            </a:lvl2pPr>
            <a:lvl3pPr marL="1828754" lvl="2" indent="-457189" algn="l">
              <a:lnSpc>
                <a:spcPct val="110000"/>
              </a:lnSpc>
              <a:spcBef>
                <a:spcPts val="500"/>
              </a:spcBef>
              <a:spcAft>
                <a:spcPts val="0"/>
              </a:spcAft>
              <a:buClr>
                <a:schemeClr val="dk1"/>
              </a:buClr>
              <a:buSzPts val="1800"/>
              <a:buChar char="•"/>
              <a:defRPr/>
            </a:lvl3pPr>
            <a:lvl4pPr marL="2438339" lvl="3" indent="-457189" algn="l">
              <a:lnSpc>
                <a:spcPct val="110000"/>
              </a:lnSpc>
              <a:spcBef>
                <a:spcPts val="500"/>
              </a:spcBef>
              <a:spcAft>
                <a:spcPts val="0"/>
              </a:spcAft>
              <a:buClr>
                <a:schemeClr val="dk1"/>
              </a:buClr>
              <a:buSzPts val="1800"/>
              <a:buChar char="•"/>
              <a:defRPr/>
            </a:lvl4pPr>
            <a:lvl5pPr marL="3047924" lvl="4" indent="-457189" algn="l">
              <a:lnSpc>
                <a:spcPct val="11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pic>
        <p:nvPicPr>
          <p:cNvPr id="3" name="Picture 2">
            <a:extLst>
              <a:ext uri="{FF2B5EF4-FFF2-40B4-BE49-F238E27FC236}">
                <a16:creationId xmlns:a16="http://schemas.microsoft.com/office/drawing/2014/main" id="{B6AD8E7F-6A8F-3626-C2AB-4A787630E6E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75600" y="6559200"/>
            <a:ext cx="1016958" cy="195934"/>
          </a:xfrm>
          <a:prstGeom prst="rect">
            <a:avLst/>
          </a:prstGeom>
        </p:spPr>
      </p:pic>
    </p:spTree>
    <p:extLst>
      <p:ext uri="{BB962C8B-B14F-4D97-AF65-F5344CB8AC3E}">
        <p14:creationId xmlns:p14="http://schemas.microsoft.com/office/powerpoint/2010/main" val="2579843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CG-sub-section-title-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38980250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1974DA-0CAC-2949-D181-5AC17FDE9B10}"/>
              </a:ext>
            </a:extLst>
          </p:cNvPr>
          <p:cNvSpPr>
            <a:spLocks noGrp="1"/>
          </p:cNvSpPr>
          <p:nvPr>
            <p:ph type="sldNum" sz="quarter" idx="10"/>
          </p:nvPr>
        </p:nvSpPr>
        <p:spPr/>
        <p:txBody>
          <a:bodyPr/>
          <a:lstStyle/>
          <a:p>
            <a:fld id="{AC18CCFC-8076-41BE-B6AD-15D8CB0E759D}" type="slidenum">
              <a:rPr lang="en-US" smtClean="0"/>
              <a:pPr/>
              <a:t>‹#›</a:t>
            </a:fld>
            <a:endParaRPr lang="en-US"/>
          </a:p>
        </p:txBody>
      </p:sp>
      <p:sp>
        <p:nvSpPr>
          <p:cNvPr id="4" name="Text Placeholder 2">
            <a:extLst>
              <a:ext uri="{FF2B5EF4-FFF2-40B4-BE49-F238E27FC236}">
                <a16:creationId xmlns:a16="http://schemas.microsoft.com/office/drawing/2014/main" id="{793503D7-2F27-58EC-5307-AB3F6DDEFEC9}"/>
              </a:ext>
            </a:extLst>
          </p:cNvPr>
          <p:cNvSpPr>
            <a:spLocks noGrp="1"/>
          </p:cNvSpPr>
          <p:nvPr>
            <p:ph type="body" sz="quarter" idx="23"/>
          </p:nvPr>
        </p:nvSpPr>
        <p:spPr>
          <a:xfrm>
            <a:off x="901700" y="6507163"/>
            <a:ext cx="9854532" cy="287337"/>
          </a:xfrm>
        </p:spPr>
        <p:txBody>
          <a:bodyPr/>
          <a:lstStyle/>
          <a:p>
            <a:endParaRPr lang="fi-FI"/>
          </a:p>
        </p:txBody>
      </p:sp>
      <p:sp>
        <p:nvSpPr>
          <p:cNvPr id="5" name="Title 3">
            <a:extLst>
              <a:ext uri="{FF2B5EF4-FFF2-40B4-BE49-F238E27FC236}">
                <a16:creationId xmlns:a16="http://schemas.microsoft.com/office/drawing/2014/main" id="{EED6F125-39B2-30A1-E8E3-C5EEDADA5A7C}"/>
              </a:ext>
            </a:extLst>
          </p:cNvPr>
          <p:cNvSpPr>
            <a:spLocks noGrp="1"/>
          </p:cNvSpPr>
          <p:nvPr>
            <p:ph type="title"/>
          </p:nvPr>
        </p:nvSpPr>
        <p:spPr>
          <a:xfrm>
            <a:off x="2419613" y="1055221"/>
            <a:ext cx="7352773" cy="684212"/>
          </a:xfrm>
        </p:spPr>
        <p:txBody>
          <a:bodyPr anchor="t"/>
          <a:lstStyle/>
          <a:p>
            <a:pPr algn="ctr"/>
            <a:r>
              <a:rPr lang="fi-FI"/>
              <a:t>Liiketoiminta-</a:t>
            </a:r>
            <a:r>
              <a:rPr lang="fi-FI" err="1"/>
              <a:t>emblemit</a:t>
            </a:r>
            <a:endParaRPr lang="fi-FI"/>
          </a:p>
        </p:txBody>
      </p:sp>
      <p:pic>
        <p:nvPicPr>
          <p:cNvPr id="6" name="Picture 5">
            <a:extLst>
              <a:ext uri="{FF2B5EF4-FFF2-40B4-BE49-F238E27FC236}">
                <a16:creationId xmlns:a16="http://schemas.microsoft.com/office/drawing/2014/main" id="{4388AD96-365B-C78F-3C8C-A33534DF86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88025" y="2228807"/>
            <a:ext cx="1468207" cy="1468207"/>
          </a:xfrm>
          <a:prstGeom prst="rect">
            <a:avLst/>
          </a:prstGeom>
        </p:spPr>
      </p:pic>
      <p:pic>
        <p:nvPicPr>
          <p:cNvPr id="7" name="Picture 6">
            <a:extLst>
              <a:ext uri="{FF2B5EF4-FFF2-40B4-BE49-F238E27FC236}">
                <a16:creationId xmlns:a16="http://schemas.microsoft.com/office/drawing/2014/main" id="{900988F0-574C-5082-F85F-89BBD001DD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52727" y="2195007"/>
            <a:ext cx="1468207" cy="1468207"/>
          </a:xfrm>
          <a:prstGeom prst="rect">
            <a:avLst/>
          </a:prstGeom>
        </p:spPr>
      </p:pic>
      <p:pic>
        <p:nvPicPr>
          <p:cNvPr id="8" name="Picture 7">
            <a:extLst>
              <a:ext uri="{FF2B5EF4-FFF2-40B4-BE49-F238E27FC236}">
                <a16:creationId xmlns:a16="http://schemas.microsoft.com/office/drawing/2014/main" id="{EE94A664-F381-D448-B49E-450A4190E0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64493" y="2195006"/>
            <a:ext cx="1468207" cy="1468207"/>
          </a:xfrm>
          <a:prstGeom prst="rect">
            <a:avLst/>
          </a:prstGeom>
        </p:spPr>
      </p:pic>
      <p:pic>
        <p:nvPicPr>
          <p:cNvPr id="9" name="Picture 8">
            <a:extLst>
              <a:ext uri="{FF2B5EF4-FFF2-40B4-BE49-F238E27FC236}">
                <a16:creationId xmlns:a16="http://schemas.microsoft.com/office/drawing/2014/main" id="{CE8F2F74-4E68-61C1-4435-C7AF12A025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76259" y="2228807"/>
            <a:ext cx="1468207" cy="1468207"/>
          </a:xfrm>
          <a:prstGeom prst="rect">
            <a:avLst/>
          </a:prstGeom>
        </p:spPr>
      </p:pic>
      <p:sp>
        <p:nvSpPr>
          <p:cNvPr id="10" name="Title 3">
            <a:extLst>
              <a:ext uri="{FF2B5EF4-FFF2-40B4-BE49-F238E27FC236}">
                <a16:creationId xmlns:a16="http://schemas.microsoft.com/office/drawing/2014/main" id="{11CF2288-D812-E6D2-0821-1B9BF89DF1B6}"/>
              </a:ext>
            </a:extLst>
          </p:cNvPr>
          <p:cNvSpPr txBox="1">
            <a:spLocks/>
          </p:cNvSpPr>
          <p:nvPr userDrawn="1"/>
        </p:nvSpPr>
        <p:spPr>
          <a:xfrm>
            <a:off x="1326330" y="2587003"/>
            <a:ext cx="1336412" cy="684212"/>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800" b="0"/>
              <a:t>Globaalit stillit</a:t>
            </a:r>
          </a:p>
        </p:txBody>
      </p:sp>
      <p:sp>
        <p:nvSpPr>
          <p:cNvPr id="11" name="Title 3">
            <a:extLst>
              <a:ext uri="{FF2B5EF4-FFF2-40B4-BE49-F238E27FC236}">
                <a16:creationId xmlns:a16="http://schemas.microsoft.com/office/drawing/2014/main" id="{C90BA531-FECF-B561-35DD-5ACBEA0CA098}"/>
              </a:ext>
            </a:extLst>
          </p:cNvPr>
          <p:cNvSpPr txBox="1">
            <a:spLocks/>
          </p:cNvSpPr>
          <p:nvPr userDrawn="1"/>
        </p:nvSpPr>
        <p:spPr>
          <a:xfrm>
            <a:off x="1326329" y="4534983"/>
            <a:ext cx="1513117" cy="684212"/>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800" b="0"/>
              <a:t>Animoidut (.gif)</a:t>
            </a:r>
          </a:p>
        </p:txBody>
      </p:sp>
      <p:sp>
        <p:nvSpPr>
          <p:cNvPr id="12" name="Title 3">
            <a:extLst>
              <a:ext uri="{FF2B5EF4-FFF2-40B4-BE49-F238E27FC236}">
                <a16:creationId xmlns:a16="http://schemas.microsoft.com/office/drawing/2014/main" id="{D576D6FF-08F0-17CC-116D-2D4A72DF7789}"/>
              </a:ext>
            </a:extLst>
          </p:cNvPr>
          <p:cNvSpPr txBox="1">
            <a:spLocks/>
          </p:cNvSpPr>
          <p:nvPr userDrawn="1"/>
        </p:nvSpPr>
        <p:spPr>
          <a:xfrm>
            <a:off x="2630126" y="5322306"/>
            <a:ext cx="7392002" cy="684212"/>
          </a:xfrm>
          <a:prstGeom prst="rect">
            <a:avLst/>
          </a:prstGeom>
        </p:spPr>
        <p:txBody>
          <a:bodyPr vert="horz" lIns="36000" tIns="0" rIns="36000" bIns="0" rtlCol="0" anchor="b">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200" b="0"/>
              <a:t>Huomaa: tekstit englanniksi, voidaan kääntää ja modata tarvittaessa. </a:t>
            </a:r>
          </a:p>
        </p:txBody>
      </p:sp>
      <p:pic>
        <p:nvPicPr>
          <p:cNvPr id="13" name="Picture 12" descr="A white circle with black text and a wind turbine&#10;&#10;Description automatically generated">
            <a:extLst>
              <a:ext uri="{FF2B5EF4-FFF2-40B4-BE49-F238E27FC236}">
                <a16:creationId xmlns:a16="http://schemas.microsoft.com/office/drawing/2014/main" id="{E19166F7-C956-E2E5-DCC0-C3213D0C407A}"/>
              </a:ext>
            </a:extLst>
          </p:cNvPr>
          <p:cNvPicPr>
            <a:picLocks noChangeAspect="1"/>
          </p:cNvPicPr>
          <p:nvPr userDrawn="1"/>
        </p:nvPicPr>
        <p:blipFill>
          <a:blip r:embed="rId6"/>
          <a:stretch>
            <a:fillRect/>
          </a:stretch>
        </p:blipFill>
        <p:spPr>
          <a:xfrm>
            <a:off x="3433434" y="3900344"/>
            <a:ext cx="1587500" cy="1587500"/>
          </a:xfrm>
          <a:prstGeom prst="rect">
            <a:avLst/>
          </a:prstGeom>
        </p:spPr>
      </p:pic>
      <p:pic>
        <p:nvPicPr>
          <p:cNvPr id="14" name="Picture 13" descr="A white circle with black text and a windmill&#10;&#10;Description automatically generated">
            <a:extLst>
              <a:ext uri="{FF2B5EF4-FFF2-40B4-BE49-F238E27FC236}">
                <a16:creationId xmlns:a16="http://schemas.microsoft.com/office/drawing/2014/main" id="{39834835-8DA6-2646-7DAC-AE8DDB7F4ECE}"/>
              </a:ext>
            </a:extLst>
          </p:cNvPr>
          <p:cNvPicPr>
            <a:picLocks noChangeAspect="1"/>
          </p:cNvPicPr>
          <p:nvPr userDrawn="1"/>
        </p:nvPicPr>
        <p:blipFill>
          <a:blip r:embed="rId7"/>
          <a:stretch>
            <a:fillRect/>
          </a:stretch>
        </p:blipFill>
        <p:spPr>
          <a:xfrm>
            <a:off x="9228378" y="3900344"/>
            <a:ext cx="1587500" cy="1587500"/>
          </a:xfrm>
          <a:prstGeom prst="rect">
            <a:avLst/>
          </a:prstGeom>
        </p:spPr>
      </p:pic>
      <p:pic>
        <p:nvPicPr>
          <p:cNvPr id="15" name="Picture 14" descr="A white circle with a black and white logo&#10;&#10;Description automatically generated">
            <a:extLst>
              <a:ext uri="{FF2B5EF4-FFF2-40B4-BE49-F238E27FC236}">
                <a16:creationId xmlns:a16="http://schemas.microsoft.com/office/drawing/2014/main" id="{09F7342E-3C70-7741-56FF-225AF34DD172}"/>
              </a:ext>
            </a:extLst>
          </p:cNvPr>
          <p:cNvPicPr>
            <a:picLocks noChangeAspect="1"/>
          </p:cNvPicPr>
          <p:nvPr userDrawn="1"/>
        </p:nvPicPr>
        <p:blipFill>
          <a:blip r:embed="rId8"/>
          <a:stretch>
            <a:fillRect/>
          </a:stretch>
        </p:blipFill>
        <p:spPr>
          <a:xfrm>
            <a:off x="5345200" y="3900344"/>
            <a:ext cx="1587500" cy="1587500"/>
          </a:xfrm>
          <a:prstGeom prst="rect">
            <a:avLst/>
          </a:prstGeom>
        </p:spPr>
      </p:pic>
      <p:pic>
        <p:nvPicPr>
          <p:cNvPr id="16" name="Picture 15" descr="A circular logo with a solar panel and sun&#10;&#10;Description automatically generated">
            <a:extLst>
              <a:ext uri="{FF2B5EF4-FFF2-40B4-BE49-F238E27FC236}">
                <a16:creationId xmlns:a16="http://schemas.microsoft.com/office/drawing/2014/main" id="{5188C349-21B8-B00A-E2DC-45E58BD3BABB}"/>
              </a:ext>
            </a:extLst>
          </p:cNvPr>
          <p:cNvPicPr>
            <a:picLocks noChangeAspect="1"/>
          </p:cNvPicPr>
          <p:nvPr userDrawn="1"/>
        </p:nvPicPr>
        <p:blipFill>
          <a:blip r:embed="rId9"/>
          <a:stretch>
            <a:fillRect/>
          </a:stretch>
        </p:blipFill>
        <p:spPr>
          <a:xfrm>
            <a:off x="7256966" y="3900344"/>
            <a:ext cx="1587500" cy="1587500"/>
          </a:xfrm>
          <a:prstGeom prst="rect">
            <a:avLst/>
          </a:prstGeom>
        </p:spPr>
      </p:pic>
      <p:grpSp>
        <p:nvGrpSpPr>
          <p:cNvPr id="17" name="Group 16">
            <a:extLst>
              <a:ext uri="{FF2B5EF4-FFF2-40B4-BE49-F238E27FC236}">
                <a16:creationId xmlns:a16="http://schemas.microsoft.com/office/drawing/2014/main" id="{FDA2E82E-EB0E-CBA9-8F42-66D20A8D2104}"/>
              </a:ext>
            </a:extLst>
          </p:cNvPr>
          <p:cNvGrpSpPr/>
          <p:nvPr userDrawn="1"/>
        </p:nvGrpSpPr>
        <p:grpSpPr>
          <a:xfrm>
            <a:off x="10863714" y="-123679"/>
            <a:ext cx="1328286" cy="1516050"/>
            <a:chOff x="10863714" y="-123679"/>
            <a:chExt cx="1328286" cy="1516050"/>
          </a:xfrm>
        </p:grpSpPr>
        <p:sp>
          <p:nvSpPr>
            <p:cNvPr id="18" name="Diagonal Stripe 17">
              <a:extLst>
                <a:ext uri="{FF2B5EF4-FFF2-40B4-BE49-F238E27FC236}">
                  <a16:creationId xmlns:a16="http://schemas.microsoft.com/office/drawing/2014/main" id="{15B3BAEF-B4C5-8901-013E-E2A8409A0F05}"/>
                </a:ext>
              </a:extLst>
            </p:cNvPr>
            <p:cNvSpPr/>
            <p:nvPr/>
          </p:nvSpPr>
          <p:spPr>
            <a:xfrm flipH="1">
              <a:off x="10863714" y="-3"/>
              <a:ext cx="1328286" cy="1328286"/>
            </a:xfrm>
            <a:prstGeom prst="diagStrip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0">
                <a:ln>
                  <a:noFill/>
                </a:ln>
                <a:solidFill>
                  <a:schemeClr val="tx1"/>
                </a:solidFill>
                <a:latin typeface="Sporting Grotesque" pitchFamily="2" charset="0"/>
              </a:endParaRPr>
            </a:p>
          </p:txBody>
        </p:sp>
        <p:sp>
          <p:nvSpPr>
            <p:cNvPr id="19" name="Title 5">
              <a:extLst>
                <a:ext uri="{FF2B5EF4-FFF2-40B4-BE49-F238E27FC236}">
                  <a16:creationId xmlns:a16="http://schemas.microsoft.com/office/drawing/2014/main" id="{18E31F4D-B899-FF42-2213-4941D20847FB}"/>
                </a:ext>
              </a:extLst>
            </p:cNvPr>
            <p:cNvSpPr txBox="1">
              <a:spLocks/>
            </p:cNvSpPr>
            <p:nvPr/>
          </p:nvSpPr>
          <p:spPr>
            <a:xfrm rot="2751132">
              <a:off x="10870972" y="418959"/>
              <a:ext cx="1516050" cy="430774"/>
            </a:xfrm>
            <a:prstGeom prst="rect">
              <a:avLst/>
            </a:prstGeom>
          </p:spPr>
          <p:txBody>
            <a:bodyPr vert="horz" lIns="36000" tIns="0" rIns="36000" bIns="0" rtlCol="0" anchor="t">
              <a:noAutofit/>
            </a:bodyPr>
            <a:lst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a:lstStyle>
            <a:p>
              <a:pPr algn="ctr"/>
              <a:r>
                <a:rPr lang="fi-FI" sz="1200">
                  <a:solidFill>
                    <a:schemeClr val="bg1"/>
                  </a:solidFill>
                </a:rPr>
                <a:t>Vaihtoehto</a:t>
              </a:r>
            </a:p>
          </p:txBody>
        </p:sp>
      </p:grpSp>
    </p:spTree>
    <p:extLst>
      <p:ext uri="{BB962C8B-B14F-4D97-AF65-F5344CB8AC3E}">
        <p14:creationId xmlns:p14="http://schemas.microsoft.com/office/powerpoint/2010/main" val="12876602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C39E-B14D-4F2D-9A29-6912D0943480}"/>
              </a:ext>
            </a:extLst>
          </p:cNvPr>
          <p:cNvSpPr>
            <a:spLocks noGrp="1"/>
          </p:cNvSpPr>
          <p:nvPr>
            <p:ph type="title"/>
          </p:nvPr>
        </p:nvSpPr>
        <p:spPr/>
        <p:txBody>
          <a:bodyPr/>
          <a:lstStyle/>
          <a:p>
            <a:r>
              <a:rPr lang="en-US"/>
              <a:t>Click to edit Master title style</a:t>
            </a:r>
            <a:endParaRPr lang="en-FI"/>
          </a:p>
        </p:txBody>
      </p:sp>
      <p:sp>
        <p:nvSpPr>
          <p:cNvPr id="3" name="Slide Number Placeholder 2">
            <a:extLst>
              <a:ext uri="{FF2B5EF4-FFF2-40B4-BE49-F238E27FC236}">
                <a16:creationId xmlns:a16="http://schemas.microsoft.com/office/drawing/2014/main" id="{CF8D3144-EB3B-4F5C-9FE0-3305DEF876D9}"/>
              </a:ext>
            </a:extLst>
          </p:cNvPr>
          <p:cNvSpPr>
            <a:spLocks noGrp="1"/>
          </p:cNvSpPr>
          <p:nvPr>
            <p:ph type="sldNum" sz="quarter" idx="10"/>
          </p:nvPr>
        </p:nvSpPr>
        <p:spPr/>
        <p:txBody>
          <a:bodyPr/>
          <a:lstStyle/>
          <a:p>
            <a:r>
              <a:rPr lang="en-US"/>
              <a:t>	</a:t>
            </a:r>
            <a:fld id="{68FA283E-3BC3-D945-9B9B-7400D6F285A3}" type="slidenum">
              <a:rPr lang="en-US" smtClean="0"/>
              <a:pPr/>
              <a:t>‹#›</a:t>
            </a:fld>
            <a:endParaRPr lang="en-US"/>
          </a:p>
        </p:txBody>
      </p:sp>
      <p:sp>
        <p:nvSpPr>
          <p:cNvPr id="5" name="Text Placeholder 4">
            <a:extLst>
              <a:ext uri="{FF2B5EF4-FFF2-40B4-BE49-F238E27FC236}">
                <a16:creationId xmlns:a16="http://schemas.microsoft.com/office/drawing/2014/main" id="{001F51FF-883E-4450-B20D-6EA6A4793848}"/>
              </a:ext>
            </a:extLst>
          </p:cNvPr>
          <p:cNvSpPr>
            <a:spLocks noGrp="1"/>
          </p:cNvSpPr>
          <p:nvPr>
            <p:ph type="body" sz="quarter" idx="11"/>
          </p:nvPr>
        </p:nvSpPr>
        <p:spPr>
          <a:xfrm>
            <a:off x="407988" y="1665288"/>
            <a:ext cx="11376023" cy="446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8" name="Text Placeholder 4">
            <a:extLst>
              <a:ext uri="{FF2B5EF4-FFF2-40B4-BE49-F238E27FC236}">
                <a16:creationId xmlns:a16="http://schemas.microsoft.com/office/drawing/2014/main" id="{976F1A36-7091-4118-BD79-0FE22DFD0430}"/>
              </a:ext>
            </a:extLst>
          </p:cNvPr>
          <p:cNvSpPr>
            <a:spLocks noGrp="1"/>
          </p:cNvSpPr>
          <p:nvPr>
            <p:ph type="body" sz="quarter" idx="13"/>
          </p:nvPr>
        </p:nvSpPr>
        <p:spPr>
          <a:xfrm>
            <a:off x="407990" y="1316673"/>
            <a:ext cx="11376023" cy="348615"/>
          </a:xfrm>
        </p:spPr>
        <p:txBody>
          <a:bodyPr anchor="b">
            <a:noAutofit/>
          </a:bodyPr>
          <a:lstStyle>
            <a:lvl1pPr marL="0" indent="0">
              <a:buNone/>
              <a:defRPr sz="1200" b="1"/>
            </a:lvl1pPr>
          </a:lstStyle>
          <a:p>
            <a:pPr lvl="0"/>
            <a:r>
              <a:rPr lang="en-US"/>
              <a:t>Click to edit Master text styles</a:t>
            </a:r>
            <a:endParaRPr lang="en-FI"/>
          </a:p>
        </p:txBody>
      </p:sp>
      <p:sp>
        <p:nvSpPr>
          <p:cNvPr id="10" name="Text Placeholder 3">
            <a:extLst>
              <a:ext uri="{FF2B5EF4-FFF2-40B4-BE49-F238E27FC236}">
                <a16:creationId xmlns:a16="http://schemas.microsoft.com/office/drawing/2014/main" id="{3B16D749-22A9-4C65-831F-BD760A1AE9D8}"/>
              </a:ext>
            </a:extLst>
          </p:cNvPr>
          <p:cNvSpPr>
            <a:spLocks noGrp="1"/>
          </p:cNvSpPr>
          <p:nvPr>
            <p:ph type="body" sz="quarter" idx="14" hasCustomPrompt="1"/>
          </p:nvPr>
        </p:nvSpPr>
        <p:spPr>
          <a:xfrm>
            <a:off x="407988" y="858449"/>
            <a:ext cx="11376025" cy="249027"/>
          </a:xfrm>
        </p:spPr>
        <p:txBody>
          <a:bodyPr lIns="0" tIns="0" bIns="0"/>
          <a:lstStyle>
            <a:lvl1pPr marL="0" indent="0">
              <a:buNone/>
              <a:defRPr sz="1800" i="1"/>
            </a:lvl1pPr>
          </a:lstStyle>
          <a:p>
            <a:pPr lvl="0"/>
            <a:r>
              <a:rPr lang="en-US"/>
              <a:t>[Slide sub-header]</a:t>
            </a:r>
            <a:endParaRPr lang="en-FI"/>
          </a:p>
        </p:txBody>
      </p:sp>
      <p:cxnSp>
        <p:nvCxnSpPr>
          <p:cNvPr id="11" name="Gerader Verbinder 10">
            <a:extLst>
              <a:ext uri="{FF2B5EF4-FFF2-40B4-BE49-F238E27FC236}">
                <a16:creationId xmlns:a16="http://schemas.microsoft.com/office/drawing/2014/main" id="{67A96654-0A8A-4932-90F3-A8B1C89F073D}"/>
              </a:ext>
            </a:extLst>
          </p:cNvPr>
          <p:cNvCxnSpPr>
            <a:cxnSpLocks/>
          </p:cNvCxnSpPr>
          <p:nvPr userDrawn="1"/>
        </p:nvCxnSpPr>
        <p:spPr>
          <a:xfrm>
            <a:off x="407988" y="6200775"/>
            <a:ext cx="1137602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E1C9BD-D006-46C1-8BD9-47D1945CB2EE}"/>
              </a:ext>
            </a:extLst>
          </p:cNvPr>
          <p:cNvSpPr txBox="1"/>
          <p:nvPr userDrawn="1"/>
        </p:nvSpPr>
        <p:spPr>
          <a:xfrm>
            <a:off x="-706445" y="6490"/>
            <a:ext cx="640113" cy="225102"/>
          </a:xfrm>
          <a:prstGeom prst="rect">
            <a:avLst/>
          </a:prstGeom>
          <a:solidFill>
            <a:srgbClr val="9A8C82"/>
          </a:solidFill>
        </p:spPr>
        <p:txBody>
          <a:bodyPr wrap="square" lIns="36000" tIns="36000" rIns="36000" bIns="36000" rtlCol="0" anchor="ctr">
            <a:noAutofit/>
          </a:bodyPr>
          <a:lstStyle/>
          <a:p>
            <a:pPr algn="ctr"/>
            <a:r>
              <a:rPr lang="en-US" sz="700" i="1">
                <a:solidFill>
                  <a:schemeClr val="bg1"/>
                </a:solidFill>
              </a:rPr>
              <a:t>154, 140, 130</a:t>
            </a:r>
            <a:endParaRPr lang="en-FI" sz="700" i="1">
              <a:solidFill>
                <a:schemeClr val="bg1"/>
              </a:solidFill>
            </a:endParaRPr>
          </a:p>
        </p:txBody>
      </p:sp>
      <p:sp>
        <p:nvSpPr>
          <p:cNvPr id="15" name="TextBox 14">
            <a:extLst>
              <a:ext uri="{FF2B5EF4-FFF2-40B4-BE49-F238E27FC236}">
                <a16:creationId xmlns:a16="http://schemas.microsoft.com/office/drawing/2014/main" id="{9738E8E0-D0F9-4278-B416-4062B1FB1CAF}"/>
              </a:ext>
            </a:extLst>
          </p:cNvPr>
          <p:cNvSpPr txBox="1"/>
          <p:nvPr userDrawn="1"/>
        </p:nvSpPr>
        <p:spPr>
          <a:xfrm>
            <a:off x="-708494" y="281004"/>
            <a:ext cx="640113" cy="225102"/>
          </a:xfrm>
          <a:prstGeom prst="rect">
            <a:avLst/>
          </a:prstGeom>
          <a:solidFill>
            <a:srgbClr val="A6D8C0"/>
          </a:solidFill>
        </p:spPr>
        <p:txBody>
          <a:bodyPr wrap="square" lIns="36000" tIns="36000" rIns="36000" bIns="36000" rtlCol="0" anchor="ctr">
            <a:noAutofit/>
          </a:bodyPr>
          <a:lstStyle/>
          <a:p>
            <a:pPr algn="ctr"/>
            <a:r>
              <a:rPr lang="en-US" sz="700" i="1">
                <a:solidFill>
                  <a:schemeClr val="tx1"/>
                </a:solidFill>
              </a:rPr>
              <a:t>166, 216, 192</a:t>
            </a:r>
            <a:endParaRPr lang="en-FI" sz="700" i="1">
              <a:solidFill>
                <a:schemeClr val="tx1"/>
              </a:solidFill>
            </a:endParaRPr>
          </a:p>
        </p:txBody>
      </p:sp>
      <p:sp>
        <p:nvSpPr>
          <p:cNvPr id="16" name="TextBox 15">
            <a:extLst>
              <a:ext uri="{FF2B5EF4-FFF2-40B4-BE49-F238E27FC236}">
                <a16:creationId xmlns:a16="http://schemas.microsoft.com/office/drawing/2014/main" id="{0AFAC3C4-2FCC-4435-8414-F589618EFA8F}"/>
              </a:ext>
            </a:extLst>
          </p:cNvPr>
          <p:cNvSpPr txBox="1"/>
          <p:nvPr userDrawn="1"/>
        </p:nvSpPr>
        <p:spPr>
          <a:xfrm>
            <a:off x="-708496" y="1379060"/>
            <a:ext cx="640113" cy="225102"/>
          </a:xfrm>
          <a:prstGeom prst="rect">
            <a:avLst/>
          </a:prstGeom>
          <a:solidFill>
            <a:srgbClr val="000000"/>
          </a:solidFill>
        </p:spPr>
        <p:txBody>
          <a:bodyPr wrap="square" lIns="36000" tIns="36000" rIns="36000" bIns="36000" rtlCol="0" anchor="ctr">
            <a:noAutofit/>
          </a:bodyPr>
          <a:lstStyle/>
          <a:p>
            <a:pPr algn="ctr"/>
            <a:r>
              <a:rPr lang="en-US" sz="700" i="1">
                <a:solidFill>
                  <a:schemeClr val="bg1"/>
                </a:solidFill>
              </a:rPr>
              <a:t>0, 0, 0</a:t>
            </a:r>
            <a:endParaRPr lang="en-FI" sz="700" i="1">
              <a:solidFill>
                <a:schemeClr val="bg1"/>
              </a:solidFill>
            </a:endParaRPr>
          </a:p>
        </p:txBody>
      </p:sp>
      <p:sp>
        <p:nvSpPr>
          <p:cNvPr id="17" name="TextBox 16">
            <a:extLst>
              <a:ext uri="{FF2B5EF4-FFF2-40B4-BE49-F238E27FC236}">
                <a16:creationId xmlns:a16="http://schemas.microsoft.com/office/drawing/2014/main" id="{8735977A-540F-4427-B66F-137E28B18999}"/>
              </a:ext>
            </a:extLst>
          </p:cNvPr>
          <p:cNvSpPr txBox="1"/>
          <p:nvPr userDrawn="1"/>
        </p:nvSpPr>
        <p:spPr>
          <a:xfrm>
            <a:off x="-708494" y="1928088"/>
            <a:ext cx="640113" cy="225102"/>
          </a:xfrm>
          <a:prstGeom prst="rect">
            <a:avLst/>
          </a:prstGeom>
          <a:solidFill>
            <a:srgbClr val="EF404A"/>
          </a:solidFill>
        </p:spPr>
        <p:txBody>
          <a:bodyPr wrap="square" lIns="36000" tIns="36000" rIns="36000" bIns="36000" rtlCol="0" anchor="ctr">
            <a:noAutofit/>
          </a:bodyPr>
          <a:lstStyle/>
          <a:p>
            <a:pPr algn="ctr"/>
            <a:r>
              <a:rPr lang="en-US" sz="700" i="1">
                <a:solidFill>
                  <a:schemeClr val="bg1"/>
                </a:solidFill>
              </a:rPr>
              <a:t>239, 64, 74</a:t>
            </a:r>
            <a:endParaRPr lang="en-FI" sz="700" i="1">
              <a:solidFill>
                <a:schemeClr val="bg1"/>
              </a:solidFill>
            </a:endParaRPr>
          </a:p>
        </p:txBody>
      </p:sp>
      <p:sp>
        <p:nvSpPr>
          <p:cNvPr id="18" name="TextBox 17">
            <a:extLst>
              <a:ext uri="{FF2B5EF4-FFF2-40B4-BE49-F238E27FC236}">
                <a16:creationId xmlns:a16="http://schemas.microsoft.com/office/drawing/2014/main" id="{39BE7B12-F2BA-46D6-B2A5-79A387C6FE18}"/>
              </a:ext>
            </a:extLst>
          </p:cNvPr>
          <p:cNvSpPr txBox="1"/>
          <p:nvPr userDrawn="1"/>
        </p:nvSpPr>
        <p:spPr>
          <a:xfrm>
            <a:off x="-707468" y="1104546"/>
            <a:ext cx="640113" cy="225102"/>
          </a:xfrm>
          <a:prstGeom prst="rect">
            <a:avLst/>
          </a:prstGeom>
          <a:solidFill>
            <a:srgbClr val="B9E5FB"/>
          </a:solidFill>
        </p:spPr>
        <p:txBody>
          <a:bodyPr wrap="square" lIns="36000" tIns="36000" rIns="36000" bIns="36000" rtlCol="0" anchor="ctr">
            <a:noAutofit/>
          </a:bodyPr>
          <a:lstStyle/>
          <a:p>
            <a:pPr algn="ctr"/>
            <a:r>
              <a:rPr lang="en-US" sz="700" i="1">
                <a:solidFill>
                  <a:schemeClr val="tx1"/>
                </a:solidFill>
              </a:rPr>
              <a:t>185, 229, 251</a:t>
            </a:r>
            <a:endParaRPr lang="en-FI" sz="700" i="1">
              <a:solidFill>
                <a:schemeClr val="tx1"/>
              </a:solidFill>
            </a:endParaRPr>
          </a:p>
        </p:txBody>
      </p:sp>
      <p:sp>
        <p:nvSpPr>
          <p:cNvPr id="19" name="TextBox 18">
            <a:extLst>
              <a:ext uri="{FF2B5EF4-FFF2-40B4-BE49-F238E27FC236}">
                <a16:creationId xmlns:a16="http://schemas.microsoft.com/office/drawing/2014/main" id="{8615F2D9-F5EC-4E99-B4D2-F1C59D07745E}"/>
              </a:ext>
            </a:extLst>
          </p:cNvPr>
          <p:cNvSpPr txBox="1"/>
          <p:nvPr userDrawn="1"/>
        </p:nvSpPr>
        <p:spPr>
          <a:xfrm>
            <a:off x="-706445" y="555518"/>
            <a:ext cx="640113" cy="225102"/>
          </a:xfrm>
          <a:prstGeom prst="rect">
            <a:avLst/>
          </a:prstGeom>
          <a:solidFill>
            <a:srgbClr val="244831"/>
          </a:solidFill>
        </p:spPr>
        <p:txBody>
          <a:bodyPr wrap="square" lIns="36000" tIns="36000" rIns="36000" bIns="36000" rtlCol="0" anchor="ctr">
            <a:noAutofit/>
          </a:bodyPr>
          <a:lstStyle/>
          <a:p>
            <a:pPr algn="ctr"/>
            <a:r>
              <a:rPr lang="en-US" sz="700" i="1">
                <a:solidFill>
                  <a:schemeClr val="bg1"/>
                </a:solidFill>
              </a:rPr>
              <a:t>36, 72, 49</a:t>
            </a:r>
            <a:endParaRPr lang="en-FI" sz="700" i="1">
              <a:solidFill>
                <a:schemeClr val="bg1"/>
              </a:solidFill>
            </a:endParaRPr>
          </a:p>
        </p:txBody>
      </p:sp>
      <p:sp>
        <p:nvSpPr>
          <p:cNvPr id="20" name="TextBox 19">
            <a:extLst>
              <a:ext uri="{FF2B5EF4-FFF2-40B4-BE49-F238E27FC236}">
                <a16:creationId xmlns:a16="http://schemas.microsoft.com/office/drawing/2014/main" id="{902E005B-412F-4E9C-876C-E65EF8CCCFD4}"/>
              </a:ext>
            </a:extLst>
          </p:cNvPr>
          <p:cNvSpPr txBox="1"/>
          <p:nvPr userDrawn="1"/>
        </p:nvSpPr>
        <p:spPr>
          <a:xfrm>
            <a:off x="-707468" y="830032"/>
            <a:ext cx="640113" cy="225102"/>
          </a:xfrm>
          <a:prstGeom prst="rect">
            <a:avLst/>
          </a:prstGeom>
          <a:solidFill>
            <a:srgbClr val="FFFCD5"/>
          </a:solidFill>
        </p:spPr>
        <p:txBody>
          <a:bodyPr wrap="square" lIns="36000" tIns="36000" rIns="36000" bIns="36000" rtlCol="0" anchor="ctr">
            <a:noAutofit/>
          </a:bodyPr>
          <a:lstStyle/>
          <a:p>
            <a:pPr algn="ctr"/>
            <a:r>
              <a:rPr lang="en-US" sz="700" i="1">
                <a:solidFill>
                  <a:schemeClr val="tx1"/>
                </a:solidFill>
              </a:rPr>
              <a:t>255, 252, 213</a:t>
            </a:r>
            <a:endParaRPr lang="en-FI" sz="700" i="1">
              <a:solidFill>
                <a:schemeClr val="tx1"/>
              </a:solidFill>
            </a:endParaRPr>
          </a:p>
        </p:txBody>
      </p:sp>
      <p:sp>
        <p:nvSpPr>
          <p:cNvPr id="21" name="TextBox 20">
            <a:extLst>
              <a:ext uri="{FF2B5EF4-FFF2-40B4-BE49-F238E27FC236}">
                <a16:creationId xmlns:a16="http://schemas.microsoft.com/office/drawing/2014/main" id="{A6593B9E-F4BF-41EE-B59F-2BB5E6D28065}"/>
              </a:ext>
            </a:extLst>
          </p:cNvPr>
          <p:cNvSpPr txBox="1"/>
          <p:nvPr userDrawn="1"/>
        </p:nvSpPr>
        <p:spPr>
          <a:xfrm>
            <a:off x="-708495" y="2202601"/>
            <a:ext cx="640113" cy="225102"/>
          </a:xfrm>
          <a:prstGeom prst="rect">
            <a:avLst/>
          </a:prstGeom>
          <a:solidFill>
            <a:srgbClr val="E6E6E6"/>
          </a:solidFill>
          <a:ln>
            <a:solidFill>
              <a:schemeClr val="tx1"/>
            </a:solidFill>
          </a:ln>
        </p:spPr>
        <p:txBody>
          <a:bodyPr wrap="square" lIns="36000" tIns="36000" rIns="36000" bIns="36000" rtlCol="0" anchor="ctr">
            <a:noAutofit/>
          </a:bodyPr>
          <a:lstStyle/>
          <a:p>
            <a:pPr algn="ctr"/>
            <a:r>
              <a:rPr lang="en-US" sz="700" i="1">
                <a:solidFill>
                  <a:schemeClr val="tx1"/>
                </a:solidFill>
              </a:rPr>
              <a:t>230, 230, 230</a:t>
            </a:r>
            <a:endParaRPr lang="en-FI" sz="700" i="1">
              <a:solidFill>
                <a:schemeClr val="tx1"/>
              </a:solidFill>
            </a:endParaRPr>
          </a:p>
        </p:txBody>
      </p:sp>
      <p:sp>
        <p:nvSpPr>
          <p:cNvPr id="22" name="TextBox 21">
            <a:extLst>
              <a:ext uri="{FF2B5EF4-FFF2-40B4-BE49-F238E27FC236}">
                <a16:creationId xmlns:a16="http://schemas.microsoft.com/office/drawing/2014/main" id="{173F0892-14C4-4B9C-B6EB-757C92EA4ACC}"/>
              </a:ext>
            </a:extLst>
          </p:cNvPr>
          <p:cNvSpPr txBox="1"/>
          <p:nvPr userDrawn="1"/>
        </p:nvSpPr>
        <p:spPr>
          <a:xfrm>
            <a:off x="-708492" y="1653574"/>
            <a:ext cx="640113" cy="225102"/>
          </a:xfrm>
          <a:prstGeom prst="rect">
            <a:avLst/>
          </a:prstGeom>
          <a:solidFill>
            <a:srgbClr val="FFFFFF"/>
          </a:solidFill>
          <a:ln>
            <a:noFill/>
          </a:ln>
        </p:spPr>
        <p:txBody>
          <a:bodyPr wrap="square" lIns="36000" tIns="36000" rIns="36000" bIns="36000" rtlCol="0" anchor="ctr">
            <a:noAutofit/>
          </a:bodyPr>
          <a:lstStyle/>
          <a:p>
            <a:pPr algn="ctr"/>
            <a:r>
              <a:rPr lang="en-US" sz="700" i="1">
                <a:solidFill>
                  <a:schemeClr val="tx1"/>
                </a:solidFill>
              </a:rPr>
              <a:t>255, 255, 255</a:t>
            </a:r>
            <a:endParaRPr lang="en-FI" sz="700" i="1">
              <a:solidFill>
                <a:schemeClr val="tx1"/>
              </a:solidFill>
            </a:endParaRPr>
          </a:p>
        </p:txBody>
      </p:sp>
      <p:sp>
        <p:nvSpPr>
          <p:cNvPr id="23" name="Text Placeholder 4">
            <a:extLst>
              <a:ext uri="{FF2B5EF4-FFF2-40B4-BE49-F238E27FC236}">
                <a16:creationId xmlns:a16="http://schemas.microsoft.com/office/drawing/2014/main" id="{1EC03ADB-D970-4D23-A9A7-E9D6F7AFFE63}"/>
              </a:ext>
            </a:extLst>
          </p:cNvPr>
          <p:cNvSpPr>
            <a:spLocks noGrp="1"/>
          </p:cNvSpPr>
          <p:nvPr>
            <p:ph type="body" sz="quarter" idx="15" hasCustomPrompt="1"/>
          </p:nvPr>
        </p:nvSpPr>
        <p:spPr>
          <a:xfrm>
            <a:off x="1619249" y="6278988"/>
            <a:ext cx="7421563" cy="388938"/>
          </a:xfrm>
        </p:spPr>
        <p:txBody>
          <a:bodyPr tIns="0">
            <a:noAutofit/>
          </a:bodyPr>
          <a:lstStyle>
            <a:lvl1pPr marL="0" indent="0">
              <a:spcBef>
                <a:spcPts val="200"/>
              </a:spcBef>
              <a:spcAft>
                <a:spcPts val="200"/>
              </a:spcAft>
              <a:buNone/>
              <a:defRPr sz="700" i="1">
                <a:solidFill>
                  <a:schemeClr val="tx2"/>
                </a:solidFill>
              </a:defRPr>
            </a:lvl1pPr>
          </a:lstStyle>
          <a:p>
            <a:pPr lvl="0"/>
            <a:r>
              <a:rPr lang="en-US"/>
              <a:t>Notes: [Xx]</a:t>
            </a:r>
          </a:p>
          <a:p>
            <a:pPr lvl="0"/>
            <a:r>
              <a:rPr lang="en-US"/>
              <a:t>Sources: [Xx]</a:t>
            </a:r>
          </a:p>
        </p:txBody>
      </p:sp>
      <p:pic>
        <p:nvPicPr>
          <p:cNvPr id="25" name="Picture 24" descr="A sign in the dark&#10;&#10;Description automatically generated">
            <a:extLst>
              <a:ext uri="{FF2B5EF4-FFF2-40B4-BE49-F238E27FC236}">
                <a16:creationId xmlns:a16="http://schemas.microsoft.com/office/drawing/2014/main" id="{1E463DAF-C0FF-4063-9D07-2B0D39441541}"/>
              </a:ext>
            </a:extLst>
          </p:cNvPr>
          <p:cNvPicPr>
            <a:picLocks noChangeAspect="1"/>
          </p:cNvPicPr>
          <p:nvPr userDrawn="1"/>
        </p:nvPicPr>
        <p:blipFill>
          <a:blip r:embed="rId2"/>
          <a:stretch>
            <a:fillRect/>
          </a:stretch>
        </p:blipFill>
        <p:spPr>
          <a:xfrm>
            <a:off x="306532" y="6173398"/>
            <a:ext cx="1178038" cy="387584"/>
          </a:xfrm>
          <a:prstGeom prst="rect">
            <a:avLst/>
          </a:prstGeom>
        </p:spPr>
      </p:pic>
    </p:spTree>
    <p:extLst>
      <p:ext uri="{BB962C8B-B14F-4D97-AF65-F5344CB8AC3E}">
        <p14:creationId xmlns:p14="http://schemas.microsoft.com/office/powerpoint/2010/main" val="1571179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0x0">
    <p:spTree>
      <p:nvGrpSpPr>
        <p:cNvPr id="1" name=""/>
        <p:cNvGrpSpPr/>
        <p:nvPr/>
      </p:nvGrpSpPr>
      <p:grpSpPr>
        <a:xfrm>
          <a:off x="0" y="0"/>
          <a:ext cx="0" cy="0"/>
          <a:chOff x="0" y="0"/>
          <a:chExt cx="0" cy="0"/>
        </a:xfrm>
      </p:grpSpPr>
      <p:graphicFrame>
        <p:nvGraphicFramePr>
          <p:cNvPr id="48" name="Object 47" hidden="1">
            <a:extLst>
              <a:ext uri="{FF2B5EF4-FFF2-40B4-BE49-F238E27FC236}">
                <a16:creationId xmlns:a16="http://schemas.microsoft.com/office/drawing/2014/main" id="{DA6F1354-592D-4582-8078-AFBE93B70A1B}"/>
              </a:ext>
            </a:extLst>
          </p:cNvPr>
          <p:cNvGraphicFramePr>
            <a:graphicFrameLocks noChangeAspect="1"/>
          </p:cNvGraphicFramePr>
          <p:nvPr userDrawn="1">
            <p:custDataLst>
              <p:tags r:id="rId1"/>
            </p:custDataLst>
            <p:extLst>
              <p:ext uri="{D42A27DB-BD31-4B8C-83A1-F6EECF244321}">
                <p14:modId xmlns:p14="http://schemas.microsoft.com/office/powerpoint/2010/main" val="4167807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8" name="Object 47" hidden="1">
                        <a:extLst>
                          <a:ext uri="{FF2B5EF4-FFF2-40B4-BE49-F238E27FC236}">
                            <a16:creationId xmlns:a16="http://schemas.microsoft.com/office/drawing/2014/main" id="{DA6F1354-592D-4582-8078-AFBE93B70A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hidden="1">
            <a:extLst>
              <a:ext uri="{FF2B5EF4-FFF2-40B4-BE49-F238E27FC236}">
                <a16:creationId xmlns:a16="http://schemas.microsoft.com/office/drawing/2014/main" id="{ED7E5D86-22F8-47F8-9894-5CF764DA76F5}"/>
              </a:ext>
            </a:extLst>
          </p:cNvPr>
          <p:cNvSpPr/>
          <p:nvPr userDrawn="1">
            <p:custDataLst>
              <p:tags r:id="rId2"/>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1" i="0" baseline="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DD4BB8D-512A-4813-8E79-FE81AC6114D1}"/>
              </a:ext>
            </a:extLst>
          </p:cNvPr>
          <p:cNvSpPr>
            <a:spLocks noGrp="1"/>
          </p:cNvSpPr>
          <p:nvPr>
            <p:ph type="title"/>
          </p:nvPr>
        </p:nvSpPr>
        <p:spPr/>
        <p:txBody>
          <a:bodyPr/>
          <a:lstStyle/>
          <a:p>
            <a:r>
              <a:rPr lang="en-US"/>
              <a:t>Click to edit Master title style</a:t>
            </a:r>
            <a:endParaRPr lang="en-FI"/>
          </a:p>
        </p:txBody>
      </p:sp>
      <p:sp>
        <p:nvSpPr>
          <p:cNvPr id="3" name="Slide Number Placeholder 2">
            <a:extLst>
              <a:ext uri="{FF2B5EF4-FFF2-40B4-BE49-F238E27FC236}">
                <a16:creationId xmlns:a16="http://schemas.microsoft.com/office/drawing/2014/main" id="{59DDD01B-F661-4C85-BD20-606AAF3A1CF1}"/>
              </a:ext>
            </a:extLst>
          </p:cNvPr>
          <p:cNvSpPr>
            <a:spLocks noGrp="1"/>
          </p:cNvSpPr>
          <p:nvPr>
            <p:ph type="sldNum" sz="quarter" idx="10"/>
          </p:nvPr>
        </p:nvSpPr>
        <p:spPr/>
        <p:txBody>
          <a:bodyPr/>
          <a:lstStyle/>
          <a:p>
            <a:r>
              <a:rPr lang="en-US"/>
              <a:t>	</a:t>
            </a:r>
            <a:fld id="{68FA283E-3BC3-D945-9B9B-7400D6F285A3}" type="slidenum">
              <a:rPr lang="en-US" smtClean="0"/>
              <a:pPr/>
              <a:t>‹#›</a:t>
            </a:fld>
            <a:endParaRPr lang="en-US"/>
          </a:p>
        </p:txBody>
      </p:sp>
      <p:sp>
        <p:nvSpPr>
          <p:cNvPr id="5" name="Text Placeholder 4">
            <a:extLst>
              <a:ext uri="{FF2B5EF4-FFF2-40B4-BE49-F238E27FC236}">
                <a16:creationId xmlns:a16="http://schemas.microsoft.com/office/drawing/2014/main" id="{5DE1D05D-215C-4FF7-A051-C868C314A25A}"/>
              </a:ext>
            </a:extLst>
          </p:cNvPr>
          <p:cNvSpPr>
            <a:spLocks noGrp="1"/>
          </p:cNvSpPr>
          <p:nvPr>
            <p:ph type="body" sz="quarter" idx="11" hasCustomPrompt="1"/>
          </p:nvPr>
        </p:nvSpPr>
        <p:spPr>
          <a:xfrm>
            <a:off x="1619249" y="6278988"/>
            <a:ext cx="7421563" cy="388938"/>
          </a:xfrm>
        </p:spPr>
        <p:txBody>
          <a:bodyPr tIns="0">
            <a:noAutofit/>
          </a:bodyPr>
          <a:lstStyle>
            <a:lvl1pPr marL="0" indent="0">
              <a:spcBef>
                <a:spcPts val="200"/>
              </a:spcBef>
              <a:spcAft>
                <a:spcPts val="200"/>
              </a:spcAft>
              <a:buNone/>
              <a:defRPr sz="700" i="1">
                <a:solidFill>
                  <a:schemeClr val="tx2"/>
                </a:solidFill>
              </a:defRPr>
            </a:lvl1pPr>
          </a:lstStyle>
          <a:p>
            <a:pPr lvl="0"/>
            <a:r>
              <a:rPr lang="en-US"/>
              <a:t>Notes: [Xx]</a:t>
            </a:r>
          </a:p>
          <a:p>
            <a:pPr lvl="0"/>
            <a:r>
              <a:rPr lang="en-US"/>
              <a:t>Sources: [Xx]</a:t>
            </a:r>
          </a:p>
        </p:txBody>
      </p:sp>
      <p:sp>
        <p:nvSpPr>
          <p:cNvPr id="6" name="Text Placeholder 3">
            <a:extLst>
              <a:ext uri="{FF2B5EF4-FFF2-40B4-BE49-F238E27FC236}">
                <a16:creationId xmlns:a16="http://schemas.microsoft.com/office/drawing/2014/main" id="{987C0F36-CEA1-4E81-9B9F-99BBBB5ECBF3}"/>
              </a:ext>
            </a:extLst>
          </p:cNvPr>
          <p:cNvSpPr>
            <a:spLocks noGrp="1"/>
          </p:cNvSpPr>
          <p:nvPr>
            <p:ph type="body" sz="quarter" idx="12" hasCustomPrompt="1"/>
          </p:nvPr>
        </p:nvSpPr>
        <p:spPr>
          <a:xfrm>
            <a:off x="407988" y="858449"/>
            <a:ext cx="11376025" cy="249027"/>
          </a:xfrm>
        </p:spPr>
        <p:txBody>
          <a:bodyPr lIns="0" tIns="0" bIns="0"/>
          <a:lstStyle>
            <a:lvl1pPr marL="0" indent="0">
              <a:buNone/>
              <a:defRPr sz="1800" i="1"/>
            </a:lvl1pPr>
          </a:lstStyle>
          <a:p>
            <a:pPr lvl="0"/>
            <a:r>
              <a:rPr lang="en-US"/>
              <a:t>[Slide sub-header]</a:t>
            </a:r>
            <a:endParaRPr lang="en-FI"/>
          </a:p>
        </p:txBody>
      </p:sp>
      <p:cxnSp>
        <p:nvCxnSpPr>
          <p:cNvPr id="7" name="Gerader Verbinder 10">
            <a:extLst>
              <a:ext uri="{FF2B5EF4-FFF2-40B4-BE49-F238E27FC236}">
                <a16:creationId xmlns:a16="http://schemas.microsoft.com/office/drawing/2014/main" id="{6F6630A3-6CC3-46A0-BE3E-E11164EF6F00}"/>
              </a:ext>
            </a:extLst>
          </p:cNvPr>
          <p:cNvCxnSpPr>
            <a:cxnSpLocks/>
          </p:cNvCxnSpPr>
          <p:nvPr userDrawn="1"/>
        </p:nvCxnSpPr>
        <p:spPr>
          <a:xfrm>
            <a:off x="407988" y="6200775"/>
            <a:ext cx="1137602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B57E3F-B6D9-484B-BF96-44A2C06E16D4}"/>
              </a:ext>
            </a:extLst>
          </p:cNvPr>
          <p:cNvSpPr txBox="1"/>
          <p:nvPr userDrawn="1"/>
        </p:nvSpPr>
        <p:spPr>
          <a:xfrm>
            <a:off x="-706445" y="6490"/>
            <a:ext cx="640113" cy="225102"/>
          </a:xfrm>
          <a:prstGeom prst="rect">
            <a:avLst/>
          </a:prstGeom>
          <a:solidFill>
            <a:srgbClr val="9A8C82"/>
          </a:solidFill>
        </p:spPr>
        <p:txBody>
          <a:bodyPr wrap="square" lIns="36000" tIns="36000" rIns="36000" bIns="36000" rtlCol="0" anchor="ctr">
            <a:noAutofit/>
          </a:bodyPr>
          <a:lstStyle/>
          <a:p>
            <a:pPr algn="ctr"/>
            <a:r>
              <a:rPr lang="en-US" sz="700" i="1">
                <a:solidFill>
                  <a:schemeClr val="bg1"/>
                </a:solidFill>
              </a:rPr>
              <a:t>154, 140, 130</a:t>
            </a:r>
            <a:endParaRPr lang="en-FI" sz="700" i="1">
              <a:solidFill>
                <a:schemeClr val="bg1"/>
              </a:solidFill>
            </a:endParaRPr>
          </a:p>
        </p:txBody>
      </p:sp>
      <p:sp>
        <p:nvSpPr>
          <p:cNvPr id="11" name="TextBox 10">
            <a:extLst>
              <a:ext uri="{FF2B5EF4-FFF2-40B4-BE49-F238E27FC236}">
                <a16:creationId xmlns:a16="http://schemas.microsoft.com/office/drawing/2014/main" id="{1CD2FC77-8896-41B9-84BF-38B77662A615}"/>
              </a:ext>
            </a:extLst>
          </p:cNvPr>
          <p:cNvSpPr txBox="1"/>
          <p:nvPr userDrawn="1"/>
        </p:nvSpPr>
        <p:spPr>
          <a:xfrm>
            <a:off x="-708494" y="281004"/>
            <a:ext cx="640113" cy="225102"/>
          </a:xfrm>
          <a:prstGeom prst="rect">
            <a:avLst/>
          </a:prstGeom>
          <a:solidFill>
            <a:srgbClr val="A6D8C0"/>
          </a:solidFill>
        </p:spPr>
        <p:txBody>
          <a:bodyPr wrap="square" lIns="36000" tIns="36000" rIns="36000" bIns="36000" rtlCol="0" anchor="ctr">
            <a:noAutofit/>
          </a:bodyPr>
          <a:lstStyle/>
          <a:p>
            <a:pPr algn="ctr"/>
            <a:r>
              <a:rPr lang="en-US" sz="700" i="1">
                <a:solidFill>
                  <a:schemeClr val="tx1"/>
                </a:solidFill>
              </a:rPr>
              <a:t>166, 216, 192</a:t>
            </a:r>
            <a:endParaRPr lang="en-FI" sz="700" i="1">
              <a:solidFill>
                <a:schemeClr val="tx1"/>
              </a:solidFill>
            </a:endParaRPr>
          </a:p>
        </p:txBody>
      </p:sp>
      <p:sp>
        <p:nvSpPr>
          <p:cNvPr id="12" name="TextBox 11">
            <a:extLst>
              <a:ext uri="{FF2B5EF4-FFF2-40B4-BE49-F238E27FC236}">
                <a16:creationId xmlns:a16="http://schemas.microsoft.com/office/drawing/2014/main" id="{D7DB9ACD-3F5D-4D23-93A8-86C06631AC65}"/>
              </a:ext>
            </a:extLst>
          </p:cNvPr>
          <p:cNvSpPr txBox="1"/>
          <p:nvPr userDrawn="1"/>
        </p:nvSpPr>
        <p:spPr>
          <a:xfrm>
            <a:off x="-708496" y="1379060"/>
            <a:ext cx="640113" cy="225102"/>
          </a:xfrm>
          <a:prstGeom prst="rect">
            <a:avLst/>
          </a:prstGeom>
          <a:solidFill>
            <a:srgbClr val="000000"/>
          </a:solidFill>
        </p:spPr>
        <p:txBody>
          <a:bodyPr wrap="square" lIns="36000" tIns="36000" rIns="36000" bIns="36000" rtlCol="0" anchor="ctr">
            <a:noAutofit/>
          </a:bodyPr>
          <a:lstStyle/>
          <a:p>
            <a:pPr algn="ctr"/>
            <a:r>
              <a:rPr lang="en-US" sz="700" i="1">
                <a:solidFill>
                  <a:schemeClr val="bg1"/>
                </a:solidFill>
              </a:rPr>
              <a:t>0, 0, 0</a:t>
            </a:r>
            <a:endParaRPr lang="en-FI" sz="700" i="1">
              <a:solidFill>
                <a:schemeClr val="bg1"/>
              </a:solidFill>
            </a:endParaRPr>
          </a:p>
        </p:txBody>
      </p:sp>
      <p:sp>
        <p:nvSpPr>
          <p:cNvPr id="13" name="TextBox 12">
            <a:extLst>
              <a:ext uri="{FF2B5EF4-FFF2-40B4-BE49-F238E27FC236}">
                <a16:creationId xmlns:a16="http://schemas.microsoft.com/office/drawing/2014/main" id="{968D281C-1421-491E-BB1F-69700396D82E}"/>
              </a:ext>
            </a:extLst>
          </p:cNvPr>
          <p:cNvSpPr txBox="1"/>
          <p:nvPr userDrawn="1"/>
        </p:nvSpPr>
        <p:spPr>
          <a:xfrm>
            <a:off x="-708494" y="1928088"/>
            <a:ext cx="640113" cy="225102"/>
          </a:xfrm>
          <a:prstGeom prst="rect">
            <a:avLst/>
          </a:prstGeom>
          <a:solidFill>
            <a:srgbClr val="EF404A"/>
          </a:solidFill>
        </p:spPr>
        <p:txBody>
          <a:bodyPr wrap="square" lIns="36000" tIns="36000" rIns="36000" bIns="36000" rtlCol="0" anchor="ctr">
            <a:noAutofit/>
          </a:bodyPr>
          <a:lstStyle/>
          <a:p>
            <a:pPr algn="ctr"/>
            <a:r>
              <a:rPr lang="en-US" sz="700" i="1">
                <a:solidFill>
                  <a:schemeClr val="bg1"/>
                </a:solidFill>
              </a:rPr>
              <a:t>239, 64, 74</a:t>
            </a:r>
            <a:endParaRPr lang="en-FI" sz="700" i="1">
              <a:solidFill>
                <a:schemeClr val="bg1"/>
              </a:solidFill>
            </a:endParaRPr>
          </a:p>
        </p:txBody>
      </p:sp>
      <p:sp>
        <p:nvSpPr>
          <p:cNvPr id="14" name="TextBox 13">
            <a:extLst>
              <a:ext uri="{FF2B5EF4-FFF2-40B4-BE49-F238E27FC236}">
                <a16:creationId xmlns:a16="http://schemas.microsoft.com/office/drawing/2014/main" id="{C264BA7E-129B-473F-ADF1-BF28DB7E277A}"/>
              </a:ext>
            </a:extLst>
          </p:cNvPr>
          <p:cNvSpPr txBox="1"/>
          <p:nvPr userDrawn="1"/>
        </p:nvSpPr>
        <p:spPr>
          <a:xfrm>
            <a:off x="-707468" y="1104546"/>
            <a:ext cx="640113" cy="225102"/>
          </a:xfrm>
          <a:prstGeom prst="rect">
            <a:avLst/>
          </a:prstGeom>
          <a:solidFill>
            <a:srgbClr val="B9E5FB"/>
          </a:solidFill>
        </p:spPr>
        <p:txBody>
          <a:bodyPr wrap="square" lIns="36000" tIns="36000" rIns="36000" bIns="36000" rtlCol="0" anchor="ctr">
            <a:noAutofit/>
          </a:bodyPr>
          <a:lstStyle/>
          <a:p>
            <a:pPr algn="ctr"/>
            <a:r>
              <a:rPr lang="en-US" sz="700" i="1">
                <a:solidFill>
                  <a:schemeClr val="tx1"/>
                </a:solidFill>
              </a:rPr>
              <a:t>185, 229, 251</a:t>
            </a:r>
            <a:endParaRPr lang="en-FI" sz="700" i="1">
              <a:solidFill>
                <a:schemeClr val="tx1"/>
              </a:solidFill>
            </a:endParaRPr>
          </a:p>
        </p:txBody>
      </p:sp>
      <p:sp>
        <p:nvSpPr>
          <p:cNvPr id="15" name="TextBox 14">
            <a:extLst>
              <a:ext uri="{FF2B5EF4-FFF2-40B4-BE49-F238E27FC236}">
                <a16:creationId xmlns:a16="http://schemas.microsoft.com/office/drawing/2014/main" id="{22A7B9A2-8735-483F-A410-8A7F9E46E4F0}"/>
              </a:ext>
            </a:extLst>
          </p:cNvPr>
          <p:cNvSpPr txBox="1"/>
          <p:nvPr userDrawn="1"/>
        </p:nvSpPr>
        <p:spPr>
          <a:xfrm>
            <a:off x="-706445" y="555518"/>
            <a:ext cx="640113" cy="225102"/>
          </a:xfrm>
          <a:prstGeom prst="rect">
            <a:avLst/>
          </a:prstGeom>
          <a:solidFill>
            <a:srgbClr val="244831"/>
          </a:solidFill>
        </p:spPr>
        <p:txBody>
          <a:bodyPr wrap="square" lIns="36000" tIns="36000" rIns="36000" bIns="36000" rtlCol="0" anchor="ctr">
            <a:noAutofit/>
          </a:bodyPr>
          <a:lstStyle/>
          <a:p>
            <a:pPr algn="ctr"/>
            <a:r>
              <a:rPr lang="en-US" sz="700" i="1">
                <a:solidFill>
                  <a:schemeClr val="bg1"/>
                </a:solidFill>
              </a:rPr>
              <a:t>36, 72, 49</a:t>
            </a:r>
            <a:endParaRPr lang="en-FI" sz="700" i="1">
              <a:solidFill>
                <a:schemeClr val="bg1"/>
              </a:solidFill>
            </a:endParaRPr>
          </a:p>
        </p:txBody>
      </p:sp>
      <p:sp>
        <p:nvSpPr>
          <p:cNvPr id="16" name="TextBox 15">
            <a:extLst>
              <a:ext uri="{FF2B5EF4-FFF2-40B4-BE49-F238E27FC236}">
                <a16:creationId xmlns:a16="http://schemas.microsoft.com/office/drawing/2014/main" id="{28332AD8-6127-4D9C-89DA-3FCC33735694}"/>
              </a:ext>
            </a:extLst>
          </p:cNvPr>
          <p:cNvSpPr txBox="1"/>
          <p:nvPr userDrawn="1"/>
        </p:nvSpPr>
        <p:spPr>
          <a:xfrm>
            <a:off x="-707468" y="830032"/>
            <a:ext cx="640113" cy="225102"/>
          </a:xfrm>
          <a:prstGeom prst="rect">
            <a:avLst/>
          </a:prstGeom>
          <a:solidFill>
            <a:srgbClr val="FFFCD5"/>
          </a:solidFill>
        </p:spPr>
        <p:txBody>
          <a:bodyPr wrap="square" lIns="36000" tIns="36000" rIns="36000" bIns="36000" rtlCol="0" anchor="ctr">
            <a:noAutofit/>
          </a:bodyPr>
          <a:lstStyle/>
          <a:p>
            <a:pPr algn="ctr"/>
            <a:r>
              <a:rPr lang="en-US" sz="700" i="1">
                <a:solidFill>
                  <a:schemeClr val="tx1"/>
                </a:solidFill>
              </a:rPr>
              <a:t>255, 252, 213</a:t>
            </a:r>
            <a:endParaRPr lang="en-FI" sz="700" i="1">
              <a:solidFill>
                <a:schemeClr val="tx1"/>
              </a:solidFill>
            </a:endParaRPr>
          </a:p>
        </p:txBody>
      </p:sp>
      <p:sp>
        <p:nvSpPr>
          <p:cNvPr id="17" name="TextBox 16">
            <a:extLst>
              <a:ext uri="{FF2B5EF4-FFF2-40B4-BE49-F238E27FC236}">
                <a16:creationId xmlns:a16="http://schemas.microsoft.com/office/drawing/2014/main" id="{F050C0DB-34B5-45C1-AF4B-81B5AB9FC78A}"/>
              </a:ext>
            </a:extLst>
          </p:cNvPr>
          <p:cNvSpPr txBox="1"/>
          <p:nvPr userDrawn="1"/>
        </p:nvSpPr>
        <p:spPr>
          <a:xfrm>
            <a:off x="-708495" y="2202601"/>
            <a:ext cx="640113" cy="225102"/>
          </a:xfrm>
          <a:prstGeom prst="rect">
            <a:avLst/>
          </a:prstGeom>
          <a:solidFill>
            <a:srgbClr val="E6E6E6"/>
          </a:solidFill>
          <a:ln>
            <a:solidFill>
              <a:schemeClr val="tx1"/>
            </a:solidFill>
          </a:ln>
        </p:spPr>
        <p:txBody>
          <a:bodyPr wrap="square" lIns="36000" tIns="36000" rIns="36000" bIns="36000" rtlCol="0" anchor="ctr">
            <a:noAutofit/>
          </a:bodyPr>
          <a:lstStyle/>
          <a:p>
            <a:pPr algn="ctr"/>
            <a:r>
              <a:rPr lang="en-US" sz="700" i="1">
                <a:solidFill>
                  <a:schemeClr val="tx1"/>
                </a:solidFill>
              </a:rPr>
              <a:t>230, 230, 230</a:t>
            </a:r>
            <a:endParaRPr lang="en-FI" sz="700" i="1">
              <a:solidFill>
                <a:schemeClr val="tx1"/>
              </a:solidFill>
            </a:endParaRPr>
          </a:p>
        </p:txBody>
      </p:sp>
      <p:sp>
        <p:nvSpPr>
          <p:cNvPr id="18" name="TextBox 17">
            <a:extLst>
              <a:ext uri="{FF2B5EF4-FFF2-40B4-BE49-F238E27FC236}">
                <a16:creationId xmlns:a16="http://schemas.microsoft.com/office/drawing/2014/main" id="{88964A04-EEF7-4664-96EA-EDB139C0A3F9}"/>
              </a:ext>
            </a:extLst>
          </p:cNvPr>
          <p:cNvSpPr txBox="1"/>
          <p:nvPr userDrawn="1"/>
        </p:nvSpPr>
        <p:spPr>
          <a:xfrm>
            <a:off x="-708492" y="1653574"/>
            <a:ext cx="640113" cy="225102"/>
          </a:xfrm>
          <a:prstGeom prst="rect">
            <a:avLst/>
          </a:prstGeom>
          <a:solidFill>
            <a:srgbClr val="FFFFFF"/>
          </a:solidFill>
          <a:ln>
            <a:noFill/>
          </a:ln>
        </p:spPr>
        <p:txBody>
          <a:bodyPr wrap="square" lIns="36000" tIns="36000" rIns="36000" bIns="36000" rtlCol="0" anchor="ctr">
            <a:noAutofit/>
          </a:bodyPr>
          <a:lstStyle/>
          <a:p>
            <a:pPr algn="ctr"/>
            <a:r>
              <a:rPr lang="en-US" sz="700" i="1">
                <a:solidFill>
                  <a:schemeClr val="tx1"/>
                </a:solidFill>
              </a:rPr>
              <a:t>255, 255, 255</a:t>
            </a:r>
            <a:endParaRPr lang="en-FI" sz="700" i="1">
              <a:solidFill>
                <a:schemeClr val="tx1"/>
              </a:solidFill>
            </a:endParaRPr>
          </a:p>
        </p:txBody>
      </p:sp>
      <p:pic>
        <p:nvPicPr>
          <p:cNvPr id="20" name="Picture 19" descr="A sign in the dark&#10;&#10;Description automatically generated">
            <a:extLst>
              <a:ext uri="{FF2B5EF4-FFF2-40B4-BE49-F238E27FC236}">
                <a16:creationId xmlns:a16="http://schemas.microsoft.com/office/drawing/2014/main" id="{D343A6A6-9AF1-43F4-A18B-CFF1CEE326AB}"/>
              </a:ext>
            </a:extLst>
          </p:cNvPr>
          <p:cNvPicPr>
            <a:picLocks noChangeAspect="1"/>
          </p:cNvPicPr>
          <p:nvPr userDrawn="1"/>
        </p:nvPicPr>
        <p:blipFill>
          <a:blip r:embed="rId6"/>
          <a:stretch>
            <a:fillRect/>
          </a:stretch>
        </p:blipFill>
        <p:spPr>
          <a:xfrm>
            <a:off x="306532" y="6173398"/>
            <a:ext cx="1178038" cy="387584"/>
          </a:xfrm>
          <a:prstGeom prst="rect">
            <a:avLst/>
          </a:prstGeom>
        </p:spPr>
      </p:pic>
    </p:spTree>
    <p:extLst>
      <p:ext uri="{BB962C8B-B14F-4D97-AF65-F5344CB8AC3E}">
        <p14:creationId xmlns:p14="http://schemas.microsoft.com/office/powerpoint/2010/main" val="426041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CG-sub-section-title-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1800106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CG-sub-section-title-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83296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CG-sub-section-title-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18358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CG-sub-section-title-slide-no-image">
    <p:bg>
      <p:bgPr>
        <a:solidFill>
          <a:schemeClr val="bg1"/>
        </a:solidFill>
        <a:effectLst/>
      </p:bgPr>
    </p:bg>
    <p:spTree>
      <p:nvGrpSpPr>
        <p:cNvPr id="1" name=""/>
        <p:cNvGrpSpPr/>
        <p:nvPr/>
      </p:nvGrpSpPr>
      <p:grpSpPr>
        <a:xfrm>
          <a:off x="0" y="0"/>
          <a:ext cx="0" cy="0"/>
          <a:chOff x="0" y="0"/>
          <a:chExt cx="0" cy="0"/>
        </a:xfrm>
      </p:grpSpPr>
      <p:sp>
        <p:nvSpPr>
          <p:cNvPr id="8" name="FCG Elementti">
            <a:extLst>
              <a:ext uri="{FF2B5EF4-FFF2-40B4-BE49-F238E27FC236}">
                <a16:creationId xmlns:a16="http://schemas.microsoft.com/office/drawing/2014/main" id="{4E68FA17-54A9-461B-89F3-5F80B32A09C5}"/>
              </a:ext>
            </a:extLst>
          </p:cNvPr>
          <p:cNvSpPr/>
          <p:nvPr userDrawn="1"/>
        </p:nvSpPr>
        <p:spPr>
          <a:xfrm>
            <a:off x="3375498" y="1070043"/>
            <a:ext cx="6177064" cy="4287566"/>
          </a:xfrm>
          <a:custGeom>
            <a:avLst/>
            <a:gdLst>
              <a:gd name="connsiteX0" fmla="*/ 238583 w 2550469"/>
              <a:gd name="connsiteY0" fmla="*/ 192 h 1835605"/>
              <a:gd name="connsiteX1" fmla="*/ 275242 w 2550469"/>
              <a:gd name="connsiteY1" fmla="*/ 4751 h 1835605"/>
              <a:gd name="connsiteX2" fmla="*/ 2498990 w 2550469"/>
              <a:gd name="connsiteY2" fmla="*/ 600603 h 1835605"/>
              <a:gd name="connsiteX3" fmla="*/ 2542524 w 2550469"/>
              <a:gd name="connsiteY3" fmla="*/ 693556 h 1835605"/>
              <a:gd name="connsiteX4" fmla="*/ 2045704 w 2550469"/>
              <a:gd name="connsiteY4" fmla="*/ 1762702 h 1835605"/>
              <a:gd name="connsiteX5" fmla="*/ 1927105 w 2550469"/>
              <a:gd name="connsiteY5" fmla="*/ 1835480 h 1835605"/>
              <a:gd name="connsiteX6" fmla="*/ 730753 w 2550469"/>
              <a:gd name="connsiteY6" fmla="*/ 1835605 h 1835605"/>
              <a:gd name="connsiteX7" fmla="*/ 574969 w 2550469"/>
              <a:gd name="connsiteY7" fmla="*/ 1773167 h 1835605"/>
              <a:gd name="connsiteX8" fmla="*/ 52932 w 2550469"/>
              <a:gd name="connsiteY8" fmla="*/ 1249301 h 1835605"/>
              <a:gd name="connsiteX9" fmla="*/ 3972 w 2550469"/>
              <a:gd name="connsiteY9" fmla="*/ 1102435 h 1835605"/>
              <a:gd name="connsiteX10" fmla="*/ 185420 w 2550469"/>
              <a:gd name="connsiteY10" fmla="*/ 62471 h 1835605"/>
              <a:gd name="connsiteX11" fmla="*/ 238583 w 2550469"/>
              <a:gd name="connsiteY11" fmla="*/ 192 h 183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469" h="1835605">
                <a:moveTo>
                  <a:pt x="238583" y="192"/>
                </a:moveTo>
                <a:cubicBezTo>
                  <a:pt x="248954" y="-563"/>
                  <a:pt x="261083" y="901"/>
                  <a:pt x="275242" y="4751"/>
                </a:cubicBezTo>
                <a:lnTo>
                  <a:pt x="2498990" y="600603"/>
                </a:lnTo>
                <a:cubicBezTo>
                  <a:pt x="2552123" y="615120"/>
                  <a:pt x="2559083" y="657591"/>
                  <a:pt x="2542524" y="693556"/>
                </a:cubicBezTo>
                <a:lnTo>
                  <a:pt x="2045704" y="1762702"/>
                </a:lnTo>
                <a:cubicBezTo>
                  <a:pt x="2029478" y="1792323"/>
                  <a:pt x="1995842" y="1833544"/>
                  <a:pt x="1927105" y="1835480"/>
                </a:cubicBezTo>
                <a:lnTo>
                  <a:pt x="730753" y="1835605"/>
                </a:lnTo>
                <a:cubicBezTo>
                  <a:pt x="670325" y="1835708"/>
                  <a:pt x="616784" y="1815877"/>
                  <a:pt x="574969" y="1773167"/>
                </a:cubicBezTo>
                <a:lnTo>
                  <a:pt x="52932" y="1249301"/>
                </a:lnTo>
                <a:cubicBezTo>
                  <a:pt x="5229" y="1202991"/>
                  <a:pt x="-7565" y="1164279"/>
                  <a:pt x="3972" y="1102435"/>
                </a:cubicBezTo>
                <a:lnTo>
                  <a:pt x="185420" y="62471"/>
                </a:lnTo>
                <a:cubicBezTo>
                  <a:pt x="192186" y="24698"/>
                  <a:pt x="207471" y="2456"/>
                  <a:pt x="238583" y="19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3612691" y="2794329"/>
            <a:ext cx="5362006" cy="947778"/>
          </a:xfrm>
        </p:spPr>
        <p:txBody>
          <a:bodyPr anchor="b"/>
          <a:lstStyle>
            <a:lvl1pPr algn="ctr">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3612691" y="3742107"/>
            <a:ext cx="5362007" cy="1022111"/>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153601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164774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CC-contact-informatio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Picture Placeholder 5">
            <a:extLst>
              <a:ext uri="{FF2B5EF4-FFF2-40B4-BE49-F238E27FC236}">
                <a16:creationId xmlns:a16="http://schemas.microsoft.com/office/drawing/2014/main" id="{95480A6B-E75A-42A8-AD76-263033094047}"/>
              </a:ext>
            </a:extLst>
          </p:cNvPr>
          <p:cNvSpPr>
            <a:spLocks noGrp="1"/>
          </p:cNvSpPr>
          <p:nvPr>
            <p:ph type="pic" sz="quarter" idx="13" hasCustomPrompt="1"/>
          </p:nvPr>
        </p:nvSpPr>
        <p:spPr>
          <a:xfrm>
            <a:off x="850049"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8" name="Text Placeholder 7">
            <a:extLst>
              <a:ext uri="{FF2B5EF4-FFF2-40B4-BE49-F238E27FC236}">
                <a16:creationId xmlns:a16="http://schemas.microsoft.com/office/drawing/2014/main" id="{7378C918-FEA0-4A9B-97F5-E5CF3C0587BF}"/>
              </a:ext>
            </a:extLst>
          </p:cNvPr>
          <p:cNvSpPr>
            <a:spLocks noGrp="1"/>
          </p:cNvSpPr>
          <p:nvPr>
            <p:ph type="body" sz="quarter" idx="14" hasCustomPrompt="1"/>
          </p:nvPr>
        </p:nvSpPr>
        <p:spPr>
          <a:xfrm>
            <a:off x="2850299"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
        <p:nvSpPr>
          <p:cNvPr id="9" name="Picture Placeholder 5">
            <a:extLst>
              <a:ext uri="{FF2B5EF4-FFF2-40B4-BE49-F238E27FC236}">
                <a16:creationId xmlns:a16="http://schemas.microsoft.com/office/drawing/2014/main" id="{B9BF0C25-1E38-43D6-A3A3-B0AF5351FB2C}"/>
              </a:ext>
            </a:extLst>
          </p:cNvPr>
          <p:cNvSpPr>
            <a:spLocks noGrp="1"/>
          </p:cNvSpPr>
          <p:nvPr>
            <p:ph type="pic" sz="quarter" idx="15" hasCustomPrompt="1"/>
          </p:nvPr>
        </p:nvSpPr>
        <p:spPr>
          <a:xfrm>
            <a:off x="6463794"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10" name="Text Placeholder 7">
            <a:extLst>
              <a:ext uri="{FF2B5EF4-FFF2-40B4-BE49-F238E27FC236}">
                <a16:creationId xmlns:a16="http://schemas.microsoft.com/office/drawing/2014/main" id="{C5643F5B-9EF1-44DE-8C05-34117EEA1485}"/>
              </a:ext>
            </a:extLst>
          </p:cNvPr>
          <p:cNvSpPr>
            <a:spLocks noGrp="1"/>
          </p:cNvSpPr>
          <p:nvPr>
            <p:ph type="body" sz="quarter" idx="16" hasCustomPrompt="1"/>
          </p:nvPr>
        </p:nvSpPr>
        <p:spPr>
          <a:xfrm>
            <a:off x="8464044"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Tree>
    <p:extLst>
      <p:ext uri="{BB962C8B-B14F-4D97-AF65-F5344CB8AC3E}">
        <p14:creationId xmlns:p14="http://schemas.microsoft.com/office/powerpoint/2010/main" val="319323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CG lopetusdia - Hyvän elämän tekijä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a:solidFill>
                  <a:schemeClr val="bg1"/>
                </a:solidFill>
              </a:rPr>
              <a:t>Hyvän elämän tekijät</a:t>
            </a:r>
          </a:p>
        </p:txBody>
      </p:sp>
      <p:sp>
        <p:nvSpPr>
          <p:cNvPr id="2" name="Tekstiruutu 1">
            <a:extLst>
              <a:ext uri="{FF2B5EF4-FFF2-40B4-BE49-F238E27FC236}">
                <a16:creationId xmlns:a16="http://schemas.microsoft.com/office/drawing/2014/main" id="{1546B04A-6799-3047-B881-95F8CFEABD4F}"/>
              </a:ext>
            </a:extLst>
          </p:cNvPr>
          <p:cNvSpPr txBox="1"/>
          <p:nvPr userDrawn="1"/>
        </p:nvSpPr>
        <p:spPr>
          <a:xfrm>
            <a:off x="9751868" y="1350818"/>
            <a:ext cx="184731" cy="369332"/>
          </a:xfrm>
          <a:prstGeom prst="rect">
            <a:avLst/>
          </a:prstGeom>
          <a:noFill/>
        </p:spPr>
        <p:txBody>
          <a:bodyPr wrap="none" rtlCol="0">
            <a:spAutoFit/>
          </a:bodyPr>
          <a:lstStyle/>
          <a:p>
            <a:endParaRPr lang="fi-FI" dirty="0"/>
          </a:p>
        </p:txBody>
      </p:sp>
      <p:pic>
        <p:nvPicPr>
          <p:cNvPr id="9" name="Kuva 8">
            <a:extLst>
              <a:ext uri="{FF2B5EF4-FFF2-40B4-BE49-F238E27FC236}">
                <a16:creationId xmlns:a16="http://schemas.microsoft.com/office/drawing/2014/main" id="{54D948B0-AD4A-CB4A-A619-A27AD50764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329750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CG ending slide - Working for well-be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err="1">
                <a:solidFill>
                  <a:schemeClr val="bg1"/>
                </a:solidFill>
              </a:rPr>
              <a:t>Working</a:t>
            </a:r>
            <a:r>
              <a:rPr lang="fi-FI" sz="4000" b="1" dirty="0">
                <a:solidFill>
                  <a:schemeClr val="bg1"/>
                </a:solidFill>
              </a:rPr>
              <a:t> for </a:t>
            </a:r>
            <a:r>
              <a:rPr lang="fi-FI" sz="4000" b="1" dirty="0" err="1">
                <a:solidFill>
                  <a:schemeClr val="bg1"/>
                </a:solidFill>
              </a:rPr>
              <a:t>well-being</a:t>
            </a:r>
            <a:endParaRPr lang="fi-FI" sz="4000" b="1" dirty="0">
              <a:solidFill>
                <a:schemeClr val="bg1"/>
              </a:solidFill>
            </a:endParaRPr>
          </a:p>
        </p:txBody>
      </p:sp>
      <p:pic>
        <p:nvPicPr>
          <p:cNvPr id="7" name="Kuva 6">
            <a:extLst>
              <a:ext uri="{FF2B5EF4-FFF2-40B4-BE49-F238E27FC236}">
                <a16:creationId xmlns:a16="http://schemas.microsoft.com/office/drawing/2014/main" id="{B8FED0E5-C17A-8B44-AE0A-41CC419B8D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3954591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CG slutet - Arbetar för en håll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sv-FI" sz="4000" b="1" dirty="0">
                <a:solidFill>
                  <a:schemeClr val="bg1"/>
                </a:solidFill>
              </a:rPr>
              <a:t>Arbetar för en hållbar </a:t>
            </a:r>
            <a:br>
              <a:rPr lang="sv-FI" sz="4000" b="1" dirty="0">
                <a:solidFill>
                  <a:schemeClr val="bg1"/>
                </a:solidFill>
              </a:rPr>
            </a:br>
            <a:r>
              <a:rPr lang="sv-FI" sz="4000" b="1" dirty="0">
                <a:solidFill>
                  <a:schemeClr val="bg1"/>
                </a:solidFill>
              </a:rPr>
              <a:t>samhällsutveckling och </a:t>
            </a:r>
            <a:br>
              <a:rPr lang="sv-FI" sz="4000" b="1" dirty="0">
                <a:solidFill>
                  <a:schemeClr val="bg1"/>
                </a:solidFill>
              </a:rPr>
            </a:br>
            <a:r>
              <a:rPr lang="sv-FI" sz="4000" b="1" dirty="0">
                <a:solidFill>
                  <a:schemeClr val="bg1"/>
                </a:solidFill>
              </a:rPr>
              <a:t>gott välbefinnande</a:t>
            </a:r>
          </a:p>
        </p:txBody>
      </p:sp>
      <p:pic>
        <p:nvPicPr>
          <p:cNvPr id="5" name="Kuva 4">
            <a:extLst>
              <a:ext uri="{FF2B5EF4-FFF2-40B4-BE49-F238E27FC236}">
                <a16:creationId xmlns:a16="http://schemas.microsoft.com/office/drawing/2014/main" id="{C9670CDA-D528-A54D-85B8-EAAE96C0EB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526847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2_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1017213" y="347472"/>
            <a:ext cx="10147200" cy="822528"/>
          </a:xfrm>
        </p:spPr>
        <p:txBody>
          <a:bodyPr/>
          <a:lstStyle/>
          <a:p>
            <a:r>
              <a:rPr lang="fi-FI"/>
              <a:t>Muokkaa perustyyl. napsautt.</a:t>
            </a:r>
            <a:endParaRPr lang="en-US" dirty="0"/>
          </a:p>
        </p:txBody>
      </p:sp>
      <p:sp>
        <p:nvSpPr>
          <p:cNvPr id="3" name="Content Placeholder 2"/>
          <p:cNvSpPr>
            <a:spLocks noGrp="1"/>
          </p:cNvSpPr>
          <p:nvPr>
            <p:ph idx="1"/>
          </p:nvPr>
        </p:nvSpPr>
        <p:spPr>
          <a:xfrm>
            <a:off x="1017213" y="1292400"/>
            <a:ext cx="10147200" cy="4752000"/>
          </a:xfrm>
          <a:prstGeom prst="rect">
            <a:avLst/>
          </a:prstGeom>
        </p:spPr>
        <p:txBody>
          <a:bodyPr lIns="0" tIns="0" rIns="0" bIns="0">
            <a:noAutofit/>
          </a:bodyPr>
          <a:lstStyle>
            <a:lvl1pPr>
              <a:buClr>
                <a:srgbClr val="005192"/>
              </a:buClr>
              <a:defRPr sz="2667">
                <a:solidFill>
                  <a:srgbClr val="505050"/>
                </a:solidFill>
              </a:defRPr>
            </a:lvl1pPr>
            <a:lvl2pPr>
              <a:buClr>
                <a:srgbClr val="005192"/>
              </a:buClr>
              <a:defRPr sz="2400">
                <a:solidFill>
                  <a:srgbClr val="505050"/>
                </a:solidFill>
              </a:defRPr>
            </a:lvl2pPr>
            <a:lvl3pPr>
              <a:buClr>
                <a:srgbClr val="005192"/>
              </a:buClr>
              <a:defRPr sz="2133">
                <a:solidFill>
                  <a:srgbClr val="505050"/>
                </a:solidFill>
              </a:defRPr>
            </a:lvl3pPr>
            <a:lvl4pPr>
              <a:buClr>
                <a:srgbClr val="005192"/>
              </a:buClr>
              <a:defRPr sz="1867">
                <a:solidFill>
                  <a:srgbClr val="505050"/>
                </a:solidFill>
              </a:defRPr>
            </a:lvl4pPr>
            <a:lvl5pPr>
              <a:buClr>
                <a:srgbClr val="005192"/>
              </a:buClr>
              <a:defRPr sz="1867">
                <a:solidFill>
                  <a:srgbClr val="505050"/>
                </a:solidFill>
              </a:defRPr>
            </a:lvl5pPr>
            <a:lvl6pPr>
              <a:defRPr sz="1867">
                <a:solidFill>
                  <a:schemeClr val="tx2"/>
                </a:solidFill>
              </a:defRPr>
            </a:lvl6pPr>
            <a:lvl7pPr>
              <a:defRPr sz="1867">
                <a:solidFill>
                  <a:schemeClr val="tx2"/>
                </a:solidFill>
              </a:defRPr>
            </a:lvl7pPr>
            <a:lvl8pPr>
              <a:defRPr sz="1867">
                <a:solidFill>
                  <a:schemeClr val="tx2"/>
                </a:solidFill>
              </a:defRPr>
            </a:lvl8pPr>
            <a:lvl9pPr>
              <a:defRPr sz="1867">
                <a:solidFill>
                  <a:schemeClr val="tx2"/>
                </a:solidFill>
              </a:defRPr>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Alatunnisteen paikkamerkki 6"/>
          <p:cNvSpPr>
            <a:spLocks noGrp="1"/>
          </p:cNvSpPr>
          <p:nvPr>
            <p:ph type="ftr" sz="quarter" idx="10"/>
          </p:nvPr>
        </p:nvSpPr>
        <p:spPr>
          <a:xfrm>
            <a:off x="5609557" y="147600"/>
            <a:ext cx="5554856" cy="248445"/>
          </a:xfrm>
        </p:spPr>
        <p:txBody>
          <a:bodyPr/>
          <a:lstStyle/>
          <a:p>
            <a:endParaRPr lang="fi-FI"/>
          </a:p>
        </p:txBody>
      </p:sp>
    </p:spTree>
    <p:extLst>
      <p:ext uri="{BB962C8B-B14F-4D97-AF65-F5344CB8AC3E}">
        <p14:creationId xmlns:p14="http://schemas.microsoft.com/office/powerpoint/2010/main" val="394885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CG-header-slide-with-image">
    <p:spTree>
      <p:nvGrpSpPr>
        <p:cNvPr id="1" name=""/>
        <p:cNvGrpSpPr/>
        <p:nvPr/>
      </p:nvGrpSpPr>
      <p:grpSpPr>
        <a:xfrm>
          <a:off x="0" y="0"/>
          <a:ext cx="0" cy="0"/>
          <a:chOff x="0" y="0"/>
          <a:chExt cx="0" cy="0"/>
        </a:xfrm>
      </p:grpSpPr>
      <p:pic>
        <p:nvPicPr>
          <p:cNvPr id="11" name="Picture 10" descr="A person standing in front of a building&#10;&#10;Description automatically generated">
            <a:extLst>
              <a:ext uri="{FF2B5EF4-FFF2-40B4-BE49-F238E27FC236}">
                <a16:creationId xmlns:a16="http://schemas.microsoft.com/office/drawing/2014/main" id="{922777B7-5D9B-4A8F-8C15-D663CCF212A9}"/>
              </a:ext>
            </a:extLst>
          </p:cNvPr>
          <p:cNvPicPr>
            <a:picLocks noChangeAspect="1"/>
          </p:cNvPicPr>
          <p:nvPr userDrawn="1"/>
        </p:nvPicPr>
        <p:blipFill rotWithShape="1">
          <a:blip r:embed="rId2"/>
          <a:srcRect t="3340" r="11998" b="22470"/>
          <a:stretch/>
        </p:blipFill>
        <p:spPr>
          <a:xfrm>
            <a:off x="1" y="-1"/>
            <a:ext cx="12192000" cy="6858001"/>
          </a:xfrm>
          <a:prstGeom prst="rect">
            <a:avLst/>
          </a:prstGeom>
        </p:spPr>
      </p:pic>
      <p:sp>
        <p:nvSpPr>
          <p:cNvPr id="19" name="FCG Elementti">
            <a:extLst>
              <a:ext uri="{FF2B5EF4-FFF2-40B4-BE49-F238E27FC236}">
                <a16:creationId xmlns:a16="http://schemas.microsoft.com/office/drawing/2014/main" id="{11522E84-32C7-4EC5-8D43-D4441A2DDC42}"/>
              </a:ext>
            </a:extLst>
          </p:cNvPr>
          <p:cNvSpPr/>
          <p:nvPr userDrawn="1"/>
        </p:nvSpPr>
        <p:spPr>
          <a:xfrm>
            <a:off x="8323819" y="761332"/>
            <a:ext cx="3604437" cy="5469347"/>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blipFill dpi="0" rotWithShape="1">
            <a:blip r:embed="rId3"/>
            <a:srcRect/>
            <a:stretch>
              <a:fillRect l="-197598" t="-21389" r="-90065" b="-51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a:p>
        </p:txBody>
      </p:sp>
      <p:sp>
        <p:nvSpPr>
          <p:cNvPr id="7" name="Otsikko 1">
            <a:extLst>
              <a:ext uri="{FF2B5EF4-FFF2-40B4-BE49-F238E27FC236}">
                <a16:creationId xmlns:a16="http://schemas.microsoft.com/office/drawing/2014/main" id="{67A7393B-8909-BE4B-BF35-0B91ADA1B9F9}"/>
              </a:ext>
            </a:extLst>
          </p:cNvPr>
          <p:cNvSpPr>
            <a:spLocks noGrp="1"/>
          </p:cNvSpPr>
          <p:nvPr>
            <p:ph type="title" hasCustomPrompt="1"/>
          </p:nvPr>
        </p:nvSpPr>
        <p:spPr>
          <a:xfrm>
            <a:off x="2112087" y="1642208"/>
            <a:ext cx="6996224" cy="1518056"/>
          </a:xfrm>
        </p:spPr>
        <p:txBody>
          <a:bodyPr anchor="ctr">
            <a:normAutofit/>
          </a:bodyPr>
          <a:lstStyle>
            <a:lvl1pPr algn="ctr">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0" name="Sisällön paikkamerkki 2">
            <a:extLst>
              <a:ext uri="{FF2B5EF4-FFF2-40B4-BE49-F238E27FC236}">
                <a16:creationId xmlns:a16="http://schemas.microsoft.com/office/drawing/2014/main" id="{7386742F-A506-F247-B3F3-EEA01258A25D}"/>
              </a:ext>
            </a:extLst>
          </p:cNvPr>
          <p:cNvSpPr>
            <a:spLocks noGrp="1"/>
          </p:cNvSpPr>
          <p:nvPr>
            <p:ph idx="1" hasCustomPrompt="1"/>
          </p:nvPr>
        </p:nvSpPr>
        <p:spPr>
          <a:xfrm>
            <a:off x="2112086" y="3418058"/>
            <a:ext cx="6996224" cy="1518056"/>
          </a:xfrm>
        </p:spPr>
        <p:txBody>
          <a:bodyPr>
            <a:normAutofit/>
          </a:bodyPr>
          <a:lstStyle>
            <a:lvl1pPr marL="0" indent="0" algn="ctr">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2" name="Picture 21" descr="A close up of a logo&#10;&#10;Description automatically generated">
            <a:extLst>
              <a:ext uri="{FF2B5EF4-FFF2-40B4-BE49-F238E27FC236}">
                <a16:creationId xmlns:a16="http://schemas.microsoft.com/office/drawing/2014/main" id="{AAD3A0CE-C7D2-4174-9393-138C2163971E}"/>
              </a:ext>
            </a:extLst>
          </p:cNvPr>
          <p:cNvPicPr>
            <a:picLocks noChangeAspect="1"/>
          </p:cNvPicPr>
          <p:nvPr userDrawn="1"/>
        </p:nvPicPr>
        <p:blipFill>
          <a:blip r:embed="rId4"/>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172549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CG-header-slide-with-image-2">
    <p:spTree>
      <p:nvGrpSpPr>
        <p:cNvPr id="1" name=""/>
        <p:cNvGrpSpPr/>
        <p:nvPr/>
      </p:nvGrpSpPr>
      <p:grpSpPr>
        <a:xfrm>
          <a:off x="0" y="0"/>
          <a:ext cx="0" cy="0"/>
          <a:chOff x="0" y="0"/>
          <a:chExt cx="0" cy="0"/>
        </a:xfrm>
      </p:grpSpPr>
      <p:pic>
        <p:nvPicPr>
          <p:cNvPr id="9" name="Picture 8" descr="A person standing in front of a body of water&#10;&#10;Description automatically generated">
            <a:extLst>
              <a:ext uri="{FF2B5EF4-FFF2-40B4-BE49-F238E27FC236}">
                <a16:creationId xmlns:a16="http://schemas.microsoft.com/office/drawing/2014/main" id="{CDD38663-2A34-4203-BB74-8260DEF939F0}"/>
              </a:ext>
            </a:extLst>
          </p:cNvPr>
          <p:cNvPicPr>
            <a:picLocks noChangeAspect="1"/>
          </p:cNvPicPr>
          <p:nvPr userDrawn="1"/>
        </p:nvPicPr>
        <p:blipFill rotWithShape="1">
          <a:blip r:embed="rId2"/>
          <a:srcRect t="7919" b="7956"/>
          <a:stretch/>
        </p:blipFill>
        <p:spPr>
          <a:xfrm>
            <a:off x="-10633" y="0"/>
            <a:ext cx="12217837" cy="6858000"/>
          </a:xfrm>
          <a:prstGeom prst="rect">
            <a:avLst/>
          </a:prstGeom>
        </p:spPr>
      </p:pic>
      <p:sp>
        <p:nvSpPr>
          <p:cNvPr id="15" name="FCG Elementti">
            <a:extLst>
              <a:ext uri="{FF2B5EF4-FFF2-40B4-BE49-F238E27FC236}">
                <a16:creationId xmlns:a16="http://schemas.microsoft.com/office/drawing/2014/main" id="{7145C067-F7F3-4400-B4AE-AD90366F3DA7}"/>
              </a:ext>
            </a:extLst>
          </p:cNvPr>
          <p:cNvSpPr/>
          <p:nvPr userDrawn="1"/>
        </p:nvSpPr>
        <p:spPr>
          <a:xfrm>
            <a:off x="8323819" y="761332"/>
            <a:ext cx="3604437" cy="5469347"/>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blipFill dpi="0" rotWithShape="1">
            <a:blip r:embed="rId3"/>
            <a:srcRect/>
            <a:stretch>
              <a:fillRect l="-230951" t="-26640" r="-7320" b="-241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a:p>
        </p:txBody>
      </p:sp>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2112087" y="1642208"/>
            <a:ext cx="6996224" cy="1518056"/>
          </a:xfrm>
        </p:spPr>
        <p:txBody>
          <a:bodyPr anchor="ctr">
            <a:normAutofit/>
          </a:bodyPr>
          <a:lstStyle>
            <a:lvl1pPr algn="ctr">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2112086" y="3418058"/>
            <a:ext cx="6996224" cy="1518056"/>
          </a:xfrm>
        </p:spPr>
        <p:txBody>
          <a:bodyPr>
            <a:normAutofit/>
          </a:bodyPr>
          <a:lstStyle>
            <a:lvl1pPr marL="0" indent="0" algn="ctr">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4"/>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4053250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FCG-header-slid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85FF6-9568-FD4F-A7CD-EAD990E8A5D5}"/>
              </a:ext>
            </a:extLst>
          </p:cNvPr>
          <p:cNvSpPr>
            <a:spLocks noGrp="1"/>
          </p:cNvSpPr>
          <p:nvPr>
            <p:ph type="ctrTitle" hasCustomPrompt="1"/>
          </p:nvPr>
        </p:nvSpPr>
        <p:spPr>
          <a:xfrm>
            <a:off x="1524000" y="1122363"/>
            <a:ext cx="9144000" cy="2387600"/>
          </a:xfrm>
        </p:spPr>
        <p:txBody>
          <a:bodyPr anchor="ctr">
            <a:normAutofit/>
          </a:bodyPr>
          <a:lstStyle>
            <a:lvl1pPr algn="ctr">
              <a:defRPr sz="4200" b="1"/>
            </a:lvl1pPr>
          </a:lstStyle>
          <a:p>
            <a:r>
              <a:rPr lang="en-US" dirty="0"/>
              <a:t>Click to add a master title</a:t>
            </a:r>
            <a:endParaRPr lang="fi-FI" dirty="0"/>
          </a:p>
        </p:txBody>
      </p:sp>
      <p:sp>
        <p:nvSpPr>
          <p:cNvPr id="3" name="Alaotsikko 2">
            <a:extLst>
              <a:ext uri="{FF2B5EF4-FFF2-40B4-BE49-F238E27FC236}">
                <a16:creationId xmlns:a16="http://schemas.microsoft.com/office/drawing/2014/main" id="{8A9C6019-5288-1C4B-9678-5D29FCE8F6B3}"/>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 presenter name / date</a:t>
            </a:r>
          </a:p>
        </p:txBody>
      </p:sp>
      <p:pic>
        <p:nvPicPr>
          <p:cNvPr id="7" name="Kuva 7">
            <a:extLst>
              <a:ext uri="{FF2B5EF4-FFF2-40B4-BE49-F238E27FC236}">
                <a16:creationId xmlns:a16="http://schemas.microsoft.com/office/drawing/2014/main" id="{84F0FDA6-4DCF-4EBF-93CA-8D1687C71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169" y="5528804"/>
            <a:ext cx="2291316" cy="770905"/>
          </a:xfrm>
          <a:prstGeom prst="rect">
            <a:avLst/>
          </a:prstGeom>
        </p:spPr>
      </p:pic>
      <p:sp>
        <p:nvSpPr>
          <p:cNvPr id="9" name="Rectangle 8">
            <a:extLst>
              <a:ext uri="{FF2B5EF4-FFF2-40B4-BE49-F238E27FC236}">
                <a16:creationId xmlns:a16="http://schemas.microsoft.com/office/drawing/2014/main" id="{1466DACB-83D2-4BC1-998B-8418F94D428F}"/>
              </a:ext>
            </a:extLst>
          </p:cNvPr>
          <p:cNvSpPr/>
          <p:nvPr userDrawn="1"/>
        </p:nvSpPr>
        <p:spPr>
          <a:xfrm>
            <a:off x="11177081" y="6199419"/>
            <a:ext cx="894945" cy="52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1050505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FCG-title-and-tex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lvl1pPr>
            <a:lvl2pPr marL="685800" indent="-228600">
              <a:buFont typeface="Wingdings" panose="05000000000000000000" pitchFamily="2" charset="2"/>
              <a:buChar char="ü"/>
              <a:defRPr/>
            </a:lvl2pPr>
            <a:lvl3pPr marL="1143000" indent="-228600">
              <a:buFont typeface="Wingdings" panose="05000000000000000000" pitchFamily="2" charset="2"/>
              <a:buChar char="ü"/>
              <a:defRPr/>
            </a:lvl3pPr>
            <a:lvl4pPr marL="1600200" indent="-228600">
              <a:buFont typeface="Wingdings" panose="05000000000000000000" pitchFamily="2" charset="2"/>
              <a:buChar char="ü"/>
              <a:defRPr/>
            </a:lvl4pPr>
            <a:lvl5pPr marL="2057400" indent="-228600">
              <a:buFont typeface="Wingdings" panose="05000000000000000000" pitchFamily="2" charset="2"/>
              <a:buChar char="ü"/>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7" name="Päivämäärän paikkamerkki 3">
            <a:extLst>
              <a:ext uri="{FF2B5EF4-FFF2-40B4-BE49-F238E27FC236}">
                <a16:creationId xmlns:a16="http://schemas.microsoft.com/office/drawing/2014/main" id="{B06F0C25-8A23-47C8-95F0-2DE88FAB7CED}"/>
              </a:ext>
            </a:extLst>
          </p:cNvPr>
          <p:cNvSpPr>
            <a:spLocks noGrp="1"/>
          </p:cNvSpPr>
          <p:nvPr>
            <p:ph type="dt" sz="half" idx="10"/>
          </p:nvPr>
        </p:nvSpPr>
        <p:spPr>
          <a:xfrm>
            <a:off x="241200" y="6357600"/>
            <a:ext cx="1080000" cy="365125"/>
          </a:xfrm>
        </p:spPr>
        <p:txBody>
          <a:bodyPr/>
          <a:lstStyle/>
          <a:p>
            <a:endParaRPr lang="fi-FI"/>
          </a:p>
        </p:txBody>
      </p:sp>
    </p:spTree>
    <p:extLst>
      <p:ext uri="{BB962C8B-B14F-4D97-AF65-F5344CB8AC3E}">
        <p14:creationId xmlns:p14="http://schemas.microsoft.com/office/powerpoint/2010/main" val="2335119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FCG-title-and-text-with-background-image">
    <p:spTree>
      <p:nvGrpSpPr>
        <p:cNvPr id="1" name=""/>
        <p:cNvGrpSpPr/>
        <p:nvPr/>
      </p:nvGrpSpPr>
      <p:grpSpPr>
        <a:xfrm>
          <a:off x="0" y="0"/>
          <a:ext cx="0" cy="0"/>
          <a:chOff x="0" y="0"/>
          <a:chExt cx="0" cy="0"/>
        </a:xfrm>
      </p:grpSpPr>
      <p:pic>
        <p:nvPicPr>
          <p:cNvPr id="7" name="Picture 6" descr="A close up of a green door&#10;&#10;Description automatically generated">
            <a:extLst>
              <a:ext uri="{FF2B5EF4-FFF2-40B4-BE49-F238E27FC236}">
                <a16:creationId xmlns:a16="http://schemas.microsoft.com/office/drawing/2014/main" id="{802AB214-32EA-465E-96CD-4789EA31DA41}"/>
              </a:ext>
            </a:extLst>
          </p:cNvPr>
          <p:cNvPicPr>
            <a:picLocks noChangeAspect="1"/>
          </p:cNvPicPr>
          <p:nvPr userDrawn="1"/>
        </p:nvPicPr>
        <p:blipFill rotWithShape="1">
          <a:blip r:embed="rId2"/>
          <a:srcRect l="29" t="7861" r="-29" b="7861"/>
          <a:stretch/>
        </p:blipFill>
        <p:spPr>
          <a:xfrm>
            <a:off x="1" y="-1"/>
            <a:ext cx="12195544" cy="6858001"/>
          </a:xfrm>
          <a:prstGeom prst="rect">
            <a:avLst/>
          </a:prstGeom>
        </p:spPr>
      </p:pic>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solidFill>
                  <a:schemeClr val="bg1"/>
                </a:solidFill>
              </a:defRPr>
            </a:lvl1pPr>
            <a:lvl2pPr marL="685800" indent="-228600">
              <a:buFont typeface="Wingdings" panose="05000000000000000000" pitchFamily="2" charset="2"/>
              <a:buChar char="ü"/>
              <a:defRPr>
                <a:solidFill>
                  <a:schemeClr val="bg1"/>
                </a:solidFill>
              </a:defRPr>
            </a:lvl2pPr>
            <a:lvl3pPr marL="1143000" indent="-228600">
              <a:buFont typeface="Wingdings" panose="05000000000000000000" pitchFamily="2" charset="2"/>
              <a:buChar char="ü"/>
              <a:defRPr>
                <a:solidFill>
                  <a:schemeClr val="bg1"/>
                </a:solidFill>
              </a:defRPr>
            </a:lvl3pPr>
            <a:lvl4pPr marL="1600200" indent="-228600">
              <a:buFont typeface="Wingdings" panose="05000000000000000000" pitchFamily="2" charset="2"/>
              <a:buChar char="ü"/>
              <a:defRPr>
                <a:solidFill>
                  <a:schemeClr val="bg1"/>
                </a:solidFill>
              </a:defRPr>
            </a:lvl4pPr>
            <a:lvl5pPr marL="2057400" indent="-228600">
              <a:buFont typeface="Wingdings" panose="05000000000000000000" pitchFamily="2" charset="2"/>
              <a:buChar char="ü"/>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67775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2196522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FCG-title-and-text-with-background-image-2">
    <p:spTree>
      <p:nvGrpSpPr>
        <p:cNvPr id="1" name=""/>
        <p:cNvGrpSpPr/>
        <p:nvPr/>
      </p:nvGrpSpPr>
      <p:grpSpPr>
        <a:xfrm>
          <a:off x="0" y="0"/>
          <a:ext cx="0" cy="0"/>
          <a:chOff x="0" y="0"/>
          <a:chExt cx="0" cy="0"/>
        </a:xfrm>
      </p:grpSpPr>
      <p:pic>
        <p:nvPicPr>
          <p:cNvPr id="11" name="Picture 10" descr="A person standing in a room&#10;&#10;Description automatically generated">
            <a:extLst>
              <a:ext uri="{FF2B5EF4-FFF2-40B4-BE49-F238E27FC236}">
                <a16:creationId xmlns:a16="http://schemas.microsoft.com/office/drawing/2014/main" id="{70F169C6-A9AC-4AB5-B498-42E55F2A6BD4}"/>
              </a:ext>
            </a:extLst>
          </p:cNvPr>
          <p:cNvPicPr>
            <a:picLocks noChangeAspect="1"/>
          </p:cNvPicPr>
          <p:nvPr userDrawn="1"/>
        </p:nvPicPr>
        <p:blipFill rotWithShape="1">
          <a:blip r:embed="rId2"/>
          <a:srcRect l="116" t="14361" r="-116" b="1433"/>
          <a:stretch/>
        </p:blipFill>
        <p:spPr>
          <a:xfrm>
            <a:off x="1" y="-1"/>
            <a:ext cx="12206176" cy="6858001"/>
          </a:xfrm>
          <a:prstGeom prst="rect">
            <a:avLst/>
          </a:prstGeom>
        </p:spPr>
      </p:pic>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solidFill>
                  <a:schemeClr val="bg1"/>
                </a:solidFill>
              </a:defRPr>
            </a:lvl1pPr>
            <a:lvl2pPr marL="685800" indent="-228600">
              <a:buFont typeface="Wingdings" panose="05000000000000000000" pitchFamily="2" charset="2"/>
              <a:buChar char="ü"/>
              <a:defRPr>
                <a:solidFill>
                  <a:schemeClr val="bg1"/>
                </a:solidFill>
              </a:defRPr>
            </a:lvl2pPr>
            <a:lvl3pPr marL="1143000" indent="-228600">
              <a:buFont typeface="Wingdings" panose="05000000000000000000" pitchFamily="2" charset="2"/>
              <a:buChar char="ü"/>
              <a:defRPr>
                <a:solidFill>
                  <a:schemeClr val="bg1"/>
                </a:solidFill>
              </a:defRPr>
            </a:lvl3pPr>
            <a:lvl4pPr marL="1600200" indent="-228600">
              <a:buFont typeface="Wingdings" panose="05000000000000000000" pitchFamily="2" charset="2"/>
              <a:buChar char="ü"/>
              <a:defRPr>
                <a:solidFill>
                  <a:schemeClr val="bg1"/>
                </a:solidFill>
              </a:defRPr>
            </a:lvl4pPr>
            <a:lvl5pPr marL="2057400" indent="-228600">
              <a:buFont typeface="Wingdings" panose="05000000000000000000" pitchFamily="2" charset="2"/>
              <a:buChar char="ü"/>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2799726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CG-title-and-two-text-field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51312-1342-8344-9830-580D58C88506}"/>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A376F47F-B8A0-3844-A4A4-7E99ACD3EECE}"/>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846EC6-E9C2-3947-9D9E-40B6933AAE81}"/>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27B2C38-24B5-F74C-81B8-93D53B362941}"/>
              </a:ext>
            </a:extLst>
          </p:cNvPr>
          <p:cNvSpPr>
            <a:spLocks noGrp="1"/>
          </p:cNvSpPr>
          <p:nvPr>
            <p:ph type="dt" sz="half" idx="10"/>
          </p:nvPr>
        </p:nvSpPr>
        <p:spPr/>
        <p:txBody>
          <a:bodyPr/>
          <a:lstStyle/>
          <a:p>
            <a:endParaRPr lang="fi-FI"/>
          </a:p>
        </p:txBody>
      </p:sp>
      <p:sp>
        <p:nvSpPr>
          <p:cNvPr id="7" name="Dian numeron paikkamerkki 6">
            <a:extLst>
              <a:ext uri="{FF2B5EF4-FFF2-40B4-BE49-F238E27FC236}">
                <a16:creationId xmlns:a16="http://schemas.microsoft.com/office/drawing/2014/main" id="{7E7CC2BE-8C52-8940-AA95-EEDD1452853B}"/>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3683752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CG-title-text-elemen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4B8872-1F9D-3C48-9C00-249B8F57088D}"/>
              </a:ext>
            </a:extLst>
          </p:cNvPr>
          <p:cNvSpPr>
            <a:spLocks noGrp="1"/>
          </p:cNvSpPr>
          <p:nvPr>
            <p:ph type="title" hasCustomPrompt="1"/>
          </p:nvPr>
        </p:nvSpPr>
        <p:spPr>
          <a:xfrm>
            <a:off x="839787" y="365126"/>
            <a:ext cx="10515599" cy="947778"/>
          </a:xfrm>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6" name="Sisällön paikkamerkki 5">
            <a:extLst>
              <a:ext uri="{FF2B5EF4-FFF2-40B4-BE49-F238E27FC236}">
                <a16:creationId xmlns:a16="http://schemas.microsoft.com/office/drawing/2014/main" id="{DE0249F8-AA4F-6847-AA80-63C201B1374D}"/>
              </a:ext>
            </a:extLst>
          </p:cNvPr>
          <p:cNvSpPr>
            <a:spLocks noGrp="1"/>
          </p:cNvSpPr>
          <p:nvPr>
            <p:ph sz="quarter" idx="4"/>
          </p:nvPr>
        </p:nvSpPr>
        <p:spPr>
          <a:xfrm>
            <a:off x="8557052" y="1816747"/>
            <a:ext cx="2798335" cy="43729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1C69719-4381-4B4B-B5DE-0F1C34D95930}"/>
              </a:ext>
            </a:extLst>
          </p:cNvPr>
          <p:cNvSpPr>
            <a:spLocks noGrp="1"/>
          </p:cNvSpPr>
          <p:nvPr>
            <p:ph type="dt" sz="half" idx="10"/>
          </p:nvPr>
        </p:nvSpPr>
        <p:spPr/>
        <p:txBody>
          <a:bodyPr/>
          <a:lstStyle/>
          <a:p>
            <a:endParaRPr lang="fi-FI"/>
          </a:p>
        </p:txBody>
      </p:sp>
      <p:sp>
        <p:nvSpPr>
          <p:cNvPr id="9" name="Dian numeron paikkamerkki 8">
            <a:extLst>
              <a:ext uri="{FF2B5EF4-FFF2-40B4-BE49-F238E27FC236}">
                <a16:creationId xmlns:a16="http://schemas.microsoft.com/office/drawing/2014/main" id="{04E6B8F0-54DF-704A-982B-9B7FE5C943DA}"/>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8" name="Sisällön paikkamerkki 2">
            <a:extLst>
              <a:ext uri="{FF2B5EF4-FFF2-40B4-BE49-F238E27FC236}">
                <a16:creationId xmlns:a16="http://schemas.microsoft.com/office/drawing/2014/main" id="{E1AC035E-BCD3-488F-8044-479C5D859B23}"/>
              </a:ext>
            </a:extLst>
          </p:cNvPr>
          <p:cNvSpPr>
            <a:spLocks noGrp="1"/>
          </p:cNvSpPr>
          <p:nvPr>
            <p:ph idx="1"/>
          </p:nvPr>
        </p:nvSpPr>
        <p:spPr>
          <a:xfrm>
            <a:off x="838200" y="1825625"/>
            <a:ext cx="6835346" cy="4351338"/>
          </a:xfrm>
        </p:spPr>
        <p:txBody>
          <a:bodyPr/>
          <a:lstStyle>
            <a:lvl1pPr marL="228600" indent="-228600">
              <a:buFont typeface="Wingdings" panose="05000000000000000000" pitchFamily="2" charset="2"/>
              <a:buChar char="ü"/>
              <a:defRPr/>
            </a:lvl1pPr>
            <a:lvl2pPr marL="685800" indent="-228600">
              <a:buFont typeface="Wingdings" panose="05000000000000000000" pitchFamily="2" charset="2"/>
              <a:buChar char="ü"/>
              <a:defRPr/>
            </a:lvl2pPr>
            <a:lvl3pPr marL="1143000" indent="-228600">
              <a:buFont typeface="Wingdings" panose="05000000000000000000" pitchFamily="2" charset="2"/>
              <a:buChar char="ü"/>
              <a:defRPr/>
            </a:lvl3pPr>
            <a:lvl4pPr marL="1600200" indent="-228600">
              <a:buFont typeface="Wingdings" panose="05000000000000000000" pitchFamily="2" charset="2"/>
              <a:buChar char="ü"/>
              <a:defRPr/>
            </a:lvl4pPr>
            <a:lvl5pPr marL="2057400" indent="-228600">
              <a:buFont typeface="Wingdings" panose="05000000000000000000" pitchFamily="2" charset="2"/>
              <a:buChar char="ü"/>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133374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CG-title-text-element-with-background-image">
    <p:spTree>
      <p:nvGrpSpPr>
        <p:cNvPr id="1" name=""/>
        <p:cNvGrpSpPr/>
        <p:nvPr/>
      </p:nvGrpSpPr>
      <p:grpSpPr>
        <a:xfrm>
          <a:off x="0" y="0"/>
          <a:ext cx="0" cy="0"/>
          <a:chOff x="0" y="0"/>
          <a:chExt cx="0" cy="0"/>
        </a:xfrm>
      </p:grpSpPr>
      <p:pic>
        <p:nvPicPr>
          <p:cNvPr id="12" name="Picture 11" descr="A person sitting at a table in a dark room&#10;&#10;Description automatically generated">
            <a:extLst>
              <a:ext uri="{FF2B5EF4-FFF2-40B4-BE49-F238E27FC236}">
                <a16:creationId xmlns:a16="http://schemas.microsoft.com/office/drawing/2014/main" id="{BD71D796-F080-4584-9281-5F649AE5AAAC}"/>
              </a:ext>
            </a:extLst>
          </p:cNvPr>
          <p:cNvPicPr>
            <a:picLocks noChangeAspect="1"/>
          </p:cNvPicPr>
          <p:nvPr userDrawn="1"/>
        </p:nvPicPr>
        <p:blipFill rotWithShape="1">
          <a:blip r:embed="rId2"/>
          <a:srcRect t="7848" b="7848"/>
          <a:stretch/>
        </p:blipFill>
        <p:spPr>
          <a:xfrm>
            <a:off x="1" y="-1"/>
            <a:ext cx="12192000" cy="6858001"/>
          </a:xfrm>
          <a:prstGeom prst="rect">
            <a:avLst/>
          </a:prstGeom>
        </p:spPr>
      </p:pic>
      <p:sp>
        <p:nvSpPr>
          <p:cNvPr id="5" name="Päivämäärän paikkamerkki 4">
            <a:extLst>
              <a:ext uri="{FF2B5EF4-FFF2-40B4-BE49-F238E27FC236}">
                <a16:creationId xmlns:a16="http://schemas.microsoft.com/office/drawing/2014/main" id="{73404951-C9A2-B840-B11E-2ADBA2F5E273}"/>
              </a:ext>
            </a:extLst>
          </p:cNvPr>
          <p:cNvSpPr>
            <a:spLocks noGrp="1"/>
          </p:cNvSpPr>
          <p:nvPr>
            <p:ph type="dt" sz="half" idx="10"/>
          </p:nvPr>
        </p:nvSpPr>
        <p:spPr/>
        <p:txBody>
          <a:bodyPr/>
          <a:lstStyle>
            <a:lvl1pPr>
              <a:defRPr>
                <a:solidFill>
                  <a:srgbClr val="9FA4AE"/>
                </a:solidFill>
              </a:defRPr>
            </a:lvl1pPr>
          </a:lstStyle>
          <a:p>
            <a:endParaRPr lang="fi-FI"/>
          </a:p>
        </p:txBody>
      </p:sp>
      <p:sp>
        <p:nvSpPr>
          <p:cNvPr id="7" name="Dian numeron paikkamerkki 6">
            <a:extLst>
              <a:ext uri="{FF2B5EF4-FFF2-40B4-BE49-F238E27FC236}">
                <a16:creationId xmlns:a16="http://schemas.microsoft.com/office/drawing/2014/main" id="{13AFCD50-0B45-8A4D-BDCD-C4EE781B0437}"/>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8" name="Päivämäärän paikkamerkki 1">
            <a:extLst>
              <a:ext uri="{FF2B5EF4-FFF2-40B4-BE49-F238E27FC236}">
                <a16:creationId xmlns:a16="http://schemas.microsoft.com/office/drawing/2014/main" id="{063EBD9B-CE85-4521-A4D8-5A677FBC4532}"/>
              </a:ext>
            </a:extLst>
          </p:cNvPr>
          <p:cNvSpPr txBox="1">
            <a:spLocks/>
          </p:cNvSpPr>
          <p:nvPr userDrawn="1"/>
        </p:nvSpPr>
        <p:spPr>
          <a:xfrm>
            <a:off x="241200" y="6357600"/>
            <a:ext cx="108000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46E73-8575-C745-AE0F-54C81F5FEC3C}" type="datetime1">
              <a:rPr lang="fi-FI" smtClean="0">
                <a:solidFill>
                  <a:srgbClr val="9FA4AE"/>
                </a:solidFill>
              </a:rPr>
              <a:pPr/>
              <a:t>15.8.2023</a:t>
            </a:fld>
            <a:endParaRPr lang="fi-FI">
              <a:solidFill>
                <a:srgbClr val="9FA4AE"/>
              </a:solidFill>
            </a:endParaRPr>
          </a:p>
        </p:txBody>
      </p:sp>
      <p:sp>
        <p:nvSpPr>
          <p:cNvPr id="9" name="Dian numeron paikkamerkki 3">
            <a:extLst>
              <a:ext uri="{FF2B5EF4-FFF2-40B4-BE49-F238E27FC236}">
                <a16:creationId xmlns:a16="http://schemas.microsoft.com/office/drawing/2014/main" id="{CC366EF0-60A4-4E4C-85E2-D82EFD4A2CA0}"/>
              </a:ext>
            </a:extLst>
          </p:cNvPr>
          <p:cNvSpPr txBox="1">
            <a:spLocks/>
          </p:cNvSpPr>
          <p:nvPr userDrawn="1"/>
        </p:nvSpPr>
        <p:spPr>
          <a:xfrm>
            <a:off x="9952962" y="6356350"/>
            <a:ext cx="108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F888F-55E1-EB4C-817C-6B924877C76D}" type="slidenum">
              <a:rPr lang="fi-FI" smtClean="0">
                <a:solidFill>
                  <a:srgbClr val="9FA4AE"/>
                </a:solidFill>
              </a:rPr>
              <a:pPr/>
              <a:t>‹#›</a:t>
            </a:fld>
            <a:endParaRPr lang="fi-FI">
              <a:solidFill>
                <a:srgbClr val="9FA4AE"/>
              </a:solidFill>
            </a:endParaRPr>
          </a:p>
        </p:txBody>
      </p:sp>
      <p:pic>
        <p:nvPicPr>
          <p:cNvPr id="10" name="Kuva 8">
            <a:extLst>
              <a:ext uri="{FF2B5EF4-FFF2-40B4-BE49-F238E27FC236}">
                <a16:creationId xmlns:a16="http://schemas.microsoft.com/office/drawing/2014/main" id="{48192A53-8894-4A54-94DC-A3871D58D259}"/>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1" name="Sisällön paikkamerkki 3">
            <a:extLst>
              <a:ext uri="{FF2B5EF4-FFF2-40B4-BE49-F238E27FC236}">
                <a16:creationId xmlns:a16="http://schemas.microsoft.com/office/drawing/2014/main" id="{3E70D01A-38C1-4850-8B00-A0C866970BF7}"/>
              </a:ext>
            </a:extLst>
          </p:cNvPr>
          <p:cNvSpPr>
            <a:spLocks noGrp="1"/>
          </p:cNvSpPr>
          <p:nvPr>
            <p:ph sz="half" idx="2"/>
          </p:nvPr>
        </p:nvSpPr>
        <p:spPr>
          <a:xfrm>
            <a:off x="839787" y="1825625"/>
            <a:ext cx="6142903" cy="43640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Otsikko 1">
            <a:extLst>
              <a:ext uri="{FF2B5EF4-FFF2-40B4-BE49-F238E27FC236}">
                <a16:creationId xmlns:a16="http://schemas.microsoft.com/office/drawing/2014/main" id="{4F8C151A-56FD-4F3D-BB72-88AC35625BEA}"/>
              </a:ext>
            </a:extLst>
          </p:cNvPr>
          <p:cNvSpPr>
            <a:spLocks noGrp="1"/>
          </p:cNvSpPr>
          <p:nvPr>
            <p:ph type="title" hasCustomPrompt="1"/>
          </p:nvPr>
        </p:nvSpPr>
        <p:spPr>
          <a:xfrm>
            <a:off x="839788" y="365126"/>
            <a:ext cx="10541574" cy="947778"/>
          </a:xfrm>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16" name="Chart Placeholder 15">
            <a:extLst>
              <a:ext uri="{FF2B5EF4-FFF2-40B4-BE49-F238E27FC236}">
                <a16:creationId xmlns:a16="http://schemas.microsoft.com/office/drawing/2014/main" id="{90C637DB-82DF-4127-8D1E-EF3774F3CF76}"/>
              </a:ext>
            </a:extLst>
          </p:cNvPr>
          <p:cNvSpPr>
            <a:spLocks noGrp="1"/>
          </p:cNvSpPr>
          <p:nvPr>
            <p:ph type="chart" sz="quarter" idx="13"/>
          </p:nvPr>
        </p:nvSpPr>
        <p:spPr>
          <a:xfrm>
            <a:off x="7006212" y="2442277"/>
            <a:ext cx="4375150" cy="2711450"/>
          </a:xfrm>
        </p:spPr>
        <p:txBody>
          <a:bodyPr/>
          <a:lstStyle>
            <a:lvl1pPr>
              <a:defRPr>
                <a:solidFill>
                  <a:schemeClr val="bg1"/>
                </a:solidFill>
              </a:defRPr>
            </a:lvl1pPr>
          </a:lstStyle>
          <a:p>
            <a:r>
              <a:rPr lang="fi-FI"/>
              <a:t>Lisää kaavio napsauttamalla kuvaketta</a:t>
            </a:r>
          </a:p>
        </p:txBody>
      </p:sp>
    </p:spTree>
    <p:extLst>
      <p:ext uri="{BB962C8B-B14F-4D97-AF65-F5344CB8AC3E}">
        <p14:creationId xmlns:p14="http://schemas.microsoft.com/office/powerpoint/2010/main" val="708489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FCG-titl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138642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CG-sub-section-title-slide">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umbrella, baseball&#10;&#10;Description automatically generated">
            <a:extLst>
              <a:ext uri="{FF2B5EF4-FFF2-40B4-BE49-F238E27FC236}">
                <a16:creationId xmlns:a16="http://schemas.microsoft.com/office/drawing/2014/main" id="{91EB8B62-D965-4C08-A0C9-08DB56E026EF}"/>
              </a:ext>
            </a:extLst>
          </p:cNvPr>
          <p:cNvPicPr>
            <a:picLocks noChangeAspect="1"/>
          </p:cNvPicPr>
          <p:nvPr userDrawn="1"/>
        </p:nvPicPr>
        <p:blipFill rotWithShape="1">
          <a:blip r:embed="rId2"/>
          <a:srcRect l="2778" r="2778"/>
          <a:stretch/>
        </p:blipFill>
        <p:spPr>
          <a:xfrm>
            <a:off x="0" y="0"/>
            <a:ext cx="12192000" cy="6858000"/>
          </a:xfrm>
          <a:prstGeom prst="rect">
            <a:avLst/>
          </a:prstGeom>
        </p:spPr>
      </p:pic>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lvl1pPr>
              <a:defRPr>
                <a:solidFill>
                  <a:srgbClr val="9FA4AE"/>
                </a:solidFill>
              </a:defRPr>
            </a:lvl1pPr>
          </a:lstStyle>
          <a:p>
            <a:endParaRPr lang="fi-FI"/>
          </a:p>
        </p:txBody>
      </p:sp>
    </p:spTree>
    <p:extLst>
      <p:ext uri="{BB962C8B-B14F-4D97-AF65-F5344CB8AC3E}">
        <p14:creationId xmlns:p14="http://schemas.microsoft.com/office/powerpoint/2010/main" val="3506005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CG-sub-section-title-slide-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young, boy, man&#10;&#10;Description automatically generated">
            <a:extLst>
              <a:ext uri="{FF2B5EF4-FFF2-40B4-BE49-F238E27FC236}">
                <a16:creationId xmlns:a16="http://schemas.microsoft.com/office/drawing/2014/main" id="{550205B9-854E-4294-A94D-552F2446F4F3}"/>
              </a:ext>
            </a:extLst>
          </p:cNvPr>
          <p:cNvPicPr>
            <a:picLocks noChangeAspect="1"/>
          </p:cNvPicPr>
          <p:nvPr userDrawn="1"/>
        </p:nvPicPr>
        <p:blipFill rotWithShape="1">
          <a:blip r:embed="rId2"/>
          <a:srcRect l="3220"/>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450254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4502547"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346845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CG-sub-section-title-slide-3">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hat, umbrella, cat, man&#10;&#10;Description automatically generated">
            <a:extLst>
              <a:ext uri="{FF2B5EF4-FFF2-40B4-BE49-F238E27FC236}">
                <a16:creationId xmlns:a16="http://schemas.microsoft.com/office/drawing/2014/main" id="{E6866161-E4AE-482D-8A73-00933C7A2A39}"/>
              </a:ext>
            </a:extLst>
          </p:cNvPr>
          <p:cNvPicPr>
            <a:picLocks noChangeAspect="1"/>
          </p:cNvPicPr>
          <p:nvPr userDrawn="1"/>
        </p:nvPicPr>
        <p:blipFill rotWithShape="1">
          <a:blip r:embed="rId2"/>
          <a:srcRect l="1610" r="1610"/>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2666308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CG-sub-section-title-slide-no-image">
    <p:bg>
      <p:bgPr>
        <a:solidFill>
          <a:schemeClr val="bg1"/>
        </a:solidFill>
        <a:effectLst/>
      </p:bgPr>
    </p:bg>
    <p:spTree>
      <p:nvGrpSpPr>
        <p:cNvPr id="1" name=""/>
        <p:cNvGrpSpPr/>
        <p:nvPr/>
      </p:nvGrpSpPr>
      <p:grpSpPr>
        <a:xfrm>
          <a:off x="0" y="0"/>
          <a:ext cx="0" cy="0"/>
          <a:chOff x="0" y="0"/>
          <a:chExt cx="0" cy="0"/>
        </a:xfrm>
      </p:grpSpPr>
      <p:sp>
        <p:nvSpPr>
          <p:cNvPr id="8" name="FCG Elementti">
            <a:extLst>
              <a:ext uri="{FF2B5EF4-FFF2-40B4-BE49-F238E27FC236}">
                <a16:creationId xmlns:a16="http://schemas.microsoft.com/office/drawing/2014/main" id="{4E68FA17-54A9-461B-89F3-5F80B32A09C5}"/>
              </a:ext>
            </a:extLst>
          </p:cNvPr>
          <p:cNvSpPr/>
          <p:nvPr userDrawn="1"/>
        </p:nvSpPr>
        <p:spPr>
          <a:xfrm>
            <a:off x="3375498" y="1070043"/>
            <a:ext cx="6177064" cy="4287566"/>
          </a:xfrm>
          <a:custGeom>
            <a:avLst/>
            <a:gdLst>
              <a:gd name="connsiteX0" fmla="*/ 238583 w 2550469"/>
              <a:gd name="connsiteY0" fmla="*/ 192 h 1835605"/>
              <a:gd name="connsiteX1" fmla="*/ 275242 w 2550469"/>
              <a:gd name="connsiteY1" fmla="*/ 4751 h 1835605"/>
              <a:gd name="connsiteX2" fmla="*/ 2498990 w 2550469"/>
              <a:gd name="connsiteY2" fmla="*/ 600603 h 1835605"/>
              <a:gd name="connsiteX3" fmla="*/ 2542524 w 2550469"/>
              <a:gd name="connsiteY3" fmla="*/ 693556 h 1835605"/>
              <a:gd name="connsiteX4" fmla="*/ 2045704 w 2550469"/>
              <a:gd name="connsiteY4" fmla="*/ 1762702 h 1835605"/>
              <a:gd name="connsiteX5" fmla="*/ 1927105 w 2550469"/>
              <a:gd name="connsiteY5" fmla="*/ 1835480 h 1835605"/>
              <a:gd name="connsiteX6" fmla="*/ 730753 w 2550469"/>
              <a:gd name="connsiteY6" fmla="*/ 1835605 h 1835605"/>
              <a:gd name="connsiteX7" fmla="*/ 574969 w 2550469"/>
              <a:gd name="connsiteY7" fmla="*/ 1773167 h 1835605"/>
              <a:gd name="connsiteX8" fmla="*/ 52932 w 2550469"/>
              <a:gd name="connsiteY8" fmla="*/ 1249301 h 1835605"/>
              <a:gd name="connsiteX9" fmla="*/ 3972 w 2550469"/>
              <a:gd name="connsiteY9" fmla="*/ 1102435 h 1835605"/>
              <a:gd name="connsiteX10" fmla="*/ 185420 w 2550469"/>
              <a:gd name="connsiteY10" fmla="*/ 62471 h 1835605"/>
              <a:gd name="connsiteX11" fmla="*/ 238583 w 2550469"/>
              <a:gd name="connsiteY11" fmla="*/ 192 h 183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469" h="1835605">
                <a:moveTo>
                  <a:pt x="238583" y="192"/>
                </a:moveTo>
                <a:cubicBezTo>
                  <a:pt x="248954" y="-563"/>
                  <a:pt x="261083" y="901"/>
                  <a:pt x="275242" y="4751"/>
                </a:cubicBezTo>
                <a:lnTo>
                  <a:pt x="2498990" y="600603"/>
                </a:lnTo>
                <a:cubicBezTo>
                  <a:pt x="2552123" y="615120"/>
                  <a:pt x="2559083" y="657591"/>
                  <a:pt x="2542524" y="693556"/>
                </a:cubicBezTo>
                <a:lnTo>
                  <a:pt x="2045704" y="1762702"/>
                </a:lnTo>
                <a:cubicBezTo>
                  <a:pt x="2029478" y="1792323"/>
                  <a:pt x="1995842" y="1833544"/>
                  <a:pt x="1927105" y="1835480"/>
                </a:cubicBezTo>
                <a:lnTo>
                  <a:pt x="730753" y="1835605"/>
                </a:lnTo>
                <a:cubicBezTo>
                  <a:pt x="670325" y="1835708"/>
                  <a:pt x="616784" y="1815877"/>
                  <a:pt x="574969" y="1773167"/>
                </a:cubicBezTo>
                <a:lnTo>
                  <a:pt x="52932" y="1249301"/>
                </a:lnTo>
                <a:cubicBezTo>
                  <a:pt x="5229" y="1202991"/>
                  <a:pt x="-7565" y="1164279"/>
                  <a:pt x="3972" y="1102435"/>
                </a:cubicBezTo>
                <a:lnTo>
                  <a:pt x="185420" y="62471"/>
                </a:lnTo>
                <a:cubicBezTo>
                  <a:pt x="192186" y="24698"/>
                  <a:pt x="207471" y="2456"/>
                  <a:pt x="238583" y="19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3612691" y="2794329"/>
            <a:ext cx="5362006" cy="947778"/>
          </a:xfrm>
        </p:spPr>
        <p:txBody>
          <a:bodyPr anchor="b"/>
          <a:lstStyle>
            <a:lvl1pPr algn="ctr">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3612691" y="3742107"/>
            <a:ext cx="5362007" cy="1022111"/>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2729362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CC-contact-informatio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Picture Placeholder 5">
            <a:extLst>
              <a:ext uri="{FF2B5EF4-FFF2-40B4-BE49-F238E27FC236}">
                <a16:creationId xmlns:a16="http://schemas.microsoft.com/office/drawing/2014/main" id="{95480A6B-E75A-42A8-AD76-263033094047}"/>
              </a:ext>
            </a:extLst>
          </p:cNvPr>
          <p:cNvSpPr>
            <a:spLocks noGrp="1"/>
          </p:cNvSpPr>
          <p:nvPr>
            <p:ph type="pic" sz="quarter" idx="13" hasCustomPrompt="1"/>
          </p:nvPr>
        </p:nvSpPr>
        <p:spPr>
          <a:xfrm>
            <a:off x="850049"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8" name="Text Placeholder 7">
            <a:extLst>
              <a:ext uri="{FF2B5EF4-FFF2-40B4-BE49-F238E27FC236}">
                <a16:creationId xmlns:a16="http://schemas.microsoft.com/office/drawing/2014/main" id="{7378C918-FEA0-4A9B-97F5-E5CF3C0587BF}"/>
              </a:ext>
            </a:extLst>
          </p:cNvPr>
          <p:cNvSpPr>
            <a:spLocks noGrp="1"/>
          </p:cNvSpPr>
          <p:nvPr>
            <p:ph type="body" sz="quarter" idx="14" hasCustomPrompt="1"/>
          </p:nvPr>
        </p:nvSpPr>
        <p:spPr>
          <a:xfrm>
            <a:off x="2850299"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
        <p:nvSpPr>
          <p:cNvPr id="9" name="Picture Placeholder 5">
            <a:extLst>
              <a:ext uri="{FF2B5EF4-FFF2-40B4-BE49-F238E27FC236}">
                <a16:creationId xmlns:a16="http://schemas.microsoft.com/office/drawing/2014/main" id="{B9BF0C25-1E38-43D6-A3A3-B0AF5351FB2C}"/>
              </a:ext>
            </a:extLst>
          </p:cNvPr>
          <p:cNvSpPr>
            <a:spLocks noGrp="1"/>
          </p:cNvSpPr>
          <p:nvPr>
            <p:ph type="pic" sz="quarter" idx="15" hasCustomPrompt="1"/>
          </p:nvPr>
        </p:nvSpPr>
        <p:spPr>
          <a:xfrm>
            <a:off x="6463794"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10" name="Text Placeholder 7">
            <a:extLst>
              <a:ext uri="{FF2B5EF4-FFF2-40B4-BE49-F238E27FC236}">
                <a16:creationId xmlns:a16="http://schemas.microsoft.com/office/drawing/2014/main" id="{C5643F5B-9EF1-44DE-8C05-34117EEA1485}"/>
              </a:ext>
            </a:extLst>
          </p:cNvPr>
          <p:cNvSpPr>
            <a:spLocks noGrp="1"/>
          </p:cNvSpPr>
          <p:nvPr>
            <p:ph type="body" sz="quarter" idx="16" hasCustomPrompt="1"/>
          </p:nvPr>
        </p:nvSpPr>
        <p:spPr>
          <a:xfrm>
            <a:off x="8464044"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Tree>
    <p:extLst>
      <p:ext uri="{BB962C8B-B14F-4D97-AF65-F5344CB8AC3E}">
        <p14:creationId xmlns:p14="http://schemas.microsoft.com/office/powerpoint/2010/main" val="156077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1998363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CG lopetusdia - Hyvän elämän tekijät">
    <p:spTree>
      <p:nvGrpSpPr>
        <p:cNvPr id="1" name=""/>
        <p:cNvGrpSpPr/>
        <p:nvPr/>
      </p:nvGrpSpPr>
      <p:grpSpPr>
        <a:xfrm>
          <a:off x="0" y="0"/>
          <a:ext cx="0" cy="0"/>
          <a:chOff x="0" y="0"/>
          <a:chExt cx="0" cy="0"/>
        </a:xfrm>
      </p:grpSpPr>
      <p:pic>
        <p:nvPicPr>
          <p:cNvPr id="7" name="Picture 6" descr="A picture containing outdoor, building, sign, man&#10;&#10;Description automatically generated">
            <a:extLst>
              <a:ext uri="{FF2B5EF4-FFF2-40B4-BE49-F238E27FC236}">
                <a16:creationId xmlns:a16="http://schemas.microsoft.com/office/drawing/2014/main" id="{D4D46D6C-4FD9-40EC-A9D0-547BA878EC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a:solidFill>
                  <a:schemeClr val="bg1"/>
                </a:solidFill>
              </a:rPr>
              <a:t>Hyvän elämän tekijät</a:t>
            </a:r>
          </a:p>
        </p:txBody>
      </p:sp>
    </p:spTree>
    <p:extLst>
      <p:ext uri="{BB962C8B-B14F-4D97-AF65-F5344CB8AC3E}">
        <p14:creationId xmlns:p14="http://schemas.microsoft.com/office/powerpoint/2010/main" val="3371066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CG ending slide - Working for well-being">
    <p:spTree>
      <p:nvGrpSpPr>
        <p:cNvPr id="1" name=""/>
        <p:cNvGrpSpPr/>
        <p:nvPr/>
      </p:nvGrpSpPr>
      <p:grpSpPr>
        <a:xfrm>
          <a:off x="0" y="0"/>
          <a:ext cx="0" cy="0"/>
          <a:chOff x="0" y="0"/>
          <a:chExt cx="0" cy="0"/>
        </a:xfrm>
      </p:grpSpPr>
      <p:pic>
        <p:nvPicPr>
          <p:cNvPr id="3" name="Picture 2" descr="A picture containing outdoor, building, sign, man&#10;&#10;Description automatically generated">
            <a:extLst>
              <a:ext uri="{FF2B5EF4-FFF2-40B4-BE49-F238E27FC236}">
                <a16:creationId xmlns:a16="http://schemas.microsoft.com/office/drawing/2014/main" id="{FCEE9519-D54D-4F4C-B376-0E43FA6DB5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err="1">
                <a:solidFill>
                  <a:schemeClr val="bg1"/>
                </a:solidFill>
              </a:rPr>
              <a:t>Working</a:t>
            </a:r>
            <a:r>
              <a:rPr lang="fi-FI" sz="4000" b="1" dirty="0">
                <a:solidFill>
                  <a:schemeClr val="bg1"/>
                </a:solidFill>
              </a:rPr>
              <a:t> for </a:t>
            </a:r>
            <a:r>
              <a:rPr lang="fi-FI" sz="4000" b="1" dirty="0" err="1">
                <a:solidFill>
                  <a:schemeClr val="bg1"/>
                </a:solidFill>
              </a:rPr>
              <a:t>well-being</a:t>
            </a:r>
            <a:endParaRPr lang="fi-FI" sz="4000" b="1" dirty="0">
              <a:solidFill>
                <a:schemeClr val="bg1"/>
              </a:solidFill>
            </a:endParaRPr>
          </a:p>
        </p:txBody>
      </p:sp>
    </p:spTree>
    <p:extLst>
      <p:ext uri="{BB962C8B-B14F-4D97-AF65-F5344CB8AC3E}">
        <p14:creationId xmlns:p14="http://schemas.microsoft.com/office/powerpoint/2010/main" val="25222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CG slutet - Arbetar för en hållbar..">
    <p:spTree>
      <p:nvGrpSpPr>
        <p:cNvPr id="1" name=""/>
        <p:cNvGrpSpPr/>
        <p:nvPr/>
      </p:nvGrpSpPr>
      <p:grpSpPr>
        <a:xfrm>
          <a:off x="0" y="0"/>
          <a:ext cx="0" cy="0"/>
          <a:chOff x="0" y="0"/>
          <a:chExt cx="0" cy="0"/>
        </a:xfrm>
      </p:grpSpPr>
      <p:pic>
        <p:nvPicPr>
          <p:cNvPr id="3" name="Picture 2" descr="A picture containing outdoor, building, sign, man&#10;&#10;Description automatically generated">
            <a:extLst>
              <a:ext uri="{FF2B5EF4-FFF2-40B4-BE49-F238E27FC236}">
                <a16:creationId xmlns:a16="http://schemas.microsoft.com/office/drawing/2014/main" id="{026292AF-33FE-43C6-9275-FBAAF66D1F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sv-FI" sz="4000" b="1" dirty="0">
                <a:solidFill>
                  <a:schemeClr val="bg1"/>
                </a:solidFill>
              </a:rPr>
              <a:t>Arbetar för en hållbar samhällsutveckling </a:t>
            </a:r>
            <a:br>
              <a:rPr lang="sv-FI" sz="4000" b="1" dirty="0">
                <a:solidFill>
                  <a:schemeClr val="bg1"/>
                </a:solidFill>
              </a:rPr>
            </a:br>
            <a:r>
              <a:rPr lang="sv-FI" sz="4000" b="1" dirty="0">
                <a:solidFill>
                  <a:schemeClr val="bg1"/>
                </a:solidFill>
              </a:rPr>
              <a:t>och gott välbefinnande</a:t>
            </a:r>
          </a:p>
        </p:txBody>
      </p:sp>
    </p:spTree>
    <p:extLst>
      <p:ext uri="{BB962C8B-B14F-4D97-AF65-F5344CB8AC3E}">
        <p14:creationId xmlns:p14="http://schemas.microsoft.com/office/powerpoint/2010/main" val="2928508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CG-sub-section-titl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lvl1pPr>
              <a:defRPr>
                <a:solidFill>
                  <a:srgbClr val="9FA4AE"/>
                </a:solidFill>
              </a:defRPr>
            </a:lvl1pPr>
          </a:lstStyle>
          <a:p>
            <a:endParaRPr lang="fi-FI"/>
          </a:p>
        </p:txBody>
      </p:sp>
    </p:spTree>
    <p:extLst>
      <p:ext uri="{BB962C8B-B14F-4D97-AF65-F5344CB8AC3E}">
        <p14:creationId xmlns:p14="http://schemas.microsoft.com/office/powerpoint/2010/main" val="3860021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tsikko 1">
            <a:extLst>
              <a:ext uri="{FF2B5EF4-FFF2-40B4-BE49-F238E27FC236}">
                <a16:creationId xmlns:a16="http://schemas.microsoft.com/office/drawing/2014/main" id="{67A7393B-8909-BE4B-BF35-0B91ADA1B9F9}"/>
              </a:ext>
            </a:extLst>
          </p:cNvPr>
          <p:cNvSpPr>
            <a:spLocks noGrp="1"/>
          </p:cNvSpPr>
          <p:nvPr>
            <p:ph type="title" hasCustomPrompt="1"/>
          </p:nvPr>
        </p:nvSpPr>
        <p:spPr>
          <a:xfrm>
            <a:off x="618413" y="1642208"/>
            <a:ext cx="6996224" cy="1518056"/>
          </a:xfrm>
        </p:spPr>
        <p:txBody>
          <a:bodyPr anchor="ctr">
            <a:normAutofit/>
          </a:bodyPr>
          <a:lstStyle>
            <a:lvl1pPr algn="l">
              <a:lnSpc>
                <a:spcPct val="100000"/>
              </a:lnSpc>
              <a:defRPr sz="4200">
                <a:solidFill>
                  <a:schemeClr val="bg1"/>
                </a:solidFill>
              </a:defRPr>
            </a:lvl1pPr>
          </a:lstStyle>
          <a:p>
            <a:r>
              <a:rPr lang="fi-FI" err="1"/>
              <a:t>Click</a:t>
            </a:r>
            <a:r>
              <a:rPr lang="fi-FI"/>
              <a:t> to </a:t>
            </a:r>
            <a:r>
              <a:rPr lang="fi-FI" err="1"/>
              <a:t>add</a:t>
            </a:r>
            <a:r>
              <a:rPr lang="fi-FI"/>
              <a:t> a </a:t>
            </a:r>
            <a:r>
              <a:rPr lang="fi-FI" err="1"/>
              <a:t>master</a:t>
            </a:r>
            <a:r>
              <a:rPr lang="fi-FI"/>
              <a:t> </a:t>
            </a:r>
            <a:r>
              <a:rPr lang="fi-FI" err="1"/>
              <a:t>title</a:t>
            </a:r>
            <a:endParaRPr lang="fi-FI"/>
          </a:p>
        </p:txBody>
      </p:sp>
      <p:sp>
        <p:nvSpPr>
          <p:cNvPr id="10" name="Sisällön paikkamerkki 2">
            <a:extLst>
              <a:ext uri="{FF2B5EF4-FFF2-40B4-BE49-F238E27FC236}">
                <a16:creationId xmlns:a16="http://schemas.microsoft.com/office/drawing/2014/main" id="{7386742F-A506-F247-B3F3-EEA01258A25D}"/>
              </a:ext>
            </a:extLst>
          </p:cNvPr>
          <p:cNvSpPr>
            <a:spLocks noGrp="1"/>
          </p:cNvSpPr>
          <p:nvPr>
            <p:ph idx="1" hasCustomPrompt="1"/>
          </p:nvPr>
        </p:nvSpPr>
        <p:spPr>
          <a:xfrm>
            <a:off x="618412"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Click</a:t>
            </a:r>
            <a:r>
              <a:rPr lang="fi-FI"/>
              <a:t> to </a:t>
            </a:r>
            <a:r>
              <a:rPr lang="fi-FI" err="1"/>
              <a:t>add</a:t>
            </a:r>
            <a:r>
              <a:rPr lang="fi-FI"/>
              <a:t> </a:t>
            </a:r>
            <a:r>
              <a:rPr lang="fi-FI" err="1"/>
              <a:t>subtitle</a:t>
            </a:r>
            <a:r>
              <a:rPr lang="fi-FI"/>
              <a:t> / </a:t>
            </a:r>
            <a:r>
              <a:rPr lang="fi-FI" err="1"/>
              <a:t>presenter</a:t>
            </a:r>
            <a:r>
              <a:rPr lang="fi-FI"/>
              <a:t> </a:t>
            </a:r>
            <a:r>
              <a:rPr lang="fi-FI" err="1"/>
              <a:t>name</a:t>
            </a:r>
            <a:r>
              <a:rPr lang="fi-FI"/>
              <a:t> / </a:t>
            </a:r>
            <a:r>
              <a:rPr lang="fi-FI" err="1"/>
              <a:t>date</a:t>
            </a:r>
            <a:endParaRPr lang="fi-FI"/>
          </a:p>
        </p:txBody>
      </p:sp>
      <p:pic>
        <p:nvPicPr>
          <p:cNvPr id="22" name="Picture 21" descr="A close up of a logo&#10;&#10;Description automatically generated">
            <a:extLst>
              <a:ext uri="{FF2B5EF4-FFF2-40B4-BE49-F238E27FC236}">
                <a16:creationId xmlns:a16="http://schemas.microsoft.com/office/drawing/2014/main" id="{AAD3A0CE-C7D2-4174-9393-138C216397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795464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err="1"/>
              <a:t>Click</a:t>
            </a:r>
            <a:r>
              <a:rPr lang="fi-FI"/>
              <a:t> to </a:t>
            </a:r>
            <a:r>
              <a:rPr lang="fi-FI" err="1"/>
              <a:t>add</a:t>
            </a:r>
            <a:r>
              <a:rPr lang="fi-FI"/>
              <a:t> a </a:t>
            </a:r>
            <a:r>
              <a:rPr lang="fi-FI" err="1"/>
              <a:t>master</a:t>
            </a:r>
            <a:r>
              <a:rPr lang="fi-FI"/>
              <a:t> </a:t>
            </a:r>
            <a:r>
              <a:rPr lang="fi-FI" err="1"/>
              <a:t>title</a:t>
            </a:r>
            <a:endParaRPr lang="fi-FI"/>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Click</a:t>
            </a:r>
            <a:r>
              <a:rPr lang="fi-FI"/>
              <a:t> to </a:t>
            </a:r>
            <a:r>
              <a:rPr lang="fi-FI" err="1"/>
              <a:t>add</a:t>
            </a:r>
            <a:r>
              <a:rPr lang="fi-FI"/>
              <a:t> </a:t>
            </a:r>
            <a:r>
              <a:rPr lang="fi-FI" err="1"/>
              <a:t>subtitle</a:t>
            </a:r>
            <a:r>
              <a:rPr lang="fi-FI"/>
              <a:t> / </a:t>
            </a:r>
            <a:r>
              <a:rPr lang="fi-FI" err="1"/>
              <a:t>presenter</a:t>
            </a:r>
            <a:r>
              <a:rPr lang="fi-FI"/>
              <a:t> </a:t>
            </a:r>
            <a:r>
              <a:rPr lang="fi-FI" err="1"/>
              <a:t>name</a:t>
            </a:r>
            <a:r>
              <a:rPr lang="fi-FI"/>
              <a:t> / </a:t>
            </a:r>
            <a:r>
              <a:rPr lang="fi-FI" err="1"/>
              <a:t>date</a:t>
            </a:r>
            <a:endParaRPr lang="fi-FI"/>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459752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err="1"/>
              <a:t>Click</a:t>
            </a:r>
            <a:r>
              <a:rPr lang="fi-FI"/>
              <a:t> to </a:t>
            </a:r>
            <a:r>
              <a:rPr lang="fi-FI" err="1"/>
              <a:t>add</a:t>
            </a:r>
            <a:r>
              <a:rPr lang="fi-FI"/>
              <a:t> a </a:t>
            </a:r>
            <a:r>
              <a:rPr lang="fi-FI" err="1"/>
              <a:t>master</a:t>
            </a:r>
            <a:r>
              <a:rPr lang="fi-FI"/>
              <a:t> </a:t>
            </a:r>
            <a:r>
              <a:rPr lang="fi-FI" err="1"/>
              <a:t>title</a:t>
            </a:r>
            <a:endParaRPr lang="fi-FI"/>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Click</a:t>
            </a:r>
            <a:r>
              <a:rPr lang="fi-FI"/>
              <a:t> to </a:t>
            </a:r>
            <a:r>
              <a:rPr lang="fi-FI" err="1"/>
              <a:t>add</a:t>
            </a:r>
            <a:r>
              <a:rPr lang="fi-FI"/>
              <a:t> </a:t>
            </a:r>
            <a:r>
              <a:rPr lang="fi-FI" err="1"/>
              <a:t>subtitle</a:t>
            </a:r>
            <a:r>
              <a:rPr lang="fi-FI"/>
              <a:t> / </a:t>
            </a:r>
            <a:r>
              <a:rPr lang="fi-FI" err="1"/>
              <a:t>presenter</a:t>
            </a:r>
            <a:r>
              <a:rPr lang="fi-FI"/>
              <a:t> </a:t>
            </a:r>
            <a:r>
              <a:rPr lang="fi-FI" err="1"/>
              <a:t>name</a:t>
            </a:r>
            <a:r>
              <a:rPr lang="fi-FI"/>
              <a:t> / </a:t>
            </a:r>
            <a:r>
              <a:rPr lang="fi-FI" err="1"/>
              <a:t>date</a:t>
            </a:r>
            <a:endParaRPr lang="fi-FI"/>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2239366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CG-header-slide-with-imag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618414" y="1642208"/>
            <a:ext cx="6996224" cy="1518056"/>
          </a:xfrm>
        </p:spPr>
        <p:txBody>
          <a:bodyPr anchor="ctr">
            <a:normAutofit/>
          </a:bodyPr>
          <a:lstStyle>
            <a:lvl1pPr algn="l">
              <a:lnSpc>
                <a:spcPct val="100000"/>
              </a:lnSpc>
              <a:defRPr sz="4200">
                <a:solidFill>
                  <a:schemeClr val="bg1"/>
                </a:solidFill>
              </a:defRPr>
            </a:lvl1pPr>
          </a:lstStyle>
          <a:p>
            <a:r>
              <a:rPr lang="fi-FI" err="1"/>
              <a:t>Click</a:t>
            </a:r>
            <a:r>
              <a:rPr lang="fi-FI"/>
              <a:t> to </a:t>
            </a:r>
            <a:r>
              <a:rPr lang="fi-FI" err="1"/>
              <a:t>add</a:t>
            </a:r>
            <a:r>
              <a:rPr lang="fi-FI"/>
              <a:t> a </a:t>
            </a:r>
            <a:r>
              <a:rPr lang="fi-FI" err="1"/>
              <a:t>master</a:t>
            </a:r>
            <a:r>
              <a:rPr lang="fi-FI"/>
              <a:t> </a:t>
            </a:r>
            <a:r>
              <a:rPr lang="fi-FI" err="1"/>
              <a:t>title</a:t>
            </a:r>
            <a:endParaRPr lang="fi-FI"/>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618413" y="3418058"/>
            <a:ext cx="6996224" cy="1518056"/>
          </a:xfrm>
        </p:spPr>
        <p:txBody>
          <a:bodyPr>
            <a:normAutofit/>
          </a:bodyPr>
          <a:lstStyle>
            <a:lvl1pPr marL="0" indent="0" algn="l">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Click</a:t>
            </a:r>
            <a:r>
              <a:rPr lang="fi-FI"/>
              <a:t> to </a:t>
            </a:r>
            <a:r>
              <a:rPr lang="fi-FI" err="1"/>
              <a:t>add</a:t>
            </a:r>
            <a:r>
              <a:rPr lang="fi-FI"/>
              <a:t> </a:t>
            </a:r>
            <a:r>
              <a:rPr lang="fi-FI" err="1"/>
              <a:t>subtitle</a:t>
            </a:r>
            <a:r>
              <a:rPr lang="fi-FI"/>
              <a:t> / </a:t>
            </a:r>
            <a:r>
              <a:rPr lang="fi-FI" err="1"/>
              <a:t>presenter</a:t>
            </a:r>
            <a:r>
              <a:rPr lang="fi-FI"/>
              <a:t> </a:t>
            </a:r>
            <a:r>
              <a:rPr lang="fi-FI" err="1"/>
              <a:t>name</a:t>
            </a:r>
            <a:r>
              <a:rPr lang="fi-FI"/>
              <a:t> / </a:t>
            </a:r>
            <a:r>
              <a:rPr lang="fi-FI" err="1"/>
              <a:t>date</a:t>
            </a:r>
            <a:endParaRPr lang="fi-FI"/>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3756937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FCG-header-slid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85FF6-9568-FD4F-A7CD-EAD990E8A5D5}"/>
              </a:ext>
            </a:extLst>
          </p:cNvPr>
          <p:cNvSpPr>
            <a:spLocks noGrp="1"/>
          </p:cNvSpPr>
          <p:nvPr>
            <p:ph type="ctrTitle" hasCustomPrompt="1"/>
          </p:nvPr>
        </p:nvSpPr>
        <p:spPr>
          <a:xfrm>
            <a:off x="1524000" y="1122363"/>
            <a:ext cx="9144000" cy="2387600"/>
          </a:xfrm>
        </p:spPr>
        <p:txBody>
          <a:bodyPr anchor="ctr">
            <a:normAutofit/>
          </a:bodyPr>
          <a:lstStyle>
            <a:lvl1pPr algn="ctr">
              <a:defRPr sz="4200" b="1"/>
            </a:lvl1pPr>
          </a:lstStyle>
          <a:p>
            <a:r>
              <a:rPr lang="en-US"/>
              <a:t>Click to add a master title</a:t>
            </a:r>
            <a:endParaRPr lang="fi-FI"/>
          </a:p>
        </p:txBody>
      </p:sp>
      <p:sp>
        <p:nvSpPr>
          <p:cNvPr id="3" name="Alaotsikko 2">
            <a:extLst>
              <a:ext uri="{FF2B5EF4-FFF2-40B4-BE49-F238E27FC236}">
                <a16:creationId xmlns:a16="http://schemas.microsoft.com/office/drawing/2014/main" id="{8A9C6019-5288-1C4B-9678-5D29FCE8F6B3}"/>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 presenter name / date</a:t>
            </a:r>
          </a:p>
        </p:txBody>
      </p:sp>
      <p:pic>
        <p:nvPicPr>
          <p:cNvPr id="7" name="Kuva 7">
            <a:extLst>
              <a:ext uri="{FF2B5EF4-FFF2-40B4-BE49-F238E27FC236}">
                <a16:creationId xmlns:a16="http://schemas.microsoft.com/office/drawing/2014/main" id="{84F0FDA6-4DCF-4EBF-93CA-8D1687C71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169" y="5528804"/>
            <a:ext cx="2291316" cy="770905"/>
          </a:xfrm>
          <a:prstGeom prst="rect">
            <a:avLst/>
          </a:prstGeom>
        </p:spPr>
      </p:pic>
      <p:sp>
        <p:nvSpPr>
          <p:cNvPr id="9" name="Rectangle 8">
            <a:extLst>
              <a:ext uri="{FF2B5EF4-FFF2-40B4-BE49-F238E27FC236}">
                <a16:creationId xmlns:a16="http://schemas.microsoft.com/office/drawing/2014/main" id="{1466DACB-83D2-4BC1-998B-8418F94D428F}"/>
              </a:ext>
            </a:extLst>
          </p:cNvPr>
          <p:cNvSpPr/>
          <p:nvPr userDrawn="1"/>
        </p:nvSpPr>
        <p:spPr>
          <a:xfrm>
            <a:off x="11177081" y="6199419"/>
            <a:ext cx="894945" cy="52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2934237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CG-title-and-tex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lvl1pPr>
          </a:lstStyle>
          <a:p>
            <a:r>
              <a:rPr lang="fi-FI" err="1"/>
              <a:t>Click</a:t>
            </a:r>
            <a:r>
              <a:rPr lang="fi-FI"/>
              <a:t> to </a:t>
            </a:r>
            <a:r>
              <a:rPr lang="fi-FI" err="1"/>
              <a:t>add</a:t>
            </a:r>
            <a:r>
              <a:rPr lang="fi-FI"/>
              <a:t> a </a:t>
            </a:r>
            <a:r>
              <a:rPr lang="fi-FI" err="1"/>
              <a:t>title</a:t>
            </a:r>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7" name="Päivämäärän paikkamerkki 3">
            <a:extLst>
              <a:ext uri="{FF2B5EF4-FFF2-40B4-BE49-F238E27FC236}">
                <a16:creationId xmlns:a16="http://schemas.microsoft.com/office/drawing/2014/main" id="{B06F0C25-8A23-47C8-95F0-2DE88FAB7CED}"/>
              </a:ext>
            </a:extLst>
          </p:cNvPr>
          <p:cNvSpPr>
            <a:spLocks noGrp="1"/>
          </p:cNvSpPr>
          <p:nvPr>
            <p:ph type="dt" sz="half" idx="10"/>
          </p:nvPr>
        </p:nvSpPr>
        <p:spPr>
          <a:xfrm>
            <a:off x="241200" y="6357600"/>
            <a:ext cx="1080000" cy="365125"/>
          </a:xfrm>
        </p:spPr>
        <p:txBody>
          <a:bodyPr/>
          <a:lstStyle/>
          <a:p>
            <a:endParaRPr lang="fi-FI"/>
          </a:p>
        </p:txBody>
      </p:sp>
      <p:sp>
        <p:nvSpPr>
          <p:cNvPr id="8" name="Tekstin paikkamerkki 2">
            <a:extLst>
              <a:ext uri="{FF2B5EF4-FFF2-40B4-BE49-F238E27FC236}">
                <a16:creationId xmlns:a16="http://schemas.microsoft.com/office/drawing/2014/main" id="{A51C203B-359E-2840-8384-A5C9E5DD4F64}"/>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5p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a:ln>
                  <a:noFill/>
                </a:ln>
                <a:solidFill>
                  <a:srgbClr val="00565E"/>
                </a:solidFill>
                <a:effectLst/>
                <a:uLnTx/>
                <a:uFillTx/>
                <a:latin typeface="+mn-lt"/>
                <a:ea typeface="+mn-ea"/>
                <a:cs typeface="+mn-cs"/>
              </a:rPr>
              <a:t>Muokkaa tekstin perustyylejä napsauttamalla</a:t>
            </a:r>
          </a:p>
        </p:txBody>
      </p:sp>
    </p:spTree>
    <p:extLst>
      <p:ext uri="{BB962C8B-B14F-4D97-AF65-F5344CB8AC3E}">
        <p14:creationId xmlns:p14="http://schemas.microsoft.com/office/powerpoint/2010/main" val="137499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FCG-header-slid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85FF6-9568-FD4F-A7CD-EAD990E8A5D5}"/>
              </a:ext>
            </a:extLst>
          </p:cNvPr>
          <p:cNvSpPr>
            <a:spLocks noGrp="1"/>
          </p:cNvSpPr>
          <p:nvPr>
            <p:ph type="ctrTitle" hasCustomPrompt="1"/>
          </p:nvPr>
        </p:nvSpPr>
        <p:spPr>
          <a:xfrm>
            <a:off x="1524000" y="1122363"/>
            <a:ext cx="9144000" cy="2387600"/>
          </a:xfrm>
        </p:spPr>
        <p:txBody>
          <a:bodyPr anchor="ctr">
            <a:normAutofit/>
          </a:bodyPr>
          <a:lstStyle>
            <a:lvl1pPr algn="ctr">
              <a:defRPr sz="4200" b="1"/>
            </a:lvl1pPr>
          </a:lstStyle>
          <a:p>
            <a:r>
              <a:rPr lang="en-US" dirty="0"/>
              <a:t>Click to add a master title</a:t>
            </a:r>
            <a:endParaRPr lang="fi-FI" dirty="0"/>
          </a:p>
        </p:txBody>
      </p:sp>
      <p:sp>
        <p:nvSpPr>
          <p:cNvPr id="3" name="Alaotsikko 2">
            <a:extLst>
              <a:ext uri="{FF2B5EF4-FFF2-40B4-BE49-F238E27FC236}">
                <a16:creationId xmlns:a16="http://schemas.microsoft.com/office/drawing/2014/main" id="{8A9C6019-5288-1C4B-9678-5D29FCE8F6B3}"/>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 presenter name / date</a:t>
            </a:r>
          </a:p>
        </p:txBody>
      </p:sp>
      <p:pic>
        <p:nvPicPr>
          <p:cNvPr id="7" name="Kuva 7">
            <a:extLst>
              <a:ext uri="{FF2B5EF4-FFF2-40B4-BE49-F238E27FC236}">
                <a16:creationId xmlns:a16="http://schemas.microsoft.com/office/drawing/2014/main" id="{84F0FDA6-4DCF-4EBF-93CA-8D1687C71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169" y="5528804"/>
            <a:ext cx="2291316" cy="770905"/>
          </a:xfrm>
          <a:prstGeom prst="rect">
            <a:avLst/>
          </a:prstGeom>
        </p:spPr>
      </p:pic>
      <p:sp>
        <p:nvSpPr>
          <p:cNvPr id="9" name="Rectangle 8">
            <a:extLst>
              <a:ext uri="{FF2B5EF4-FFF2-40B4-BE49-F238E27FC236}">
                <a16:creationId xmlns:a16="http://schemas.microsoft.com/office/drawing/2014/main" id="{1466DACB-83D2-4BC1-998B-8418F94D428F}"/>
              </a:ext>
            </a:extLst>
          </p:cNvPr>
          <p:cNvSpPr/>
          <p:nvPr userDrawn="1"/>
        </p:nvSpPr>
        <p:spPr>
          <a:xfrm>
            <a:off x="11177081" y="6199419"/>
            <a:ext cx="894945" cy="52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1184138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CG-title-and-tex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err="1"/>
              <a:t>Click</a:t>
            </a:r>
            <a:r>
              <a:rPr lang="fi-FI"/>
              <a:t> to </a:t>
            </a:r>
            <a:r>
              <a:rPr lang="fi-FI" err="1"/>
              <a:t>add</a:t>
            </a:r>
            <a:r>
              <a:rPr lang="fi-FI"/>
              <a:t> a </a:t>
            </a:r>
            <a:r>
              <a:rPr lang="fi-FI" err="1"/>
              <a:t>title</a:t>
            </a:r>
            <a:endParaRPr lang="fi-FI"/>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Content Placeholder 4">
            <a:extLst>
              <a:ext uri="{FF2B5EF4-FFF2-40B4-BE49-F238E27FC236}">
                <a16:creationId xmlns:a16="http://schemas.microsoft.com/office/drawing/2014/main" id="{0E95C95A-92EF-488A-9FD4-63D173711D8F}"/>
              </a:ext>
            </a:extLst>
          </p:cNvPr>
          <p:cNvSpPr>
            <a:spLocks noGrp="1"/>
          </p:cNvSpPr>
          <p:nvPr>
            <p:ph sz="quarter" idx="13"/>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3031812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CG-title-and-tex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err="1"/>
              <a:t>Click</a:t>
            </a:r>
            <a:r>
              <a:rPr lang="fi-FI"/>
              <a:t> to </a:t>
            </a:r>
            <a:r>
              <a:rPr lang="fi-FI" err="1"/>
              <a:t>add</a:t>
            </a:r>
            <a:r>
              <a:rPr lang="fi-FI"/>
              <a:t> a </a:t>
            </a:r>
            <a:r>
              <a:rPr lang="fi-FI" err="1"/>
              <a:t>title</a:t>
            </a:r>
            <a:endParaRPr lang="fi-FI"/>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Content Placeholder 4">
            <a:extLst>
              <a:ext uri="{FF2B5EF4-FFF2-40B4-BE49-F238E27FC236}">
                <a16:creationId xmlns:a16="http://schemas.microsoft.com/office/drawing/2014/main" id="{AF6DA4EE-423C-474B-900B-9E4E3DD69BBC}"/>
              </a:ext>
            </a:extLst>
          </p:cNvPr>
          <p:cNvSpPr>
            <a:spLocks noGrp="1"/>
          </p:cNvSpPr>
          <p:nvPr>
            <p:ph sz="quarter" idx="13"/>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4026884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CG-title-and-two-text-field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51312-1342-8344-9830-580D58C88506}"/>
              </a:ext>
            </a:extLst>
          </p:cNvPr>
          <p:cNvSpPr>
            <a:spLocks noGrp="1"/>
          </p:cNvSpPr>
          <p:nvPr>
            <p:ph type="title" hasCustomPrompt="1"/>
          </p:nvPr>
        </p:nvSpPr>
        <p:spPr/>
        <p:txBody>
          <a:bodyPr anchor="b"/>
          <a:lstStyle>
            <a:lvl1pPr>
              <a:defRPr/>
            </a:lvl1pPr>
          </a:lstStyle>
          <a:p>
            <a:r>
              <a:rPr lang="fi-FI" err="1"/>
              <a:t>Click</a:t>
            </a:r>
            <a:r>
              <a:rPr lang="fi-FI"/>
              <a:t> to </a:t>
            </a:r>
            <a:r>
              <a:rPr lang="fi-FI" err="1"/>
              <a:t>add</a:t>
            </a:r>
            <a:r>
              <a:rPr lang="fi-FI"/>
              <a:t> a </a:t>
            </a:r>
            <a:r>
              <a:rPr lang="fi-FI" err="1"/>
              <a:t>title</a:t>
            </a:r>
            <a:endParaRPr lang="fi-FI"/>
          </a:p>
        </p:txBody>
      </p:sp>
      <p:sp>
        <p:nvSpPr>
          <p:cNvPr id="3" name="Sisällön paikkamerkki 2">
            <a:extLst>
              <a:ext uri="{FF2B5EF4-FFF2-40B4-BE49-F238E27FC236}">
                <a16:creationId xmlns:a16="http://schemas.microsoft.com/office/drawing/2014/main" id="{A376F47F-B8A0-3844-A4A4-7E99ACD3EECE}"/>
              </a:ext>
            </a:extLst>
          </p:cNvPr>
          <p:cNvSpPr>
            <a:spLocks noGrp="1"/>
          </p:cNvSpPr>
          <p:nvPr>
            <p:ph sz="half" idx="1"/>
          </p:nvPr>
        </p:nvSpPr>
        <p:spPr>
          <a:xfrm>
            <a:off x="838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5p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a:ln>
                  <a:noFill/>
                </a:ln>
                <a:solidFill>
                  <a:srgbClr val="00565E"/>
                </a:solidFill>
                <a:effectLst/>
                <a:uLnTx/>
                <a:uFillTx/>
                <a:latin typeface="+mn-lt"/>
                <a:ea typeface="+mn-ea"/>
                <a:cs typeface="+mn-cs"/>
              </a:rPr>
              <a:t>Muokkaa tekstin perustyylejä napsauttamalla</a:t>
            </a:r>
          </a:p>
        </p:txBody>
      </p:sp>
      <p:sp>
        <p:nvSpPr>
          <p:cNvPr id="4" name="Sisällön paikkamerkki 3">
            <a:extLst>
              <a:ext uri="{FF2B5EF4-FFF2-40B4-BE49-F238E27FC236}">
                <a16:creationId xmlns:a16="http://schemas.microsoft.com/office/drawing/2014/main" id="{9B846EC6-E9C2-3947-9D9E-40B6933AAE81}"/>
              </a:ext>
            </a:extLst>
          </p:cNvPr>
          <p:cNvSpPr>
            <a:spLocks noGrp="1"/>
          </p:cNvSpPr>
          <p:nvPr>
            <p:ph sz="half" idx="2"/>
          </p:nvPr>
        </p:nvSpPr>
        <p:spPr>
          <a:xfrm>
            <a:off x="6172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5p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a:ln>
                  <a:noFill/>
                </a:ln>
                <a:solidFill>
                  <a:srgbClr val="00565E"/>
                </a:solidFill>
                <a:effectLst/>
                <a:uLnTx/>
                <a:uFillTx/>
                <a:latin typeface="+mn-lt"/>
                <a:ea typeface="+mn-ea"/>
                <a:cs typeface="+mn-cs"/>
              </a:rPr>
              <a:t>Muokkaa tekstin perustyylejä napsauttamalla</a:t>
            </a:r>
          </a:p>
        </p:txBody>
      </p:sp>
      <p:sp>
        <p:nvSpPr>
          <p:cNvPr id="5" name="Päivämäärän paikkamerkki 4">
            <a:extLst>
              <a:ext uri="{FF2B5EF4-FFF2-40B4-BE49-F238E27FC236}">
                <a16:creationId xmlns:a16="http://schemas.microsoft.com/office/drawing/2014/main" id="{327B2C38-24B5-F74C-81B8-93D53B362941}"/>
              </a:ext>
            </a:extLst>
          </p:cNvPr>
          <p:cNvSpPr>
            <a:spLocks noGrp="1"/>
          </p:cNvSpPr>
          <p:nvPr>
            <p:ph type="dt" sz="half" idx="10"/>
          </p:nvPr>
        </p:nvSpPr>
        <p:spPr/>
        <p:txBody>
          <a:bodyPr/>
          <a:lstStyle/>
          <a:p>
            <a:endParaRPr lang="fi-FI"/>
          </a:p>
        </p:txBody>
      </p:sp>
      <p:sp>
        <p:nvSpPr>
          <p:cNvPr id="7" name="Dian numeron paikkamerkki 6">
            <a:extLst>
              <a:ext uri="{FF2B5EF4-FFF2-40B4-BE49-F238E27FC236}">
                <a16:creationId xmlns:a16="http://schemas.microsoft.com/office/drawing/2014/main" id="{7E7CC2BE-8C52-8940-AA95-EEDD1452853B}"/>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3205203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CG-title-text-element">
    <p:spTree>
      <p:nvGrpSpPr>
        <p:cNvPr id="1" name=""/>
        <p:cNvGrpSpPr/>
        <p:nvPr/>
      </p:nvGrpSpPr>
      <p:grpSpPr>
        <a:xfrm>
          <a:off x="0" y="0"/>
          <a:ext cx="0" cy="0"/>
          <a:chOff x="0" y="0"/>
          <a:chExt cx="0" cy="0"/>
        </a:xfrm>
      </p:grpSpPr>
      <p:sp>
        <p:nvSpPr>
          <p:cNvPr id="11" name="FCG Elementti">
            <a:extLst>
              <a:ext uri="{FF2B5EF4-FFF2-40B4-BE49-F238E27FC236}">
                <a16:creationId xmlns:a16="http://schemas.microsoft.com/office/drawing/2014/main" id="{F99C85BD-B837-7E41-A6F2-672D65773802}"/>
              </a:ext>
            </a:extLst>
          </p:cNvPr>
          <p:cNvSpPr/>
          <p:nvPr userDrawn="1"/>
        </p:nvSpPr>
        <p:spPr>
          <a:xfrm>
            <a:off x="7985051" y="1152521"/>
            <a:ext cx="3368019" cy="5044753"/>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a:p>
        </p:txBody>
      </p:sp>
      <p:sp>
        <p:nvSpPr>
          <p:cNvPr id="2" name="Otsikko 1">
            <a:extLst>
              <a:ext uri="{FF2B5EF4-FFF2-40B4-BE49-F238E27FC236}">
                <a16:creationId xmlns:a16="http://schemas.microsoft.com/office/drawing/2014/main" id="{404B8872-1F9D-3C48-9C00-249B8F57088D}"/>
              </a:ext>
            </a:extLst>
          </p:cNvPr>
          <p:cNvSpPr>
            <a:spLocks noGrp="1"/>
          </p:cNvSpPr>
          <p:nvPr>
            <p:ph type="title" hasCustomPrompt="1"/>
          </p:nvPr>
        </p:nvSpPr>
        <p:spPr>
          <a:xfrm>
            <a:off x="839787" y="365126"/>
            <a:ext cx="10515599" cy="947778"/>
          </a:xfrm>
        </p:spPr>
        <p:txBody>
          <a:bodyPr anchor="b"/>
          <a:lstStyle>
            <a:lvl1pPr>
              <a:defRPr/>
            </a:lvl1pPr>
          </a:lstStyle>
          <a:p>
            <a:r>
              <a:rPr lang="fi-FI" err="1"/>
              <a:t>Click</a:t>
            </a:r>
            <a:r>
              <a:rPr lang="fi-FI"/>
              <a:t> to </a:t>
            </a:r>
            <a:r>
              <a:rPr lang="fi-FI" err="1"/>
              <a:t>add</a:t>
            </a:r>
            <a:r>
              <a:rPr lang="fi-FI"/>
              <a:t> a </a:t>
            </a:r>
            <a:r>
              <a:rPr lang="fi-FI" err="1"/>
              <a:t>title</a:t>
            </a:r>
            <a:endParaRPr lang="fi-FI"/>
          </a:p>
        </p:txBody>
      </p:sp>
      <p:sp>
        <p:nvSpPr>
          <p:cNvPr id="6" name="Sisällön paikkamerkki 5">
            <a:extLst>
              <a:ext uri="{FF2B5EF4-FFF2-40B4-BE49-F238E27FC236}">
                <a16:creationId xmlns:a16="http://schemas.microsoft.com/office/drawing/2014/main" id="{DE0249F8-AA4F-6847-AA80-63C201B1374D}"/>
              </a:ext>
            </a:extLst>
          </p:cNvPr>
          <p:cNvSpPr>
            <a:spLocks noGrp="1"/>
          </p:cNvSpPr>
          <p:nvPr>
            <p:ph sz="quarter" idx="4"/>
          </p:nvPr>
        </p:nvSpPr>
        <p:spPr>
          <a:xfrm>
            <a:off x="8557052" y="1816747"/>
            <a:ext cx="2798335" cy="4372915"/>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i-FI"/>
              <a:t>Muokkaa tekstin perustyylejä napsauttamalla</a:t>
            </a:r>
          </a:p>
        </p:txBody>
      </p:sp>
      <p:sp>
        <p:nvSpPr>
          <p:cNvPr id="7" name="Päivämäärän paikkamerkki 6">
            <a:extLst>
              <a:ext uri="{FF2B5EF4-FFF2-40B4-BE49-F238E27FC236}">
                <a16:creationId xmlns:a16="http://schemas.microsoft.com/office/drawing/2014/main" id="{71C69719-4381-4B4B-B5DE-0F1C34D95930}"/>
              </a:ext>
            </a:extLst>
          </p:cNvPr>
          <p:cNvSpPr>
            <a:spLocks noGrp="1"/>
          </p:cNvSpPr>
          <p:nvPr>
            <p:ph type="dt" sz="half" idx="10"/>
          </p:nvPr>
        </p:nvSpPr>
        <p:spPr/>
        <p:txBody>
          <a:bodyPr/>
          <a:lstStyle/>
          <a:p>
            <a:endParaRPr lang="fi-FI"/>
          </a:p>
        </p:txBody>
      </p:sp>
      <p:sp>
        <p:nvSpPr>
          <p:cNvPr id="9" name="Dian numeron paikkamerkki 8">
            <a:extLst>
              <a:ext uri="{FF2B5EF4-FFF2-40B4-BE49-F238E27FC236}">
                <a16:creationId xmlns:a16="http://schemas.microsoft.com/office/drawing/2014/main" id="{04E6B8F0-54DF-704A-982B-9B7FE5C943DA}"/>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10" name="Sisällön paikkamerkki 2">
            <a:extLst>
              <a:ext uri="{FF2B5EF4-FFF2-40B4-BE49-F238E27FC236}">
                <a16:creationId xmlns:a16="http://schemas.microsoft.com/office/drawing/2014/main" id="{870227CF-07BD-5747-9114-5C8C7526B2B4}"/>
              </a:ext>
            </a:extLst>
          </p:cNvPr>
          <p:cNvSpPr>
            <a:spLocks noGrp="1"/>
          </p:cNvSpPr>
          <p:nvPr>
            <p:ph sz="half" idx="1"/>
          </p:nvPr>
        </p:nvSpPr>
        <p:spPr>
          <a:xfrm>
            <a:off x="838199" y="1825625"/>
            <a:ext cx="7303077" cy="4351338"/>
          </a:xfrm>
        </p:spPr>
        <p:txBody>
          <a:bodyPr/>
          <a:lst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5p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a:ln>
                  <a:noFill/>
                </a:ln>
                <a:solidFill>
                  <a:srgbClr val="00565E"/>
                </a:solidFill>
                <a:effectLst/>
                <a:uLnTx/>
                <a:uFillTx/>
                <a:latin typeface="+mn-lt"/>
                <a:ea typeface="+mn-ea"/>
                <a:cs typeface="+mn-cs"/>
              </a:rPr>
              <a:t>Muokkaa tekstin perustyylejä napsauttamalla</a:t>
            </a:r>
          </a:p>
        </p:txBody>
      </p:sp>
    </p:spTree>
    <p:extLst>
      <p:ext uri="{BB962C8B-B14F-4D97-AF65-F5344CB8AC3E}">
        <p14:creationId xmlns:p14="http://schemas.microsoft.com/office/powerpoint/2010/main" val="1505520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CG-title-text-elemen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73404951-C9A2-B840-B11E-2ADBA2F5E273}"/>
              </a:ext>
            </a:extLst>
          </p:cNvPr>
          <p:cNvSpPr>
            <a:spLocks noGrp="1"/>
          </p:cNvSpPr>
          <p:nvPr>
            <p:ph type="dt" sz="half" idx="10"/>
          </p:nvPr>
        </p:nvSpPr>
        <p:spPr/>
        <p:txBody>
          <a:bodyPr/>
          <a:lstStyle>
            <a:lvl1pPr>
              <a:defRPr>
                <a:solidFill>
                  <a:srgbClr val="9FA4AE"/>
                </a:solidFill>
              </a:defRPr>
            </a:lvl1pPr>
          </a:lstStyle>
          <a:p>
            <a:endParaRPr lang="fi-FI"/>
          </a:p>
        </p:txBody>
      </p:sp>
      <p:sp>
        <p:nvSpPr>
          <p:cNvPr id="7" name="Dian numeron paikkamerkki 6">
            <a:extLst>
              <a:ext uri="{FF2B5EF4-FFF2-40B4-BE49-F238E27FC236}">
                <a16:creationId xmlns:a16="http://schemas.microsoft.com/office/drawing/2014/main" id="{13AFCD50-0B45-8A4D-BDCD-C4EE781B0437}"/>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8" name="Päivämäärän paikkamerkki 1">
            <a:extLst>
              <a:ext uri="{FF2B5EF4-FFF2-40B4-BE49-F238E27FC236}">
                <a16:creationId xmlns:a16="http://schemas.microsoft.com/office/drawing/2014/main" id="{063EBD9B-CE85-4521-A4D8-5A677FBC4532}"/>
              </a:ext>
            </a:extLst>
          </p:cNvPr>
          <p:cNvSpPr txBox="1">
            <a:spLocks/>
          </p:cNvSpPr>
          <p:nvPr userDrawn="1"/>
        </p:nvSpPr>
        <p:spPr>
          <a:xfrm>
            <a:off x="241200" y="6357600"/>
            <a:ext cx="108000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46E73-8575-C745-AE0F-54C81F5FEC3C}" type="datetime1">
              <a:rPr lang="fi-FI" smtClean="0">
                <a:solidFill>
                  <a:srgbClr val="9FA4AE"/>
                </a:solidFill>
              </a:rPr>
              <a:pPr/>
              <a:t>15.8.2023</a:t>
            </a:fld>
            <a:endParaRPr lang="fi-FI">
              <a:solidFill>
                <a:srgbClr val="9FA4AE"/>
              </a:solidFill>
            </a:endParaRPr>
          </a:p>
        </p:txBody>
      </p:sp>
      <p:sp>
        <p:nvSpPr>
          <p:cNvPr id="9" name="Dian numeron paikkamerkki 3">
            <a:extLst>
              <a:ext uri="{FF2B5EF4-FFF2-40B4-BE49-F238E27FC236}">
                <a16:creationId xmlns:a16="http://schemas.microsoft.com/office/drawing/2014/main" id="{CC366EF0-60A4-4E4C-85E2-D82EFD4A2CA0}"/>
              </a:ext>
            </a:extLst>
          </p:cNvPr>
          <p:cNvSpPr txBox="1">
            <a:spLocks/>
          </p:cNvSpPr>
          <p:nvPr userDrawn="1"/>
        </p:nvSpPr>
        <p:spPr>
          <a:xfrm>
            <a:off x="9952962" y="6356350"/>
            <a:ext cx="108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F888F-55E1-EB4C-817C-6B924877C76D}" type="slidenum">
              <a:rPr lang="fi-FI" smtClean="0">
                <a:solidFill>
                  <a:srgbClr val="9FA4AE"/>
                </a:solidFill>
              </a:rPr>
              <a:pPr/>
              <a:t>‹#›</a:t>
            </a:fld>
            <a:endParaRPr lang="fi-FI">
              <a:solidFill>
                <a:srgbClr val="9FA4AE"/>
              </a:solidFill>
            </a:endParaRPr>
          </a:p>
        </p:txBody>
      </p:sp>
      <p:pic>
        <p:nvPicPr>
          <p:cNvPr id="10" name="Kuva 8">
            <a:extLst>
              <a:ext uri="{FF2B5EF4-FFF2-40B4-BE49-F238E27FC236}">
                <a16:creationId xmlns:a16="http://schemas.microsoft.com/office/drawing/2014/main" id="{48192A53-8894-4A54-94DC-A3871D58D259}"/>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3" name="Otsikko 1">
            <a:extLst>
              <a:ext uri="{FF2B5EF4-FFF2-40B4-BE49-F238E27FC236}">
                <a16:creationId xmlns:a16="http://schemas.microsoft.com/office/drawing/2014/main" id="{4F8C151A-56FD-4F3D-BB72-88AC35625BEA}"/>
              </a:ext>
            </a:extLst>
          </p:cNvPr>
          <p:cNvSpPr>
            <a:spLocks noGrp="1"/>
          </p:cNvSpPr>
          <p:nvPr>
            <p:ph type="title" hasCustomPrompt="1"/>
          </p:nvPr>
        </p:nvSpPr>
        <p:spPr>
          <a:xfrm>
            <a:off x="839788" y="365126"/>
            <a:ext cx="10541574" cy="947778"/>
          </a:xfrm>
        </p:spPr>
        <p:txBody>
          <a:bodyPr anchor="b"/>
          <a:lstStyle>
            <a:lvl1pPr>
              <a:defRPr>
                <a:solidFill>
                  <a:schemeClr val="bg1"/>
                </a:solidFill>
              </a:defRPr>
            </a:lvl1pPr>
          </a:lstStyle>
          <a:p>
            <a:r>
              <a:rPr lang="fi-FI" err="1"/>
              <a:t>Click</a:t>
            </a:r>
            <a:r>
              <a:rPr lang="fi-FI"/>
              <a:t> to </a:t>
            </a:r>
            <a:r>
              <a:rPr lang="fi-FI" err="1"/>
              <a:t>add</a:t>
            </a:r>
            <a:r>
              <a:rPr lang="fi-FI"/>
              <a:t> a </a:t>
            </a:r>
            <a:r>
              <a:rPr lang="fi-FI" err="1"/>
              <a:t>title</a:t>
            </a:r>
            <a:endParaRPr lang="fi-FI"/>
          </a:p>
        </p:txBody>
      </p:sp>
      <p:sp>
        <p:nvSpPr>
          <p:cNvPr id="16" name="Chart Placeholder 15">
            <a:extLst>
              <a:ext uri="{FF2B5EF4-FFF2-40B4-BE49-F238E27FC236}">
                <a16:creationId xmlns:a16="http://schemas.microsoft.com/office/drawing/2014/main" id="{90C637DB-82DF-4127-8D1E-EF3774F3CF76}"/>
              </a:ext>
            </a:extLst>
          </p:cNvPr>
          <p:cNvSpPr>
            <a:spLocks noGrp="1"/>
          </p:cNvSpPr>
          <p:nvPr>
            <p:ph type="chart" sz="quarter" idx="13"/>
          </p:nvPr>
        </p:nvSpPr>
        <p:spPr>
          <a:xfrm>
            <a:off x="7006212" y="2442277"/>
            <a:ext cx="4375150" cy="2711450"/>
          </a:xfrm>
          <a:solidFill>
            <a:schemeClr val="bg1"/>
          </a:solidFill>
        </p:spPr>
        <p:txBody>
          <a:bodyPr/>
          <a:lst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solidFill>
                  <a:schemeClr val="bg1"/>
                </a:solidFill>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lvl5p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a:ln>
                  <a:noFill/>
                </a:ln>
                <a:solidFill>
                  <a:srgbClr val="00565E"/>
                </a:solidFill>
                <a:effectLst/>
                <a:uLnTx/>
                <a:uFillTx/>
                <a:latin typeface="+mn-lt"/>
                <a:ea typeface="+mn-ea"/>
                <a:cs typeface="+mn-cs"/>
              </a:rPr>
              <a:t>Lisää kaavio napsauttamalla kuvaketta</a:t>
            </a:r>
          </a:p>
        </p:txBody>
      </p:sp>
      <p:sp>
        <p:nvSpPr>
          <p:cNvPr id="12" name="Content Placeholder 2">
            <a:extLst>
              <a:ext uri="{FF2B5EF4-FFF2-40B4-BE49-F238E27FC236}">
                <a16:creationId xmlns:a16="http://schemas.microsoft.com/office/drawing/2014/main" id="{CCE590D1-6B3B-471A-AE59-4F6BC5C90A18}"/>
              </a:ext>
            </a:extLst>
          </p:cNvPr>
          <p:cNvSpPr>
            <a:spLocks noGrp="1"/>
          </p:cNvSpPr>
          <p:nvPr>
            <p:ph sz="quarter" idx="14"/>
          </p:nvPr>
        </p:nvSpPr>
        <p:spPr>
          <a:xfrm>
            <a:off x="839788" y="1825625"/>
            <a:ext cx="6165850" cy="43640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627551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FCG-titl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err="1"/>
              <a:t>Click</a:t>
            </a:r>
            <a:r>
              <a:rPr lang="fi-FI"/>
              <a:t> to </a:t>
            </a:r>
            <a:r>
              <a:rPr lang="fi-FI" err="1"/>
              <a:t>add</a:t>
            </a:r>
            <a:r>
              <a:rPr lang="fi-FI"/>
              <a:t> a </a:t>
            </a:r>
            <a:r>
              <a:rPr lang="fi-FI" err="1"/>
              <a:t>title</a:t>
            </a:r>
            <a:endParaRPr lang="fi-FI"/>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2891757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CG-sub-section-title-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lvl1pPr>
              <a:defRPr>
                <a:solidFill>
                  <a:srgbClr val="9FA4AE"/>
                </a:solidFill>
              </a:defRPr>
            </a:lvl1pPr>
          </a:lstStyle>
          <a:p>
            <a:endParaRPr lang="fi-FI"/>
          </a:p>
        </p:txBody>
      </p:sp>
    </p:spTree>
    <p:extLst>
      <p:ext uri="{BB962C8B-B14F-4D97-AF65-F5344CB8AC3E}">
        <p14:creationId xmlns:p14="http://schemas.microsoft.com/office/powerpoint/2010/main" val="2062773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CG-sub-section-title-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450254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4502547"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1973241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CG-sub-section-title-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spTree>
    <p:extLst>
      <p:ext uri="{BB962C8B-B14F-4D97-AF65-F5344CB8AC3E}">
        <p14:creationId xmlns:p14="http://schemas.microsoft.com/office/powerpoint/2010/main" val="26325567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FCG-sub-section-title-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spTree>
    <p:extLst>
      <p:ext uri="{BB962C8B-B14F-4D97-AF65-F5344CB8AC3E}">
        <p14:creationId xmlns:p14="http://schemas.microsoft.com/office/powerpoint/2010/main" val="307560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CG-title-and-tex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7" name="Päivämäärän paikkamerkki 3">
            <a:extLst>
              <a:ext uri="{FF2B5EF4-FFF2-40B4-BE49-F238E27FC236}">
                <a16:creationId xmlns:a16="http://schemas.microsoft.com/office/drawing/2014/main" id="{B06F0C25-8A23-47C8-95F0-2DE88FAB7CED}"/>
              </a:ext>
            </a:extLst>
          </p:cNvPr>
          <p:cNvSpPr>
            <a:spLocks noGrp="1"/>
          </p:cNvSpPr>
          <p:nvPr>
            <p:ph type="dt" sz="half" idx="10"/>
          </p:nvPr>
        </p:nvSpPr>
        <p:spPr>
          <a:xfrm>
            <a:off x="241200" y="6357600"/>
            <a:ext cx="1080000" cy="365125"/>
          </a:xfrm>
        </p:spPr>
        <p:txBody>
          <a:bodyPr/>
          <a:lstStyle/>
          <a:p>
            <a:endParaRPr lang="fi-FI"/>
          </a:p>
        </p:txBody>
      </p:sp>
      <p:sp>
        <p:nvSpPr>
          <p:cNvPr id="8" name="Tekstin paikkamerkki 2">
            <a:extLst>
              <a:ext uri="{FF2B5EF4-FFF2-40B4-BE49-F238E27FC236}">
                <a16:creationId xmlns:a16="http://schemas.microsoft.com/office/drawing/2014/main" id="{A51C203B-359E-2840-8384-A5C9E5DD4F64}"/>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121831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CG-sub-section-title-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spTree>
    <p:extLst>
      <p:ext uri="{BB962C8B-B14F-4D97-AF65-F5344CB8AC3E}">
        <p14:creationId xmlns:p14="http://schemas.microsoft.com/office/powerpoint/2010/main" val="2950233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CG-sub-section-title-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spTree>
    <p:extLst>
      <p:ext uri="{BB962C8B-B14F-4D97-AF65-F5344CB8AC3E}">
        <p14:creationId xmlns:p14="http://schemas.microsoft.com/office/powerpoint/2010/main" val="1301271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CG-sub-section-title-slide-no-image">
    <p:bg>
      <p:bgPr>
        <a:solidFill>
          <a:schemeClr val="bg1"/>
        </a:solidFill>
        <a:effectLst/>
      </p:bgPr>
    </p:bg>
    <p:spTree>
      <p:nvGrpSpPr>
        <p:cNvPr id="1" name=""/>
        <p:cNvGrpSpPr/>
        <p:nvPr/>
      </p:nvGrpSpPr>
      <p:grpSpPr>
        <a:xfrm>
          <a:off x="0" y="0"/>
          <a:ext cx="0" cy="0"/>
          <a:chOff x="0" y="0"/>
          <a:chExt cx="0" cy="0"/>
        </a:xfrm>
      </p:grpSpPr>
      <p:sp>
        <p:nvSpPr>
          <p:cNvPr id="8" name="FCG Elementti">
            <a:extLst>
              <a:ext uri="{FF2B5EF4-FFF2-40B4-BE49-F238E27FC236}">
                <a16:creationId xmlns:a16="http://schemas.microsoft.com/office/drawing/2014/main" id="{4E68FA17-54A9-461B-89F3-5F80B32A09C5}"/>
              </a:ext>
            </a:extLst>
          </p:cNvPr>
          <p:cNvSpPr/>
          <p:nvPr userDrawn="1"/>
        </p:nvSpPr>
        <p:spPr>
          <a:xfrm>
            <a:off x="3375498" y="1070043"/>
            <a:ext cx="6177064" cy="4287566"/>
          </a:xfrm>
          <a:custGeom>
            <a:avLst/>
            <a:gdLst>
              <a:gd name="connsiteX0" fmla="*/ 238583 w 2550469"/>
              <a:gd name="connsiteY0" fmla="*/ 192 h 1835605"/>
              <a:gd name="connsiteX1" fmla="*/ 275242 w 2550469"/>
              <a:gd name="connsiteY1" fmla="*/ 4751 h 1835605"/>
              <a:gd name="connsiteX2" fmla="*/ 2498990 w 2550469"/>
              <a:gd name="connsiteY2" fmla="*/ 600603 h 1835605"/>
              <a:gd name="connsiteX3" fmla="*/ 2542524 w 2550469"/>
              <a:gd name="connsiteY3" fmla="*/ 693556 h 1835605"/>
              <a:gd name="connsiteX4" fmla="*/ 2045704 w 2550469"/>
              <a:gd name="connsiteY4" fmla="*/ 1762702 h 1835605"/>
              <a:gd name="connsiteX5" fmla="*/ 1927105 w 2550469"/>
              <a:gd name="connsiteY5" fmla="*/ 1835480 h 1835605"/>
              <a:gd name="connsiteX6" fmla="*/ 730753 w 2550469"/>
              <a:gd name="connsiteY6" fmla="*/ 1835605 h 1835605"/>
              <a:gd name="connsiteX7" fmla="*/ 574969 w 2550469"/>
              <a:gd name="connsiteY7" fmla="*/ 1773167 h 1835605"/>
              <a:gd name="connsiteX8" fmla="*/ 52932 w 2550469"/>
              <a:gd name="connsiteY8" fmla="*/ 1249301 h 1835605"/>
              <a:gd name="connsiteX9" fmla="*/ 3972 w 2550469"/>
              <a:gd name="connsiteY9" fmla="*/ 1102435 h 1835605"/>
              <a:gd name="connsiteX10" fmla="*/ 185420 w 2550469"/>
              <a:gd name="connsiteY10" fmla="*/ 62471 h 1835605"/>
              <a:gd name="connsiteX11" fmla="*/ 238583 w 2550469"/>
              <a:gd name="connsiteY11" fmla="*/ 192 h 183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469" h="1835605">
                <a:moveTo>
                  <a:pt x="238583" y="192"/>
                </a:moveTo>
                <a:cubicBezTo>
                  <a:pt x="248954" y="-563"/>
                  <a:pt x="261083" y="901"/>
                  <a:pt x="275242" y="4751"/>
                </a:cubicBezTo>
                <a:lnTo>
                  <a:pt x="2498990" y="600603"/>
                </a:lnTo>
                <a:cubicBezTo>
                  <a:pt x="2552123" y="615120"/>
                  <a:pt x="2559083" y="657591"/>
                  <a:pt x="2542524" y="693556"/>
                </a:cubicBezTo>
                <a:lnTo>
                  <a:pt x="2045704" y="1762702"/>
                </a:lnTo>
                <a:cubicBezTo>
                  <a:pt x="2029478" y="1792323"/>
                  <a:pt x="1995842" y="1833544"/>
                  <a:pt x="1927105" y="1835480"/>
                </a:cubicBezTo>
                <a:lnTo>
                  <a:pt x="730753" y="1835605"/>
                </a:lnTo>
                <a:cubicBezTo>
                  <a:pt x="670325" y="1835708"/>
                  <a:pt x="616784" y="1815877"/>
                  <a:pt x="574969" y="1773167"/>
                </a:cubicBezTo>
                <a:lnTo>
                  <a:pt x="52932" y="1249301"/>
                </a:lnTo>
                <a:cubicBezTo>
                  <a:pt x="5229" y="1202991"/>
                  <a:pt x="-7565" y="1164279"/>
                  <a:pt x="3972" y="1102435"/>
                </a:cubicBezTo>
                <a:lnTo>
                  <a:pt x="185420" y="62471"/>
                </a:lnTo>
                <a:cubicBezTo>
                  <a:pt x="192186" y="24698"/>
                  <a:pt x="207471" y="2456"/>
                  <a:pt x="238583" y="19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3612691" y="2794329"/>
            <a:ext cx="5362006" cy="947778"/>
          </a:xfrm>
        </p:spPr>
        <p:txBody>
          <a:bodyPr anchor="b"/>
          <a:lstStyle>
            <a:lvl1pPr algn="ctr">
              <a:defRPr>
                <a:solidFill>
                  <a:schemeClr val="bg1"/>
                </a:solidFill>
              </a:defRPr>
            </a:lvl1pPr>
          </a:lstStyle>
          <a:p>
            <a:r>
              <a:rPr lang="fi-FI" err="1"/>
              <a:t>Click</a:t>
            </a:r>
            <a:r>
              <a:rPr lang="fi-FI"/>
              <a:t> to </a:t>
            </a:r>
            <a:r>
              <a:rPr lang="fi-FI" err="1"/>
              <a:t>add</a:t>
            </a:r>
            <a:r>
              <a:rPr lang="fi-FI"/>
              <a:t> a </a:t>
            </a:r>
            <a:r>
              <a:rPr lang="fi-FI" err="1"/>
              <a:t>title</a:t>
            </a:r>
            <a:r>
              <a:rPr lang="fi-FI"/>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3612691" y="3742107"/>
            <a:ext cx="5362007" cy="1022111"/>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Add</a:t>
            </a:r>
            <a:r>
              <a:rPr lang="fi-FI"/>
              <a:t> </a:t>
            </a:r>
            <a:r>
              <a:rPr lang="fi-FI" err="1"/>
              <a:t>subtitle</a:t>
            </a:r>
            <a:endParaRPr lang="fi-FI"/>
          </a:p>
        </p:txBody>
      </p:sp>
    </p:spTree>
    <p:extLst>
      <p:ext uri="{BB962C8B-B14F-4D97-AF65-F5344CB8AC3E}">
        <p14:creationId xmlns:p14="http://schemas.microsoft.com/office/powerpoint/2010/main" val="454180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CC-contact-informatio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err="1"/>
              <a:t>Click</a:t>
            </a:r>
            <a:r>
              <a:rPr lang="fi-FI"/>
              <a:t> to </a:t>
            </a:r>
            <a:r>
              <a:rPr lang="fi-FI" err="1"/>
              <a:t>add</a:t>
            </a:r>
            <a:r>
              <a:rPr lang="fi-FI"/>
              <a:t> a </a:t>
            </a:r>
            <a:r>
              <a:rPr lang="fi-FI" err="1"/>
              <a:t>title</a:t>
            </a:r>
            <a:endParaRPr lang="fi-FI"/>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Picture Placeholder 5">
            <a:extLst>
              <a:ext uri="{FF2B5EF4-FFF2-40B4-BE49-F238E27FC236}">
                <a16:creationId xmlns:a16="http://schemas.microsoft.com/office/drawing/2014/main" id="{95480A6B-E75A-42A8-AD76-263033094047}"/>
              </a:ext>
            </a:extLst>
          </p:cNvPr>
          <p:cNvSpPr>
            <a:spLocks noGrp="1"/>
          </p:cNvSpPr>
          <p:nvPr>
            <p:ph type="pic" sz="quarter" idx="13" hasCustomPrompt="1"/>
          </p:nvPr>
        </p:nvSpPr>
        <p:spPr>
          <a:xfrm>
            <a:off x="850049" y="2456046"/>
            <a:ext cx="1620000" cy="1620000"/>
          </a:xfrm>
          <a:prstGeom prst="ellipse">
            <a:avLst/>
          </a:prstGeom>
        </p:spPr>
        <p:txBody>
          <a:bodyPr/>
          <a:lstStyle>
            <a:lvl1pPr>
              <a:defRPr/>
            </a:lvl1pPr>
          </a:lstStyle>
          <a:p>
            <a:r>
              <a:rPr lang="fi-FI" err="1"/>
              <a:t>Insert</a:t>
            </a:r>
            <a:r>
              <a:rPr lang="fi-FI"/>
              <a:t> </a:t>
            </a:r>
            <a:r>
              <a:rPr lang="fi-FI" err="1"/>
              <a:t>photo</a:t>
            </a:r>
            <a:endParaRPr lang="fi-FI"/>
          </a:p>
        </p:txBody>
      </p:sp>
      <p:sp>
        <p:nvSpPr>
          <p:cNvPr id="8" name="Text Placeholder 7">
            <a:extLst>
              <a:ext uri="{FF2B5EF4-FFF2-40B4-BE49-F238E27FC236}">
                <a16:creationId xmlns:a16="http://schemas.microsoft.com/office/drawing/2014/main" id="{7378C918-FEA0-4A9B-97F5-E5CF3C0587BF}"/>
              </a:ext>
            </a:extLst>
          </p:cNvPr>
          <p:cNvSpPr>
            <a:spLocks noGrp="1"/>
          </p:cNvSpPr>
          <p:nvPr>
            <p:ph type="body" sz="quarter" idx="14" hasCustomPrompt="1"/>
          </p:nvPr>
        </p:nvSpPr>
        <p:spPr>
          <a:xfrm>
            <a:off x="2850299" y="2627497"/>
            <a:ext cx="2889756" cy="1731962"/>
          </a:xfrm>
        </p:spPr>
        <p:txBody>
          <a:bodyPr/>
          <a:lstStyle>
            <a:lvl1pPr marL="0" indent="0">
              <a:spcBef>
                <a:spcPts val="600"/>
              </a:spcBef>
              <a:buNone/>
              <a:defRPr b="0"/>
            </a:lvl1pPr>
          </a:lstStyle>
          <a:p>
            <a:pPr lvl="0"/>
            <a:r>
              <a:rPr lang="fi-FI" err="1"/>
              <a:t>Contact</a:t>
            </a:r>
            <a:r>
              <a:rPr lang="fi-FI"/>
              <a:t> </a:t>
            </a:r>
            <a:r>
              <a:rPr lang="fi-FI" err="1"/>
              <a:t>details</a:t>
            </a:r>
            <a:endParaRPr lang="fi-FI"/>
          </a:p>
        </p:txBody>
      </p:sp>
      <p:sp>
        <p:nvSpPr>
          <p:cNvPr id="9" name="Picture Placeholder 5">
            <a:extLst>
              <a:ext uri="{FF2B5EF4-FFF2-40B4-BE49-F238E27FC236}">
                <a16:creationId xmlns:a16="http://schemas.microsoft.com/office/drawing/2014/main" id="{B9BF0C25-1E38-43D6-A3A3-B0AF5351FB2C}"/>
              </a:ext>
            </a:extLst>
          </p:cNvPr>
          <p:cNvSpPr>
            <a:spLocks noGrp="1"/>
          </p:cNvSpPr>
          <p:nvPr>
            <p:ph type="pic" sz="quarter" idx="15" hasCustomPrompt="1"/>
          </p:nvPr>
        </p:nvSpPr>
        <p:spPr>
          <a:xfrm>
            <a:off x="6463794" y="2456046"/>
            <a:ext cx="1620000" cy="1620000"/>
          </a:xfrm>
          <a:prstGeom prst="ellipse">
            <a:avLst/>
          </a:prstGeom>
        </p:spPr>
        <p:txBody>
          <a:bodyPr/>
          <a:lstStyle>
            <a:lvl1pPr>
              <a:defRPr/>
            </a:lvl1pPr>
          </a:lstStyle>
          <a:p>
            <a:r>
              <a:rPr lang="fi-FI" err="1"/>
              <a:t>Insert</a:t>
            </a:r>
            <a:r>
              <a:rPr lang="fi-FI"/>
              <a:t> </a:t>
            </a:r>
            <a:r>
              <a:rPr lang="fi-FI" err="1"/>
              <a:t>photo</a:t>
            </a:r>
            <a:endParaRPr lang="fi-FI"/>
          </a:p>
        </p:txBody>
      </p:sp>
      <p:sp>
        <p:nvSpPr>
          <p:cNvPr id="10" name="Text Placeholder 7">
            <a:extLst>
              <a:ext uri="{FF2B5EF4-FFF2-40B4-BE49-F238E27FC236}">
                <a16:creationId xmlns:a16="http://schemas.microsoft.com/office/drawing/2014/main" id="{C5643F5B-9EF1-44DE-8C05-34117EEA1485}"/>
              </a:ext>
            </a:extLst>
          </p:cNvPr>
          <p:cNvSpPr>
            <a:spLocks noGrp="1"/>
          </p:cNvSpPr>
          <p:nvPr>
            <p:ph type="body" sz="quarter" idx="16" hasCustomPrompt="1"/>
          </p:nvPr>
        </p:nvSpPr>
        <p:spPr>
          <a:xfrm>
            <a:off x="8464044" y="2627497"/>
            <a:ext cx="2889756" cy="1731962"/>
          </a:xfrm>
        </p:spPr>
        <p:txBody>
          <a:bodyPr/>
          <a:lstStyle>
            <a:lvl1pPr marL="0" indent="0">
              <a:spcBef>
                <a:spcPts val="600"/>
              </a:spcBef>
              <a:buNone/>
              <a:defRPr b="0"/>
            </a:lvl1pPr>
          </a:lstStyle>
          <a:p>
            <a:pPr lvl="0"/>
            <a:r>
              <a:rPr lang="fi-FI" err="1"/>
              <a:t>Contact</a:t>
            </a:r>
            <a:r>
              <a:rPr lang="fi-FI"/>
              <a:t> </a:t>
            </a:r>
            <a:r>
              <a:rPr lang="fi-FI" err="1"/>
              <a:t>details</a:t>
            </a:r>
            <a:endParaRPr lang="fi-FI"/>
          </a:p>
        </p:txBody>
      </p:sp>
    </p:spTree>
    <p:extLst>
      <p:ext uri="{BB962C8B-B14F-4D97-AF65-F5344CB8AC3E}">
        <p14:creationId xmlns:p14="http://schemas.microsoft.com/office/powerpoint/2010/main" val="2806360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CG lopetusdia - Hyvän elämän tekijä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a:solidFill>
                  <a:schemeClr val="bg1"/>
                </a:solidFill>
              </a:rPr>
              <a:t>Hyvän elämän tekijät</a:t>
            </a:r>
          </a:p>
        </p:txBody>
      </p:sp>
      <p:sp>
        <p:nvSpPr>
          <p:cNvPr id="2" name="Tekstiruutu 1">
            <a:extLst>
              <a:ext uri="{FF2B5EF4-FFF2-40B4-BE49-F238E27FC236}">
                <a16:creationId xmlns:a16="http://schemas.microsoft.com/office/drawing/2014/main" id="{1546B04A-6799-3047-B881-95F8CFEABD4F}"/>
              </a:ext>
            </a:extLst>
          </p:cNvPr>
          <p:cNvSpPr txBox="1"/>
          <p:nvPr userDrawn="1"/>
        </p:nvSpPr>
        <p:spPr>
          <a:xfrm>
            <a:off x="9751868" y="1350818"/>
            <a:ext cx="184731" cy="369332"/>
          </a:xfrm>
          <a:prstGeom prst="rect">
            <a:avLst/>
          </a:prstGeom>
          <a:noFill/>
        </p:spPr>
        <p:txBody>
          <a:bodyPr wrap="none" rtlCol="0">
            <a:spAutoFit/>
          </a:bodyPr>
          <a:lstStyle/>
          <a:p>
            <a:endParaRPr lang="fi-FI"/>
          </a:p>
        </p:txBody>
      </p:sp>
      <p:pic>
        <p:nvPicPr>
          <p:cNvPr id="9" name="Kuva 8">
            <a:extLst>
              <a:ext uri="{FF2B5EF4-FFF2-40B4-BE49-F238E27FC236}">
                <a16:creationId xmlns:a16="http://schemas.microsoft.com/office/drawing/2014/main" id="{54D948B0-AD4A-CB4A-A619-A27AD50764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4208359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CG ending slide - Working for well-be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err="1">
                <a:solidFill>
                  <a:schemeClr val="bg1"/>
                </a:solidFill>
              </a:rPr>
              <a:t>Working</a:t>
            </a:r>
            <a:r>
              <a:rPr lang="fi-FI" sz="4000" b="1">
                <a:solidFill>
                  <a:schemeClr val="bg1"/>
                </a:solidFill>
              </a:rPr>
              <a:t> for </a:t>
            </a:r>
            <a:r>
              <a:rPr lang="fi-FI" sz="4000" b="1" err="1">
                <a:solidFill>
                  <a:schemeClr val="bg1"/>
                </a:solidFill>
              </a:rPr>
              <a:t>well-being</a:t>
            </a:r>
            <a:endParaRPr lang="fi-FI" sz="4000" b="1">
              <a:solidFill>
                <a:schemeClr val="bg1"/>
              </a:solidFill>
            </a:endParaRPr>
          </a:p>
        </p:txBody>
      </p:sp>
      <p:pic>
        <p:nvPicPr>
          <p:cNvPr id="7" name="Kuva 6">
            <a:extLst>
              <a:ext uri="{FF2B5EF4-FFF2-40B4-BE49-F238E27FC236}">
                <a16:creationId xmlns:a16="http://schemas.microsoft.com/office/drawing/2014/main" id="{B8FED0E5-C17A-8B44-AE0A-41CC419B8D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3570121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CG slutet - Arbetar för en hållba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sv-FI" sz="4000" b="1">
                <a:solidFill>
                  <a:schemeClr val="bg1"/>
                </a:solidFill>
              </a:rPr>
              <a:t>Arbetar för en hållbar </a:t>
            </a:r>
            <a:br>
              <a:rPr lang="sv-FI" sz="4000" b="1">
                <a:solidFill>
                  <a:schemeClr val="bg1"/>
                </a:solidFill>
              </a:rPr>
            </a:br>
            <a:r>
              <a:rPr lang="sv-FI" sz="4000" b="1">
                <a:solidFill>
                  <a:schemeClr val="bg1"/>
                </a:solidFill>
              </a:rPr>
              <a:t>samhällsutveckling och </a:t>
            </a:r>
            <a:br>
              <a:rPr lang="sv-FI" sz="4000" b="1">
                <a:solidFill>
                  <a:schemeClr val="bg1"/>
                </a:solidFill>
              </a:rPr>
            </a:br>
            <a:r>
              <a:rPr lang="sv-FI" sz="4000" b="1">
                <a:solidFill>
                  <a:schemeClr val="bg1"/>
                </a:solidFill>
              </a:rPr>
              <a:t>gott välbefinnande</a:t>
            </a:r>
          </a:p>
        </p:txBody>
      </p:sp>
      <p:pic>
        <p:nvPicPr>
          <p:cNvPr id="5" name="Kuva 4">
            <a:extLst>
              <a:ext uri="{FF2B5EF4-FFF2-40B4-BE49-F238E27FC236}">
                <a16:creationId xmlns:a16="http://schemas.microsoft.com/office/drawing/2014/main" id="{C9670CDA-D528-A54D-85B8-EAAE96C0EB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6719" y="2060848"/>
            <a:ext cx="3758562" cy="1256151"/>
          </a:xfrm>
          <a:prstGeom prst="rect">
            <a:avLst/>
          </a:prstGeom>
        </p:spPr>
      </p:pic>
    </p:spTree>
    <p:extLst>
      <p:ext uri="{BB962C8B-B14F-4D97-AF65-F5344CB8AC3E}">
        <p14:creationId xmlns:p14="http://schemas.microsoft.com/office/powerpoint/2010/main" val="208124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2_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1017213" y="347472"/>
            <a:ext cx="10147200" cy="822528"/>
          </a:xfrm>
        </p:spPr>
        <p:txBody>
          <a:bodyPr/>
          <a:lstStyle/>
          <a:p>
            <a:r>
              <a:rPr lang="fi-FI"/>
              <a:t>Muokkaa perustyyl. napsautt.</a:t>
            </a:r>
            <a:endParaRPr lang="en-US"/>
          </a:p>
        </p:txBody>
      </p:sp>
      <p:sp>
        <p:nvSpPr>
          <p:cNvPr id="3" name="Content Placeholder 2"/>
          <p:cNvSpPr>
            <a:spLocks noGrp="1"/>
          </p:cNvSpPr>
          <p:nvPr>
            <p:ph idx="1"/>
          </p:nvPr>
        </p:nvSpPr>
        <p:spPr>
          <a:xfrm>
            <a:off x="1017213" y="1292400"/>
            <a:ext cx="10147200" cy="4752000"/>
          </a:xfrm>
          <a:prstGeom prst="rect">
            <a:avLst/>
          </a:prstGeom>
        </p:spPr>
        <p:txBody>
          <a:bodyPr lIns="0" tIns="0" rIns="0" bIns="0">
            <a:noAutofit/>
          </a:bodyPr>
          <a:lstStyle>
            <a:lvl1pPr>
              <a:buClr>
                <a:srgbClr val="005192"/>
              </a:buClr>
              <a:defRPr sz="2667">
                <a:solidFill>
                  <a:srgbClr val="505050"/>
                </a:solidFill>
              </a:defRPr>
            </a:lvl1pPr>
            <a:lvl2pPr>
              <a:buClr>
                <a:srgbClr val="005192"/>
              </a:buClr>
              <a:defRPr sz="2400">
                <a:solidFill>
                  <a:srgbClr val="505050"/>
                </a:solidFill>
              </a:defRPr>
            </a:lvl2pPr>
            <a:lvl3pPr>
              <a:buClr>
                <a:srgbClr val="005192"/>
              </a:buClr>
              <a:defRPr sz="2133">
                <a:solidFill>
                  <a:srgbClr val="505050"/>
                </a:solidFill>
              </a:defRPr>
            </a:lvl3pPr>
            <a:lvl4pPr>
              <a:buClr>
                <a:srgbClr val="005192"/>
              </a:buClr>
              <a:defRPr sz="1867">
                <a:solidFill>
                  <a:srgbClr val="505050"/>
                </a:solidFill>
              </a:defRPr>
            </a:lvl4pPr>
            <a:lvl5pPr>
              <a:buClr>
                <a:srgbClr val="005192"/>
              </a:buClr>
              <a:defRPr sz="1867">
                <a:solidFill>
                  <a:srgbClr val="505050"/>
                </a:solidFill>
              </a:defRPr>
            </a:lvl5pPr>
            <a:lvl6pPr>
              <a:defRPr sz="1867">
                <a:solidFill>
                  <a:schemeClr val="tx2"/>
                </a:solidFill>
              </a:defRPr>
            </a:lvl6pPr>
            <a:lvl7pPr>
              <a:defRPr sz="1867">
                <a:solidFill>
                  <a:schemeClr val="tx2"/>
                </a:solidFill>
              </a:defRPr>
            </a:lvl7pPr>
            <a:lvl8pPr>
              <a:defRPr sz="1867">
                <a:solidFill>
                  <a:schemeClr val="tx2"/>
                </a:solidFill>
              </a:defRPr>
            </a:lvl8pPr>
            <a:lvl9pPr>
              <a:defRPr sz="1867">
                <a:solidFill>
                  <a:schemeClr val="tx2"/>
                </a:solidFill>
              </a:defRPr>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Alatunnisteen paikkamerkki 6"/>
          <p:cNvSpPr>
            <a:spLocks noGrp="1"/>
          </p:cNvSpPr>
          <p:nvPr>
            <p:ph type="ftr" sz="quarter" idx="10"/>
          </p:nvPr>
        </p:nvSpPr>
        <p:spPr>
          <a:xfrm>
            <a:off x="5609557" y="147600"/>
            <a:ext cx="5554856" cy="248445"/>
          </a:xfrm>
        </p:spPr>
        <p:txBody>
          <a:bodyPr/>
          <a:lstStyle/>
          <a:p>
            <a:endParaRPr lang="fi-FI"/>
          </a:p>
        </p:txBody>
      </p:sp>
    </p:spTree>
    <p:extLst>
      <p:ext uri="{BB962C8B-B14F-4D97-AF65-F5344CB8AC3E}">
        <p14:creationId xmlns:p14="http://schemas.microsoft.com/office/powerpoint/2010/main" val="3914094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FCG-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C5749FC8-8BBF-A74F-B4D3-D1196318BFF0}"/>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2824503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CG-header-slide-with-image">
    <p:spTree>
      <p:nvGrpSpPr>
        <p:cNvPr id="1" name=""/>
        <p:cNvGrpSpPr/>
        <p:nvPr/>
      </p:nvGrpSpPr>
      <p:grpSpPr>
        <a:xfrm>
          <a:off x="0" y="0"/>
          <a:ext cx="0" cy="0"/>
          <a:chOff x="0" y="0"/>
          <a:chExt cx="0" cy="0"/>
        </a:xfrm>
      </p:grpSpPr>
      <p:pic>
        <p:nvPicPr>
          <p:cNvPr id="11" name="Picture 10" descr="A person standing in front of a building&#10;&#10;Description automatically generated">
            <a:extLst>
              <a:ext uri="{FF2B5EF4-FFF2-40B4-BE49-F238E27FC236}">
                <a16:creationId xmlns:a16="http://schemas.microsoft.com/office/drawing/2014/main" id="{922777B7-5D9B-4A8F-8C15-D663CCF212A9}"/>
              </a:ext>
            </a:extLst>
          </p:cNvPr>
          <p:cNvPicPr>
            <a:picLocks noChangeAspect="1"/>
          </p:cNvPicPr>
          <p:nvPr userDrawn="1"/>
        </p:nvPicPr>
        <p:blipFill rotWithShape="1">
          <a:blip r:embed="rId2"/>
          <a:srcRect t="3340" r="11998" b="22470"/>
          <a:stretch/>
        </p:blipFill>
        <p:spPr>
          <a:xfrm>
            <a:off x="1" y="-1"/>
            <a:ext cx="12192000" cy="6858001"/>
          </a:xfrm>
          <a:prstGeom prst="rect">
            <a:avLst/>
          </a:prstGeom>
        </p:spPr>
      </p:pic>
      <p:sp>
        <p:nvSpPr>
          <p:cNvPr id="19" name="FCG Elementti">
            <a:extLst>
              <a:ext uri="{FF2B5EF4-FFF2-40B4-BE49-F238E27FC236}">
                <a16:creationId xmlns:a16="http://schemas.microsoft.com/office/drawing/2014/main" id="{11522E84-32C7-4EC5-8D43-D4441A2DDC42}"/>
              </a:ext>
            </a:extLst>
          </p:cNvPr>
          <p:cNvSpPr/>
          <p:nvPr userDrawn="1"/>
        </p:nvSpPr>
        <p:spPr>
          <a:xfrm>
            <a:off x="8323819" y="761332"/>
            <a:ext cx="3604437" cy="5469347"/>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blipFill dpi="0" rotWithShape="1">
            <a:blip r:embed="rId3"/>
            <a:srcRect/>
            <a:stretch>
              <a:fillRect l="-197598" t="-21389" r="-90065" b="-51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a:p>
        </p:txBody>
      </p:sp>
      <p:sp>
        <p:nvSpPr>
          <p:cNvPr id="7" name="Otsikko 1">
            <a:extLst>
              <a:ext uri="{FF2B5EF4-FFF2-40B4-BE49-F238E27FC236}">
                <a16:creationId xmlns:a16="http://schemas.microsoft.com/office/drawing/2014/main" id="{67A7393B-8909-BE4B-BF35-0B91ADA1B9F9}"/>
              </a:ext>
            </a:extLst>
          </p:cNvPr>
          <p:cNvSpPr>
            <a:spLocks noGrp="1"/>
          </p:cNvSpPr>
          <p:nvPr>
            <p:ph type="title" hasCustomPrompt="1"/>
          </p:nvPr>
        </p:nvSpPr>
        <p:spPr>
          <a:xfrm>
            <a:off x="2112087" y="1642208"/>
            <a:ext cx="6996224" cy="1518056"/>
          </a:xfrm>
        </p:spPr>
        <p:txBody>
          <a:bodyPr anchor="ctr">
            <a:normAutofit/>
          </a:bodyPr>
          <a:lstStyle>
            <a:lvl1pPr algn="ctr">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0" name="Sisällön paikkamerkki 2">
            <a:extLst>
              <a:ext uri="{FF2B5EF4-FFF2-40B4-BE49-F238E27FC236}">
                <a16:creationId xmlns:a16="http://schemas.microsoft.com/office/drawing/2014/main" id="{7386742F-A506-F247-B3F3-EEA01258A25D}"/>
              </a:ext>
            </a:extLst>
          </p:cNvPr>
          <p:cNvSpPr>
            <a:spLocks noGrp="1"/>
          </p:cNvSpPr>
          <p:nvPr>
            <p:ph idx="1" hasCustomPrompt="1"/>
          </p:nvPr>
        </p:nvSpPr>
        <p:spPr>
          <a:xfrm>
            <a:off x="2112086" y="3418058"/>
            <a:ext cx="6996224" cy="1518056"/>
          </a:xfrm>
        </p:spPr>
        <p:txBody>
          <a:bodyPr>
            <a:normAutofit/>
          </a:bodyPr>
          <a:lstStyle>
            <a:lvl1pPr marL="0" indent="0" algn="ctr">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2" name="Picture 21" descr="A close up of a logo&#10;&#10;Description automatically generated">
            <a:extLst>
              <a:ext uri="{FF2B5EF4-FFF2-40B4-BE49-F238E27FC236}">
                <a16:creationId xmlns:a16="http://schemas.microsoft.com/office/drawing/2014/main" id="{AAD3A0CE-C7D2-4174-9393-138C2163971E}"/>
              </a:ext>
            </a:extLst>
          </p:cNvPr>
          <p:cNvPicPr>
            <a:picLocks noChangeAspect="1"/>
          </p:cNvPicPr>
          <p:nvPr userDrawn="1"/>
        </p:nvPicPr>
        <p:blipFill>
          <a:blip r:embed="rId4"/>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395875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CG-title-and-tex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9" name="Tekstin paikkamerkki 2">
            <a:extLst>
              <a:ext uri="{FF2B5EF4-FFF2-40B4-BE49-F238E27FC236}">
                <a16:creationId xmlns:a16="http://schemas.microsoft.com/office/drawing/2014/main" id="{777B7178-F576-B140-A9B5-007622AE0BF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lnSpc>
                <a:spcPct val="90000"/>
              </a:lnSpc>
              <a:defRPr>
                <a:solidFill>
                  <a:schemeClr val="bg1"/>
                </a:solidFill>
              </a:defRPr>
            </a:lvl1pPr>
            <a:lvl2pPr marL="4763" indent="311150">
              <a:lnSpc>
                <a:spcPct val="90000"/>
              </a:lnSpc>
              <a:buClr>
                <a:srgbClr val="E95D0F"/>
              </a:buClr>
              <a:tabLst/>
              <a:defRPr>
                <a:solidFill>
                  <a:schemeClr val="bg1"/>
                </a:solidFill>
              </a:defRPr>
            </a:lvl2pPr>
            <a:lvl3pPr>
              <a:lnSpc>
                <a:spcPct val="90000"/>
              </a:lnSpc>
              <a:buClr>
                <a:schemeClr val="bg1"/>
              </a:buClr>
              <a:defRPr u="sng">
                <a:solidFill>
                  <a:schemeClr val="bg1"/>
                </a:solidFill>
              </a:defRPr>
            </a:lvl3pPr>
            <a:lvl4pPr marL="46038" indent="222250">
              <a:lnSpc>
                <a:spcPct val="90000"/>
              </a:lnSpc>
              <a:buClr>
                <a:schemeClr val="bg1"/>
              </a:buClr>
              <a:tabLst/>
              <a:defRPr>
                <a:solidFill>
                  <a:schemeClr val="bg1"/>
                </a:solidFill>
              </a:defRPr>
            </a:lvl4pPr>
            <a:lvl5pPr marL="268288" indent="-263525">
              <a:lnSpc>
                <a:spcPct val="90000"/>
              </a:lnSpc>
              <a:buClr>
                <a:schemeClr val="bg1"/>
              </a:buClr>
              <a:tabLst/>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15799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CG-header-slide-with-image-2">
    <p:spTree>
      <p:nvGrpSpPr>
        <p:cNvPr id="1" name=""/>
        <p:cNvGrpSpPr/>
        <p:nvPr/>
      </p:nvGrpSpPr>
      <p:grpSpPr>
        <a:xfrm>
          <a:off x="0" y="0"/>
          <a:ext cx="0" cy="0"/>
          <a:chOff x="0" y="0"/>
          <a:chExt cx="0" cy="0"/>
        </a:xfrm>
      </p:grpSpPr>
      <p:pic>
        <p:nvPicPr>
          <p:cNvPr id="9" name="Picture 8" descr="A person standing in front of a body of water&#10;&#10;Description automatically generated">
            <a:extLst>
              <a:ext uri="{FF2B5EF4-FFF2-40B4-BE49-F238E27FC236}">
                <a16:creationId xmlns:a16="http://schemas.microsoft.com/office/drawing/2014/main" id="{CDD38663-2A34-4203-BB74-8260DEF939F0}"/>
              </a:ext>
            </a:extLst>
          </p:cNvPr>
          <p:cNvPicPr>
            <a:picLocks noChangeAspect="1"/>
          </p:cNvPicPr>
          <p:nvPr userDrawn="1"/>
        </p:nvPicPr>
        <p:blipFill rotWithShape="1">
          <a:blip r:embed="rId2"/>
          <a:srcRect t="7919" b="7956"/>
          <a:stretch/>
        </p:blipFill>
        <p:spPr>
          <a:xfrm>
            <a:off x="-10633" y="0"/>
            <a:ext cx="12217837" cy="6858000"/>
          </a:xfrm>
          <a:prstGeom prst="rect">
            <a:avLst/>
          </a:prstGeom>
        </p:spPr>
      </p:pic>
      <p:sp>
        <p:nvSpPr>
          <p:cNvPr id="15" name="FCG Elementti">
            <a:extLst>
              <a:ext uri="{FF2B5EF4-FFF2-40B4-BE49-F238E27FC236}">
                <a16:creationId xmlns:a16="http://schemas.microsoft.com/office/drawing/2014/main" id="{7145C067-F7F3-4400-B4AE-AD90366F3DA7}"/>
              </a:ext>
            </a:extLst>
          </p:cNvPr>
          <p:cNvSpPr/>
          <p:nvPr userDrawn="1"/>
        </p:nvSpPr>
        <p:spPr>
          <a:xfrm>
            <a:off x="8323819" y="761332"/>
            <a:ext cx="3604437" cy="5469347"/>
          </a:xfrm>
          <a:custGeom>
            <a:avLst/>
            <a:gdLst>
              <a:gd name="connsiteX0" fmla="*/ 1660250 w 1743254"/>
              <a:gd name="connsiteY0" fmla="*/ 2565144 h 2565800"/>
              <a:gd name="connsiteX1" fmla="*/ 1743253 w 1743254"/>
              <a:gd name="connsiteY1" fmla="*/ 2489682 h 2565800"/>
              <a:gd name="connsiteX2" fmla="*/ 1743251 w 1743254"/>
              <a:gd name="connsiteY2" fmla="*/ 70868 h 2565800"/>
              <a:gd name="connsiteX3" fmla="*/ 1690904 w 1743254"/>
              <a:gd name="connsiteY3" fmla="*/ 1162 h 2565800"/>
              <a:gd name="connsiteX4" fmla="*/ 1660756 w 1743254"/>
              <a:gd name="connsiteY4" fmla="*/ 1411 h 2565800"/>
              <a:gd name="connsiteX5" fmla="*/ 440627 w 1743254"/>
              <a:gd name="connsiteY5" fmla="*/ 214878 h 2565800"/>
              <a:gd name="connsiteX6" fmla="*/ 334516 w 1743254"/>
              <a:gd name="connsiteY6" fmla="*/ 315450 h 2565800"/>
              <a:gd name="connsiteX7" fmla="*/ 9067 w 1743254"/>
              <a:gd name="connsiteY7" fmla="*/ 1529540 h 2565800"/>
              <a:gd name="connsiteX8" fmla="*/ 30069 w 1743254"/>
              <a:gd name="connsiteY8" fmla="*/ 1704618 h 2565800"/>
              <a:gd name="connsiteX9" fmla="*/ 419760 w 1743254"/>
              <a:gd name="connsiteY9" fmla="*/ 2376865 h 2565800"/>
              <a:gd name="connsiteX10" fmla="*/ 555496 w 1743254"/>
              <a:gd name="connsiteY10" fmla="*/ 2466489 h 2565800"/>
              <a:gd name="connsiteX11" fmla="*/ 1660250 w 1743254"/>
              <a:gd name="connsiteY11" fmla="*/ 2565144 h 25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254" h="2565800">
                <a:moveTo>
                  <a:pt x="1660250" y="2565144"/>
                </a:moveTo>
                <a:cubicBezTo>
                  <a:pt x="1713815" y="2569684"/>
                  <a:pt x="1743477" y="2551345"/>
                  <a:pt x="1743253" y="2489682"/>
                </a:cubicBezTo>
                <a:lnTo>
                  <a:pt x="1743251" y="70868"/>
                </a:lnTo>
                <a:cubicBezTo>
                  <a:pt x="1743038" y="27465"/>
                  <a:pt x="1719806" y="6146"/>
                  <a:pt x="1690904" y="1162"/>
                </a:cubicBezTo>
                <a:cubicBezTo>
                  <a:pt x="1681271" y="-499"/>
                  <a:pt x="1671007" y="-345"/>
                  <a:pt x="1660756" y="1411"/>
                </a:cubicBezTo>
                <a:lnTo>
                  <a:pt x="440627" y="214878"/>
                </a:lnTo>
                <a:cubicBezTo>
                  <a:pt x="406154" y="223290"/>
                  <a:pt x="355174" y="246218"/>
                  <a:pt x="334516" y="315450"/>
                </a:cubicBezTo>
                <a:lnTo>
                  <a:pt x="9067" y="1529540"/>
                </a:lnTo>
                <a:cubicBezTo>
                  <a:pt x="-7471" y="1590839"/>
                  <a:pt x="-1905" y="1650568"/>
                  <a:pt x="30069" y="1704618"/>
                </a:cubicBezTo>
                <a:lnTo>
                  <a:pt x="419760" y="2376865"/>
                </a:lnTo>
                <a:cubicBezTo>
                  <a:pt x="453788" y="2437868"/>
                  <a:pt x="489594" y="2461381"/>
                  <a:pt x="555496" y="2466489"/>
                </a:cubicBezTo>
                <a:lnTo>
                  <a:pt x="1660250" y="2565144"/>
                </a:lnTo>
                <a:close/>
              </a:path>
            </a:pathLst>
          </a:custGeom>
          <a:blipFill dpi="0" rotWithShape="1">
            <a:blip r:embed="rId3"/>
            <a:srcRect/>
            <a:stretch>
              <a:fillRect l="-230951" t="-26640" r="-7320" b="-241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fi-FI"/>
          </a:p>
        </p:txBody>
      </p:sp>
      <p:sp>
        <p:nvSpPr>
          <p:cNvPr id="17" name="Otsikko 1">
            <a:extLst>
              <a:ext uri="{FF2B5EF4-FFF2-40B4-BE49-F238E27FC236}">
                <a16:creationId xmlns:a16="http://schemas.microsoft.com/office/drawing/2014/main" id="{4F03B1D7-DC8C-424B-91E6-7251E6E13E82}"/>
              </a:ext>
            </a:extLst>
          </p:cNvPr>
          <p:cNvSpPr>
            <a:spLocks noGrp="1"/>
          </p:cNvSpPr>
          <p:nvPr>
            <p:ph type="title" hasCustomPrompt="1"/>
          </p:nvPr>
        </p:nvSpPr>
        <p:spPr>
          <a:xfrm>
            <a:off x="2112087" y="1642208"/>
            <a:ext cx="6996224" cy="1518056"/>
          </a:xfrm>
        </p:spPr>
        <p:txBody>
          <a:bodyPr anchor="ctr">
            <a:normAutofit/>
          </a:bodyPr>
          <a:lstStyle>
            <a:lvl1pPr algn="ctr">
              <a:lnSpc>
                <a:spcPct val="100000"/>
              </a:lnSpc>
              <a:defRPr sz="4200">
                <a:solidFill>
                  <a:schemeClr val="bg1"/>
                </a:solidFill>
              </a:defRPr>
            </a:lvl1pPr>
          </a:lstStyle>
          <a:p>
            <a:r>
              <a:rPr lang="fi-FI" dirty="0" err="1"/>
              <a:t>Click</a:t>
            </a:r>
            <a:r>
              <a:rPr lang="fi-FI" dirty="0"/>
              <a:t> to </a:t>
            </a:r>
            <a:r>
              <a:rPr lang="fi-FI" dirty="0" err="1"/>
              <a:t>add</a:t>
            </a:r>
            <a:r>
              <a:rPr lang="fi-FI" dirty="0"/>
              <a:t> a </a:t>
            </a:r>
            <a:r>
              <a:rPr lang="fi-FI" dirty="0" err="1"/>
              <a:t>master</a:t>
            </a:r>
            <a:r>
              <a:rPr lang="fi-FI" dirty="0"/>
              <a:t> </a:t>
            </a:r>
            <a:r>
              <a:rPr lang="fi-FI" dirty="0" err="1"/>
              <a:t>title</a:t>
            </a:r>
            <a:endParaRPr lang="fi-FI" dirty="0"/>
          </a:p>
        </p:txBody>
      </p:sp>
      <p:sp>
        <p:nvSpPr>
          <p:cNvPr id="18" name="Sisällön paikkamerkki 2">
            <a:extLst>
              <a:ext uri="{FF2B5EF4-FFF2-40B4-BE49-F238E27FC236}">
                <a16:creationId xmlns:a16="http://schemas.microsoft.com/office/drawing/2014/main" id="{A8B7CD24-6BF3-4599-A8EF-96085F95544D}"/>
              </a:ext>
            </a:extLst>
          </p:cNvPr>
          <p:cNvSpPr>
            <a:spLocks noGrp="1"/>
          </p:cNvSpPr>
          <p:nvPr>
            <p:ph idx="1" hasCustomPrompt="1"/>
          </p:nvPr>
        </p:nvSpPr>
        <p:spPr>
          <a:xfrm>
            <a:off x="2112086" y="3418058"/>
            <a:ext cx="6996224" cy="1518056"/>
          </a:xfrm>
        </p:spPr>
        <p:txBody>
          <a:bodyPr>
            <a:normAutofit/>
          </a:bodyPr>
          <a:lstStyle>
            <a:lvl1pPr marL="0" indent="0" algn="ctr">
              <a:buNone/>
              <a:defRPr sz="24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Click</a:t>
            </a:r>
            <a:r>
              <a:rPr lang="fi-FI" dirty="0"/>
              <a:t> to </a:t>
            </a:r>
            <a:r>
              <a:rPr lang="fi-FI" dirty="0" err="1"/>
              <a:t>add</a:t>
            </a:r>
            <a:r>
              <a:rPr lang="fi-FI" dirty="0"/>
              <a:t> </a:t>
            </a:r>
            <a:r>
              <a:rPr lang="fi-FI" dirty="0" err="1"/>
              <a:t>subtitle</a:t>
            </a:r>
            <a:r>
              <a:rPr lang="fi-FI" dirty="0"/>
              <a:t> / </a:t>
            </a:r>
            <a:r>
              <a:rPr lang="fi-FI" dirty="0" err="1"/>
              <a:t>presenter</a:t>
            </a:r>
            <a:r>
              <a:rPr lang="fi-FI" dirty="0"/>
              <a:t> </a:t>
            </a:r>
            <a:r>
              <a:rPr lang="fi-FI" dirty="0" err="1"/>
              <a:t>name</a:t>
            </a:r>
            <a:r>
              <a:rPr lang="fi-FI" dirty="0"/>
              <a:t> / </a:t>
            </a:r>
            <a:r>
              <a:rPr lang="fi-FI" dirty="0" err="1"/>
              <a:t>date</a:t>
            </a:r>
            <a:endParaRPr lang="fi-FI" dirty="0"/>
          </a:p>
        </p:txBody>
      </p:sp>
      <p:pic>
        <p:nvPicPr>
          <p:cNvPr id="20" name="Picture 19" descr="A close up of a logo&#10;&#10;Description automatically generated">
            <a:extLst>
              <a:ext uri="{FF2B5EF4-FFF2-40B4-BE49-F238E27FC236}">
                <a16:creationId xmlns:a16="http://schemas.microsoft.com/office/drawing/2014/main" id="{1A346281-DFB9-48FB-BD7B-24311BACFD28}"/>
              </a:ext>
            </a:extLst>
          </p:cNvPr>
          <p:cNvPicPr>
            <a:picLocks noChangeAspect="1"/>
          </p:cNvPicPr>
          <p:nvPr userDrawn="1"/>
        </p:nvPicPr>
        <p:blipFill>
          <a:blip r:embed="rId4"/>
          <a:stretch>
            <a:fillRect/>
          </a:stretch>
        </p:blipFill>
        <p:spPr>
          <a:xfrm>
            <a:off x="618413" y="5506976"/>
            <a:ext cx="2379968" cy="794909"/>
          </a:xfrm>
          <a:prstGeom prst="rect">
            <a:avLst/>
          </a:prstGeom>
        </p:spPr>
      </p:pic>
    </p:spTree>
    <p:extLst>
      <p:ext uri="{BB962C8B-B14F-4D97-AF65-F5344CB8AC3E}">
        <p14:creationId xmlns:p14="http://schemas.microsoft.com/office/powerpoint/2010/main" val="2182125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FCG-header-slid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85FF6-9568-FD4F-A7CD-EAD990E8A5D5}"/>
              </a:ext>
            </a:extLst>
          </p:cNvPr>
          <p:cNvSpPr>
            <a:spLocks noGrp="1"/>
          </p:cNvSpPr>
          <p:nvPr>
            <p:ph type="ctrTitle" hasCustomPrompt="1"/>
          </p:nvPr>
        </p:nvSpPr>
        <p:spPr>
          <a:xfrm>
            <a:off x="1524000" y="1122363"/>
            <a:ext cx="9144000" cy="2387600"/>
          </a:xfrm>
        </p:spPr>
        <p:txBody>
          <a:bodyPr anchor="ctr">
            <a:normAutofit/>
          </a:bodyPr>
          <a:lstStyle>
            <a:lvl1pPr algn="ctr">
              <a:defRPr sz="4200" b="1"/>
            </a:lvl1pPr>
          </a:lstStyle>
          <a:p>
            <a:r>
              <a:rPr lang="en-US" dirty="0"/>
              <a:t>Click to add a master title</a:t>
            </a:r>
            <a:endParaRPr lang="fi-FI" dirty="0"/>
          </a:p>
        </p:txBody>
      </p:sp>
      <p:sp>
        <p:nvSpPr>
          <p:cNvPr id="3" name="Alaotsikko 2">
            <a:extLst>
              <a:ext uri="{FF2B5EF4-FFF2-40B4-BE49-F238E27FC236}">
                <a16:creationId xmlns:a16="http://schemas.microsoft.com/office/drawing/2014/main" id="{8A9C6019-5288-1C4B-9678-5D29FCE8F6B3}"/>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 presenter name / date</a:t>
            </a:r>
          </a:p>
        </p:txBody>
      </p:sp>
      <p:pic>
        <p:nvPicPr>
          <p:cNvPr id="7" name="Kuva 7">
            <a:extLst>
              <a:ext uri="{FF2B5EF4-FFF2-40B4-BE49-F238E27FC236}">
                <a16:creationId xmlns:a16="http://schemas.microsoft.com/office/drawing/2014/main" id="{84F0FDA6-4DCF-4EBF-93CA-8D1687C71D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169" y="5528804"/>
            <a:ext cx="2291316" cy="770905"/>
          </a:xfrm>
          <a:prstGeom prst="rect">
            <a:avLst/>
          </a:prstGeom>
        </p:spPr>
      </p:pic>
      <p:sp>
        <p:nvSpPr>
          <p:cNvPr id="9" name="Rectangle 8">
            <a:extLst>
              <a:ext uri="{FF2B5EF4-FFF2-40B4-BE49-F238E27FC236}">
                <a16:creationId xmlns:a16="http://schemas.microsoft.com/office/drawing/2014/main" id="{1466DACB-83D2-4BC1-998B-8418F94D428F}"/>
              </a:ext>
            </a:extLst>
          </p:cNvPr>
          <p:cNvSpPr/>
          <p:nvPr userDrawn="1"/>
        </p:nvSpPr>
        <p:spPr>
          <a:xfrm>
            <a:off x="11177081" y="6199419"/>
            <a:ext cx="894945" cy="52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1054499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FCG-title-and-tex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lvl1pPr>
            <a:lvl2pPr marL="685800" indent="-228600">
              <a:buFont typeface="Wingdings" panose="05000000000000000000" pitchFamily="2" charset="2"/>
              <a:buChar char="ü"/>
              <a:defRPr/>
            </a:lvl2pPr>
            <a:lvl3pPr marL="1143000" indent="-228600">
              <a:buFont typeface="Wingdings" panose="05000000000000000000" pitchFamily="2" charset="2"/>
              <a:buChar char="ü"/>
              <a:defRPr/>
            </a:lvl3pPr>
            <a:lvl4pPr marL="1600200" indent="-228600">
              <a:buFont typeface="Wingdings" panose="05000000000000000000" pitchFamily="2" charset="2"/>
              <a:buChar char="ü"/>
              <a:defRPr/>
            </a:lvl4pPr>
            <a:lvl5pPr marL="2057400" indent="-228600">
              <a:buFont typeface="Wingdings" panose="05000000000000000000" pitchFamily="2" charset="2"/>
              <a:buChar char="ü"/>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7" name="Päivämäärän paikkamerkki 3">
            <a:extLst>
              <a:ext uri="{FF2B5EF4-FFF2-40B4-BE49-F238E27FC236}">
                <a16:creationId xmlns:a16="http://schemas.microsoft.com/office/drawing/2014/main" id="{B06F0C25-8A23-47C8-95F0-2DE88FAB7CED}"/>
              </a:ext>
            </a:extLst>
          </p:cNvPr>
          <p:cNvSpPr>
            <a:spLocks noGrp="1"/>
          </p:cNvSpPr>
          <p:nvPr>
            <p:ph type="dt" sz="half" idx="10"/>
          </p:nvPr>
        </p:nvSpPr>
        <p:spPr>
          <a:xfrm>
            <a:off x="241200" y="6357600"/>
            <a:ext cx="1080000" cy="365125"/>
          </a:xfrm>
        </p:spPr>
        <p:txBody>
          <a:bodyPr/>
          <a:lstStyle/>
          <a:p>
            <a:fld id="{B5ECEEC6-F040-B945-8CA3-9034107311A1}" type="datetime1">
              <a:rPr lang="fi-FI" smtClean="0"/>
              <a:t>15.8.2023</a:t>
            </a:fld>
            <a:endParaRPr lang="fi-FI"/>
          </a:p>
        </p:txBody>
      </p:sp>
    </p:spTree>
    <p:extLst>
      <p:ext uri="{BB962C8B-B14F-4D97-AF65-F5344CB8AC3E}">
        <p14:creationId xmlns:p14="http://schemas.microsoft.com/office/powerpoint/2010/main" val="2101439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FCG-title-and-text-with-background-image">
    <p:spTree>
      <p:nvGrpSpPr>
        <p:cNvPr id="1" name=""/>
        <p:cNvGrpSpPr/>
        <p:nvPr/>
      </p:nvGrpSpPr>
      <p:grpSpPr>
        <a:xfrm>
          <a:off x="0" y="0"/>
          <a:ext cx="0" cy="0"/>
          <a:chOff x="0" y="0"/>
          <a:chExt cx="0" cy="0"/>
        </a:xfrm>
      </p:grpSpPr>
      <p:pic>
        <p:nvPicPr>
          <p:cNvPr id="7" name="Picture 6" descr="A close up of a green door&#10;&#10;Description automatically generated">
            <a:extLst>
              <a:ext uri="{FF2B5EF4-FFF2-40B4-BE49-F238E27FC236}">
                <a16:creationId xmlns:a16="http://schemas.microsoft.com/office/drawing/2014/main" id="{802AB214-32EA-465E-96CD-4789EA31DA41}"/>
              </a:ext>
            </a:extLst>
          </p:cNvPr>
          <p:cNvPicPr>
            <a:picLocks noChangeAspect="1"/>
          </p:cNvPicPr>
          <p:nvPr userDrawn="1"/>
        </p:nvPicPr>
        <p:blipFill rotWithShape="1">
          <a:blip r:embed="rId2"/>
          <a:srcRect l="29" t="7861" r="-29" b="7861"/>
          <a:stretch/>
        </p:blipFill>
        <p:spPr>
          <a:xfrm>
            <a:off x="1" y="-1"/>
            <a:ext cx="12195544" cy="6858001"/>
          </a:xfrm>
          <a:prstGeom prst="rect">
            <a:avLst/>
          </a:prstGeom>
        </p:spPr>
      </p:pic>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solidFill>
                  <a:schemeClr val="bg1"/>
                </a:solidFill>
              </a:defRPr>
            </a:lvl1pPr>
            <a:lvl2pPr marL="685800" indent="-228600">
              <a:buFont typeface="Wingdings" panose="05000000000000000000" pitchFamily="2" charset="2"/>
              <a:buChar char="ü"/>
              <a:defRPr>
                <a:solidFill>
                  <a:schemeClr val="bg1"/>
                </a:solidFill>
              </a:defRPr>
            </a:lvl2pPr>
            <a:lvl3pPr marL="1143000" indent="-228600">
              <a:buFont typeface="Wingdings" panose="05000000000000000000" pitchFamily="2" charset="2"/>
              <a:buChar char="ü"/>
              <a:defRPr>
                <a:solidFill>
                  <a:schemeClr val="bg1"/>
                </a:solidFill>
              </a:defRPr>
            </a:lvl3pPr>
            <a:lvl4pPr marL="1600200" indent="-228600">
              <a:buFont typeface="Wingdings" panose="05000000000000000000" pitchFamily="2" charset="2"/>
              <a:buChar char="ü"/>
              <a:defRPr>
                <a:solidFill>
                  <a:schemeClr val="bg1"/>
                </a:solidFill>
              </a:defRPr>
            </a:lvl4pPr>
            <a:lvl5pPr marL="2057400" indent="-228600">
              <a:buFont typeface="Wingdings" panose="05000000000000000000" pitchFamily="2" charset="2"/>
              <a:buChar char="ü"/>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fld id="{B5ECEEC6-F040-B945-8CA3-9034107311A1}" type="datetime1">
              <a:rPr lang="fi-FI" smtClean="0"/>
              <a:t>15.8.2023</a:t>
            </a:fld>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3349317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FCG-title-and-text-with-background-image-2">
    <p:spTree>
      <p:nvGrpSpPr>
        <p:cNvPr id="1" name=""/>
        <p:cNvGrpSpPr/>
        <p:nvPr/>
      </p:nvGrpSpPr>
      <p:grpSpPr>
        <a:xfrm>
          <a:off x="0" y="0"/>
          <a:ext cx="0" cy="0"/>
          <a:chOff x="0" y="0"/>
          <a:chExt cx="0" cy="0"/>
        </a:xfrm>
      </p:grpSpPr>
      <p:pic>
        <p:nvPicPr>
          <p:cNvPr id="11" name="Picture 10" descr="A person standing in a room&#10;&#10;Description automatically generated">
            <a:extLst>
              <a:ext uri="{FF2B5EF4-FFF2-40B4-BE49-F238E27FC236}">
                <a16:creationId xmlns:a16="http://schemas.microsoft.com/office/drawing/2014/main" id="{70F169C6-A9AC-4AB5-B498-42E55F2A6BD4}"/>
              </a:ext>
            </a:extLst>
          </p:cNvPr>
          <p:cNvPicPr>
            <a:picLocks noChangeAspect="1"/>
          </p:cNvPicPr>
          <p:nvPr userDrawn="1"/>
        </p:nvPicPr>
        <p:blipFill rotWithShape="1">
          <a:blip r:embed="rId2"/>
          <a:srcRect l="116" t="14361" r="-116" b="1433"/>
          <a:stretch/>
        </p:blipFill>
        <p:spPr>
          <a:xfrm>
            <a:off x="1" y="-1"/>
            <a:ext cx="12206176" cy="6858001"/>
          </a:xfrm>
          <a:prstGeom prst="rect">
            <a:avLst/>
          </a:prstGeom>
        </p:spPr>
      </p:pic>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1B705195-EA55-0945-9BC9-750C6BD1225F}"/>
              </a:ext>
            </a:extLst>
          </p:cNvPr>
          <p:cNvSpPr>
            <a:spLocks noGrp="1"/>
          </p:cNvSpPr>
          <p:nvPr>
            <p:ph idx="1"/>
          </p:nvPr>
        </p:nvSpPr>
        <p:spPr/>
        <p:txBody>
          <a:bodyPr/>
          <a:lstStyle>
            <a:lvl1pPr marL="228600" indent="-228600">
              <a:buFont typeface="Wingdings" panose="05000000000000000000" pitchFamily="2" charset="2"/>
              <a:buChar char="ü"/>
              <a:defRPr>
                <a:solidFill>
                  <a:schemeClr val="bg1"/>
                </a:solidFill>
              </a:defRPr>
            </a:lvl1pPr>
            <a:lvl2pPr marL="685800" indent="-228600">
              <a:buFont typeface="Wingdings" panose="05000000000000000000" pitchFamily="2" charset="2"/>
              <a:buChar char="ü"/>
              <a:defRPr>
                <a:solidFill>
                  <a:schemeClr val="bg1"/>
                </a:solidFill>
              </a:defRPr>
            </a:lvl2pPr>
            <a:lvl3pPr marL="1143000" indent="-228600">
              <a:buFont typeface="Wingdings" panose="05000000000000000000" pitchFamily="2" charset="2"/>
              <a:buChar char="ü"/>
              <a:defRPr>
                <a:solidFill>
                  <a:schemeClr val="bg1"/>
                </a:solidFill>
              </a:defRPr>
            </a:lvl3pPr>
            <a:lvl4pPr marL="1600200" indent="-228600">
              <a:buFont typeface="Wingdings" panose="05000000000000000000" pitchFamily="2" charset="2"/>
              <a:buChar char="ü"/>
              <a:defRPr>
                <a:solidFill>
                  <a:schemeClr val="bg1"/>
                </a:solidFill>
              </a:defRPr>
            </a:lvl4pPr>
            <a:lvl5pPr marL="2057400" indent="-228600">
              <a:buFont typeface="Wingdings" panose="05000000000000000000" pitchFamily="2" charset="2"/>
              <a:buChar char="ü"/>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fld id="{B5ECEEC6-F040-B945-8CA3-9034107311A1}" type="datetime1">
              <a:rPr lang="fi-FI" smtClean="0"/>
              <a:t>15.8.2023</a:t>
            </a:fld>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62205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CG-title-and-two-text-field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51312-1342-8344-9830-580D58C88506}"/>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A376F47F-B8A0-3844-A4A4-7E99ACD3EECE}"/>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846EC6-E9C2-3947-9D9E-40B6933AAE81}"/>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27B2C38-24B5-F74C-81B8-93D53B362941}"/>
              </a:ext>
            </a:extLst>
          </p:cNvPr>
          <p:cNvSpPr>
            <a:spLocks noGrp="1"/>
          </p:cNvSpPr>
          <p:nvPr>
            <p:ph type="dt" sz="half" idx="10"/>
          </p:nvPr>
        </p:nvSpPr>
        <p:spPr/>
        <p:txBody>
          <a:bodyPr/>
          <a:lstStyle/>
          <a:p>
            <a:fld id="{118367D7-C5E0-DB48-9408-D9DBAED1E43B}" type="datetime1">
              <a:rPr lang="fi-FI" smtClean="0"/>
              <a:t>15.8.2023</a:t>
            </a:fld>
            <a:endParaRPr lang="fi-FI"/>
          </a:p>
        </p:txBody>
      </p:sp>
      <p:sp>
        <p:nvSpPr>
          <p:cNvPr id="7" name="Dian numeron paikkamerkki 6">
            <a:extLst>
              <a:ext uri="{FF2B5EF4-FFF2-40B4-BE49-F238E27FC236}">
                <a16:creationId xmlns:a16="http://schemas.microsoft.com/office/drawing/2014/main" id="{7E7CC2BE-8C52-8940-AA95-EEDD1452853B}"/>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405412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CG-title-text-elemen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4B8872-1F9D-3C48-9C00-249B8F57088D}"/>
              </a:ext>
            </a:extLst>
          </p:cNvPr>
          <p:cNvSpPr>
            <a:spLocks noGrp="1"/>
          </p:cNvSpPr>
          <p:nvPr>
            <p:ph type="title" hasCustomPrompt="1"/>
          </p:nvPr>
        </p:nvSpPr>
        <p:spPr>
          <a:xfrm>
            <a:off x="839787" y="365126"/>
            <a:ext cx="10515599" cy="947778"/>
          </a:xfrm>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6" name="Sisällön paikkamerkki 5">
            <a:extLst>
              <a:ext uri="{FF2B5EF4-FFF2-40B4-BE49-F238E27FC236}">
                <a16:creationId xmlns:a16="http://schemas.microsoft.com/office/drawing/2014/main" id="{DE0249F8-AA4F-6847-AA80-63C201B1374D}"/>
              </a:ext>
            </a:extLst>
          </p:cNvPr>
          <p:cNvSpPr>
            <a:spLocks noGrp="1"/>
          </p:cNvSpPr>
          <p:nvPr>
            <p:ph sz="quarter" idx="4"/>
          </p:nvPr>
        </p:nvSpPr>
        <p:spPr>
          <a:xfrm>
            <a:off x="8557052" y="1816747"/>
            <a:ext cx="2798335" cy="43729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1C69719-4381-4B4B-B5DE-0F1C34D95930}"/>
              </a:ext>
            </a:extLst>
          </p:cNvPr>
          <p:cNvSpPr>
            <a:spLocks noGrp="1"/>
          </p:cNvSpPr>
          <p:nvPr>
            <p:ph type="dt" sz="half" idx="10"/>
          </p:nvPr>
        </p:nvSpPr>
        <p:spPr/>
        <p:txBody>
          <a:bodyPr/>
          <a:lstStyle/>
          <a:p>
            <a:fld id="{E5E9EC2A-C6C3-0446-8A22-D217DD090492}" type="datetime1">
              <a:rPr lang="fi-FI" smtClean="0"/>
              <a:t>15.8.2023</a:t>
            </a:fld>
            <a:endParaRPr lang="fi-FI"/>
          </a:p>
        </p:txBody>
      </p:sp>
      <p:sp>
        <p:nvSpPr>
          <p:cNvPr id="9" name="Dian numeron paikkamerkki 8">
            <a:extLst>
              <a:ext uri="{FF2B5EF4-FFF2-40B4-BE49-F238E27FC236}">
                <a16:creationId xmlns:a16="http://schemas.microsoft.com/office/drawing/2014/main" id="{04E6B8F0-54DF-704A-982B-9B7FE5C943DA}"/>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8" name="Sisällön paikkamerkki 2">
            <a:extLst>
              <a:ext uri="{FF2B5EF4-FFF2-40B4-BE49-F238E27FC236}">
                <a16:creationId xmlns:a16="http://schemas.microsoft.com/office/drawing/2014/main" id="{E1AC035E-BCD3-488F-8044-479C5D859B23}"/>
              </a:ext>
            </a:extLst>
          </p:cNvPr>
          <p:cNvSpPr>
            <a:spLocks noGrp="1"/>
          </p:cNvSpPr>
          <p:nvPr>
            <p:ph idx="1"/>
          </p:nvPr>
        </p:nvSpPr>
        <p:spPr>
          <a:xfrm>
            <a:off x="838200" y="1825625"/>
            <a:ext cx="6835346" cy="4351338"/>
          </a:xfrm>
        </p:spPr>
        <p:txBody>
          <a:bodyPr/>
          <a:lstStyle>
            <a:lvl1pPr marL="228600" indent="-228600">
              <a:buFont typeface="Wingdings" panose="05000000000000000000" pitchFamily="2" charset="2"/>
              <a:buChar char="ü"/>
              <a:defRPr/>
            </a:lvl1pPr>
            <a:lvl2pPr marL="685800" indent="-228600">
              <a:buFont typeface="Wingdings" panose="05000000000000000000" pitchFamily="2" charset="2"/>
              <a:buChar char="ü"/>
              <a:defRPr/>
            </a:lvl2pPr>
            <a:lvl3pPr marL="1143000" indent="-228600">
              <a:buFont typeface="Wingdings" panose="05000000000000000000" pitchFamily="2" charset="2"/>
              <a:buChar char="ü"/>
              <a:defRPr/>
            </a:lvl3pPr>
            <a:lvl4pPr marL="1600200" indent="-228600">
              <a:buFont typeface="Wingdings" panose="05000000000000000000" pitchFamily="2" charset="2"/>
              <a:buChar char="ü"/>
              <a:defRPr/>
            </a:lvl4pPr>
            <a:lvl5pPr marL="2057400" indent="-228600">
              <a:buFont typeface="Wingdings" panose="05000000000000000000" pitchFamily="2" charset="2"/>
              <a:buChar char="ü"/>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8312425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CG-title-text-element-with-background-image">
    <p:spTree>
      <p:nvGrpSpPr>
        <p:cNvPr id="1" name=""/>
        <p:cNvGrpSpPr/>
        <p:nvPr/>
      </p:nvGrpSpPr>
      <p:grpSpPr>
        <a:xfrm>
          <a:off x="0" y="0"/>
          <a:ext cx="0" cy="0"/>
          <a:chOff x="0" y="0"/>
          <a:chExt cx="0" cy="0"/>
        </a:xfrm>
      </p:grpSpPr>
      <p:pic>
        <p:nvPicPr>
          <p:cNvPr id="12" name="Picture 11" descr="A person sitting at a table in a dark room&#10;&#10;Description automatically generated">
            <a:extLst>
              <a:ext uri="{FF2B5EF4-FFF2-40B4-BE49-F238E27FC236}">
                <a16:creationId xmlns:a16="http://schemas.microsoft.com/office/drawing/2014/main" id="{BD71D796-F080-4584-9281-5F649AE5AAAC}"/>
              </a:ext>
            </a:extLst>
          </p:cNvPr>
          <p:cNvPicPr>
            <a:picLocks noChangeAspect="1"/>
          </p:cNvPicPr>
          <p:nvPr userDrawn="1"/>
        </p:nvPicPr>
        <p:blipFill rotWithShape="1">
          <a:blip r:embed="rId2"/>
          <a:srcRect t="7848" b="7848"/>
          <a:stretch/>
        </p:blipFill>
        <p:spPr>
          <a:xfrm>
            <a:off x="1" y="-1"/>
            <a:ext cx="12192000" cy="6858001"/>
          </a:xfrm>
          <a:prstGeom prst="rect">
            <a:avLst/>
          </a:prstGeom>
        </p:spPr>
      </p:pic>
      <p:sp>
        <p:nvSpPr>
          <p:cNvPr id="5" name="Päivämäärän paikkamerkki 4">
            <a:extLst>
              <a:ext uri="{FF2B5EF4-FFF2-40B4-BE49-F238E27FC236}">
                <a16:creationId xmlns:a16="http://schemas.microsoft.com/office/drawing/2014/main" id="{73404951-C9A2-B840-B11E-2ADBA2F5E273}"/>
              </a:ext>
            </a:extLst>
          </p:cNvPr>
          <p:cNvSpPr>
            <a:spLocks noGrp="1"/>
          </p:cNvSpPr>
          <p:nvPr>
            <p:ph type="dt" sz="half" idx="10"/>
          </p:nvPr>
        </p:nvSpPr>
        <p:spPr/>
        <p:txBody>
          <a:bodyPr/>
          <a:lstStyle>
            <a:lvl1pPr>
              <a:defRPr>
                <a:solidFill>
                  <a:srgbClr val="9FA4AE"/>
                </a:solidFill>
              </a:defRPr>
            </a:lvl1pPr>
          </a:lstStyle>
          <a:p>
            <a:fld id="{DD95A150-584C-834B-83C3-AE5D87B0DD04}" type="datetime1">
              <a:rPr lang="fi-FI" smtClean="0"/>
              <a:pPr/>
              <a:t>15.8.2023</a:t>
            </a:fld>
            <a:endParaRPr lang="fi-FI"/>
          </a:p>
        </p:txBody>
      </p:sp>
      <p:sp>
        <p:nvSpPr>
          <p:cNvPr id="7" name="Dian numeron paikkamerkki 6">
            <a:extLst>
              <a:ext uri="{FF2B5EF4-FFF2-40B4-BE49-F238E27FC236}">
                <a16:creationId xmlns:a16="http://schemas.microsoft.com/office/drawing/2014/main" id="{13AFCD50-0B45-8A4D-BDCD-C4EE781B0437}"/>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8" name="Päivämäärän paikkamerkki 1">
            <a:extLst>
              <a:ext uri="{FF2B5EF4-FFF2-40B4-BE49-F238E27FC236}">
                <a16:creationId xmlns:a16="http://schemas.microsoft.com/office/drawing/2014/main" id="{063EBD9B-CE85-4521-A4D8-5A677FBC4532}"/>
              </a:ext>
            </a:extLst>
          </p:cNvPr>
          <p:cNvSpPr txBox="1">
            <a:spLocks/>
          </p:cNvSpPr>
          <p:nvPr userDrawn="1"/>
        </p:nvSpPr>
        <p:spPr>
          <a:xfrm>
            <a:off x="241200" y="6357600"/>
            <a:ext cx="1080000"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46E73-8575-C745-AE0F-54C81F5FEC3C}" type="datetime1">
              <a:rPr lang="fi-FI" smtClean="0">
                <a:solidFill>
                  <a:srgbClr val="9FA4AE"/>
                </a:solidFill>
              </a:rPr>
              <a:pPr/>
              <a:t>15.8.2023</a:t>
            </a:fld>
            <a:endParaRPr lang="fi-FI">
              <a:solidFill>
                <a:srgbClr val="9FA4AE"/>
              </a:solidFill>
            </a:endParaRPr>
          </a:p>
        </p:txBody>
      </p:sp>
      <p:sp>
        <p:nvSpPr>
          <p:cNvPr id="9" name="Dian numeron paikkamerkki 3">
            <a:extLst>
              <a:ext uri="{FF2B5EF4-FFF2-40B4-BE49-F238E27FC236}">
                <a16:creationId xmlns:a16="http://schemas.microsoft.com/office/drawing/2014/main" id="{CC366EF0-60A4-4E4C-85E2-D82EFD4A2CA0}"/>
              </a:ext>
            </a:extLst>
          </p:cNvPr>
          <p:cNvSpPr txBox="1">
            <a:spLocks/>
          </p:cNvSpPr>
          <p:nvPr userDrawn="1"/>
        </p:nvSpPr>
        <p:spPr>
          <a:xfrm>
            <a:off x="9952962" y="6356350"/>
            <a:ext cx="108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F888F-55E1-EB4C-817C-6B924877C76D}" type="slidenum">
              <a:rPr lang="fi-FI" smtClean="0">
                <a:solidFill>
                  <a:srgbClr val="9FA4AE"/>
                </a:solidFill>
              </a:rPr>
              <a:pPr/>
              <a:t>‹#›</a:t>
            </a:fld>
            <a:endParaRPr lang="fi-FI">
              <a:solidFill>
                <a:srgbClr val="9FA4AE"/>
              </a:solidFill>
            </a:endParaRPr>
          </a:p>
        </p:txBody>
      </p:sp>
      <p:pic>
        <p:nvPicPr>
          <p:cNvPr id="10" name="Kuva 8">
            <a:extLst>
              <a:ext uri="{FF2B5EF4-FFF2-40B4-BE49-F238E27FC236}">
                <a16:creationId xmlns:a16="http://schemas.microsoft.com/office/drawing/2014/main" id="{48192A53-8894-4A54-94DC-A3871D58D259}"/>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1" name="Sisällön paikkamerkki 3">
            <a:extLst>
              <a:ext uri="{FF2B5EF4-FFF2-40B4-BE49-F238E27FC236}">
                <a16:creationId xmlns:a16="http://schemas.microsoft.com/office/drawing/2014/main" id="{3E70D01A-38C1-4850-8B00-A0C866970BF7}"/>
              </a:ext>
            </a:extLst>
          </p:cNvPr>
          <p:cNvSpPr>
            <a:spLocks noGrp="1"/>
          </p:cNvSpPr>
          <p:nvPr>
            <p:ph sz="half" idx="2"/>
          </p:nvPr>
        </p:nvSpPr>
        <p:spPr>
          <a:xfrm>
            <a:off x="839787" y="1825625"/>
            <a:ext cx="6142903" cy="43640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Otsikko 1">
            <a:extLst>
              <a:ext uri="{FF2B5EF4-FFF2-40B4-BE49-F238E27FC236}">
                <a16:creationId xmlns:a16="http://schemas.microsoft.com/office/drawing/2014/main" id="{4F8C151A-56FD-4F3D-BB72-88AC35625BEA}"/>
              </a:ext>
            </a:extLst>
          </p:cNvPr>
          <p:cNvSpPr>
            <a:spLocks noGrp="1"/>
          </p:cNvSpPr>
          <p:nvPr>
            <p:ph type="title" hasCustomPrompt="1"/>
          </p:nvPr>
        </p:nvSpPr>
        <p:spPr>
          <a:xfrm>
            <a:off x="839788" y="365126"/>
            <a:ext cx="10541574" cy="947778"/>
          </a:xfrm>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16" name="Chart Placeholder 15">
            <a:extLst>
              <a:ext uri="{FF2B5EF4-FFF2-40B4-BE49-F238E27FC236}">
                <a16:creationId xmlns:a16="http://schemas.microsoft.com/office/drawing/2014/main" id="{90C637DB-82DF-4127-8D1E-EF3774F3CF76}"/>
              </a:ext>
            </a:extLst>
          </p:cNvPr>
          <p:cNvSpPr>
            <a:spLocks noGrp="1"/>
          </p:cNvSpPr>
          <p:nvPr>
            <p:ph type="chart" sz="quarter" idx="13"/>
          </p:nvPr>
        </p:nvSpPr>
        <p:spPr>
          <a:xfrm>
            <a:off x="7006212" y="2442277"/>
            <a:ext cx="4375150" cy="2711450"/>
          </a:xfrm>
        </p:spPr>
        <p:txBody>
          <a:bodyPr/>
          <a:lstStyle>
            <a:lvl1pPr>
              <a:defRPr>
                <a:solidFill>
                  <a:schemeClr val="bg1"/>
                </a:solidFill>
              </a:defRPr>
            </a:lvl1pPr>
          </a:lstStyle>
          <a:p>
            <a:r>
              <a:rPr lang="fi-FI"/>
              <a:t>Lisää kaavio napsauttamalla kuvaketta</a:t>
            </a:r>
          </a:p>
        </p:txBody>
      </p:sp>
    </p:spTree>
    <p:extLst>
      <p:ext uri="{BB962C8B-B14F-4D97-AF65-F5344CB8AC3E}">
        <p14:creationId xmlns:p14="http://schemas.microsoft.com/office/powerpoint/2010/main" val="3832569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FCG-title-no-imag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fld id="{4E236C39-E22E-5247-8325-B623B23AB582}" type="datetime1">
              <a:rPr lang="fi-FI" smtClean="0"/>
              <a:t>15.8.2023</a:t>
            </a:fld>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976712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CG-sub-section-title-slide">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umbrella, baseball&#10;&#10;Description automatically generated">
            <a:extLst>
              <a:ext uri="{FF2B5EF4-FFF2-40B4-BE49-F238E27FC236}">
                <a16:creationId xmlns:a16="http://schemas.microsoft.com/office/drawing/2014/main" id="{91EB8B62-D965-4C08-A0C9-08DB56E026EF}"/>
              </a:ext>
            </a:extLst>
          </p:cNvPr>
          <p:cNvPicPr>
            <a:picLocks noChangeAspect="1"/>
          </p:cNvPicPr>
          <p:nvPr userDrawn="1"/>
        </p:nvPicPr>
        <p:blipFill rotWithShape="1">
          <a:blip r:embed="rId2"/>
          <a:srcRect l="2778" r="2778"/>
          <a:stretch/>
        </p:blipFill>
        <p:spPr>
          <a:xfrm>
            <a:off x="0" y="0"/>
            <a:ext cx="12192000" cy="6858000"/>
          </a:xfrm>
          <a:prstGeom prst="rect">
            <a:avLst/>
          </a:prstGeom>
        </p:spPr>
      </p:pic>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lvl1pPr>
              <a:defRPr>
                <a:solidFill>
                  <a:srgbClr val="9FA4AE"/>
                </a:solidFill>
              </a:defRPr>
            </a:lvl1pPr>
          </a:lstStyle>
          <a:p>
            <a:fld id="{F26F888F-55E1-EB4C-817C-6B924877C76D}" type="slidenum">
              <a:rPr lang="fi-FI" smtClean="0"/>
              <a:pPr/>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lvl1pPr>
              <a:defRPr>
                <a:solidFill>
                  <a:srgbClr val="9FA4AE"/>
                </a:solidFill>
              </a:defRPr>
            </a:lvl1pPr>
          </a:lstStyle>
          <a:p>
            <a:fld id="{66DE3FB5-164D-9843-9421-6C9E6DCFE78D}" type="datetime1">
              <a:rPr lang="fi-FI" smtClean="0"/>
              <a:pPr/>
              <a:t>15.8.2023</a:t>
            </a:fld>
            <a:endParaRPr lang="fi-FI"/>
          </a:p>
        </p:txBody>
      </p:sp>
    </p:spTree>
    <p:extLst>
      <p:ext uri="{BB962C8B-B14F-4D97-AF65-F5344CB8AC3E}">
        <p14:creationId xmlns:p14="http://schemas.microsoft.com/office/powerpoint/2010/main" val="7891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CG-title-and-text-with-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DE6E8-E438-7E41-BE9E-4875630C47E4}"/>
              </a:ext>
            </a:extLst>
          </p:cNvPr>
          <p:cNvSpPr>
            <a:spLocks noGrp="1"/>
          </p:cNvSpPr>
          <p:nvPr>
            <p:ph type="title" hasCustomPrompt="1"/>
          </p:nvPr>
        </p:nvSpPr>
        <p:spPr/>
        <p:txBody>
          <a:bodyPr anchor="b"/>
          <a:lstStyle>
            <a:lvl1pPr>
              <a:defRPr>
                <a:solidFill>
                  <a:schemeClr val="bg1"/>
                </a:solidFill>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4" name="Päivämäärän paikkamerkki 3">
            <a:extLst>
              <a:ext uri="{FF2B5EF4-FFF2-40B4-BE49-F238E27FC236}">
                <a16:creationId xmlns:a16="http://schemas.microsoft.com/office/drawing/2014/main" id="{20629BB6-A35F-7F40-A84A-075003CE0048}"/>
              </a:ext>
            </a:extLst>
          </p:cNvPr>
          <p:cNvSpPr>
            <a:spLocks noGrp="1"/>
          </p:cNvSpPr>
          <p:nvPr>
            <p:ph type="dt" sz="half" idx="10"/>
          </p:nvPr>
        </p:nvSpPr>
        <p:spPr/>
        <p:txBody>
          <a:bodyPr/>
          <a:lstStyle/>
          <a:p>
            <a:endParaRPr lang="fi-FI"/>
          </a:p>
        </p:txBody>
      </p:sp>
      <p:sp>
        <p:nvSpPr>
          <p:cNvPr id="6" name="Dian numeron paikkamerkki 5">
            <a:extLst>
              <a:ext uri="{FF2B5EF4-FFF2-40B4-BE49-F238E27FC236}">
                <a16:creationId xmlns:a16="http://schemas.microsoft.com/office/drawing/2014/main" id="{0767CDC0-BFB9-1842-8B4E-BCF4E3E312F0}"/>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8" name="Kuva 8">
            <a:extLst>
              <a:ext uri="{FF2B5EF4-FFF2-40B4-BE49-F238E27FC236}">
                <a16:creationId xmlns:a16="http://schemas.microsoft.com/office/drawing/2014/main" id="{D4968C32-9C70-494C-936C-D81F45AEC6F3}"/>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9" name="Tekstin paikkamerkki 2">
            <a:extLst>
              <a:ext uri="{FF2B5EF4-FFF2-40B4-BE49-F238E27FC236}">
                <a16:creationId xmlns:a16="http://schemas.microsoft.com/office/drawing/2014/main" id="{777B7178-F576-B140-A9B5-007622AE0BF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lnSpc>
                <a:spcPct val="90000"/>
              </a:lnSpc>
              <a:spcBef>
                <a:spcPts val="1000"/>
              </a:spcBef>
              <a:spcAft>
                <a:spcPts val="800"/>
              </a:spcAft>
              <a:defRPr sz="2400">
                <a:solidFill>
                  <a:schemeClr val="bg1"/>
                </a:solidFill>
              </a:defRPr>
            </a:lvl1pPr>
            <a:lvl2pPr marL="4763" indent="311150">
              <a:lnSpc>
                <a:spcPct val="90000"/>
              </a:lnSpc>
              <a:spcBef>
                <a:spcPts val="500"/>
              </a:spcBef>
              <a:buClr>
                <a:srgbClr val="E95D0F"/>
              </a:buClr>
              <a:buFont typeface="Wingdings" pitchFamily="2" charset="2"/>
              <a:buChar char="ü"/>
              <a:tabLst/>
              <a:defRPr sz="2000">
                <a:solidFill>
                  <a:schemeClr val="bg1"/>
                </a:solidFill>
              </a:defRPr>
            </a:lvl2pPr>
            <a:lvl3pPr marL="46038" indent="0">
              <a:lnSpc>
                <a:spcPct val="90000"/>
              </a:lnSpc>
              <a:spcBef>
                <a:spcPts val="500"/>
              </a:spcBef>
              <a:buClr>
                <a:schemeClr val="bg1"/>
              </a:buClr>
              <a:tabLst/>
              <a:defRPr sz="1600" u="sng">
                <a:solidFill>
                  <a:schemeClr val="bg1"/>
                </a:solidFill>
              </a:defRPr>
            </a:lvl3pPr>
            <a:lvl4pPr marL="46038" indent="222250">
              <a:lnSpc>
                <a:spcPct val="90000"/>
              </a:lnSpc>
              <a:spcBef>
                <a:spcPts val="500"/>
              </a:spcBef>
              <a:buClr>
                <a:schemeClr val="bg1"/>
              </a:buClr>
              <a:buFont typeface="Arial" panose="020B0604020202020204" pitchFamily="34" charset="0"/>
              <a:buChar char="•"/>
              <a:tabLst/>
              <a:defRPr sz="1600">
                <a:solidFill>
                  <a:schemeClr val="bg1"/>
                </a:solidFill>
              </a:defRPr>
            </a:lvl4pPr>
            <a:lvl5pPr marL="4763" indent="263525">
              <a:lnSpc>
                <a:spcPct val="90000"/>
              </a:lnSpc>
              <a:spcBef>
                <a:spcPts val="500"/>
              </a:spcBef>
              <a:buClr>
                <a:schemeClr val="bg1"/>
              </a:buClr>
              <a:buFont typeface="Wingdings" pitchFamily="2" charset="2"/>
              <a:buChar char="ü"/>
              <a:tabLst/>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56665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CG-sub-section-title-slide-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young, boy, man&#10;&#10;Description automatically generated">
            <a:extLst>
              <a:ext uri="{FF2B5EF4-FFF2-40B4-BE49-F238E27FC236}">
                <a16:creationId xmlns:a16="http://schemas.microsoft.com/office/drawing/2014/main" id="{550205B9-854E-4294-A94D-552F2446F4F3}"/>
              </a:ext>
            </a:extLst>
          </p:cNvPr>
          <p:cNvPicPr>
            <a:picLocks noChangeAspect="1"/>
          </p:cNvPicPr>
          <p:nvPr userDrawn="1"/>
        </p:nvPicPr>
        <p:blipFill rotWithShape="1">
          <a:blip r:embed="rId2"/>
          <a:srcRect l="3220"/>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fld id="{66DE3FB5-164D-9843-9421-6C9E6DCFE78D}" type="datetime1">
              <a:rPr lang="fi-FI" smtClean="0"/>
              <a:t>15.8.2023</a:t>
            </a:fld>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717846" y="2127757"/>
            <a:ext cx="450254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717846" y="3271410"/>
            <a:ext cx="4502547"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Tree>
    <p:extLst>
      <p:ext uri="{BB962C8B-B14F-4D97-AF65-F5344CB8AC3E}">
        <p14:creationId xmlns:p14="http://schemas.microsoft.com/office/powerpoint/2010/main" val="2841112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CG-sub-section-title-slide-3">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hat, umbrella, cat, man&#10;&#10;Description automatically generated">
            <a:extLst>
              <a:ext uri="{FF2B5EF4-FFF2-40B4-BE49-F238E27FC236}">
                <a16:creationId xmlns:a16="http://schemas.microsoft.com/office/drawing/2014/main" id="{E6866161-E4AE-482D-8A73-00933C7A2A39}"/>
              </a:ext>
            </a:extLst>
          </p:cNvPr>
          <p:cNvPicPr>
            <a:picLocks noChangeAspect="1"/>
          </p:cNvPicPr>
          <p:nvPr userDrawn="1"/>
        </p:nvPicPr>
        <p:blipFill rotWithShape="1">
          <a:blip r:embed="rId2"/>
          <a:srcRect l="1610" r="1610"/>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fld id="{66DE3FB5-164D-9843-9421-6C9E6DCFE78D}" type="datetime1">
              <a:rPr lang="fi-FI" smtClean="0"/>
              <a:t>15.8.2023</a:t>
            </a:fld>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pic>
        <p:nvPicPr>
          <p:cNvPr id="13" name="Kuva 8">
            <a:extLst>
              <a:ext uri="{FF2B5EF4-FFF2-40B4-BE49-F238E27FC236}">
                <a16:creationId xmlns:a16="http://schemas.microsoft.com/office/drawing/2014/main" id="{88047DAD-E9F9-4301-B673-F4C3AB8701F1}"/>
              </a:ext>
            </a:extLst>
          </p:cNvPr>
          <p:cNvPicPr>
            <a:picLocks noChangeAspect="1"/>
          </p:cNvPicPr>
          <p:nvPr userDrawn="1"/>
        </p:nvPicPr>
        <p:blipFill>
          <a:blip r:embed="rId3"/>
          <a:stretch>
            <a:fillRect/>
          </a:stretch>
        </p:blipFill>
        <p:spPr>
          <a:xfrm>
            <a:off x="11272512" y="6429600"/>
            <a:ext cx="651600" cy="219230"/>
          </a:xfrm>
          <a:prstGeom prst="rect">
            <a:avLst/>
          </a:prstGeom>
        </p:spPr>
      </p:pic>
      <p:sp>
        <p:nvSpPr>
          <p:cNvPr id="10" name="Otsikko 1">
            <a:extLst>
              <a:ext uri="{FF2B5EF4-FFF2-40B4-BE49-F238E27FC236}">
                <a16:creationId xmlns:a16="http://schemas.microsoft.com/office/drawing/2014/main" id="{3F0B577D-3712-44A1-8323-6B838DA22253}"/>
              </a:ext>
            </a:extLst>
          </p:cNvPr>
          <p:cNvSpPr>
            <a:spLocks noGrp="1"/>
          </p:cNvSpPr>
          <p:nvPr>
            <p:ph type="title" hasCustomPrompt="1"/>
          </p:nvPr>
        </p:nvSpPr>
        <p:spPr>
          <a:xfrm>
            <a:off x="717846" y="2127757"/>
            <a:ext cx="5154727" cy="947778"/>
          </a:xfrm>
        </p:spPr>
        <p:txBody>
          <a:bodyPr anchor="b"/>
          <a:lstStyle>
            <a:lvl1pPr algn="l">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11" name="Sisällön paikkamerkki 2">
            <a:extLst>
              <a:ext uri="{FF2B5EF4-FFF2-40B4-BE49-F238E27FC236}">
                <a16:creationId xmlns:a16="http://schemas.microsoft.com/office/drawing/2014/main" id="{20306B75-B5DD-4CA0-B63D-2B0E256559D5}"/>
              </a:ext>
            </a:extLst>
          </p:cNvPr>
          <p:cNvSpPr>
            <a:spLocks noGrp="1"/>
          </p:cNvSpPr>
          <p:nvPr>
            <p:ph idx="1" hasCustomPrompt="1"/>
          </p:nvPr>
        </p:nvSpPr>
        <p:spPr>
          <a:xfrm>
            <a:off x="717846" y="3271410"/>
            <a:ext cx="5154729" cy="1022111"/>
          </a:xfrm>
        </p:spPr>
        <p:txBody>
          <a:bodyPr/>
          <a:lstStyle>
            <a:lvl1pPr marL="0" indent="0" algn="l">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1839519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CG-sub-section-title-slide-no-image">
    <p:bg>
      <p:bgPr>
        <a:solidFill>
          <a:schemeClr val="bg1"/>
        </a:solidFill>
        <a:effectLst/>
      </p:bgPr>
    </p:bg>
    <p:spTree>
      <p:nvGrpSpPr>
        <p:cNvPr id="1" name=""/>
        <p:cNvGrpSpPr/>
        <p:nvPr/>
      </p:nvGrpSpPr>
      <p:grpSpPr>
        <a:xfrm>
          <a:off x="0" y="0"/>
          <a:ext cx="0" cy="0"/>
          <a:chOff x="0" y="0"/>
          <a:chExt cx="0" cy="0"/>
        </a:xfrm>
      </p:grpSpPr>
      <p:sp>
        <p:nvSpPr>
          <p:cNvPr id="8" name="FCG Elementti">
            <a:extLst>
              <a:ext uri="{FF2B5EF4-FFF2-40B4-BE49-F238E27FC236}">
                <a16:creationId xmlns:a16="http://schemas.microsoft.com/office/drawing/2014/main" id="{4E68FA17-54A9-461B-89F3-5F80B32A09C5}"/>
              </a:ext>
            </a:extLst>
          </p:cNvPr>
          <p:cNvSpPr/>
          <p:nvPr userDrawn="1"/>
        </p:nvSpPr>
        <p:spPr>
          <a:xfrm>
            <a:off x="3375498" y="1070043"/>
            <a:ext cx="6177064" cy="4287566"/>
          </a:xfrm>
          <a:custGeom>
            <a:avLst/>
            <a:gdLst>
              <a:gd name="connsiteX0" fmla="*/ 238583 w 2550469"/>
              <a:gd name="connsiteY0" fmla="*/ 192 h 1835605"/>
              <a:gd name="connsiteX1" fmla="*/ 275242 w 2550469"/>
              <a:gd name="connsiteY1" fmla="*/ 4751 h 1835605"/>
              <a:gd name="connsiteX2" fmla="*/ 2498990 w 2550469"/>
              <a:gd name="connsiteY2" fmla="*/ 600603 h 1835605"/>
              <a:gd name="connsiteX3" fmla="*/ 2542524 w 2550469"/>
              <a:gd name="connsiteY3" fmla="*/ 693556 h 1835605"/>
              <a:gd name="connsiteX4" fmla="*/ 2045704 w 2550469"/>
              <a:gd name="connsiteY4" fmla="*/ 1762702 h 1835605"/>
              <a:gd name="connsiteX5" fmla="*/ 1927105 w 2550469"/>
              <a:gd name="connsiteY5" fmla="*/ 1835480 h 1835605"/>
              <a:gd name="connsiteX6" fmla="*/ 730753 w 2550469"/>
              <a:gd name="connsiteY6" fmla="*/ 1835605 h 1835605"/>
              <a:gd name="connsiteX7" fmla="*/ 574969 w 2550469"/>
              <a:gd name="connsiteY7" fmla="*/ 1773167 h 1835605"/>
              <a:gd name="connsiteX8" fmla="*/ 52932 w 2550469"/>
              <a:gd name="connsiteY8" fmla="*/ 1249301 h 1835605"/>
              <a:gd name="connsiteX9" fmla="*/ 3972 w 2550469"/>
              <a:gd name="connsiteY9" fmla="*/ 1102435 h 1835605"/>
              <a:gd name="connsiteX10" fmla="*/ 185420 w 2550469"/>
              <a:gd name="connsiteY10" fmla="*/ 62471 h 1835605"/>
              <a:gd name="connsiteX11" fmla="*/ 238583 w 2550469"/>
              <a:gd name="connsiteY11" fmla="*/ 192 h 183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469" h="1835605">
                <a:moveTo>
                  <a:pt x="238583" y="192"/>
                </a:moveTo>
                <a:cubicBezTo>
                  <a:pt x="248954" y="-563"/>
                  <a:pt x="261083" y="901"/>
                  <a:pt x="275242" y="4751"/>
                </a:cubicBezTo>
                <a:lnTo>
                  <a:pt x="2498990" y="600603"/>
                </a:lnTo>
                <a:cubicBezTo>
                  <a:pt x="2552123" y="615120"/>
                  <a:pt x="2559083" y="657591"/>
                  <a:pt x="2542524" y="693556"/>
                </a:cubicBezTo>
                <a:lnTo>
                  <a:pt x="2045704" y="1762702"/>
                </a:lnTo>
                <a:cubicBezTo>
                  <a:pt x="2029478" y="1792323"/>
                  <a:pt x="1995842" y="1833544"/>
                  <a:pt x="1927105" y="1835480"/>
                </a:cubicBezTo>
                <a:lnTo>
                  <a:pt x="730753" y="1835605"/>
                </a:lnTo>
                <a:cubicBezTo>
                  <a:pt x="670325" y="1835708"/>
                  <a:pt x="616784" y="1815877"/>
                  <a:pt x="574969" y="1773167"/>
                </a:cubicBezTo>
                <a:lnTo>
                  <a:pt x="52932" y="1249301"/>
                </a:lnTo>
                <a:cubicBezTo>
                  <a:pt x="5229" y="1202991"/>
                  <a:pt x="-7565" y="1164279"/>
                  <a:pt x="3972" y="1102435"/>
                </a:cubicBezTo>
                <a:lnTo>
                  <a:pt x="185420" y="62471"/>
                </a:lnTo>
                <a:cubicBezTo>
                  <a:pt x="192186" y="24698"/>
                  <a:pt x="207471" y="2456"/>
                  <a:pt x="238583" y="19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äivämäärän paikkamerkki 1">
            <a:extLst>
              <a:ext uri="{FF2B5EF4-FFF2-40B4-BE49-F238E27FC236}">
                <a16:creationId xmlns:a16="http://schemas.microsoft.com/office/drawing/2014/main" id="{3C7FDA89-6E85-C341-81E7-F5A4E40FD6DE}"/>
              </a:ext>
            </a:extLst>
          </p:cNvPr>
          <p:cNvSpPr>
            <a:spLocks noGrp="1"/>
          </p:cNvSpPr>
          <p:nvPr>
            <p:ph type="dt" sz="half" idx="10"/>
          </p:nvPr>
        </p:nvSpPr>
        <p:spPr/>
        <p:txBody>
          <a:bodyPr/>
          <a:lstStyle/>
          <a:p>
            <a:fld id="{66DE3FB5-164D-9843-9421-6C9E6DCFE78D}" type="datetime1">
              <a:rPr lang="fi-FI" smtClean="0"/>
              <a:t>15.8.2023</a:t>
            </a:fld>
            <a:endParaRPr lang="fi-FI"/>
          </a:p>
        </p:txBody>
      </p:sp>
      <p:sp>
        <p:nvSpPr>
          <p:cNvPr id="4" name="Dian numeron paikkamerkki 3">
            <a:extLst>
              <a:ext uri="{FF2B5EF4-FFF2-40B4-BE49-F238E27FC236}">
                <a16:creationId xmlns:a16="http://schemas.microsoft.com/office/drawing/2014/main" id="{50FB8BC5-71F0-444C-90FA-A924DC5A4F9F}"/>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Otsikko 1">
            <a:extLst>
              <a:ext uri="{FF2B5EF4-FFF2-40B4-BE49-F238E27FC236}">
                <a16:creationId xmlns:a16="http://schemas.microsoft.com/office/drawing/2014/main" id="{8271EFF6-FC08-7549-A68B-07BE364EE862}"/>
              </a:ext>
            </a:extLst>
          </p:cNvPr>
          <p:cNvSpPr>
            <a:spLocks noGrp="1"/>
          </p:cNvSpPr>
          <p:nvPr>
            <p:ph type="title" hasCustomPrompt="1"/>
          </p:nvPr>
        </p:nvSpPr>
        <p:spPr>
          <a:xfrm>
            <a:off x="3612691" y="2794329"/>
            <a:ext cx="5362006" cy="947778"/>
          </a:xfrm>
        </p:spPr>
        <p:txBody>
          <a:bodyPr anchor="b"/>
          <a:lstStyle>
            <a:lvl1pPr algn="ctr">
              <a:defRPr>
                <a:solidFill>
                  <a:schemeClr val="bg1"/>
                </a:solidFill>
              </a:defRPr>
            </a:lvl1pPr>
          </a:lstStyle>
          <a:p>
            <a:r>
              <a:rPr lang="fi-FI" dirty="0" err="1"/>
              <a:t>Click</a:t>
            </a:r>
            <a:r>
              <a:rPr lang="fi-FI" dirty="0"/>
              <a:t> to </a:t>
            </a:r>
            <a:r>
              <a:rPr lang="fi-FI" dirty="0" err="1"/>
              <a:t>add</a:t>
            </a:r>
            <a:r>
              <a:rPr lang="fi-FI" dirty="0"/>
              <a:t> a </a:t>
            </a:r>
            <a:r>
              <a:rPr lang="fi-FI" dirty="0" err="1"/>
              <a:t>title</a:t>
            </a:r>
            <a:r>
              <a:rPr lang="fi-FI" dirty="0"/>
              <a:t> </a:t>
            </a:r>
          </a:p>
        </p:txBody>
      </p:sp>
      <p:sp>
        <p:nvSpPr>
          <p:cNvPr id="7" name="Sisällön paikkamerkki 2">
            <a:extLst>
              <a:ext uri="{FF2B5EF4-FFF2-40B4-BE49-F238E27FC236}">
                <a16:creationId xmlns:a16="http://schemas.microsoft.com/office/drawing/2014/main" id="{BDE27AD4-8A8D-1D43-BF6D-A32EA7D6A273}"/>
              </a:ext>
            </a:extLst>
          </p:cNvPr>
          <p:cNvSpPr>
            <a:spLocks noGrp="1"/>
          </p:cNvSpPr>
          <p:nvPr>
            <p:ph idx="1" hasCustomPrompt="1"/>
          </p:nvPr>
        </p:nvSpPr>
        <p:spPr>
          <a:xfrm>
            <a:off x="3612691" y="3742107"/>
            <a:ext cx="5362007" cy="1022111"/>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err="1"/>
              <a:t>Add</a:t>
            </a:r>
            <a:r>
              <a:rPr lang="fi-FI" dirty="0"/>
              <a:t> </a:t>
            </a:r>
            <a:r>
              <a:rPr lang="fi-FI" dirty="0" err="1"/>
              <a:t>subtitle</a:t>
            </a:r>
            <a:endParaRPr lang="fi-FI" dirty="0"/>
          </a:p>
        </p:txBody>
      </p:sp>
    </p:spTree>
    <p:extLst>
      <p:ext uri="{BB962C8B-B14F-4D97-AF65-F5344CB8AC3E}">
        <p14:creationId xmlns:p14="http://schemas.microsoft.com/office/powerpoint/2010/main" val="3960280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CC-contact-informatio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228F12-0934-104F-BA11-8370F69C6517}"/>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Päivämäärän paikkamerkki 2">
            <a:extLst>
              <a:ext uri="{FF2B5EF4-FFF2-40B4-BE49-F238E27FC236}">
                <a16:creationId xmlns:a16="http://schemas.microsoft.com/office/drawing/2014/main" id="{0A78EF78-59A4-E745-865A-041F2C557AC4}"/>
              </a:ext>
            </a:extLst>
          </p:cNvPr>
          <p:cNvSpPr>
            <a:spLocks noGrp="1"/>
          </p:cNvSpPr>
          <p:nvPr>
            <p:ph type="dt" sz="half" idx="10"/>
          </p:nvPr>
        </p:nvSpPr>
        <p:spPr/>
        <p:txBody>
          <a:bodyPr/>
          <a:lstStyle/>
          <a:p>
            <a:fld id="{4E236C39-E22E-5247-8325-B623B23AB582}" type="datetime1">
              <a:rPr lang="fi-FI" smtClean="0"/>
              <a:t>15.8.2023</a:t>
            </a:fld>
            <a:endParaRPr lang="fi-FI"/>
          </a:p>
        </p:txBody>
      </p:sp>
      <p:sp>
        <p:nvSpPr>
          <p:cNvPr id="5" name="Dian numeron paikkamerkki 4">
            <a:extLst>
              <a:ext uri="{FF2B5EF4-FFF2-40B4-BE49-F238E27FC236}">
                <a16:creationId xmlns:a16="http://schemas.microsoft.com/office/drawing/2014/main" id="{037600CB-AA45-8E49-B8C6-7C79CC1ED452}"/>
              </a:ext>
            </a:extLst>
          </p:cNvPr>
          <p:cNvSpPr>
            <a:spLocks noGrp="1"/>
          </p:cNvSpPr>
          <p:nvPr>
            <p:ph type="sldNum" sz="quarter" idx="12"/>
          </p:nvPr>
        </p:nvSpPr>
        <p:spPr/>
        <p:txBody>
          <a:bodyPr/>
          <a:lstStyle/>
          <a:p>
            <a:fld id="{F26F888F-55E1-EB4C-817C-6B924877C76D}" type="slidenum">
              <a:rPr lang="fi-FI" smtClean="0"/>
              <a:t>‹#›</a:t>
            </a:fld>
            <a:endParaRPr lang="fi-FI"/>
          </a:p>
        </p:txBody>
      </p:sp>
      <p:sp>
        <p:nvSpPr>
          <p:cNvPr id="6" name="Picture Placeholder 5">
            <a:extLst>
              <a:ext uri="{FF2B5EF4-FFF2-40B4-BE49-F238E27FC236}">
                <a16:creationId xmlns:a16="http://schemas.microsoft.com/office/drawing/2014/main" id="{95480A6B-E75A-42A8-AD76-263033094047}"/>
              </a:ext>
            </a:extLst>
          </p:cNvPr>
          <p:cNvSpPr>
            <a:spLocks noGrp="1"/>
          </p:cNvSpPr>
          <p:nvPr>
            <p:ph type="pic" sz="quarter" idx="13" hasCustomPrompt="1"/>
          </p:nvPr>
        </p:nvSpPr>
        <p:spPr>
          <a:xfrm>
            <a:off x="850049"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8" name="Text Placeholder 7">
            <a:extLst>
              <a:ext uri="{FF2B5EF4-FFF2-40B4-BE49-F238E27FC236}">
                <a16:creationId xmlns:a16="http://schemas.microsoft.com/office/drawing/2014/main" id="{7378C918-FEA0-4A9B-97F5-E5CF3C0587BF}"/>
              </a:ext>
            </a:extLst>
          </p:cNvPr>
          <p:cNvSpPr>
            <a:spLocks noGrp="1"/>
          </p:cNvSpPr>
          <p:nvPr>
            <p:ph type="body" sz="quarter" idx="14" hasCustomPrompt="1"/>
          </p:nvPr>
        </p:nvSpPr>
        <p:spPr>
          <a:xfrm>
            <a:off x="2850299"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
        <p:nvSpPr>
          <p:cNvPr id="9" name="Picture Placeholder 5">
            <a:extLst>
              <a:ext uri="{FF2B5EF4-FFF2-40B4-BE49-F238E27FC236}">
                <a16:creationId xmlns:a16="http://schemas.microsoft.com/office/drawing/2014/main" id="{B9BF0C25-1E38-43D6-A3A3-B0AF5351FB2C}"/>
              </a:ext>
            </a:extLst>
          </p:cNvPr>
          <p:cNvSpPr>
            <a:spLocks noGrp="1"/>
          </p:cNvSpPr>
          <p:nvPr>
            <p:ph type="pic" sz="quarter" idx="15" hasCustomPrompt="1"/>
          </p:nvPr>
        </p:nvSpPr>
        <p:spPr>
          <a:xfrm>
            <a:off x="6463794" y="2456046"/>
            <a:ext cx="1620000" cy="1620000"/>
          </a:xfrm>
          <a:prstGeom prst="ellipse">
            <a:avLst/>
          </a:prstGeom>
        </p:spPr>
        <p:txBody>
          <a:bodyPr/>
          <a:lstStyle>
            <a:lvl1pPr>
              <a:defRPr/>
            </a:lvl1pPr>
          </a:lstStyle>
          <a:p>
            <a:r>
              <a:rPr lang="fi-FI" dirty="0" err="1"/>
              <a:t>Insert</a:t>
            </a:r>
            <a:r>
              <a:rPr lang="fi-FI" dirty="0"/>
              <a:t> </a:t>
            </a:r>
            <a:r>
              <a:rPr lang="fi-FI" dirty="0" err="1"/>
              <a:t>photo</a:t>
            </a:r>
            <a:endParaRPr lang="fi-FI" dirty="0"/>
          </a:p>
        </p:txBody>
      </p:sp>
      <p:sp>
        <p:nvSpPr>
          <p:cNvPr id="10" name="Text Placeholder 7">
            <a:extLst>
              <a:ext uri="{FF2B5EF4-FFF2-40B4-BE49-F238E27FC236}">
                <a16:creationId xmlns:a16="http://schemas.microsoft.com/office/drawing/2014/main" id="{C5643F5B-9EF1-44DE-8C05-34117EEA1485}"/>
              </a:ext>
            </a:extLst>
          </p:cNvPr>
          <p:cNvSpPr>
            <a:spLocks noGrp="1"/>
          </p:cNvSpPr>
          <p:nvPr>
            <p:ph type="body" sz="quarter" idx="16" hasCustomPrompt="1"/>
          </p:nvPr>
        </p:nvSpPr>
        <p:spPr>
          <a:xfrm>
            <a:off x="8464044" y="2627497"/>
            <a:ext cx="2889756" cy="1731962"/>
          </a:xfrm>
        </p:spPr>
        <p:txBody>
          <a:bodyPr/>
          <a:lstStyle>
            <a:lvl1pPr marL="0" indent="0">
              <a:spcBef>
                <a:spcPts val="600"/>
              </a:spcBef>
              <a:buNone/>
              <a:defRPr b="0"/>
            </a:lvl1pPr>
          </a:lstStyle>
          <a:p>
            <a:pPr lvl="0"/>
            <a:r>
              <a:rPr lang="fi-FI" dirty="0" err="1"/>
              <a:t>Contact</a:t>
            </a:r>
            <a:r>
              <a:rPr lang="fi-FI" dirty="0"/>
              <a:t> </a:t>
            </a:r>
            <a:r>
              <a:rPr lang="fi-FI" dirty="0" err="1"/>
              <a:t>details</a:t>
            </a:r>
            <a:endParaRPr lang="fi-FI" dirty="0"/>
          </a:p>
        </p:txBody>
      </p:sp>
    </p:spTree>
    <p:extLst>
      <p:ext uri="{BB962C8B-B14F-4D97-AF65-F5344CB8AC3E}">
        <p14:creationId xmlns:p14="http://schemas.microsoft.com/office/powerpoint/2010/main" val="4194605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CG lopetusdia - Hyvän elämän tekijät">
    <p:spTree>
      <p:nvGrpSpPr>
        <p:cNvPr id="1" name=""/>
        <p:cNvGrpSpPr/>
        <p:nvPr/>
      </p:nvGrpSpPr>
      <p:grpSpPr>
        <a:xfrm>
          <a:off x="0" y="0"/>
          <a:ext cx="0" cy="0"/>
          <a:chOff x="0" y="0"/>
          <a:chExt cx="0" cy="0"/>
        </a:xfrm>
      </p:grpSpPr>
      <p:pic>
        <p:nvPicPr>
          <p:cNvPr id="7" name="Picture 6" descr="A picture containing outdoor, building, sign, man&#10;&#10;Description automatically generated">
            <a:extLst>
              <a:ext uri="{FF2B5EF4-FFF2-40B4-BE49-F238E27FC236}">
                <a16:creationId xmlns:a16="http://schemas.microsoft.com/office/drawing/2014/main" id="{D4D46D6C-4FD9-40EC-A9D0-547BA878EC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a:solidFill>
                  <a:schemeClr val="bg1"/>
                </a:solidFill>
              </a:rPr>
              <a:t>Hyvän elämän tekijät</a:t>
            </a:r>
          </a:p>
        </p:txBody>
      </p:sp>
    </p:spTree>
    <p:extLst>
      <p:ext uri="{BB962C8B-B14F-4D97-AF65-F5344CB8AC3E}">
        <p14:creationId xmlns:p14="http://schemas.microsoft.com/office/powerpoint/2010/main" val="33002165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CG ending slide - Working for well-being">
    <p:spTree>
      <p:nvGrpSpPr>
        <p:cNvPr id="1" name=""/>
        <p:cNvGrpSpPr/>
        <p:nvPr/>
      </p:nvGrpSpPr>
      <p:grpSpPr>
        <a:xfrm>
          <a:off x="0" y="0"/>
          <a:ext cx="0" cy="0"/>
          <a:chOff x="0" y="0"/>
          <a:chExt cx="0" cy="0"/>
        </a:xfrm>
      </p:grpSpPr>
      <p:pic>
        <p:nvPicPr>
          <p:cNvPr id="3" name="Picture 2" descr="A picture containing outdoor, building, sign, man&#10;&#10;Description automatically generated">
            <a:extLst>
              <a:ext uri="{FF2B5EF4-FFF2-40B4-BE49-F238E27FC236}">
                <a16:creationId xmlns:a16="http://schemas.microsoft.com/office/drawing/2014/main" id="{FCEE9519-D54D-4F4C-B376-0E43FA6DB5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fi-FI" sz="4000" b="1" dirty="0" err="1">
                <a:solidFill>
                  <a:schemeClr val="bg1"/>
                </a:solidFill>
              </a:rPr>
              <a:t>Working</a:t>
            </a:r>
            <a:r>
              <a:rPr lang="fi-FI" sz="4000" b="1" dirty="0">
                <a:solidFill>
                  <a:schemeClr val="bg1"/>
                </a:solidFill>
              </a:rPr>
              <a:t> for </a:t>
            </a:r>
            <a:r>
              <a:rPr lang="fi-FI" sz="4000" b="1" dirty="0" err="1">
                <a:solidFill>
                  <a:schemeClr val="bg1"/>
                </a:solidFill>
              </a:rPr>
              <a:t>well-being</a:t>
            </a:r>
            <a:endParaRPr lang="fi-FI" sz="4000" b="1" dirty="0">
              <a:solidFill>
                <a:schemeClr val="bg1"/>
              </a:solidFill>
            </a:endParaRPr>
          </a:p>
        </p:txBody>
      </p:sp>
    </p:spTree>
    <p:extLst>
      <p:ext uri="{BB962C8B-B14F-4D97-AF65-F5344CB8AC3E}">
        <p14:creationId xmlns:p14="http://schemas.microsoft.com/office/powerpoint/2010/main" val="3552136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CG slutet - Arbetar för en hållbar..">
    <p:spTree>
      <p:nvGrpSpPr>
        <p:cNvPr id="1" name=""/>
        <p:cNvGrpSpPr/>
        <p:nvPr/>
      </p:nvGrpSpPr>
      <p:grpSpPr>
        <a:xfrm>
          <a:off x="0" y="0"/>
          <a:ext cx="0" cy="0"/>
          <a:chOff x="0" y="0"/>
          <a:chExt cx="0" cy="0"/>
        </a:xfrm>
      </p:grpSpPr>
      <p:pic>
        <p:nvPicPr>
          <p:cNvPr id="3" name="Picture 2" descr="A picture containing outdoor, building, sign, man&#10;&#10;Description automatically generated">
            <a:extLst>
              <a:ext uri="{FF2B5EF4-FFF2-40B4-BE49-F238E27FC236}">
                <a16:creationId xmlns:a16="http://schemas.microsoft.com/office/drawing/2014/main" id="{026292AF-33FE-43C6-9275-FBAAF66D1F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kstiruutu 9">
            <a:extLst>
              <a:ext uri="{FF2B5EF4-FFF2-40B4-BE49-F238E27FC236}">
                <a16:creationId xmlns:a16="http://schemas.microsoft.com/office/drawing/2014/main" id="{9ECEE12E-43D6-472B-AFE0-E51907D82B1A}"/>
              </a:ext>
            </a:extLst>
          </p:cNvPr>
          <p:cNvSpPr txBox="1"/>
          <p:nvPr userDrawn="1"/>
        </p:nvSpPr>
        <p:spPr>
          <a:xfrm>
            <a:off x="0" y="3816626"/>
            <a:ext cx="12192000" cy="707886"/>
          </a:xfrm>
          <a:prstGeom prst="rect">
            <a:avLst/>
          </a:prstGeom>
          <a:noFill/>
        </p:spPr>
        <p:txBody>
          <a:bodyPr wrap="square" rtlCol="0">
            <a:noAutofit/>
          </a:bodyPr>
          <a:lstStyle/>
          <a:p>
            <a:pPr algn="ctr"/>
            <a:r>
              <a:rPr lang="sv-FI" sz="4000" b="1" dirty="0">
                <a:solidFill>
                  <a:schemeClr val="bg1"/>
                </a:solidFill>
              </a:rPr>
              <a:t>Arbetar för en hållbar samhällsutveckling </a:t>
            </a:r>
            <a:br>
              <a:rPr lang="sv-FI" sz="4000" b="1" dirty="0">
                <a:solidFill>
                  <a:schemeClr val="bg1"/>
                </a:solidFill>
              </a:rPr>
            </a:br>
            <a:r>
              <a:rPr lang="sv-FI" sz="4000" b="1" dirty="0">
                <a:solidFill>
                  <a:schemeClr val="bg1"/>
                </a:solidFill>
              </a:rPr>
              <a:t>och gott välbefinnande</a:t>
            </a:r>
          </a:p>
        </p:txBody>
      </p:sp>
    </p:spTree>
    <p:extLst>
      <p:ext uri="{BB962C8B-B14F-4D97-AF65-F5344CB8AC3E}">
        <p14:creationId xmlns:p14="http://schemas.microsoft.com/office/powerpoint/2010/main" val="4238196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Kaksi sisältökohdett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838200" y="2484000"/>
            <a:ext cx="4952990" cy="363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dirty="0"/>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400800" y="2484000"/>
            <a:ext cx="4953000" cy="3636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8E44FF5F-C49B-4A29-8ABB-25F4DB9E4FE2}" type="datetime1">
              <a:rPr lang="fi-FI" smtClean="0"/>
              <a:t>15.8.2023</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r>
              <a:rPr lang="fi-FI"/>
              <a:t>Esityksen nimi ja päivämäärä</a:t>
            </a:r>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object 3">
            <a:extLst>
              <a:ext uri="{FF2B5EF4-FFF2-40B4-BE49-F238E27FC236}">
                <a16:creationId xmlns:a16="http://schemas.microsoft.com/office/drawing/2014/main" id="{13169331-AFCA-A242-8780-F07B492F14B7}"/>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7" name="object 3">
            <a:extLst>
              <a:ext uri="{FF2B5EF4-FFF2-40B4-BE49-F238E27FC236}">
                <a16:creationId xmlns:a16="http://schemas.microsoft.com/office/drawing/2014/main" id="{A60FE2CF-E733-0C42-B4D9-6DCACE68B24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8" name="object 7">
            <a:extLst>
              <a:ext uri="{FF2B5EF4-FFF2-40B4-BE49-F238E27FC236}">
                <a16:creationId xmlns:a16="http://schemas.microsoft.com/office/drawing/2014/main" id="{ADDADD67-A695-C745-A835-9DE7F8039AB9}"/>
              </a:ext>
            </a:extLst>
          </p:cNvPr>
          <p:cNvSpPr/>
          <p:nvPr userDrawn="1"/>
        </p:nvSpPr>
        <p:spPr>
          <a:xfrm>
            <a:off x="6096599" y="2590800"/>
            <a:ext cx="0" cy="2946400"/>
          </a:xfrm>
          <a:custGeom>
            <a:avLst/>
            <a:gdLst/>
            <a:ahLst/>
            <a:cxnLst/>
            <a:rect l="l" t="t" r="r" b="b"/>
            <a:pathLst>
              <a:path h="2946400">
                <a:moveTo>
                  <a:pt x="0" y="0"/>
                </a:moveTo>
                <a:lnTo>
                  <a:pt x="0" y="2946400"/>
                </a:lnTo>
              </a:path>
            </a:pathLst>
          </a:custGeom>
          <a:ln w="6350">
            <a:solidFill>
              <a:srgbClr val="115064"/>
            </a:solidFill>
          </a:ln>
        </p:spPr>
        <p:txBody>
          <a:bodyPr wrap="square" lIns="0" tIns="0" rIns="0" bIns="0" rtlCol="0"/>
          <a:lstStyle/>
          <a:p>
            <a:endParaRPr/>
          </a:p>
        </p:txBody>
      </p:sp>
      <p:sp>
        <p:nvSpPr>
          <p:cNvPr id="5" name="Otsikko 4">
            <a:extLst>
              <a:ext uri="{FF2B5EF4-FFF2-40B4-BE49-F238E27FC236}">
                <a16:creationId xmlns:a16="http://schemas.microsoft.com/office/drawing/2014/main" id="{31B15BD5-95F6-14E4-F004-BCCDA04EEC96}"/>
              </a:ext>
            </a:extLst>
          </p:cNvPr>
          <p:cNvSpPr>
            <a:spLocks noGrp="1"/>
          </p:cNvSpPr>
          <p:nvPr>
            <p:ph type="title"/>
          </p:nvPr>
        </p:nvSpPr>
        <p:spPr/>
        <p:txBody>
          <a:bodyPr/>
          <a:lstStyle/>
          <a:p>
            <a:r>
              <a:rPr lang="fi-FI"/>
              <a:t>Muokkaa ots. perustyyl. napsautt.</a:t>
            </a:r>
          </a:p>
        </p:txBody>
      </p:sp>
      <p:sp>
        <p:nvSpPr>
          <p:cNvPr id="11" name="object 7">
            <a:extLst>
              <a:ext uri="{FF2B5EF4-FFF2-40B4-BE49-F238E27FC236}">
                <a16:creationId xmlns:a16="http://schemas.microsoft.com/office/drawing/2014/main" id="{79176484-5576-4D51-9926-121061169BBC}"/>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4247680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Otsikkodia">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8.8.2023</a:t>
            </a:r>
            <a:endParaRPr lang="fi-FI" sz="1600" dirty="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Laura Puoskari</a:t>
            </a:r>
            <a:endParaRPr lang="fi-FI" sz="1600" kern="1200" dirty="0">
              <a:solidFill>
                <a:schemeClr val="tx2"/>
              </a:solidFill>
              <a:latin typeface="+mn-lt"/>
              <a:ea typeface="+mn-ea"/>
              <a:cs typeface="+mn-cs"/>
            </a:endParaRPr>
          </a:p>
        </p:txBody>
      </p:sp>
    </p:spTree>
    <p:extLst>
      <p:ext uri="{BB962C8B-B14F-4D97-AF65-F5344CB8AC3E}">
        <p14:creationId xmlns:p14="http://schemas.microsoft.com/office/powerpoint/2010/main" val="2148039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Otsikkodia 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8.8.2023</a:t>
            </a:r>
            <a:endParaRPr lang="fi-FI" sz="1600" dirty="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Laura Puoskari</a:t>
            </a:r>
            <a:endParaRPr lang="fi-FI" sz="1600" dirty="0">
              <a:solidFill>
                <a:schemeClr val="bg1"/>
              </a:solidFill>
            </a:endParaRPr>
          </a:p>
        </p:txBody>
      </p:sp>
    </p:spTree>
    <p:extLst>
      <p:ext uri="{BB962C8B-B14F-4D97-AF65-F5344CB8AC3E}">
        <p14:creationId xmlns:p14="http://schemas.microsoft.com/office/powerpoint/2010/main" val="1804877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CG-title-and-two-text-field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51312-1342-8344-9830-580D58C88506}"/>
              </a:ext>
            </a:extLst>
          </p:cNvPr>
          <p:cNvSpPr>
            <a:spLocks noGrp="1"/>
          </p:cNvSpPr>
          <p:nvPr>
            <p:ph type="title" hasCustomPrompt="1"/>
          </p:nvPr>
        </p:nvSpPr>
        <p:spPr/>
        <p:txBody>
          <a:bodyPr anchor="b"/>
          <a:lstStyle>
            <a:lvl1pPr>
              <a:defRPr/>
            </a:lvl1p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Sisällön paikkamerkki 2">
            <a:extLst>
              <a:ext uri="{FF2B5EF4-FFF2-40B4-BE49-F238E27FC236}">
                <a16:creationId xmlns:a16="http://schemas.microsoft.com/office/drawing/2014/main" id="{A376F47F-B8A0-3844-A4A4-7E99ACD3EECE}"/>
              </a:ext>
            </a:extLst>
          </p:cNvPr>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4" name="Sisällön paikkamerkki 3">
            <a:extLst>
              <a:ext uri="{FF2B5EF4-FFF2-40B4-BE49-F238E27FC236}">
                <a16:creationId xmlns:a16="http://schemas.microsoft.com/office/drawing/2014/main" id="{9B846EC6-E9C2-3947-9D9E-40B6933AAE81}"/>
              </a:ext>
            </a:extLst>
          </p:cNvPr>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5" name="Päivämäärän paikkamerkki 4">
            <a:extLst>
              <a:ext uri="{FF2B5EF4-FFF2-40B4-BE49-F238E27FC236}">
                <a16:creationId xmlns:a16="http://schemas.microsoft.com/office/drawing/2014/main" id="{327B2C38-24B5-F74C-81B8-93D53B362941}"/>
              </a:ext>
            </a:extLst>
          </p:cNvPr>
          <p:cNvSpPr>
            <a:spLocks noGrp="1"/>
          </p:cNvSpPr>
          <p:nvPr>
            <p:ph type="dt" sz="half" idx="10"/>
          </p:nvPr>
        </p:nvSpPr>
        <p:spPr/>
        <p:txBody>
          <a:bodyPr/>
          <a:lstStyle/>
          <a:p>
            <a:endParaRPr lang="fi-FI"/>
          </a:p>
        </p:txBody>
      </p:sp>
      <p:sp>
        <p:nvSpPr>
          <p:cNvPr id="7" name="Dian numeron paikkamerkki 6">
            <a:extLst>
              <a:ext uri="{FF2B5EF4-FFF2-40B4-BE49-F238E27FC236}">
                <a16:creationId xmlns:a16="http://schemas.microsoft.com/office/drawing/2014/main" id="{7E7CC2BE-8C52-8940-AA95-EEDD1452853B}"/>
              </a:ext>
            </a:extLst>
          </p:cNvPr>
          <p:cNvSpPr>
            <a:spLocks noGrp="1"/>
          </p:cNvSpPr>
          <p:nvPr>
            <p:ph type="sldNum" sz="quarter" idx="12"/>
          </p:nvPr>
        </p:nvSpPr>
        <p:spPr/>
        <p:txBody>
          <a:bodyPr/>
          <a:lstStyle/>
          <a:p>
            <a:fld id="{F26F888F-55E1-EB4C-817C-6B924877C76D}" type="slidenum">
              <a:rPr lang="fi-FI" smtClean="0"/>
              <a:t>‹#›</a:t>
            </a:fld>
            <a:endParaRPr lang="fi-FI"/>
          </a:p>
        </p:txBody>
      </p:sp>
    </p:spTree>
    <p:extLst>
      <p:ext uri="{BB962C8B-B14F-4D97-AF65-F5344CB8AC3E}">
        <p14:creationId xmlns:p14="http://schemas.microsoft.com/office/powerpoint/2010/main" val="2237195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Otsikkodia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 tai valitsemalla </a:t>
            </a:r>
            <a:r>
              <a:rPr lang="fi-FI" dirty="0" err="1"/>
              <a:t>Kameleonin</a:t>
            </a:r>
            <a:r>
              <a:rPr lang="fi-FI" dirty="0"/>
              <a:t> Kuvagalleriasta</a:t>
            </a:r>
            <a:br>
              <a:rPr lang="fi-FI" dirty="0"/>
            </a:br>
            <a:br>
              <a:rPr lang="fi-FI" dirty="0"/>
            </a:br>
            <a:r>
              <a:rPr lang="fi-FI" dirty="0"/>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8.8.2023</a:t>
            </a:r>
            <a:endParaRPr lang="fi-FI" sz="1600" dirty="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Laura Puoskari</a:t>
            </a:r>
            <a:endParaRPr lang="fi-FI" sz="1600" dirty="0">
              <a:solidFill>
                <a:schemeClr val="bg1"/>
              </a:solidFill>
            </a:endParaRPr>
          </a:p>
        </p:txBody>
      </p:sp>
    </p:spTree>
    <p:extLst>
      <p:ext uri="{BB962C8B-B14F-4D97-AF65-F5344CB8AC3E}">
        <p14:creationId xmlns:p14="http://schemas.microsoft.com/office/powerpoint/2010/main" val="4135606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Otsikkodia 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dirty="0"/>
              <a:t>Otsikko, Esityksen aloitussivu</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8.8.2023</a:t>
            </a:r>
            <a:endParaRPr lang="fi-FI" sz="1600" dirty="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Laura Puoskari</a:t>
            </a:r>
            <a:endParaRPr lang="fi-FI" sz="1600" dirty="0">
              <a:solidFill>
                <a:schemeClr val="bg1"/>
              </a:solidFill>
            </a:endParaRPr>
          </a:p>
        </p:txBody>
      </p:sp>
    </p:spTree>
    <p:extLst>
      <p:ext uri="{BB962C8B-B14F-4D97-AF65-F5344CB8AC3E}">
        <p14:creationId xmlns:p14="http://schemas.microsoft.com/office/powerpoint/2010/main" val="1419192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Otsikkodia 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8.8.2023</a:t>
            </a:r>
            <a:endParaRPr lang="fi-FI" dirty="0"/>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Laura Puoskari</a:t>
            </a:r>
          </a:p>
        </p:txBody>
      </p:sp>
    </p:spTree>
    <p:extLst>
      <p:ext uri="{BB962C8B-B14F-4D97-AF65-F5344CB8AC3E}">
        <p14:creationId xmlns:p14="http://schemas.microsoft.com/office/powerpoint/2010/main" val="2380528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dirty="0"/>
              <a:t>Tekstisivu, yksipalstainen.</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dirty="0"/>
              <a:t>Esityksen tekstisisältö tulee aina tiivistää mahdollisimman lyhyeksi.</a:t>
            </a:r>
            <a:br>
              <a:rPr lang="fi-FI" dirty="0"/>
            </a:br>
            <a:r>
              <a:rPr lang="fi-FI" dirty="0"/>
              <a:t>Esityksen tarkoitus on toimia esiintyjän ja kuulijan tukena.</a:t>
            </a:r>
            <a:br>
              <a:rPr lang="fi-FI" dirty="0"/>
            </a:br>
            <a:r>
              <a:rPr lang="fi-FI" dirty="0"/>
              <a:t>     Toinen tekstitaso, jos sivulle tulee enemmän tekstiä.</a:t>
            </a:r>
            <a:br>
              <a:rPr lang="fi-FI" dirty="0"/>
            </a:br>
            <a:r>
              <a:rPr lang="fi-FI" dirty="0"/>
              <a:t>           Kolmas tekstitaso, jos haluat esittää enemmän tekstiä.</a:t>
            </a:r>
            <a:br>
              <a:rPr lang="fi-FI" dirty="0"/>
            </a:br>
            <a:r>
              <a:rPr lang="fi-FI" dirty="0"/>
              <a:t>Muistathan, että kun tekstin koko pienenee, myös viesti pienenee.</a:t>
            </a:r>
            <a:br>
              <a:rPr lang="fi-FI" dirty="0"/>
            </a:br>
            <a:r>
              <a:rPr lang="fi-FI" noProof="0" dirty="0"/>
              <a:t>Esityksen tulee olla myös kaukaa luettavissa.</a:t>
            </a:r>
            <a:endParaRPr lang="fi-FI" dirty="0"/>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41866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Kaavio" preserve="1" userDrawn="1">
  <p:cSld name="Kaavi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dirty="0"/>
              <a:t>Graafisivu</a:t>
            </a:r>
            <a:endParaRPr lang="fi-FI" dirty="0"/>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dirty="0"/>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954619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Kaksi sisältökohdetta">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dirty="0"/>
              <a:t>Tekstisivu, kaksi palstaa. </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a:p>
            <a:pPr lvl="0"/>
            <a:endParaRPr lang="fi-FI" dirty="0"/>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613573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tsikko ja kaavio" preserve="1" userDrawn="1">
  <p:cSld name="Otsikko ja kaavi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dirty="0"/>
              <a:t>Graafisivu</a:t>
            </a:r>
            <a:br>
              <a:rPr lang="fi-FI" noProof="0"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dirty="0" err="1"/>
              <a:t>Värejä</a:t>
            </a:r>
            <a:r>
              <a:rPr lang="en-GB" dirty="0"/>
              <a:t> </a:t>
            </a:r>
            <a:r>
              <a:rPr lang="en-GB" dirty="0" err="1"/>
              <a:t>käytetään</a:t>
            </a:r>
            <a:r>
              <a:rPr lang="en-GB" dirty="0"/>
              <a:t> </a:t>
            </a:r>
            <a:r>
              <a:rPr lang="en-GB" dirty="0" err="1"/>
              <a:t>malliesimerkin</a:t>
            </a:r>
            <a:r>
              <a:rPr lang="en-GB" dirty="0"/>
              <a:t> </a:t>
            </a:r>
            <a:r>
              <a:rPr lang="en-GB" dirty="0" err="1"/>
              <a:t>järjestyksessä</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04308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ulukko" preserve="1" userDrawn="1">
  <p:cSld name="Taulukko">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dirty="0" err="1"/>
              <a:t>Taulukkosivu</a:t>
            </a:r>
            <a:br>
              <a:rPr lang="en-GB" dirty="0"/>
            </a:br>
            <a:r>
              <a:rPr lang="fi-FI" dirty="0"/>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4118851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Kuvatekstillinen kuv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dirty="0"/>
              <a:t>Tekstisivu kapealla kuvalla</a:t>
            </a:r>
            <a:br>
              <a:rPr lang="fi-FI" dirty="0"/>
            </a:br>
            <a:r>
              <a:rPr lang="fi-FI" dirty="0"/>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692401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Kuvatekstilliset kuvat">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dirty="0"/>
              <a:t>Tekstisivu kahdella kuvalla</a:t>
            </a:r>
            <a:br>
              <a:rPr lang="fi-FI" noProof="0" dirty="0"/>
            </a:br>
            <a:r>
              <a:rPr lang="fi-FI" noProof="0" dirty="0"/>
              <a:t>ja lyhyellä otsikolla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8940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image" Target="../media/image1.emf"/><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30.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5.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image" Target="../media/image32.emf"/><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image" Target="../media/image31.emf"/><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oleObject" Target="../embeddings/oleObject1.bin"/><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tags" Target="../tags/tag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theme" Target="../theme/theme6.xml"/><Relationship Id="rId8" Type="http://schemas.openxmlformats.org/officeDocument/2006/relationships/slideLayout" Target="../slideLayouts/slideLayout126.xml"/><Relationship Id="rId3"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EA838C45-010F-3D45-9BC0-12022AAA7836}"/>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1271912" y="6429713"/>
            <a:ext cx="649132" cy="218398"/>
          </a:xfrm>
          <a:prstGeom prst="rect">
            <a:avLst/>
          </a:prstGeom>
        </p:spPr>
      </p:pic>
      <p:sp>
        <p:nvSpPr>
          <p:cNvPr id="2" name="Otsikon paikkamerkki 1">
            <a:extLst>
              <a:ext uri="{FF2B5EF4-FFF2-40B4-BE49-F238E27FC236}">
                <a16:creationId xmlns:a16="http://schemas.microsoft.com/office/drawing/2014/main" id="{E5D471FF-334E-144C-8D89-3653222623DD}"/>
              </a:ext>
            </a:extLst>
          </p:cNvPr>
          <p:cNvSpPr>
            <a:spLocks noGrp="1"/>
          </p:cNvSpPr>
          <p:nvPr>
            <p:ph type="title"/>
          </p:nvPr>
        </p:nvSpPr>
        <p:spPr>
          <a:xfrm>
            <a:off x="838200" y="365126"/>
            <a:ext cx="10515600" cy="947778"/>
          </a:xfrm>
          <a:prstGeom prst="rect">
            <a:avLst/>
          </a:prstGeom>
        </p:spPr>
        <p:txBody>
          <a:bodyPr vert="horz" lIns="91440" tIns="45720" rIns="91440" bIns="45720" rtlCol="0" anchor="b">
            <a:normAutofit/>
          </a:body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Tekstin paikkamerkki 2">
            <a:extLst>
              <a:ext uri="{FF2B5EF4-FFF2-40B4-BE49-F238E27FC236}">
                <a16:creationId xmlns:a16="http://schemas.microsoft.com/office/drawing/2014/main" id="{E9424D38-57B7-F247-B04A-8128C41FF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dirty="0" err="1">
                <a:ln>
                  <a:noFill/>
                </a:ln>
                <a:solidFill>
                  <a:srgbClr val="00565E"/>
                </a:solidFill>
                <a:effectLst/>
                <a:uLnTx/>
                <a:uFillTx/>
                <a:latin typeface="+mn-lt"/>
                <a:ea typeface="+mn-ea"/>
                <a:cs typeface="+mn-cs"/>
              </a:rPr>
              <a:t>Click</a:t>
            </a:r>
            <a:r>
              <a:rPr kumimoji="0" lang="fi-FI" sz="2400" b="0" i="0" u="none" strike="noStrike" kern="1200" cap="none" spc="0" normalizeH="0" baseline="0" noProof="0" dirty="0">
                <a:ln>
                  <a:noFill/>
                </a:ln>
                <a:solidFill>
                  <a:srgbClr val="00565E"/>
                </a:solidFill>
                <a:effectLst/>
                <a:uLnTx/>
                <a:uFillTx/>
                <a:latin typeface="+mn-lt"/>
                <a:ea typeface="+mn-ea"/>
                <a:cs typeface="+mn-cs"/>
              </a:rPr>
              <a:t> to </a:t>
            </a:r>
            <a:r>
              <a:rPr kumimoji="0" lang="fi-FI" sz="2400" b="0" i="0" u="none" strike="noStrike" kern="1200" cap="none" spc="0" normalizeH="0" baseline="0" noProof="0" dirty="0" err="1">
                <a:ln>
                  <a:noFill/>
                </a:ln>
                <a:solidFill>
                  <a:srgbClr val="00565E"/>
                </a:solidFill>
                <a:effectLst/>
                <a:uLnTx/>
                <a:uFillTx/>
                <a:latin typeface="+mn-lt"/>
                <a:ea typeface="+mn-ea"/>
                <a:cs typeface="+mn-cs"/>
              </a:rPr>
              <a:t>edit</a:t>
            </a:r>
            <a:endParaRPr kumimoji="0" lang="fi-FI" sz="2400" b="0" i="0" u="none" strike="noStrike" kern="1200" cap="none" spc="0" normalizeH="0" baseline="0" noProof="0" dirty="0">
              <a:ln>
                <a:noFill/>
              </a:ln>
              <a:solidFill>
                <a:srgbClr val="00565E"/>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2000" b="0" i="0" u="none" strike="noStrike" kern="1200" cap="none" spc="0" normalizeH="0" baseline="0" noProof="0" dirty="0">
                <a:ln>
                  <a:noFill/>
                </a:ln>
                <a:solidFill>
                  <a:srgbClr val="00565E"/>
                </a:solidFill>
                <a:effectLst/>
                <a:uLnTx/>
                <a:uFillTx/>
                <a:latin typeface="+mn-lt"/>
                <a:ea typeface="+mn-ea"/>
                <a:cs typeface="+mn-cs"/>
              </a:rPr>
              <a:t>Second </a:t>
            </a:r>
            <a:r>
              <a:rPr kumimoji="0" lang="fi-FI" sz="2000" b="0" i="0" u="none" strike="noStrike" kern="1200" cap="none" spc="0" normalizeH="0" baseline="0" noProof="0" dirty="0" err="1">
                <a:ln>
                  <a:noFill/>
                </a:ln>
                <a:solidFill>
                  <a:srgbClr val="00565E"/>
                </a:solidFill>
                <a:effectLst/>
                <a:uLnTx/>
                <a:uFillTx/>
                <a:latin typeface="+mn-lt"/>
                <a:ea typeface="+mn-ea"/>
                <a:cs typeface="+mn-cs"/>
              </a:rPr>
              <a:t>level</a:t>
            </a:r>
            <a:endParaRPr kumimoji="0" lang="fi-FI" sz="2000" b="0" i="0" u="none" strike="noStrike" kern="1200" cap="none" spc="0" normalizeH="0" baseline="0" noProof="0" dirty="0">
              <a:ln>
                <a:noFill/>
              </a:ln>
              <a:solidFill>
                <a:srgbClr val="00565E"/>
              </a:solidFill>
              <a:effectLst/>
              <a:uLnTx/>
              <a:uFillTx/>
              <a:latin typeface="+mn-lt"/>
              <a:ea typeface="+mn-ea"/>
              <a:cs typeface="+mn-cs"/>
            </a:endParaRPr>
          </a:p>
          <a:p>
            <a:pPr marL="1143000" marR="0" lvl="2"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dirty="0">
                <a:ln>
                  <a:noFill/>
                </a:ln>
                <a:solidFill>
                  <a:srgbClr val="00565E"/>
                </a:solidFill>
                <a:effectLst/>
                <a:uLnTx/>
                <a:uFillTx/>
                <a:latin typeface="+mn-lt"/>
                <a:ea typeface="+mn-ea"/>
                <a:cs typeface="+mn-cs"/>
              </a:rPr>
              <a:t>Third </a:t>
            </a:r>
            <a:r>
              <a:rPr kumimoji="0" lang="fi-FI" sz="1600" b="0" i="0" u="none" strike="noStrike" kern="1200" cap="none" spc="0" normalizeH="0" baseline="0" noProof="0" dirty="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dirty="0">
              <a:ln>
                <a:noFill/>
              </a:ln>
              <a:solidFill>
                <a:srgbClr val="00565E"/>
              </a:solidFill>
              <a:effectLst/>
              <a:uLnTx/>
              <a:uFillTx/>
              <a:latin typeface="+mn-lt"/>
              <a:ea typeface="+mn-ea"/>
              <a:cs typeface="+mn-cs"/>
            </a:endParaRPr>
          </a:p>
          <a:p>
            <a:pPr marL="1600200" marR="0" lvl="3"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dirty="0" err="1">
                <a:ln>
                  <a:noFill/>
                </a:ln>
                <a:solidFill>
                  <a:srgbClr val="00565E"/>
                </a:solidFill>
                <a:effectLst/>
                <a:uLnTx/>
                <a:uFillTx/>
                <a:latin typeface="+mn-lt"/>
                <a:ea typeface="+mn-ea"/>
                <a:cs typeface="+mn-cs"/>
              </a:rPr>
              <a:t>Fourth</a:t>
            </a:r>
            <a:r>
              <a:rPr kumimoji="0" lang="fi-FI" sz="1600" b="0" i="0" u="none" strike="noStrike" kern="1200" cap="none" spc="0" normalizeH="0" baseline="0" noProof="0" dirty="0">
                <a:ln>
                  <a:noFill/>
                </a:ln>
                <a:solidFill>
                  <a:srgbClr val="00565E"/>
                </a:solidFill>
                <a:effectLst/>
                <a:uLnTx/>
                <a:uFillTx/>
                <a:latin typeface="+mn-lt"/>
                <a:ea typeface="+mn-ea"/>
                <a:cs typeface="+mn-cs"/>
              </a:rPr>
              <a:t> </a:t>
            </a:r>
            <a:r>
              <a:rPr kumimoji="0" lang="fi-FI" sz="1600" b="0" i="0" u="none" strike="noStrike" kern="1200" cap="none" spc="0" normalizeH="0" baseline="0" noProof="0" dirty="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dirty="0">
              <a:ln>
                <a:noFill/>
              </a:ln>
              <a:solidFill>
                <a:srgbClr val="00565E"/>
              </a:solidFill>
              <a:effectLst/>
              <a:uLnTx/>
              <a:uFillTx/>
              <a:latin typeface="+mn-lt"/>
              <a:ea typeface="+mn-ea"/>
              <a:cs typeface="+mn-cs"/>
            </a:endParaRPr>
          </a:p>
          <a:p>
            <a:pPr marL="2057400" marR="0" lvl="4"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dirty="0" err="1">
                <a:ln>
                  <a:noFill/>
                </a:ln>
                <a:solidFill>
                  <a:srgbClr val="00565E"/>
                </a:solidFill>
                <a:effectLst/>
                <a:uLnTx/>
                <a:uFillTx/>
                <a:latin typeface="+mn-lt"/>
                <a:ea typeface="+mn-ea"/>
                <a:cs typeface="+mn-cs"/>
              </a:rPr>
              <a:t>Fifth</a:t>
            </a:r>
            <a:r>
              <a:rPr kumimoji="0" lang="fi-FI" sz="1600" b="0" i="0" u="none" strike="noStrike" kern="1200" cap="none" spc="0" normalizeH="0" baseline="0" noProof="0" dirty="0">
                <a:ln>
                  <a:noFill/>
                </a:ln>
                <a:solidFill>
                  <a:srgbClr val="00565E"/>
                </a:solidFill>
                <a:effectLst/>
                <a:uLnTx/>
                <a:uFillTx/>
                <a:latin typeface="+mn-lt"/>
                <a:ea typeface="+mn-ea"/>
                <a:cs typeface="+mn-cs"/>
              </a:rPr>
              <a:t> </a:t>
            </a:r>
            <a:r>
              <a:rPr kumimoji="0" lang="fi-FI" sz="1600" b="0" i="0" u="none" strike="noStrike" kern="1200" cap="none" spc="0" normalizeH="0" baseline="0" noProof="0" dirty="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dirty="0">
              <a:ln>
                <a:noFill/>
              </a:ln>
              <a:solidFill>
                <a:srgbClr val="00565E"/>
              </a:solidFill>
              <a:effectLst/>
              <a:uLnTx/>
              <a:uFillTx/>
              <a:latin typeface="+mn-lt"/>
              <a:ea typeface="+mn-ea"/>
              <a:cs typeface="+mn-cs"/>
            </a:endParaRPr>
          </a:p>
        </p:txBody>
      </p:sp>
      <p:sp>
        <p:nvSpPr>
          <p:cNvPr id="6" name="Dian numeron paikkamerkki 5">
            <a:extLst>
              <a:ext uri="{FF2B5EF4-FFF2-40B4-BE49-F238E27FC236}">
                <a16:creationId xmlns:a16="http://schemas.microsoft.com/office/drawing/2014/main" id="{9E57CD52-8BF2-6F40-8137-D625D09BE3B6}"/>
              </a:ext>
            </a:extLst>
          </p:cNvPr>
          <p:cNvSpPr>
            <a:spLocks noGrp="1"/>
          </p:cNvSpPr>
          <p:nvPr>
            <p:ph type="sldNum" sz="quarter" idx="4"/>
          </p:nvPr>
        </p:nvSpPr>
        <p:spPr>
          <a:xfrm>
            <a:off x="9952962" y="6356350"/>
            <a:ext cx="1080000" cy="365125"/>
          </a:xfrm>
          <a:prstGeom prst="rect">
            <a:avLst/>
          </a:prstGeom>
        </p:spPr>
        <p:txBody>
          <a:bodyPr vert="horz" lIns="91440" tIns="45720" rIns="91440" bIns="45720" rtlCol="0" anchor="ctr"/>
          <a:lstStyle>
            <a:lvl1pPr algn="r">
              <a:defRPr sz="1200">
                <a:solidFill>
                  <a:srgbClr val="9FA4AE"/>
                </a:solidFill>
              </a:defRPr>
            </a:lvl1pPr>
          </a:lstStyle>
          <a:p>
            <a:fld id="{F26F888F-55E1-EB4C-817C-6B924877C76D}" type="slidenum">
              <a:rPr lang="fi-FI" smtClean="0"/>
              <a:pPr/>
              <a:t>‹#›</a:t>
            </a:fld>
            <a:endParaRPr lang="fi-FI"/>
          </a:p>
        </p:txBody>
      </p:sp>
      <p:sp>
        <p:nvSpPr>
          <p:cNvPr id="4" name="Päivämäärän paikkamerkki 3">
            <a:extLst>
              <a:ext uri="{FF2B5EF4-FFF2-40B4-BE49-F238E27FC236}">
                <a16:creationId xmlns:a16="http://schemas.microsoft.com/office/drawing/2014/main" id="{1B92436C-1C04-DF44-B886-CE4096F16FEC}"/>
              </a:ext>
            </a:extLst>
          </p:cNvPr>
          <p:cNvSpPr>
            <a:spLocks noGrp="1"/>
          </p:cNvSpPr>
          <p:nvPr>
            <p:ph type="dt" sz="half" idx="2"/>
          </p:nvPr>
        </p:nvSpPr>
        <p:spPr>
          <a:xfrm>
            <a:off x="241200" y="6357600"/>
            <a:ext cx="1080000" cy="365125"/>
          </a:xfrm>
          <a:prstGeom prst="rect">
            <a:avLst/>
          </a:prstGeom>
        </p:spPr>
        <p:txBody>
          <a:bodyPr vert="horz" lIns="91440" tIns="45720" rIns="91440" bIns="45720" rtlCol="0" anchor="ctr"/>
          <a:lstStyle>
            <a:lvl1pPr algn="l">
              <a:defRPr sz="1200">
                <a:solidFill>
                  <a:srgbClr val="9FA4AE"/>
                </a:solidFill>
              </a:defRPr>
            </a:lvl1pPr>
          </a:lstStyle>
          <a:p>
            <a:endParaRPr lang="fi-FI"/>
          </a:p>
        </p:txBody>
      </p:sp>
    </p:spTree>
    <p:extLst>
      <p:ext uri="{BB962C8B-B14F-4D97-AF65-F5344CB8AC3E}">
        <p14:creationId xmlns:p14="http://schemas.microsoft.com/office/powerpoint/2010/main" val="3626590455"/>
      </p:ext>
    </p:extLst>
  </p:cSld>
  <p:clrMap bg1="lt1" tx1="dk1" bg2="lt2" tx2="dk2" accent1="accent1" accent2="accent2" accent3="accent3" accent4="accent4" accent5="accent5" accent6="accent6" hlink="hlink" folHlink="folHlink"/>
  <p:sldLayoutIdLst>
    <p:sldLayoutId id="2147483775" r:id="rId1"/>
    <p:sldLayoutId id="2147483802" r:id="rId2"/>
    <p:sldLayoutId id="2147483812" r:id="rId3"/>
    <p:sldLayoutId id="2147483813" r:id="rId4"/>
    <p:sldLayoutId id="2147483711" r:id="rId5"/>
    <p:sldLayoutId id="2147483712" r:id="rId6"/>
    <p:sldLayoutId id="2147483804" r:id="rId7"/>
    <p:sldLayoutId id="2147483808" r:id="rId8"/>
    <p:sldLayoutId id="2147483714" r:id="rId9"/>
    <p:sldLayoutId id="2147483715" r:id="rId10"/>
    <p:sldLayoutId id="2147483801" r:id="rId11"/>
    <p:sldLayoutId id="2147483716" r:id="rId12"/>
    <p:sldLayoutId id="2147483774" r:id="rId13"/>
    <p:sldLayoutId id="2147483799" r:id="rId14"/>
    <p:sldLayoutId id="2147483800" r:id="rId15"/>
    <p:sldLayoutId id="2147483810" r:id="rId16"/>
    <p:sldLayoutId id="2147483809" r:id="rId17"/>
    <p:sldLayoutId id="2147483811" r:id="rId18"/>
    <p:sldLayoutId id="2147483796" r:id="rId19"/>
    <p:sldLayoutId id="2147483803" r:id="rId20"/>
    <p:sldLayoutId id="2147483795" r:id="rId21"/>
    <p:sldLayoutId id="2147483806" r:id="rId22"/>
    <p:sldLayoutId id="2147483807" r:id="rId23"/>
    <p:sldLayoutId id="2147483814" r:id="rId24"/>
  </p:sldLayoutIdLst>
  <p:hf hdr="0" ftr="0" dt="0"/>
  <p:txStyles>
    <p:title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sz="2400" kern="1200">
          <a:solidFill>
            <a:srgbClr val="0056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2000" kern="1200">
          <a:solidFill>
            <a:srgbClr val="00565E"/>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EA838C45-010F-3D45-9BC0-12022AAA783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271912" y="6429713"/>
            <a:ext cx="649132" cy="218398"/>
          </a:xfrm>
          <a:prstGeom prst="rect">
            <a:avLst/>
          </a:prstGeom>
        </p:spPr>
      </p:pic>
      <p:sp>
        <p:nvSpPr>
          <p:cNvPr id="2" name="Otsikon paikkamerkki 1">
            <a:extLst>
              <a:ext uri="{FF2B5EF4-FFF2-40B4-BE49-F238E27FC236}">
                <a16:creationId xmlns:a16="http://schemas.microsoft.com/office/drawing/2014/main" id="{E5D471FF-334E-144C-8D89-3653222623DD}"/>
              </a:ext>
            </a:extLst>
          </p:cNvPr>
          <p:cNvSpPr>
            <a:spLocks noGrp="1"/>
          </p:cNvSpPr>
          <p:nvPr>
            <p:ph type="title"/>
          </p:nvPr>
        </p:nvSpPr>
        <p:spPr>
          <a:xfrm>
            <a:off x="838200" y="365126"/>
            <a:ext cx="10515600" cy="947778"/>
          </a:xfrm>
          <a:prstGeom prst="rect">
            <a:avLst/>
          </a:prstGeom>
        </p:spPr>
        <p:txBody>
          <a:bodyPr vert="horz" lIns="91440" tIns="45720" rIns="91440" bIns="45720" rtlCol="0" anchor="b">
            <a:normAutofit/>
          </a:body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Tekstin paikkamerkki 2">
            <a:extLst>
              <a:ext uri="{FF2B5EF4-FFF2-40B4-BE49-F238E27FC236}">
                <a16:creationId xmlns:a16="http://schemas.microsoft.com/office/drawing/2014/main" id="{E9424D38-57B7-F247-B04A-8128C41FF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ian numeron paikkamerkki 5">
            <a:extLst>
              <a:ext uri="{FF2B5EF4-FFF2-40B4-BE49-F238E27FC236}">
                <a16:creationId xmlns:a16="http://schemas.microsoft.com/office/drawing/2014/main" id="{9E57CD52-8BF2-6F40-8137-D625D09BE3B6}"/>
              </a:ext>
            </a:extLst>
          </p:cNvPr>
          <p:cNvSpPr>
            <a:spLocks noGrp="1"/>
          </p:cNvSpPr>
          <p:nvPr>
            <p:ph type="sldNum" sz="quarter" idx="4"/>
          </p:nvPr>
        </p:nvSpPr>
        <p:spPr>
          <a:xfrm>
            <a:off x="9952962" y="6356350"/>
            <a:ext cx="1080000" cy="365125"/>
          </a:xfrm>
          <a:prstGeom prst="rect">
            <a:avLst/>
          </a:prstGeom>
        </p:spPr>
        <p:txBody>
          <a:bodyPr vert="horz" lIns="91440" tIns="45720" rIns="91440" bIns="45720" rtlCol="0" anchor="ctr"/>
          <a:lstStyle>
            <a:lvl1pPr algn="r">
              <a:defRPr sz="1200">
                <a:solidFill>
                  <a:srgbClr val="9FA4AE"/>
                </a:solidFill>
              </a:defRPr>
            </a:lvl1pPr>
          </a:lstStyle>
          <a:p>
            <a:fld id="{F26F888F-55E1-EB4C-817C-6B924877C76D}" type="slidenum">
              <a:rPr lang="fi-FI" smtClean="0"/>
              <a:pPr/>
              <a:t>‹#›</a:t>
            </a:fld>
            <a:endParaRPr lang="fi-FI"/>
          </a:p>
        </p:txBody>
      </p:sp>
      <p:sp>
        <p:nvSpPr>
          <p:cNvPr id="4" name="Päivämäärän paikkamerkki 3">
            <a:extLst>
              <a:ext uri="{FF2B5EF4-FFF2-40B4-BE49-F238E27FC236}">
                <a16:creationId xmlns:a16="http://schemas.microsoft.com/office/drawing/2014/main" id="{1B92436C-1C04-DF44-B886-CE4096F16FEC}"/>
              </a:ext>
            </a:extLst>
          </p:cNvPr>
          <p:cNvSpPr>
            <a:spLocks noGrp="1"/>
          </p:cNvSpPr>
          <p:nvPr>
            <p:ph type="dt" sz="half" idx="2"/>
          </p:nvPr>
        </p:nvSpPr>
        <p:spPr>
          <a:xfrm>
            <a:off x="241200" y="6357600"/>
            <a:ext cx="1080000" cy="365125"/>
          </a:xfrm>
          <a:prstGeom prst="rect">
            <a:avLst/>
          </a:prstGeom>
        </p:spPr>
        <p:txBody>
          <a:bodyPr vert="horz" lIns="91440" tIns="45720" rIns="91440" bIns="45720" rtlCol="0" anchor="ctr"/>
          <a:lstStyle>
            <a:lvl1pPr algn="l">
              <a:defRPr sz="1200">
                <a:solidFill>
                  <a:srgbClr val="9FA4AE"/>
                </a:solidFill>
              </a:defRPr>
            </a:lvl1pPr>
          </a:lstStyle>
          <a:p>
            <a:endParaRPr lang="fi-FI"/>
          </a:p>
        </p:txBody>
      </p:sp>
    </p:spTree>
    <p:extLst>
      <p:ext uri="{BB962C8B-B14F-4D97-AF65-F5344CB8AC3E}">
        <p14:creationId xmlns:p14="http://schemas.microsoft.com/office/powerpoint/2010/main" val="292716938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88" r:id="rId19"/>
  </p:sldLayoutIdLst>
  <p:hf hdr="0" ftr="0" dt="0"/>
  <p:txStyles>
    <p:title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95D0F"/>
        </a:buClr>
        <a:buFont typeface="Wingdings" panose="05000000000000000000" pitchFamily="2" charset="2"/>
        <a:buChar char="ü"/>
        <a:defRPr sz="2400" kern="1200">
          <a:solidFill>
            <a:srgbClr val="00565E"/>
          </a:solidFill>
          <a:latin typeface="+mn-lt"/>
          <a:ea typeface="+mn-ea"/>
          <a:cs typeface="+mn-cs"/>
        </a:defRPr>
      </a:lvl1pPr>
      <a:lvl2pPr marL="685800" indent="-228600" algn="l" defTabSz="914400" rtl="0" eaLnBrk="1" latinLnBrk="0" hangingPunct="1">
        <a:lnSpc>
          <a:spcPct val="90000"/>
        </a:lnSpc>
        <a:spcBef>
          <a:spcPts val="500"/>
        </a:spcBef>
        <a:buClr>
          <a:srgbClr val="E95D0F"/>
        </a:buClr>
        <a:buFont typeface="Wingdings" panose="05000000000000000000" pitchFamily="2" charset="2"/>
        <a:buChar char="ü"/>
        <a:defRPr sz="2000" kern="1200">
          <a:solidFill>
            <a:srgbClr val="00565E"/>
          </a:solidFill>
          <a:latin typeface="+mn-lt"/>
          <a:ea typeface="+mn-ea"/>
          <a:cs typeface="+mn-cs"/>
        </a:defRPr>
      </a:lvl2pPr>
      <a:lvl3pPr marL="11430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3pPr>
      <a:lvl4pPr marL="16002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4pPr>
      <a:lvl5pPr marL="20574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EA838C45-010F-3D45-9BC0-12022AAA7836}"/>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1271912" y="6429713"/>
            <a:ext cx="649132" cy="218398"/>
          </a:xfrm>
          <a:prstGeom prst="rect">
            <a:avLst/>
          </a:prstGeom>
        </p:spPr>
      </p:pic>
      <p:sp>
        <p:nvSpPr>
          <p:cNvPr id="2" name="Otsikon paikkamerkki 1">
            <a:extLst>
              <a:ext uri="{FF2B5EF4-FFF2-40B4-BE49-F238E27FC236}">
                <a16:creationId xmlns:a16="http://schemas.microsoft.com/office/drawing/2014/main" id="{E5D471FF-334E-144C-8D89-3653222623DD}"/>
              </a:ext>
            </a:extLst>
          </p:cNvPr>
          <p:cNvSpPr>
            <a:spLocks noGrp="1"/>
          </p:cNvSpPr>
          <p:nvPr>
            <p:ph type="title"/>
          </p:nvPr>
        </p:nvSpPr>
        <p:spPr>
          <a:xfrm>
            <a:off x="838200" y="365126"/>
            <a:ext cx="10515600" cy="947778"/>
          </a:xfrm>
          <a:prstGeom prst="rect">
            <a:avLst/>
          </a:prstGeom>
        </p:spPr>
        <p:txBody>
          <a:bodyPr vert="horz" lIns="91440" tIns="45720" rIns="91440" bIns="45720" rtlCol="0" anchor="b">
            <a:normAutofit/>
          </a:bodyPr>
          <a:lstStyle/>
          <a:p>
            <a:r>
              <a:rPr lang="fi-FI" err="1"/>
              <a:t>Click</a:t>
            </a:r>
            <a:r>
              <a:rPr lang="fi-FI"/>
              <a:t> to </a:t>
            </a:r>
            <a:r>
              <a:rPr lang="fi-FI" err="1"/>
              <a:t>add</a:t>
            </a:r>
            <a:r>
              <a:rPr lang="fi-FI"/>
              <a:t> a </a:t>
            </a:r>
            <a:r>
              <a:rPr lang="fi-FI" err="1"/>
              <a:t>title</a:t>
            </a:r>
            <a:endParaRPr lang="fi-FI"/>
          </a:p>
        </p:txBody>
      </p:sp>
      <p:sp>
        <p:nvSpPr>
          <p:cNvPr id="3" name="Tekstin paikkamerkki 2">
            <a:extLst>
              <a:ext uri="{FF2B5EF4-FFF2-40B4-BE49-F238E27FC236}">
                <a16:creationId xmlns:a16="http://schemas.microsoft.com/office/drawing/2014/main" id="{E9424D38-57B7-F247-B04A-8128C41FF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a:pPr>
            <a:r>
              <a:rPr kumimoji="0" lang="fi-FI" sz="2400" b="0" i="0" u="none" strike="noStrike" kern="1200" cap="none" spc="0" normalizeH="0" baseline="0" noProof="0" err="1">
                <a:ln>
                  <a:noFill/>
                </a:ln>
                <a:solidFill>
                  <a:srgbClr val="00565E"/>
                </a:solidFill>
                <a:effectLst/>
                <a:uLnTx/>
                <a:uFillTx/>
                <a:latin typeface="+mn-lt"/>
                <a:ea typeface="+mn-ea"/>
                <a:cs typeface="+mn-cs"/>
              </a:rPr>
              <a:t>Click</a:t>
            </a:r>
            <a:r>
              <a:rPr kumimoji="0" lang="fi-FI" sz="2400" b="0" i="0" u="none" strike="noStrike" kern="1200" cap="none" spc="0" normalizeH="0" baseline="0" noProof="0">
                <a:ln>
                  <a:noFill/>
                </a:ln>
                <a:solidFill>
                  <a:srgbClr val="00565E"/>
                </a:solidFill>
                <a:effectLst/>
                <a:uLnTx/>
                <a:uFillTx/>
                <a:latin typeface="+mn-lt"/>
                <a:ea typeface="+mn-ea"/>
                <a:cs typeface="+mn-cs"/>
              </a:rPr>
              <a:t> to </a:t>
            </a:r>
            <a:r>
              <a:rPr kumimoji="0" lang="fi-FI" sz="2400" b="0" i="0" u="none" strike="noStrike" kern="1200" cap="none" spc="0" normalizeH="0" baseline="0" noProof="0" err="1">
                <a:ln>
                  <a:noFill/>
                </a:ln>
                <a:solidFill>
                  <a:srgbClr val="00565E"/>
                </a:solidFill>
                <a:effectLst/>
                <a:uLnTx/>
                <a:uFillTx/>
                <a:latin typeface="+mn-lt"/>
                <a:ea typeface="+mn-ea"/>
                <a:cs typeface="+mn-cs"/>
              </a:rPr>
              <a:t>edit</a:t>
            </a:r>
            <a:endParaRPr kumimoji="0" lang="fi-FI" sz="2400" b="0" i="0" u="none" strike="noStrike" kern="1200" cap="none" spc="0" normalizeH="0" baseline="0" noProof="0">
              <a:ln>
                <a:noFill/>
              </a:ln>
              <a:solidFill>
                <a:srgbClr val="00565E"/>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2000" b="0" i="0" u="none" strike="noStrike" kern="1200" cap="none" spc="0" normalizeH="0" baseline="0" noProof="0">
                <a:ln>
                  <a:noFill/>
                </a:ln>
                <a:solidFill>
                  <a:srgbClr val="00565E"/>
                </a:solidFill>
                <a:effectLst/>
                <a:uLnTx/>
                <a:uFillTx/>
                <a:latin typeface="+mn-lt"/>
                <a:ea typeface="+mn-ea"/>
                <a:cs typeface="+mn-cs"/>
              </a:rPr>
              <a:t>Second </a:t>
            </a:r>
            <a:r>
              <a:rPr kumimoji="0" lang="fi-FI" sz="2000" b="0" i="0" u="none" strike="noStrike" kern="1200" cap="none" spc="0" normalizeH="0" baseline="0" noProof="0" err="1">
                <a:ln>
                  <a:noFill/>
                </a:ln>
                <a:solidFill>
                  <a:srgbClr val="00565E"/>
                </a:solidFill>
                <a:effectLst/>
                <a:uLnTx/>
                <a:uFillTx/>
                <a:latin typeface="+mn-lt"/>
                <a:ea typeface="+mn-ea"/>
                <a:cs typeface="+mn-cs"/>
              </a:rPr>
              <a:t>level</a:t>
            </a:r>
            <a:endParaRPr kumimoji="0" lang="fi-FI" sz="2000" b="0" i="0" u="none" strike="noStrike" kern="1200" cap="none" spc="0" normalizeH="0" baseline="0" noProof="0">
              <a:ln>
                <a:noFill/>
              </a:ln>
              <a:solidFill>
                <a:srgbClr val="00565E"/>
              </a:solidFill>
              <a:effectLst/>
              <a:uLnTx/>
              <a:uFillTx/>
              <a:latin typeface="+mn-lt"/>
              <a:ea typeface="+mn-ea"/>
              <a:cs typeface="+mn-cs"/>
            </a:endParaRPr>
          </a:p>
          <a:p>
            <a:pPr marL="1143000" marR="0" lvl="2"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a:ln>
                  <a:noFill/>
                </a:ln>
                <a:solidFill>
                  <a:srgbClr val="00565E"/>
                </a:solidFill>
                <a:effectLst/>
                <a:uLnTx/>
                <a:uFillTx/>
                <a:latin typeface="+mn-lt"/>
                <a:ea typeface="+mn-ea"/>
                <a:cs typeface="+mn-cs"/>
              </a:rPr>
              <a:t>Third </a:t>
            </a:r>
            <a:r>
              <a:rPr kumimoji="0" lang="fi-FI" sz="1600" b="0" i="0" u="none" strike="noStrike" kern="1200" cap="none" spc="0" normalizeH="0" baseline="0" noProof="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a:ln>
                <a:noFill/>
              </a:ln>
              <a:solidFill>
                <a:srgbClr val="00565E"/>
              </a:solidFill>
              <a:effectLst/>
              <a:uLnTx/>
              <a:uFillTx/>
              <a:latin typeface="+mn-lt"/>
              <a:ea typeface="+mn-ea"/>
              <a:cs typeface="+mn-cs"/>
            </a:endParaRPr>
          </a:p>
          <a:p>
            <a:pPr marL="1600200" marR="0" lvl="3"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err="1">
                <a:ln>
                  <a:noFill/>
                </a:ln>
                <a:solidFill>
                  <a:srgbClr val="00565E"/>
                </a:solidFill>
                <a:effectLst/>
                <a:uLnTx/>
                <a:uFillTx/>
                <a:latin typeface="+mn-lt"/>
                <a:ea typeface="+mn-ea"/>
                <a:cs typeface="+mn-cs"/>
              </a:rPr>
              <a:t>Fourth</a:t>
            </a:r>
            <a:r>
              <a:rPr kumimoji="0" lang="fi-FI" sz="1600" b="0" i="0" u="none" strike="noStrike" kern="1200" cap="none" spc="0" normalizeH="0" baseline="0" noProof="0">
                <a:ln>
                  <a:noFill/>
                </a:ln>
                <a:solidFill>
                  <a:srgbClr val="00565E"/>
                </a:solidFill>
                <a:effectLst/>
                <a:uLnTx/>
                <a:uFillTx/>
                <a:latin typeface="+mn-lt"/>
                <a:ea typeface="+mn-ea"/>
                <a:cs typeface="+mn-cs"/>
              </a:rPr>
              <a:t> </a:t>
            </a:r>
            <a:r>
              <a:rPr kumimoji="0" lang="fi-FI" sz="1600" b="0" i="0" u="none" strike="noStrike" kern="1200" cap="none" spc="0" normalizeH="0" baseline="0" noProof="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a:ln>
                <a:noFill/>
              </a:ln>
              <a:solidFill>
                <a:srgbClr val="00565E"/>
              </a:solidFill>
              <a:effectLst/>
              <a:uLnTx/>
              <a:uFillTx/>
              <a:latin typeface="+mn-lt"/>
              <a:ea typeface="+mn-ea"/>
              <a:cs typeface="+mn-cs"/>
            </a:endParaRPr>
          </a:p>
          <a:p>
            <a:pPr marL="2057400" marR="0" lvl="4"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a:pPr>
            <a:r>
              <a:rPr kumimoji="0" lang="fi-FI" sz="1600" b="0" i="0" u="none" strike="noStrike" kern="1200" cap="none" spc="0" normalizeH="0" baseline="0" noProof="0" err="1">
                <a:ln>
                  <a:noFill/>
                </a:ln>
                <a:solidFill>
                  <a:srgbClr val="00565E"/>
                </a:solidFill>
                <a:effectLst/>
                <a:uLnTx/>
                <a:uFillTx/>
                <a:latin typeface="+mn-lt"/>
                <a:ea typeface="+mn-ea"/>
                <a:cs typeface="+mn-cs"/>
              </a:rPr>
              <a:t>Fifth</a:t>
            </a:r>
            <a:r>
              <a:rPr kumimoji="0" lang="fi-FI" sz="1600" b="0" i="0" u="none" strike="noStrike" kern="1200" cap="none" spc="0" normalizeH="0" baseline="0" noProof="0">
                <a:ln>
                  <a:noFill/>
                </a:ln>
                <a:solidFill>
                  <a:srgbClr val="00565E"/>
                </a:solidFill>
                <a:effectLst/>
                <a:uLnTx/>
                <a:uFillTx/>
                <a:latin typeface="+mn-lt"/>
                <a:ea typeface="+mn-ea"/>
                <a:cs typeface="+mn-cs"/>
              </a:rPr>
              <a:t> </a:t>
            </a:r>
            <a:r>
              <a:rPr kumimoji="0" lang="fi-FI" sz="1600" b="0" i="0" u="none" strike="noStrike" kern="1200" cap="none" spc="0" normalizeH="0" baseline="0" noProof="0" err="1">
                <a:ln>
                  <a:noFill/>
                </a:ln>
                <a:solidFill>
                  <a:srgbClr val="00565E"/>
                </a:solidFill>
                <a:effectLst/>
                <a:uLnTx/>
                <a:uFillTx/>
                <a:latin typeface="+mn-lt"/>
                <a:ea typeface="+mn-ea"/>
                <a:cs typeface="+mn-cs"/>
              </a:rPr>
              <a:t>level</a:t>
            </a:r>
            <a:endParaRPr kumimoji="0" lang="fi-FI" sz="1600" b="0" i="0" u="none" strike="noStrike" kern="1200" cap="none" spc="0" normalizeH="0" baseline="0" noProof="0">
              <a:ln>
                <a:noFill/>
              </a:ln>
              <a:solidFill>
                <a:srgbClr val="00565E"/>
              </a:solidFill>
              <a:effectLst/>
              <a:uLnTx/>
              <a:uFillTx/>
              <a:latin typeface="+mn-lt"/>
              <a:ea typeface="+mn-ea"/>
              <a:cs typeface="+mn-cs"/>
            </a:endParaRPr>
          </a:p>
        </p:txBody>
      </p:sp>
      <p:sp>
        <p:nvSpPr>
          <p:cNvPr id="6" name="Dian numeron paikkamerkki 5">
            <a:extLst>
              <a:ext uri="{FF2B5EF4-FFF2-40B4-BE49-F238E27FC236}">
                <a16:creationId xmlns:a16="http://schemas.microsoft.com/office/drawing/2014/main" id="{9E57CD52-8BF2-6F40-8137-D625D09BE3B6}"/>
              </a:ext>
            </a:extLst>
          </p:cNvPr>
          <p:cNvSpPr>
            <a:spLocks noGrp="1"/>
          </p:cNvSpPr>
          <p:nvPr>
            <p:ph type="sldNum" sz="quarter" idx="4"/>
          </p:nvPr>
        </p:nvSpPr>
        <p:spPr>
          <a:xfrm>
            <a:off x="9952962" y="6356350"/>
            <a:ext cx="1080000" cy="365125"/>
          </a:xfrm>
          <a:prstGeom prst="rect">
            <a:avLst/>
          </a:prstGeom>
        </p:spPr>
        <p:txBody>
          <a:bodyPr vert="horz" lIns="91440" tIns="45720" rIns="91440" bIns="45720" rtlCol="0" anchor="ctr"/>
          <a:lstStyle>
            <a:lvl1pPr algn="r">
              <a:defRPr sz="1200">
                <a:solidFill>
                  <a:srgbClr val="9FA4AE"/>
                </a:solidFill>
              </a:defRPr>
            </a:lvl1pPr>
          </a:lstStyle>
          <a:p>
            <a:fld id="{F26F888F-55E1-EB4C-817C-6B924877C76D}" type="slidenum">
              <a:rPr lang="fi-FI" smtClean="0"/>
              <a:pPr/>
              <a:t>‹#›</a:t>
            </a:fld>
            <a:endParaRPr lang="fi-FI"/>
          </a:p>
        </p:txBody>
      </p:sp>
      <p:sp>
        <p:nvSpPr>
          <p:cNvPr id="4" name="Päivämäärän paikkamerkki 3">
            <a:extLst>
              <a:ext uri="{FF2B5EF4-FFF2-40B4-BE49-F238E27FC236}">
                <a16:creationId xmlns:a16="http://schemas.microsoft.com/office/drawing/2014/main" id="{1B92436C-1C04-DF44-B886-CE4096F16FEC}"/>
              </a:ext>
            </a:extLst>
          </p:cNvPr>
          <p:cNvSpPr>
            <a:spLocks noGrp="1"/>
          </p:cNvSpPr>
          <p:nvPr>
            <p:ph type="dt" sz="half" idx="2"/>
          </p:nvPr>
        </p:nvSpPr>
        <p:spPr>
          <a:xfrm>
            <a:off x="241200" y="6357600"/>
            <a:ext cx="1080000" cy="365125"/>
          </a:xfrm>
          <a:prstGeom prst="rect">
            <a:avLst/>
          </a:prstGeom>
        </p:spPr>
        <p:txBody>
          <a:bodyPr vert="horz" lIns="91440" tIns="45720" rIns="91440" bIns="45720" rtlCol="0" anchor="ctr"/>
          <a:lstStyle>
            <a:lvl1pPr algn="l">
              <a:defRPr sz="1200">
                <a:solidFill>
                  <a:srgbClr val="9FA4AE"/>
                </a:solidFill>
              </a:defRPr>
            </a:lvl1pPr>
          </a:lstStyle>
          <a:p>
            <a:endParaRPr lang="fi-FI"/>
          </a:p>
        </p:txBody>
      </p:sp>
    </p:spTree>
    <p:extLst>
      <p:ext uri="{BB962C8B-B14F-4D97-AF65-F5344CB8AC3E}">
        <p14:creationId xmlns:p14="http://schemas.microsoft.com/office/powerpoint/2010/main" val="416589097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Lst>
  <p:hf hdr="0" ftr="0" dt="0"/>
  <p:txStyles>
    <p:title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Char char="ü"/>
        <a:tabLst/>
        <a:defRPr sz="2400" kern="1200">
          <a:solidFill>
            <a:srgbClr val="00565E"/>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2000" kern="1200">
          <a:solidFill>
            <a:srgbClr val="00565E"/>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
          <a:srgbClr val="E95D0F"/>
        </a:buClr>
        <a:buSzTx/>
        <a:buFont typeface="Wingdings" panose="05000000000000000000" pitchFamily="2" charset="2"/>
        <a:buChar char="ü"/>
        <a:tabLst/>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EA838C45-010F-3D45-9BC0-12022AAA7836}"/>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271912" y="6429713"/>
            <a:ext cx="649132" cy="218398"/>
          </a:xfrm>
          <a:prstGeom prst="rect">
            <a:avLst/>
          </a:prstGeom>
        </p:spPr>
      </p:pic>
      <p:sp>
        <p:nvSpPr>
          <p:cNvPr id="2" name="Otsikon paikkamerkki 1">
            <a:extLst>
              <a:ext uri="{FF2B5EF4-FFF2-40B4-BE49-F238E27FC236}">
                <a16:creationId xmlns:a16="http://schemas.microsoft.com/office/drawing/2014/main" id="{E5D471FF-334E-144C-8D89-3653222623DD}"/>
              </a:ext>
            </a:extLst>
          </p:cNvPr>
          <p:cNvSpPr>
            <a:spLocks noGrp="1"/>
          </p:cNvSpPr>
          <p:nvPr>
            <p:ph type="title"/>
          </p:nvPr>
        </p:nvSpPr>
        <p:spPr>
          <a:xfrm>
            <a:off x="838200" y="365126"/>
            <a:ext cx="10515600" cy="947778"/>
          </a:xfrm>
          <a:prstGeom prst="rect">
            <a:avLst/>
          </a:prstGeom>
        </p:spPr>
        <p:txBody>
          <a:bodyPr vert="horz" lIns="91440" tIns="45720" rIns="91440" bIns="45720" rtlCol="0" anchor="b">
            <a:normAutofit/>
          </a:bodyPr>
          <a:lstStyle/>
          <a:p>
            <a:r>
              <a:rPr lang="fi-FI" dirty="0" err="1"/>
              <a:t>Click</a:t>
            </a:r>
            <a:r>
              <a:rPr lang="fi-FI" dirty="0"/>
              <a:t> to </a:t>
            </a:r>
            <a:r>
              <a:rPr lang="fi-FI" dirty="0" err="1"/>
              <a:t>add</a:t>
            </a:r>
            <a:r>
              <a:rPr lang="fi-FI" dirty="0"/>
              <a:t> a </a:t>
            </a:r>
            <a:r>
              <a:rPr lang="fi-FI" dirty="0" err="1"/>
              <a:t>title</a:t>
            </a:r>
            <a:endParaRPr lang="fi-FI" dirty="0"/>
          </a:p>
        </p:txBody>
      </p:sp>
      <p:sp>
        <p:nvSpPr>
          <p:cNvPr id="3" name="Tekstin paikkamerkki 2">
            <a:extLst>
              <a:ext uri="{FF2B5EF4-FFF2-40B4-BE49-F238E27FC236}">
                <a16:creationId xmlns:a16="http://schemas.microsoft.com/office/drawing/2014/main" id="{E9424D38-57B7-F247-B04A-8128C41FF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err="1"/>
              <a:t>Click</a:t>
            </a:r>
            <a:r>
              <a:rPr lang="fi-FI" dirty="0"/>
              <a:t> to </a:t>
            </a:r>
            <a:r>
              <a:rPr lang="fi-FI" dirty="0" err="1"/>
              <a:t>edit</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ian numeron paikkamerkki 5">
            <a:extLst>
              <a:ext uri="{FF2B5EF4-FFF2-40B4-BE49-F238E27FC236}">
                <a16:creationId xmlns:a16="http://schemas.microsoft.com/office/drawing/2014/main" id="{9E57CD52-8BF2-6F40-8137-D625D09BE3B6}"/>
              </a:ext>
            </a:extLst>
          </p:cNvPr>
          <p:cNvSpPr>
            <a:spLocks noGrp="1"/>
          </p:cNvSpPr>
          <p:nvPr>
            <p:ph type="sldNum" sz="quarter" idx="4"/>
          </p:nvPr>
        </p:nvSpPr>
        <p:spPr>
          <a:xfrm>
            <a:off x="9952962" y="6356350"/>
            <a:ext cx="1080000" cy="365125"/>
          </a:xfrm>
          <a:prstGeom prst="rect">
            <a:avLst/>
          </a:prstGeom>
        </p:spPr>
        <p:txBody>
          <a:bodyPr vert="horz" lIns="91440" tIns="45720" rIns="91440" bIns="45720" rtlCol="0" anchor="ctr"/>
          <a:lstStyle>
            <a:lvl1pPr algn="r">
              <a:defRPr sz="1200">
                <a:solidFill>
                  <a:srgbClr val="9FA4AE"/>
                </a:solidFill>
              </a:defRPr>
            </a:lvl1pPr>
          </a:lstStyle>
          <a:p>
            <a:fld id="{F26F888F-55E1-EB4C-817C-6B924877C76D}" type="slidenum">
              <a:rPr lang="fi-FI" smtClean="0"/>
              <a:pPr/>
              <a:t>‹#›</a:t>
            </a:fld>
            <a:endParaRPr lang="fi-FI"/>
          </a:p>
        </p:txBody>
      </p:sp>
      <p:sp>
        <p:nvSpPr>
          <p:cNvPr id="4" name="Päivämäärän paikkamerkki 3">
            <a:extLst>
              <a:ext uri="{FF2B5EF4-FFF2-40B4-BE49-F238E27FC236}">
                <a16:creationId xmlns:a16="http://schemas.microsoft.com/office/drawing/2014/main" id="{1B92436C-1C04-DF44-B886-CE4096F16FEC}"/>
              </a:ext>
            </a:extLst>
          </p:cNvPr>
          <p:cNvSpPr>
            <a:spLocks noGrp="1"/>
          </p:cNvSpPr>
          <p:nvPr>
            <p:ph type="dt" sz="half" idx="2"/>
          </p:nvPr>
        </p:nvSpPr>
        <p:spPr>
          <a:xfrm>
            <a:off x="241200" y="6357600"/>
            <a:ext cx="1080000" cy="365125"/>
          </a:xfrm>
          <a:prstGeom prst="rect">
            <a:avLst/>
          </a:prstGeom>
        </p:spPr>
        <p:txBody>
          <a:bodyPr vert="horz" lIns="91440" tIns="45720" rIns="91440" bIns="45720" rtlCol="0" anchor="ctr"/>
          <a:lstStyle>
            <a:lvl1pPr algn="l">
              <a:defRPr sz="1200">
                <a:solidFill>
                  <a:srgbClr val="9FA4AE"/>
                </a:solidFill>
              </a:defRPr>
            </a:lvl1pPr>
          </a:lstStyle>
          <a:p>
            <a:fld id="{D3946702-FE9D-F94C-A4BC-56BE8F14A4E3}" type="datetime1">
              <a:rPr lang="fi-FI" smtClean="0"/>
              <a:t>15.8.2023</a:t>
            </a:fld>
            <a:endParaRPr lang="fi-FI"/>
          </a:p>
        </p:txBody>
      </p:sp>
    </p:spTree>
    <p:extLst>
      <p:ext uri="{BB962C8B-B14F-4D97-AF65-F5344CB8AC3E}">
        <p14:creationId xmlns:p14="http://schemas.microsoft.com/office/powerpoint/2010/main" val="290749905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4018" r:id="rId19"/>
  </p:sldLayoutIdLst>
  <p:hf hdr="0" ftr="0"/>
  <p:txStyles>
    <p:title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95D0F"/>
        </a:buClr>
        <a:buFont typeface="Wingdings" panose="05000000000000000000" pitchFamily="2" charset="2"/>
        <a:buChar char="ü"/>
        <a:defRPr sz="2400" kern="1200">
          <a:solidFill>
            <a:srgbClr val="00565E"/>
          </a:solidFill>
          <a:latin typeface="+mn-lt"/>
          <a:ea typeface="+mn-ea"/>
          <a:cs typeface="+mn-cs"/>
        </a:defRPr>
      </a:lvl1pPr>
      <a:lvl2pPr marL="685800" indent="-228600" algn="l" defTabSz="914400" rtl="0" eaLnBrk="1" latinLnBrk="0" hangingPunct="1">
        <a:lnSpc>
          <a:spcPct val="90000"/>
        </a:lnSpc>
        <a:spcBef>
          <a:spcPts val="500"/>
        </a:spcBef>
        <a:buClr>
          <a:srgbClr val="E95D0F"/>
        </a:buClr>
        <a:buFont typeface="Wingdings" panose="05000000000000000000" pitchFamily="2" charset="2"/>
        <a:buChar char="ü"/>
        <a:defRPr sz="2000" kern="1200">
          <a:solidFill>
            <a:srgbClr val="00565E"/>
          </a:solidFill>
          <a:latin typeface="+mn-lt"/>
          <a:ea typeface="+mn-ea"/>
          <a:cs typeface="+mn-cs"/>
        </a:defRPr>
      </a:lvl2pPr>
      <a:lvl3pPr marL="11430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3pPr>
      <a:lvl4pPr marL="16002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4pPr>
      <a:lvl5pPr marL="20574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8.8.2023  |  </a:t>
            </a:r>
            <a:endParaRPr lang="fi-FI" dirty="0"/>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Laura Puoskari</a:t>
            </a:r>
            <a:endParaRPr lang="fi-FI" dirty="0"/>
          </a:p>
        </p:txBody>
      </p:sp>
    </p:spTree>
    <p:extLst>
      <p:ext uri="{BB962C8B-B14F-4D97-AF65-F5344CB8AC3E}">
        <p14:creationId xmlns:p14="http://schemas.microsoft.com/office/powerpoint/2010/main" val="243349740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A3E7B02-0E5F-EC56-2A16-A316834648C4}"/>
              </a:ext>
            </a:extLst>
          </p:cNvPr>
          <p:cNvGraphicFramePr>
            <a:graphicFrameLocks noChangeAspect="1"/>
          </p:cNvGraphicFramePr>
          <p:nvPr userDrawn="1">
            <p:custDataLst>
              <p:tags r:id="rId36"/>
            </p:custDataLst>
            <p:extLst>
              <p:ext uri="{D42A27DB-BD31-4B8C-83A1-F6EECF244321}">
                <p14:modId xmlns:p14="http://schemas.microsoft.com/office/powerpoint/2010/main" val="110567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08" imgH="408" progId="TCLayout.ActiveDocument.1">
                  <p:embed/>
                </p:oleObj>
              </mc:Choice>
              <mc:Fallback>
                <p:oleObj name="think-cell Slide" r:id="rId37" imgW="408" imgH="408" progId="TCLayout.ActiveDocument.1">
                  <p:embed/>
                  <p:pic>
                    <p:nvPicPr>
                      <p:cNvPr id="5" name="Object 4" hidden="1">
                        <a:extLst>
                          <a:ext uri="{FF2B5EF4-FFF2-40B4-BE49-F238E27FC236}">
                            <a16:creationId xmlns:a16="http://schemas.microsoft.com/office/drawing/2014/main" id="{4A3E7B02-0E5F-EC56-2A16-A316834648C4}"/>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BF54EB9-371B-E6D4-76DD-731B85202123}"/>
              </a:ext>
            </a:extLst>
          </p:cNvPr>
          <p:cNvSpPr>
            <a:spLocks noGrp="1"/>
          </p:cNvSpPr>
          <p:nvPr>
            <p:ph type="title"/>
          </p:nvPr>
        </p:nvSpPr>
        <p:spPr>
          <a:xfrm>
            <a:off x="695325" y="968561"/>
            <a:ext cx="11592000" cy="612000"/>
          </a:xfrm>
          <a:prstGeom prst="rect">
            <a:avLst/>
          </a:prstGeom>
        </p:spPr>
        <p:txBody>
          <a:bodyPr vert="horz" lIns="36000" tIns="0" rIns="36000" bIns="0" rtlCol="0" anchor="t">
            <a:noAutofit/>
          </a:body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4" name="Text Placeholder 3">
            <a:extLst>
              <a:ext uri="{FF2B5EF4-FFF2-40B4-BE49-F238E27FC236}">
                <a16:creationId xmlns:a16="http://schemas.microsoft.com/office/drawing/2014/main" id="{B3FC200F-D987-71A4-BC14-B63EFAA3904F}"/>
              </a:ext>
            </a:extLst>
          </p:cNvPr>
          <p:cNvSpPr>
            <a:spLocks noGrp="1"/>
          </p:cNvSpPr>
          <p:nvPr>
            <p:ph type="body" idx="1"/>
          </p:nvPr>
        </p:nvSpPr>
        <p:spPr>
          <a:xfrm>
            <a:off x="695325" y="1628775"/>
            <a:ext cx="11592000" cy="4680000"/>
          </a:xfrm>
          <a:prstGeom prst="rect">
            <a:avLst/>
          </a:prstGeom>
        </p:spPr>
        <p:txBody>
          <a:bodyPr vert="horz" lIns="36000" tIns="36000" rIns="36000" bIns="3600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22" name="Picture 21">
            <a:extLst>
              <a:ext uri="{FF2B5EF4-FFF2-40B4-BE49-F238E27FC236}">
                <a16:creationId xmlns:a16="http://schemas.microsoft.com/office/drawing/2014/main" id="{5B530925-4289-9DC2-9BEF-00CC416CE969}"/>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10875004" y="6471822"/>
            <a:ext cx="1016959" cy="213708"/>
          </a:xfrm>
          <a:prstGeom prst="rect">
            <a:avLst/>
          </a:prstGeom>
        </p:spPr>
      </p:pic>
      <p:sp>
        <p:nvSpPr>
          <p:cNvPr id="35" name="Slide Number Placeholder 34">
            <a:extLst>
              <a:ext uri="{FF2B5EF4-FFF2-40B4-BE49-F238E27FC236}">
                <a16:creationId xmlns:a16="http://schemas.microsoft.com/office/drawing/2014/main" id="{D6934452-1DB1-BD22-F627-8903D24BD244}"/>
              </a:ext>
            </a:extLst>
          </p:cNvPr>
          <p:cNvSpPr>
            <a:spLocks noGrp="1"/>
          </p:cNvSpPr>
          <p:nvPr>
            <p:ph type="sldNum" sz="quarter" idx="4"/>
          </p:nvPr>
        </p:nvSpPr>
        <p:spPr>
          <a:xfrm>
            <a:off x="299352" y="6452746"/>
            <a:ext cx="519798" cy="288000"/>
          </a:xfrm>
          <a:prstGeom prst="rect">
            <a:avLst/>
          </a:prstGeom>
        </p:spPr>
        <p:txBody>
          <a:bodyPr vert="horz" lIns="36000" tIns="36000" rIns="36000" bIns="36000" rtlCol="0" anchor="ctr"/>
          <a:lstStyle>
            <a:lvl1pPr algn="l">
              <a:defRPr sz="700" b="0">
                <a:solidFill>
                  <a:schemeClr val="tx1"/>
                </a:solidFill>
                <a:latin typeface="Sporting Grotesque" pitchFamily="50" charset="0"/>
              </a:defRPr>
            </a:lvl1pPr>
          </a:lstStyle>
          <a:p>
            <a:fld id="{AC18CCFC-8076-41BE-B6AD-15D8CB0E759D}" type="slidenum">
              <a:rPr lang="en-US" smtClean="0"/>
              <a:pPr/>
              <a:t>‹#›</a:t>
            </a:fld>
            <a:endParaRPr lang="en-US"/>
          </a:p>
        </p:txBody>
      </p:sp>
    </p:spTree>
    <p:extLst>
      <p:ext uri="{BB962C8B-B14F-4D97-AF65-F5344CB8AC3E}">
        <p14:creationId xmlns:p14="http://schemas.microsoft.com/office/powerpoint/2010/main" val="347403485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Sporting Grotesque" pitchFamily="2" charset="0"/>
          <a:ea typeface="+mj-ea"/>
          <a:cs typeface="+mj-cs"/>
        </a:defRPr>
      </a:lvl1pPr>
    </p:titleStyle>
    <p:bodyStyle>
      <a:lvl1pPr marL="108000" indent="-108000" algn="l" defTabSz="685800" rtl="0" eaLnBrk="1" latinLnBrk="0" hangingPunct="1">
        <a:lnSpc>
          <a:spcPct val="100000"/>
        </a:lnSpc>
        <a:spcBef>
          <a:spcPts val="225"/>
        </a:spcBef>
        <a:spcAft>
          <a:spcPts val="225"/>
        </a:spcAft>
        <a:buFont typeface="Arial"/>
        <a:buChar char="•"/>
        <a:defRPr lang="en-GB" sz="1200" kern="1200" dirty="0" smtClean="0">
          <a:solidFill>
            <a:schemeClr val="tx1"/>
          </a:solidFill>
          <a:latin typeface="Sporting Grotesque" pitchFamily="2" charset="0"/>
          <a:ea typeface="+mn-ea"/>
          <a:cs typeface="Arial" panose="020B0604020202020204" pitchFamily="34" charset="0"/>
        </a:defRPr>
      </a:lvl1pPr>
      <a:lvl2pPr marL="216000" indent="-108000" algn="l" defTabSz="685800" rtl="0" eaLnBrk="1" latinLnBrk="0" hangingPunct="1">
        <a:lnSpc>
          <a:spcPct val="100000"/>
        </a:lnSpc>
        <a:spcBef>
          <a:spcPts val="225"/>
        </a:spcBef>
        <a:spcAft>
          <a:spcPts val="225"/>
        </a:spcAft>
        <a:buFont typeface="Arial"/>
        <a:buChar char="•"/>
        <a:tabLst/>
        <a:defRPr lang="en-GB" sz="1200" kern="1200" dirty="0" smtClean="0">
          <a:solidFill>
            <a:schemeClr val="tx1"/>
          </a:solidFill>
          <a:latin typeface="Sporting Grotesque" pitchFamily="2" charset="0"/>
          <a:ea typeface="+mn-ea"/>
          <a:cs typeface="Arial" panose="020B0604020202020204" pitchFamily="34" charset="0"/>
        </a:defRPr>
      </a:lvl2pPr>
      <a:lvl3pPr marL="324000" indent="-108000" algn="l" defTabSz="685800" rtl="0" eaLnBrk="1" latinLnBrk="0" hangingPunct="1">
        <a:lnSpc>
          <a:spcPct val="100000"/>
        </a:lnSpc>
        <a:spcBef>
          <a:spcPts val="225"/>
        </a:spcBef>
        <a:spcAft>
          <a:spcPts val="225"/>
        </a:spcAft>
        <a:buFont typeface="Arial"/>
        <a:buChar char="•"/>
        <a:tabLst/>
        <a:defRPr lang="en-GB" sz="1200" kern="1200" dirty="0" smtClean="0">
          <a:solidFill>
            <a:schemeClr val="tx1"/>
          </a:solidFill>
          <a:latin typeface="Sporting Grotesque" pitchFamily="2" charset="0"/>
          <a:ea typeface="+mn-ea"/>
          <a:cs typeface="Arial" panose="020B0604020202020204" pitchFamily="34" charset="0"/>
        </a:defRPr>
      </a:lvl3pPr>
      <a:lvl4pPr marL="432000" indent="-108000" algn="l" defTabSz="685800" rtl="0" eaLnBrk="1" latinLnBrk="0" hangingPunct="1">
        <a:lnSpc>
          <a:spcPct val="100000"/>
        </a:lnSpc>
        <a:spcBef>
          <a:spcPts val="225"/>
        </a:spcBef>
        <a:spcAft>
          <a:spcPts val="225"/>
        </a:spcAft>
        <a:buFont typeface="Arial"/>
        <a:buChar char="•"/>
        <a:tabLst/>
        <a:defRPr lang="en-GB" sz="1200" kern="1200" dirty="0" smtClean="0">
          <a:solidFill>
            <a:schemeClr val="tx1"/>
          </a:solidFill>
          <a:latin typeface="Sporting Grotesque" pitchFamily="2" charset="0"/>
          <a:ea typeface="+mn-ea"/>
          <a:cs typeface="Arial" panose="020B0604020202020204" pitchFamily="34" charset="0"/>
        </a:defRPr>
      </a:lvl4pPr>
      <a:lvl5pPr marL="540000" indent="-108000" algn="l" defTabSz="685800" rtl="0" eaLnBrk="1" latinLnBrk="0" hangingPunct="1">
        <a:lnSpc>
          <a:spcPct val="100000"/>
        </a:lnSpc>
        <a:spcBef>
          <a:spcPts val="225"/>
        </a:spcBef>
        <a:spcAft>
          <a:spcPts val="225"/>
        </a:spcAft>
        <a:buFont typeface="Arial"/>
        <a:buChar char="•"/>
        <a:tabLst/>
        <a:defRPr lang="en-GB" sz="1200" kern="1200" dirty="0">
          <a:solidFill>
            <a:schemeClr val="tx1"/>
          </a:solidFill>
          <a:latin typeface="Sporting Grotesque"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91">
          <p15:clr>
            <a:srgbClr val="F26B43"/>
          </p15:clr>
        </p15:guide>
        <p15:guide id="4" pos="438">
          <p15:clr>
            <a:srgbClr val="F26B43"/>
          </p15:clr>
        </p15:guide>
        <p15:guide id="5" pos="2366">
          <p15:clr>
            <a:srgbClr val="F26B43"/>
          </p15:clr>
        </p15:guide>
        <p15:guide id="6" pos="3727">
          <p15:clr>
            <a:srgbClr val="F26B43"/>
          </p15:clr>
        </p15:guide>
        <p15:guide id="9" orient="horz" pos="595">
          <p15:clr>
            <a:srgbClr val="F26B43"/>
          </p15:clr>
        </p15:guide>
        <p15:guide id="11" orient="horz" pos="3974">
          <p15:clr>
            <a:srgbClr val="F26B43"/>
          </p15:clr>
        </p15:guide>
        <p15:guide id="12" orient="horz" pos="1026">
          <p15:clr>
            <a:srgbClr val="F26B43"/>
          </p15:clr>
        </p15:guide>
        <p15:guide id="14" orient="horz" pos="2160">
          <p15:clr>
            <a:srgbClr val="F26B43"/>
          </p15:clr>
        </p15:guide>
        <p15:guide id="15" pos="3840">
          <p15:clr>
            <a:srgbClr val="F26B43"/>
          </p15:clr>
        </p15:guide>
        <p15:guide id="16" pos="3940">
          <p15:clr>
            <a:srgbClr val="F26B43"/>
          </p15:clr>
        </p15:guide>
        <p15:guide id="17" pos="531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notesSlide" Target="../notesSlides/notesSlide3.xml"/><Relationship Id="rId1" Type="http://schemas.openxmlformats.org/officeDocument/2006/relationships/slideLayout" Target="../slideLayouts/slideLayout15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png"/><Relationship Id="rId9" Type="http://schemas.openxmlformats.org/officeDocument/2006/relationships/image" Target="../media/image152.png"/></Relationships>
</file>

<file path=ppt/slides/_rels/slide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119.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7.jpeg"/><Relationship Id="rId2" Type="http://schemas.openxmlformats.org/officeDocument/2006/relationships/image" Target="../media/image163.jpeg"/><Relationship Id="rId1" Type="http://schemas.openxmlformats.org/officeDocument/2006/relationships/slideLayout" Target="../slideLayouts/slideLayout6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7.xml"/><Relationship Id="rId4" Type="http://schemas.openxmlformats.org/officeDocument/2006/relationships/image" Target="../media/image171.png"/></Relationships>
</file>

<file path=ppt/slides/_rels/slide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png"/><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87.xml"/><Relationship Id="rId4" Type="http://schemas.openxmlformats.org/officeDocument/2006/relationships/image" Target="../media/image193.png"/></Relationships>
</file>

<file path=ppt/slides/_rels/slide6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87.xml"/><Relationship Id="rId4" Type="http://schemas.openxmlformats.org/officeDocument/2006/relationships/image" Target="../media/image196.png"/></Relationships>
</file>

<file path=ppt/slides/_rels/slide6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hyperlink" Target="http://www.ymparisto.fu/vornankorventuulivoimaYVA" TargetMode="External"/><Relationship Id="rId2" Type="http://schemas.openxmlformats.org/officeDocument/2006/relationships/hyperlink" Target="http://www.ymparisto.fi/vornankorventuulivoimaYVA" TargetMode="External"/><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xml"/><Relationship Id="rId1" Type="http://schemas.openxmlformats.org/officeDocument/2006/relationships/slideLayout" Target="../slideLayouts/slideLayout134.xml"/><Relationship Id="rId4" Type="http://schemas.openxmlformats.org/officeDocument/2006/relationships/image" Target="../media/image1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01343-10DE-4C4F-8A68-98CFBCBEA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4B57668-83A4-4443-87E4-FAB6F200B6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ECEEC6-F040-B945-8CA3-9034107311A1}" type="datetime1">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15.8.2023</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7349B10B-59A6-4D35-8E7B-32C38D52665F}"/>
              </a:ext>
            </a:extLst>
          </p:cNvPr>
          <p:cNvPicPr>
            <a:picLocks noChangeAspect="1"/>
          </p:cNvPicPr>
          <p:nvPr/>
        </p:nvPicPr>
        <p:blipFill rotWithShape="1">
          <a:blip r:embed="rId2"/>
          <a:srcRect l="21719"/>
          <a:stretch/>
        </p:blipFill>
        <p:spPr>
          <a:xfrm>
            <a:off x="-4827" y="4257675"/>
            <a:ext cx="12201654" cy="1919288"/>
          </a:xfrm>
          <a:prstGeom prst="rect">
            <a:avLst/>
          </a:prstGeom>
        </p:spPr>
      </p:pic>
      <p:sp>
        <p:nvSpPr>
          <p:cNvPr id="11" name="Content Placeholder 10">
            <a:extLst>
              <a:ext uri="{FF2B5EF4-FFF2-40B4-BE49-F238E27FC236}">
                <a16:creationId xmlns:a16="http://schemas.microsoft.com/office/drawing/2014/main" id="{BE13D724-02AB-0E9F-C894-FDAF401F5F42}"/>
              </a:ext>
            </a:extLst>
          </p:cNvPr>
          <p:cNvSpPr>
            <a:spLocks noGrp="1"/>
          </p:cNvSpPr>
          <p:nvPr>
            <p:ph idx="1"/>
          </p:nvPr>
        </p:nvSpPr>
        <p:spPr>
          <a:xfrm>
            <a:off x="838200" y="1484784"/>
            <a:ext cx="10515600" cy="4692179"/>
          </a:xfrm>
        </p:spPr>
        <p:txBody>
          <a:bodyPr/>
          <a:lstStyle/>
          <a:p>
            <a:pPr marL="457200" indent="-457200">
              <a:buFont typeface="+mj-lt"/>
              <a:buAutoNum type="arabicPeriod"/>
            </a:pPr>
            <a:r>
              <a:rPr lang="fi-FI" dirty="0"/>
              <a:t>Kunnan avaus</a:t>
            </a:r>
          </a:p>
          <a:p>
            <a:pPr marL="457200" indent="-457200">
              <a:buFont typeface="+mj-lt"/>
              <a:buAutoNum type="arabicPeriod"/>
            </a:pPr>
            <a:r>
              <a:rPr lang="fi-FI" dirty="0"/>
              <a:t>ELY-keskuksen tervehdys</a:t>
            </a:r>
          </a:p>
          <a:p>
            <a:pPr marL="457200" indent="-457200">
              <a:buFont typeface="+mj-lt"/>
              <a:buAutoNum type="arabicPeriod"/>
            </a:pPr>
            <a:r>
              <a:rPr lang="fi-FI" dirty="0"/>
              <a:t>Hankevastaavan puheenvuoro</a:t>
            </a:r>
          </a:p>
          <a:p>
            <a:pPr marL="457200" indent="-457200">
              <a:buFont typeface="+mj-lt"/>
              <a:buAutoNum type="arabicPeriod"/>
            </a:pPr>
            <a:r>
              <a:rPr lang="fi-FI" dirty="0"/>
              <a:t>YVA konsultin esitys, Ympäristövaikutusten ohjelma</a:t>
            </a:r>
          </a:p>
          <a:p>
            <a:pPr marL="457200" indent="-457200">
              <a:buFont typeface="+mj-lt"/>
              <a:buAutoNum type="arabicPeriod"/>
            </a:pPr>
            <a:r>
              <a:rPr lang="fi-FI" dirty="0"/>
              <a:t>Kaava konsultin esitys, </a:t>
            </a:r>
            <a:r>
              <a:rPr lang="fi-FI" dirty="0" err="1"/>
              <a:t>osallistumis</a:t>
            </a:r>
            <a:r>
              <a:rPr lang="fi-FI" dirty="0"/>
              <a:t> ja arviointisuunnitelma, OAS</a:t>
            </a:r>
          </a:p>
          <a:p>
            <a:pPr marL="457200" indent="-457200">
              <a:buFont typeface="+mj-lt"/>
              <a:buAutoNum type="arabicPeriod"/>
            </a:pPr>
            <a:r>
              <a:rPr lang="fi-FI" dirty="0"/>
              <a:t>Kysymykset ja kommentit</a:t>
            </a:r>
          </a:p>
        </p:txBody>
      </p:sp>
      <p:sp>
        <p:nvSpPr>
          <p:cNvPr id="13" name="Title 12">
            <a:extLst>
              <a:ext uri="{FF2B5EF4-FFF2-40B4-BE49-F238E27FC236}">
                <a16:creationId xmlns:a16="http://schemas.microsoft.com/office/drawing/2014/main" id="{FC317E74-41A8-C4BB-E116-F3E0AB1A2A2F}"/>
              </a:ext>
            </a:extLst>
          </p:cNvPr>
          <p:cNvSpPr>
            <a:spLocks noGrp="1"/>
          </p:cNvSpPr>
          <p:nvPr>
            <p:ph type="title"/>
          </p:nvPr>
        </p:nvSpPr>
        <p:spPr>
          <a:xfrm>
            <a:off x="838200" y="365126"/>
            <a:ext cx="10515600" cy="1460499"/>
          </a:xfrm>
        </p:spPr>
        <p:txBody>
          <a:bodyPr>
            <a:normAutofit fontScale="90000"/>
          </a:bodyPr>
          <a:lstStyle/>
          <a:p>
            <a:pPr marL="0" marR="0" lvl="0" indent="0" defTabSz="914400" rtl="0" eaLnBrk="1" fontAlgn="auto" latinLnBrk="0" hangingPunct="1">
              <a:lnSpc>
                <a:spcPct val="90000"/>
              </a:lnSpc>
              <a:spcBef>
                <a:spcPct val="0"/>
              </a:spcBef>
              <a:spcAft>
                <a:spcPts val="0"/>
              </a:spcAft>
              <a:tabLst/>
              <a:defRPr/>
            </a:pPr>
            <a:r>
              <a:rPr kumimoji="0" lang="fi-FI" sz="4000" b="1" i="0" u="none" strike="noStrike" kern="1200" cap="none" spc="0" normalizeH="0" baseline="0" noProof="0" dirty="0" err="1">
                <a:ln>
                  <a:noFill/>
                </a:ln>
                <a:solidFill>
                  <a:schemeClr val="accent1"/>
                </a:solidFill>
                <a:effectLst/>
                <a:uLnTx/>
                <a:uFillTx/>
                <a:latin typeface="Calibri" panose="020F0502020204030204"/>
                <a:ea typeface="+mj-ea"/>
                <a:cs typeface="+mj-cs"/>
              </a:rPr>
              <a:t>Vornankorven</a:t>
            </a:r>
            <a:r>
              <a:rPr kumimoji="0" lang="fi-FI" sz="4000" b="1" i="0" u="none" strike="noStrike" kern="1200" cap="none" spc="0" normalizeH="0" baseline="0" noProof="0" dirty="0">
                <a:ln>
                  <a:noFill/>
                </a:ln>
                <a:solidFill>
                  <a:schemeClr val="accent1"/>
                </a:solidFill>
                <a:effectLst/>
                <a:uLnTx/>
                <a:uFillTx/>
                <a:latin typeface="Calibri" panose="020F0502020204030204"/>
                <a:ea typeface="+mj-ea"/>
                <a:cs typeface="+mj-cs"/>
              </a:rPr>
              <a:t> tuulivoimahanke</a:t>
            </a:r>
            <a:br>
              <a:rPr kumimoji="0" lang="fi-FI" sz="4000" b="1" i="0" u="none" strike="noStrike" kern="1200" cap="none" spc="0" normalizeH="0" baseline="0" noProof="0" dirty="0">
                <a:ln>
                  <a:noFill/>
                </a:ln>
                <a:solidFill>
                  <a:schemeClr val="accent1"/>
                </a:solidFill>
                <a:effectLst/>
                <a:uLnTx/>
                <a:uFillTx/>
                <a:latin typeface="Calibri" panose="020F0502020204030204"/>
                <a:ea typeface="+mj-ea"/>
                <a:cs typeface="+mj-cs"/>
              </a:rPr>
            </a:br>
            <a:r>
              <a:rPr kumimoji="0" lang="fi-FI" sz="4000" b="1" i="0" u="none" strike="noStrike" kern="1200" cap="none" spc="0" normalizeH="0" baseline="0" noProof="0" dirty="0">
                <a:ln>
                  <a:noFill/>
                </a:ln>
                <a:solidFill>
                  <a:schemeClr val="accent1"/>
                </a:solidFill>
                <a:effectLst/>
                <a:uLnTx/>
                <a:uFillTx/>
                <a:latin typeface="Calibri" panose="020F0502020204030204"/>
                <a:ea typeface="+mj-ea"/>
                <a:cs typeface="+mj-cs"/>
              </a:rPr>
              <a:t>Pielavesi </a:t>
            </a:r>
            <a:br>
              <a:rPr kumimoji="0" lang="fi-FI" sz="4000" b="1" i="0" u="none" strike="noStrike" kern="1200" cap="none" spc="0" normalizeH="0" baseline="0" noProof="0" dirty="0">
                <a:ln>
                  <a:noFill/>
                </a:ln>
                <a:solidFill>
                  <a:schemeClr val="accent1"/>
                </a:solidFill>
                <a:effectLst/>
                <a:uLnTx/>
                <a:uFillTx/>
                <a:latin typeface="Calibri" panose="020F0502020204030204"/>
                <a:ea typeface="+mj-ea"/>
                <a:cs typeface="+mj-cs"/>
              </a:rPr>
            </a:br>
            <a:endParaRPr lang="fi-FI" dirty="0">
              <a:solidFill>
                <a:schemeClr val="accent1"/>
              </a:solidFill>
            </a:endParaRPr>
          </a:p>
        </p:txBody>
      </p:sp>
    </p:spTree>
    <p:extLst>
      <p:ext uri="{BB962C8B-B14F-4D97-AF65-F5344CB8AC3E}">
        <p14:creationId xmlns:p14="http://schemas.microsoft.com/office/powerpoint/2010/main" val="377719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3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7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A0BE-7892-A442-1F04-D128602C8E50}"/>
              </a:ext>
            </a:extLst>
          </p:cNvPr>
          <p:cNvSpPr>
            <a:spLocks noGrp="1"/>
          </p:cNvSpPr>
          <p:nvPr>
            <p:ph type="title"/>
          </p:nvPr>
        </p:nvSpPr>
        <p:spPr/>
        <p:txBody>
          <a:bodyPr/>
          <a:lstStyle/>
          <a:p>
            <a:r>
              <a:rPr lang="en-US" sz="2800" b="1">
                <a:latin typeface="Sporting Grotesque" pitchFamily="2" charset="0"/>
              </a:rPr>
              <a:t>Ilmatar tänään</a:t>
            </a:r>
            <a:endParaRPr lang="fi-FI"/>
          </a:p>
        </p:txBody>
      </p:sp>
      <p:sp>
        <p:nvSpPr>
          <p:cNvPr id="3" name="TextBox 2">
            <a:extLst>
              <a:ext uri="{FF2B5EF4-FFF2-40B4-BE49-F238E27FC236}">
                <a16:creationId xmlns:a16="http://schemas.microsoft.com/office/drawing/2014/main" id="{311B62A5-3F21-3B75-B734-AABF5FA5A042}"/>
              </a:ext>
            </a:extLst>
          </p:cNvPr>
          <p:cNvSpPr txBox="1"/>
          <p:nvPr/>
        </p:nvSpPr>
        <p:spPr>
          <a:xfrm>
            <a:off x="279431" y="3369058"/>
            <a:ext cx="1714123"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rPr>
              <a:t>Investointipäätöksiä toiminnnan alkamisen jälkeen</a:t>
            </a:r>
          </a:p>
        </p:txBody>
      </p:sp>
      <p:sp>
        <p:nvSpPr>
          <p:cNvPr id="4" name="TextBox 3">
            <a:extLst>
              <a:ext uri="{FF2B5EF4-FFF2-40B4-BE49-F238E27FC236}">
                <a16:creationId xmlns:a16="http://schemas.microsoft.com/office/drawing/2014/main" id="{17E4EF43-FC32-8837-EA9E-BC7360FAC900}"/>
              </a:ext>
            </a:extLst>
          </p:cNvPr>
          <p:cNvSpPr txBox="1"/>
          <p:nvPr/>
        </p:nvSpPr>
        <p:spPr>
          <a:xfrm>
            <a:off x="797482" y="1873883"/>
            <a:ext cx="23334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40504"/>
                </a:solidFill>
                <a:effectLst/>
                <a:uLnTx/>
                <a:uFillTx/>
                <a:latin typeface="Sporting Grotesque" pitchFamily="2" charset="0"/>
                <a:ea typeface="+mn-ea"/>
                <a:cs typeface="+mn-cs"/>
              </a:rPr>
              <a:t>Jo tehtyä</a:t>
            </a:r>
          </a:p>
        </p:txBody>
      </p:sp>
      <p:sp>
        <p:nvSpPr>
          <p:cNvPr id="5" name="TextBox 4">
            <a:extLst>
              <a:ext uri="{FF2B5EF4-FFF2-40B4-BE49-F238E27FC236}">
                <a16:creationId xmlns:a16="http://schemas.microsoft.com/office/drawing/2014/main" id="{3192B043-8AE4-8969-5B50-D8A2FB9DCE2C}"/>
              </a:ext>
            </a:extLst>
          </p:cNvPr>
          <p:cNvSpPr txBox="1"/>
          <p:nvPr/>
        </p:nvSpPr>
        <p:spPr>
          <a:xfrm>
            <a:off x="279431" y="2683227"/>
            <a:ext cx="15729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&gt;650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MW</a:t>
            </a:r>
          </a:p>
        </p:txBody>
      </p:sp>
      <p:sp>
        <p:nvSpPr>
          <p:cNvPr id="6" name="TextBox 5">
            <a:extLst>
              <a:ext uri="{FF2B5EF4-FFF2-40B4-BE49-F238E27FC236}">
                <a16:creationId xmlns:a16="http://schemas.microsoft.com/office/drawing/2014/main" id="{2FA7AB58-B480-D6AB-BC9C-940FBDF30AFC}"/>
              </a:ext>
            </a:extLst>
          </p:cNvPr>
          <p:cNvSpPr txBox="1"/>
          <p:nvPr/>
        </p:nvSpPr>
        <p:spPr>
          <a:xfrm>
            <a:off x="9355257" y="1871230"/>
            <a:ext cx="171964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40504"/>
                </a:solidFill>
                <a:effectLst/>
                <a:uLnTx/>
                <a:uFillTx/>
                <a:latin typeface="Sporting Grotesque" pitchFamily="2" charset="0"/>
                <a:ea typeface="+mn-ea"/>
                <a:cs typeface="+mn-cs"/>
              </a:rPr>
              <a:t>Näkymät</a:t>
            </a:r>
          </a:p>
        </p:txBody>
      </p:sp>
      <p:sp>
        <p:nvSpPr>
          <p:cNvPr id="7" name="TextBox 6">
            <a:extLst>
              <a:ext uri="{FF2B5EF4-FFF2-40B4-BE49-F238E27FC236}">
                <a16:creationId xmlns:a16="http://schemas.microsoft.com/office/drawing/2014/main" id="{62272841-220B-F638-9135-3CDD3F15BFEA}"/>
              </a:ext>
            </a:extLst>
          </p:cNvPr>
          <p:cNvSpPr txBox="1"/>
          <p:nvPr/>
        </p:nvSpPr>
        <p:spPr>
          <a:xfrm>
            <a:off x="2151623" y="3369057"/>
            <a:ext cx="13961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rPr>
              <a:t>Kerättyä pääomaa</a:t>
            </a:r>
          </a:p>
        </p:txBody>
      </p:sp>
      <p:sp>
        <p:nvSpPr>
          <p:cNvPr id="8" name="TextBox 7">
            <a:extLst>
              <a:ext uri="{FF2B5EF4-FFF2-40B4-BE49-F238E27FC236}">
                <a16:creationId xmlns:a16="http://schemas.microsoft.com/office/drawing/2014/main" id="{ED233FD5-4B92-F687-08D7-7A91D7B7F47F}"/>
              </a:ext>
            </a:extLst>
          </p:cNvPr>
          <p:cNvSpPr txBox="1"/>
          <p:nvPr/>
        </p:nvSpPr>
        <p:spPr>
          <a:xfrm>
            <a:off x="2119419" y="2683227"/>
            <a:ext cx="149855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MEUR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endParaRPr>
          </a:p>
        </p:txBody>
      </p:sp>
      <p:sp>
        <p:nvSpPr>
          <p:cNvPr id="9" name="TextBox 8">
            <a:extLst>
              <a:ext uri="{FF2B5EF4-FFF2-40B4-BE49-F238E27FC236}">
                <a16:creationId xmlns:a16="http://schemas.microsoft.com/office/drawing/2014/main" id="{CFD375BB-3BFC-0791-B93D-936EA322EB5C}"/>
              </a:ext>
            </a:extLst>
          </p:cNvPr>
          <p:cNvSpPr txBox="1"/>
          <p:nvPr/>
        </p:nvSpPr>
        <p:spPr>
          <a:xfrm>
            <a:off x="4205442" y="2310250"/>
            <a:ext cx="160510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40504"/>
                </a:solidFill>
                <a:effectLst/>
                <a:uLnTx/>
                <a:uFillTx/>
                <a:latin typeface="Sporting Grotesque" pitchFamily="2" charset="0"/>
                <a:ea typeface="+mn-ea"/>
                <a:cs typeface="+mn-cs"/>
              </a:rPr>
              <a:t>Suomessa, Ahvenanmaalla ja Ruotsissa</a:t>
            </a:r>
          </a:p>
        </p:txBody>
      </p:sp>
      <p:sp>
        <p:nvSpPr>
          <p:cNvPr id="10" name="TextBox 9">
            <a:extLst>
              <a:ext uri="{FF2B5EF4-FFF2-40B4-BE49-F238E27FC236}">
                <a16:creationId xmlns:a16="http://schemas.microsoft.com/office/drawing/2014/main" id="{74524DA8-CCC8-DF7C-182A-4D550D7F74D7}"/>
              </a:ext>
            </a:extLst>
          </p:cNvPr>
          <p:cNvSpPr txBox="1"/>
          <p:nvPr/>
        </p:nvSpPr>
        <p:spPr>
          <a:xfrm>
            <a:off x="4151695" y="1518960"/>
            <a:ext cx="1771861"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40504"/>
                </a:solidFill>
                <a:effectLst/>
                <a:uLnTx/>
                <a:uFillTx/>
                <a:latin typeface="Sporting Grotesque" pitchFamily="2" charset="0"/>
                <a:ea typeface="+mn-ea"/>
                <a:cs typeface="+mn-cs"/>
              </a:rPr>
              <a:t>TYÖNTEKIJÖITÄ</a:t>
            </a:r>
          </a:p>
        </p:txBody>
      </p:sp>
      <p:sp>
        <p:nvSpPr>
          <p:cNvPr id="11" name="TextBox 10">
            <a:extLst>
              <a:ext uri="{FF2B5EF4-FFF2-40B4-BE49-F238E27FC236}">
                <a16:creationId xmlns:a16="http://schemas.microsoft.com/office/drawing/2014/main" id="{437E4787-30FE-B359-618C-662EFBC1B962}"/>
              </a:ext>
            </a:extLst>
          </p:cNvPr>
          <p:cNvSpPr txBox="1"/>
          <p:nvPr/>
        </p:nvSpPr>
        <p:spPr>
          <a:xfrm>
            <a:off x="6279385" y="2310249"/>
            <a:ext cx="180778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40504"/>
                </a:solidFill>
                <a:effectLst/>
                <a:uLnTx/>
                <a:uFillTx/>
                <a:latin typeface="Sporting Grotesque" pitchFamily="2" charset="0"/>
                <a:ea typeface="+mn-ea"/>
                <a:cs typeface="+mn-cs"/>
              </a:rPr>
              <a:t>Tuulivoima-, aurinkovoima- ja säätövoimaprojekteja suunnitelmissa</a:t>
            </a:r>
          </a:p>
        </p:txBody>
      </p:sp>
      <p:sp>
        <p:nvSpPr>
          <p:cNvPr id="12" name="TextBox 11">
            <a:extLst>
              <a:ext uri="{FF2B5EF4-FFF2-40B4-BE49-F238E27FC236}">
                <a16:creationId xmlns:a16="http://schemas.microsoft.com/office/drawing/2014/main" id="{5B9FB58C-7F4F-6927-E6BB-1F60B852F0F8}"/>
              </a:ext>
            </a:extLst>
          </p:cNvPr>
          <p:cNvSpPr txBox="1"/>
          <p:nvPr/>
        </p:nvSpPr>
        <p:spPr>
          <a:xfrm>
            <a:off x="6317793" y="1518937"/>
            <a:ext cx="1572904" cy="1000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&gt;20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40504"/>
                </a:solidFill>
                <a:effectLst/>
                <a:uLnTx/>
                <a:uFillTx/>
                <a:latin typeface="Sporting Grotesque" pitchFamily="2" charset="0"/>
                <a:ea typeface="+mn-ea"/>
                <a:cs typeface="+mn-cs"/>
              </a:rPr>
              <a:t>   GW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endParaRPr>
          </a:p>
        </p:txBody>
      </p:sp>
      <p:sp>
        <p:nvSpPr>
          <p:cNvPr id="13" name="TextBox 12">
            <a:extLst>
              <a:ext uri="{FF2B5EF4-FFF2-40B4-BE49-F238E27FC236}">
                <a16:creationId xmlns:a16="http://schemas.microsoft.com/office/drawing/2014/main" id="{6BDF2AC5-B5E9-5AB4-C201-4CF9DC55999E}"/>
              </a:ext>
            </a:extLst>
          </p:cNvPr>
          <p:cNvSpPr txBox="1"/>
          <p:nvPr/>
        </p:nvSpPr>
        <p:spPr>
          <a:xfrm>
            <a:off x="8593339" y="3369058"/>
            <a:ext cx="160510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rPr>
              <a:t>Tuotannossa olevaa energiantuotantoa vuoteen 2027 mennessä</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rPr>
              <a:t>420 MW omaa tuotantoa jo rakenteilla</a:t>
            </a:r>
          </a:p>
        </p:txBody>
      </p:sp>
      <p:sp>
        <p:nvSpPr>
          <p:cNvPr id="14" name="TextBox 13">
            <a:extLst>
              <a:ext uri="{FF2B5EF4-FFF2-40B4-BE49-F238E27FC236}">
                <a16:creationId xmlns:a16="http://schemas.microsoft.com/office/drawing/2014/main" id="{102A229B-A6B4-5EF6-B535-E6BC7E6DF5DF}"/>
              </a:ext>
            </a:extLst>
          </p:cNvPr>
          <p:cNvSpPr txBox="1"/>
          <p:nvPr/>
        </p:nvSpPr>
        <p:spPr>
          <a:xfrm>
            <a:off x="8593339" y="2683227"/>
            <a:ext cx="15347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4 GW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TAVOITE</a:t>
            </a:r>
          </a:p>
        </p:txBody>
      </p:sp>
      <p:sp>
        <p:nvSpPr>
          <p:cNvPr id="15" name="TextBox 14">
            <a:extLst>
              <a:ext uri="{FF2B5EF4-FFF2-40B4-BE49-F238E27FC236}">
                <a16:creationId xmlns:a16="http://schemas.microsoft.com/office/drawing/2014/main" id="{FCCBADB6-4888-9CA4-B46D-88263F6F1273}"/>
              </a:ext>
            </a:extLst>
          </p:cNvPr>
          <p:cNvSpPr txBox="1"/>
          <p:nvPr/>
        </p:nvSpPr>
        <p:spPr>
          <a:xfrm>
            <a:off x="10465531" y="3369057"/>
            <a:ext cx="1396176"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40504"/>
                </a:solidFill>
                <a:effectLst/>
                <a:uLnTx/>
                <a:uFillTx/>
                <a:latin typeface="Sporting Grotesque" pitchFamily="2" charset="0"/>
                <a:ea typeface="+mn-ea"/>
                <a:cs typeface="+mn-cs"/>
              </a:rPr>
              <a:t>Vuosittaiset investoinnit uusiutuvan energian tuotantoon</a:t>
            </a:r>
          </a:p>
        </p:txBody>
      </p:sp>
      <p:sp>
        <p:nvSpPr>
          <p:cNvPr id="16" name="TextBox 15">
            <a:extLst>
              <a:ext uri="{FF2B5EF4-FFF2-40B4-BE49-F238E27FC236}">
                <a16:creationId xmlns:a16="http://schemas.microsoft.com/office/drawing/2014/main" id="{E66CE7BD-94DD-ABB7-CFEE-636E27C4D32A}"/>
              </a:ext>
            </a:extLst>
          </p:cNvPr>
          <p:cNvSpPr txBox="1"/>
          <p:nvPr/>
        </p:nvSpPr>
        <p:spPr>
          <a:xfrm>
            <a:off x="10339666" y="2683227"/>
            <a:ext cx="1719642"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150-250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rPr>
              <a:t>MEUR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40504"/>
              </a:solidFill>
              <a:effectLst/>
              <a:uLnTx/>
              <a:uFillTx/>
              <a:latin typeface="Sporting Grotesque" pitchFamily="2" charset="0"/>
              <a:ea typeface="+mn-ea"/>
              <a:cs typeface="+mn-cs"/>
            </a:endParaRPr>
          </a:p>
        </p:txBody>
      </p:sp>
      <p:sp>
        <p:nvSpPr>
          <p:cNvPr id="17" name="TextBox 16">
            <a:extLst>
              <a:ext uri="{FF2B5EF4-FFF2-40B4-BE49-F238E27FC236}">
                <a16:creationId xmlns:a16="http://schemas.microsoft.com/office/drawing/2014/main" id="{C691354E-0E93-8C22-58F1-F7F9C4B11158}"/>
              </a:ext>
            </a:extLst>
          </p:cNvPr>
          <p:cNvSpPr txBox="1"/>
          <p:nvPr/>
        </p:nvSpPr>
        <p:spPr>
          <a:xfrm>
            <a:off x="4073680" y="3395561"/>
            <a:ext cx="1864829"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40504"/>
                </a:solidFill>
                <a:effectLst/>
                <a:uLnTx/>
                <a:uFillTx/>
                <a:latin typeface="Sporting Grotesque" pitchFamily="2" charset="0"/>
                <a:ea typeface="+mn-ea"/>
                <a:cs typeface="+mn-cs"/>
              </a:rPr>
              <a:t>Tuulipuistoja toiminnassa</a:t>
            </a:r>
          </a:p>
        </p:txBody>
      </p:sp>
      <p:sp>
        <p:nvSpPr>
          <p:cNvPr id="18" name="TextBox 17">
            <a:extLst>
              <a:ext uri="{FF2B5EF4-FFF2-40B4-BE49-F238E27FC236}">
                <a16:creationId xmlns:a16="http://schemas.microsoft.com/office/drawing/2014/main" id="{AD7B019A-F834-C8C9-4ADA-91ABAE965BEB}"/>
              </a:ext>
            </a:extLst>
          </p:cNvPr>
          <p:cNvSpPr txBox="1"/>
          <p:nvPr/>
        </p:nvSpPr>
        <p:spPr>
          <a:xfrm>
            <a:off x="6290787" y="3395561"/>
            <a:ext cx="1864829"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040504"/>
                </a:solidFill>
                <a:effectLst/>
                <a:uLnTx/>
                <a:uFillTx/>
                <a:latin typeface="Sporting Grotesque" pitchFamily="2" charset="0"/>
                <a:ea typeface="+mn-ea"/>
                <a:cs typeface="+mn-cs"/>
              </a:rPr>
              <a:t>yli</a:t>
            </a: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 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40504"/>
                </a:solidFill>
                <a:effectLst/>
                <a:uLnTx/>
                <a:uFillTx/>
                <a:latin typeface="Sporting Grotesque" pitchFamily="2" charset="0"/>
                <a:ea typeface="+mn-ea"/>
                <a:cs typeface="+mn-cs"/>
              </a:rPr>
              <a:t>Tuulipuistohankkeita rakenteilla tai suunnitteilla</a:t>
            </a:r>
          </a:p>
        </p:txBody>
      </p:sp>
      <p:sp>
        <p:nvSpPr>
          <p:cNvPr id="19" name="TextBox 18">
            <a:extLst>
              <a:ext uri="{FF2B5EF4-FFF2-40B4-BE49-F238E27FC236}">
                <a16:creationId xmlns:a16="http://schemas.microsoft.com/office/drawing/2014/main" id="{9D3283E3-DCA0-9E7B-2D70-95399DB077DD}"/>
              </a:ext>
            </a:extLst>
          </p:cNvPr>
          <p:cNvSpPr txBox="1"/>
          <p:nvPr/>
        </p:nvSpPr>
        <p:spPr>
          <a:xfrm>
            <a:off x="4044655" y="4839726"/>
            <a:ext cx="1864829"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40504"/>
                </a:solidFill>
                <a:effectLst/>
                <a:uLnTx/>
                <a:uFillTx/>
                <a:latin typeface="Sporting Grotesque" pitchFamily="2" charset="0"/>
                <a:ea typeface="+mn-ea"/>
                <a:cs typeface="+mn-cs"/>
              </a:rPr>
              <a:t>Aurinkopuistoja toiminnassa</a:t>
            </a:r>
          </a:p>
        </p:txBody>
      </p:sp>
      <p:sp>
        <p:nvSpPr>
          <p:cNvPr id="20" name="TextBox 19">
            <a:extLst>
              <a:ext uri="{FF2B5EF4-FFF2-40B4-BE49-F238E27FC236}">
                <a16:creationId xmlns:a16="http://schemas.microsoft.com/office/drawing/2014/main" id="{23ED96E1-1CD7-6BF1-DF69-24C2AA9DA385}"/>
              </a:ext>
            </a:extLst>
          </p:cNvPr>
          <p:cNvSpPr txBox="1"/>
          <p:nvPr/>
        </p:nvSpPr>
        <p:spPr>
          <a:xfrm>
            <a:off x="6261762" y="4839726"/>
            <a:ext cx="1864829"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040504"/>
                </a:solidFill>
                <a:effectLst/>
                <a:uLnTx/>
                <a:uFillTx/>
                <a:latin typeface="Sporting Grotesque" pitchFamily="2" charset="0"/>
                <a:ea typeface="+mn-ea"/>
                <a:cs typeface="+mn-cs"/>
              </a:rPr>
              <a:t>yli</a:t>
            </a:r>
            <a:r>
              <a:rPr kumimoji="0" lang="en-US" sz="2400" b="1" i="0" u="none" strike="noStrike" kern="1200" cap="none" spc="0" normalizeH="0" baseline="0" noProof="0">
                <a:ln>
                  <a:noFill/>
                </a:ln>
                <a:solidFill>
                  <a:srgbClr val="040504"/>
                </a:solidFill>
                <a:effectLst/>
                <a:uLnTx/>
                <a:uFillTx/>
                <a:latin typeface="Sporting Grotesque" pitchFamily="2" charset="0"/>
                <a:ea typeface="+mn-ea"/>
                <a:cs typeface="+mn-cs"/>
              </a:rPr>
              <a:t> 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40504"/>
                </a:solidFill>
                <a:effectLst/>
                <a:uLnTx/>
                <a:uFillTx/>
                <a:latin typeface="Sporting Grotesque" pitchFamily="2" charset="0"/>
                <a:ea typeface="+mn-ea"/>
                <a:cs typeface="+mn-cs"/>
              </a:rPr>
              <a:t>Aurinkopuistohankkeita rakenteilla tai suunnitteilla</a:t>
            </a:r>
          </a:p>
        </p:txBody>
      </p:sp>
      <p:sp>
        <p:nvSpPr>
          <p:cNvPr id="21" name="TextBox 20">
            <a:extLst>
              <a:ext uri="{FF2B5EF4-FFF2-40B4-BE49-F238E27FC236}">
                <a16:creationId xmlns:a16="http://schemas.microsoft.com/office/drawing/2014/main" id="{A2313A94-F0B9-5499-ADAA-F83A88C09085}"/>
              </a:ext>
            </a:extLst>
          </p:cNvPr>
          <p:cNvSpPr txBox="1"/>
          <p:nvPr/>
        </p:nvSpPr>
        <p:spPr>
          <a:xfrm>
            <a:off x="4087810" y="6299733"/>
            <a:ext cx="401638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porting Grotesque" pitchFamily="2" charset="0"/>
                <a:ea typeface="+mn-ea"/>
                <a:cs typeface="+mn-cs"/>
              </a:rPr>
              <a:t>100% UUSIUTUVAA ENERGIAA</a:t>
            </a:r>
          </a:p>
        </p:txBody>
      </p:sp>
    </p:spTree>
    <p:extLst>
      <p:ext uri="{BB962C8B-B14F-4D97-AF65-F5344CB8AC3E}">
        <p14:creationId xmlns:p14="http://schemas.microsoft.com/office/powerpoint/2010/main" val="424932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4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7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4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86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6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BB5264-41CE-7C2C-93A4-AB41C4B726D8}"/>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D0561897-1415-734B-A857-06C31FF43B03}"/>
              </a:ext>
            </a:extLst>
          </p:cNvPr>
          <p:cNvPicPr>
            <a:picLocks noGrp="1" noChangeAspect="1"/>
          </p:cNvPicPr>
          <p:nvPr>
            <p:ph idx="1"/>
          </p:nvPr>
        </p:nvPicPr>
        <p:blipFill>
          <a:blip r:embed="rId2"/>
          <a:stretch>
            <a:fillRect/>
          </a:stretch>
        </p:blipFill>
        <p:spPr>
          <a:xfrm>
            <a:off x="1695520" y="1412777"/>
            <a:ext cx="8257442" cy="4857318"/>
          </a:xfrm>
          <a:prstGeom prst="rect">
            <a:avLst/>
          </a:prstGeom>
        </p:spPr>
      </p:pic>
      <p:sp>
        <p:nvSpPr>
          <p:cNvPr id="4" name="Dian numeron paikkamerkki 3">
            <a:extLst>
              <a:ext uri="{FF2B5EF4-FFF2-40B4-BE49-F238E27FC236}">
                <a16:creationId xmlns:a16="http://schemas.microsoft.com/office/drawing/2014/main" id="{F60A5122-A81E-55B3-E5BE-9B1B29AFC3C1}"/>
              </a:ext>
            </a:extLst>
          </p:cNvPr>
          <p:cNvSpPr>
            <a:spLocks noGrp="1"/>
          </p:cNvSpPr>
          <p:nvPr>
            <p:ph type="sldNum" sz="quarter" idx="12"/>
          </p:nvPr>
        </p:nvSpPr>
        <p:spPr/>
        <p:txBody>
          <a:bodyPr/>
          <a:lstStyle/>
          <a:p>
            <a:fld id="{F26F888F-55E1-EB4C-817C-6B924877C76D}" type="slidenum">
              <a:rPr lang="fi-FI" smtClean="0"/>
              <a:t>2</a:t>
            </a:fld>
            <a:endParaRPr lang="fi-FI"/>
          </a:p>
        </p:txBody>
      </p:sp>
    </p:spTree>
    <p:extLst>
      <p:ext uri="{BB962C8B-B14F-4D97-AF65-F5344CB8AC3E}">
        <p14:creationId xmlns:p14="http://schemas.microsoft.com/office/powerpoint/2010/main" val="4270357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7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3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F8661B-E652-4DA1-8530-C447638AFF8A}"/>
              </a:ext>
            </a:extLst>
          </p:cNvPr>
          <p:cNvSpPr>
            <a:spLocks noGrp="1"/>
          </p:cNvSpPr>
          <p:nvPr>
            <p:ph type="title"/>
          </p:nvPr>
        </p:nvSpPr>
        <p:spPr>
          <a:xfrm>
            <a:off x="407987" y="295327"/>
            <a:ext cx="11376025" cy="418992"/>
          </a:xfrm>
        </p:spPr>
        <p:txBody>
          <a:bodyPr/>
          <a:lstStyle/>
          <a:p>
            <a:r>
              <a:rPr lang="fi-FI" dirty="0" err="1"/>
              <a:t>Vornankorven</a:t>
            </a:r>
            <a:r>
              <a:rPr lang="fi-FI" dirty="0"/>
              <a:t> tuulivoimahanke</a:t>
            </a:r>
          </a:p>
        </p:txBody>
      </p:sp>
      <p:sp>
        <p:nvSpPr>
          <p:cNvPr id="3" name="Dian numeron paikkamerkki 2">
            <a:extLst>
              <a:ext uri="{FF2B5EF4-FFF2-40B4-BE49-F238E27FC236}">
                <a16:creationId xmlns:a16="http://schemas.microsoft.com/office/drawing/2014/main" id="{B1D98AB6-42F8-41D0-86C7-2BDFAFA9FB2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40504"/>
                </a:solidFill>
                <a:effectLst/>
                <a:uLnTx/>
                <a:uFillTx/>
                <a:latin typeface="Sporting Grotesque" pitchFamily="50" charset="0"/>
                <a:ea typeface="+mn-ea"/>
                <a:cs typeface="+mn-cs"/>
              </a:rPr>
              <a:t>	</a:t>
            </a:r>
            <a:fld id="{68FA283E-3BC3-D945-9B9B-7400D6F285A3}" type="slidenum">
              <a:rPr kumimoji="0" lang="en-US" sz="700" b="0" i="0" u="none" strike="noStrike" kern="1200" cap="none" spc="0" normalizeH="0" baseline="0" noProof="0" smtClean="0">
                <a:ln>
                  <a:noFill/>
                </a:ln>
                <a:solidFill>
                  <a:srgbClr val="040504"/>
                </a:solidFill>
                <a:effectLst/>
                <a:uLnTx/>
                <a:uFillTx/>
                <a:latin typeface="Sporting Grotesque"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a:ln>
                <a:noFill/>
              </a:ln>
              <a:solidFill>
                <a:srgbClr val="040504"/>
              </a:solidFill>
              <a:effectLst/>
              <a:uLnTx/>
              <a:uFillTx/>
              <a:latin typeface="Sporting Grotesque" pitchFamily="50" charset="0"/>
              <a:ea typeface="+mn-ea"/>
              <a:cs typeface="+mn-cs"/>
            </a:endParaRPr>
          </a:p>
        </p:txBody>
      </p:sp>
      <p:sp>
        <p:nvSpPr>
          <p:cNvPr id="10" name="Tekstin paikkamerkki 9">
            <a:extLst>
              <a:ext uri="{FF2B5EF4-FFF2-40B4-BE49-F238E27FC236}">
                <a16:creationId xmlns:a16="http://schemas.microsoft.com/office/drawing/2014/main" id="{991EE065-C26F-4B0B-B0EC-32A02A5EF620}"/>
              </a:ext>
            </a:extLst>
          </p:cNvPr>
          <p:cNvSpPr>
            <a:spLocks noGrp="1"/>
          </p:cNvSpPr>
          <p:nvPr>
            <p:ph type="body" sz="quarter" idx="14"/>
          </p:nvPr>
        </p:nvSpPr>
        <p:spPr>
          <a:xfrm>
            <a:off x="407985" y="820921"/>
            <a:ext cx="5072187" cy="249027"/>
          </a:xfrm>
        </p:spPr>
        <p:txBody>
          <a:bodyPr/>
          <a:lstStyle/>
          <a:p>
            <a:r>
              <a:rPr lang="fi-FI" dirty="0"/>
              <a:t>Taustaa</a:t>
            </a:r>
          </a:p>
          <a:p>
            <a:endParaRPr lang="fi-FI" dirty="0"/>
          </a:p>
        </p:txBody>
      </p:sp>
      <p:sp>
        <p:nvSpPr>
          <p:cNvPr id="11" name="Tekstin paikkamerkki 10">
            <a:extLst>
              <a:ext uri="{FF2B5EF4-FFF2-40B4-BE49-F238E27FC236}">
                <a16:creationId xmlns:a16="http://schemas.microsoft.com/office/drawing/2014/main" id="{047579E9-5269-413D-BE58-AB16EEAF91B9}"/>
              </a:ext>
            </a:extLst>
          </p:cNvPr>
          <p:cNvSpPr>
            <a:spLocks noGrp="1"/>
          </p:cNvSpPr>
          <p:nvPr>
            <p:ph type="body" sz="quarter" idx="15"/>
          </p:nvPr>
        </p:nvSpPr>
        <p:spPr/>
        <p:txBody>
          <a:bodyPr/>
          <a:lstStyle/>
          <a:p>
            <a:endParaRPr lang="fi-FI"/>
          </a:p>
        </p:txBody>
      </p:sp>
      <p:sp>
        <p:nvSpPr>
          <p:cNvPr id="12" name="Tekstin paikkamerkki 7">
            <a:extLst>
              <a:ext uri="{FF2B5EF4-FFF2-40B4-BE49-F238E27FC236}">
                <a16:creationId xmlns:a16="http://schemas.microsoft.com/office/drawing/2014/main" id="{C5AD8DA2-2B79-416A-8AA3-6112969077DF}"/>
              </a:ext>
            </a:extLst>
          </p:cNvPr>
          <p:cNvSpPr txBox="1">
            <a:spLocks/>
          </p:cNvSpPr>
          <p:nvPr/>
        </p:nvSpPr>
        <p:spPr>
          <a:xfrm>
            <a:off x="299369" y="1176550"/>
            <a:ext cx="5639315" cy="5048060"/>
          </a:xfrm>
          <a:prstGeom prst="rect">
            <a:avLst/>
          </a:prstGeom>
        </p:spPr>
        <p:txBody>
          <a:bodyPr vert="horz" lIns="36000" tIns="36000" rIns="36000" bIns="36000" rtlCol="0" anchor="t">
            <a:noAutofit/>
          </a:bodyPr>
          <a:lstStyle>
            <a:lvl1pPr marL="144000" indent="-144000" algn="l" defTabSz="914400" rtl="0" eaLnBrk="1" latinLnBrk="0" hangingPunct="1">
              <a:lnSpc>
                <a:spcPct val="100000"/>
              </a:lnSpc>
              <a:spcBef>
                <a:spcPts val="300"/>
              </a:spcBef>
              <a:spcAft>
                <a:spcPts val="300"/>
              </a:spcAft>
              <a:buFont typeface="Arial"/>
              <a:buChar char="•"/>
              <a:defRPr sz="1000" kern="1200">
                <a:solidFill>
                  <a:schemeClr val="tx1"/>
                </a:solidFill>
                <a:latin typeface="Arial" panose="020B0604020202020204" pitchFamily="34" charset="0"/>
                <a:ea typeface="+mn-ea"/>
                <a:cs typeface="Arial" panose="020B0604020202020204" pitchFamily="34" charset="0"/>
              </a:defRPr>
            </a:lvl1pPr>
            <a:lvl2pPr marL="288000" indent="-144000" algn="l" defTabSz="914400" rtl="0" eaLnBrk="1" latinLnBrk="0" hangingPunct="1">
              <a:lnSpc>
                <a:spcPct val="100000"/>
              </a:lnSpc>
              <a:spcBef>
                <a:spcPts val="300"/>
              </a:spcBef>
              <a:spcAft>
                <a:spcPts val="300"/>
              </a:spcAft>
              <a:buFont typeface="Arial"/>
              <a:buChar char="•"/>
              <a:defRPr sz="1000" kern="1200">
                <a:solidFill>
                  <a:schemeClr val="tx1"/>
                </a:solidFill>
                <a:latin typeface="Arial" panose="020B0604020202020204" pitchFamily="34" charset="0"/>
                <a:ea typeface="+mn-ea"/>
                <a:cs typeface="Arial" panose="020B0604020202020204" pitchFamily="34" charset="0"/>
              </a:defRPr>
            </a:lvl2pPr>
            <a:lvl3pPr marL="432000" marR="0" indent="-144000" algn="l" defTabSz="914400" rtl="0" eaLnBrk="1" fontAlgn="auto" latinLnBrk="0" hangingPunct="1">
              <a:lnSpc>
                <a:spcPct val="100000"/>
              </a:lnSpc>
              <a:spcBef>
                <a:spcPts val="300"/>
              </a:spcBef>
              <a:spcAft>
                <a:spcPts val="300"/>
              </a:spcAft>
              <a:buClrTx/>
              <a:buSzTx/>
              <a:buFont typeface="Arial"/>
              <a:buChar char="•"/>
              <a:tabLst/>
              <a:defRPr lang="en-US" sz="1000" kern="1200" dirty="0" smtClean="0">
                <a:solidFill>
                  <a:schemeClr val="tx1"/>
                </a:solidFill>
                <a:latin typeface="Arial" panose="020B0604020202020204" pitchFamily="34" charset="0"/>
                <a:ea typeface="+mn-ea"/>
                <a:cs typeface="Arial" panose="020B0604020202020204" pitchFamily="34" charset="0"/>
              </a:defRPr>
            </a:lvl3pPr>
            <a:lvl4pPr marL="576000" indent="-144000" algn="l" defTabSz="914400" rtl="0" eaLnBrk="1" latinLnBrk="0" hangingPunct="1">
              <a:lnSpc>
                <a:spcPct val="100000"/>
              </a:lnSpc>
              <a:spcBef>
                <a:spcPts val="300"/>
              </a:spcBef>
              <a:spcAft>
                <a:spcPts val="300"/>
              </a:spcAft>
              <a:buFont typeface="Arial"/>
              <a:buChar char="•"/>
              <a:defRPr sz="1000" kern="1200">
                <a:solidFill>
                  <a:schemeClr val="tx1"/>
                </a:solidFill>
                <a:latin typeface="Arial" panose="020B0604020202020204" pitchFamily="34" charset="0"/>
                <a:ea typeface="+mn-ea"/>
                <a:cs typeface="Arial" panose="020B0604020202020204" pitchFamily="34" charset="0"/>
              </a:defRPr>
            </a:lvl4pPr>
            <a:lvl5pPr marL="720000" indent="-144000" algn="l" defTabSz="914400" rtl="0" eaLnBrk="1" latinLnBrk="0" hangingPunct="1">
              <a:lnSpc>
                <a:spcPct val="100000"/>
              </a:lnSpc>
              <a:spcBef>
                <a:spcPts val="300"/>
              </a:spcBef>
              <a:spcAft>
                <a:spcPts val="300"/>
              </a:spcAft>
              <a:buFont typeface="Arial"/>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Ilmattaren alustava Pielaveden kunnan ja Kuopion kaupungin alueilla sijaitsevan </a:t>
            </a:r>
            <a:r>
              <a:rPr kumimoji="0" lang="fi-FI" sz="1200" b="0" i="0" u="none" strike="noStrike" kern="1200" cap="none" spc="0" normalizeH="0" baseline="0" noProof="0" dirty="0" err="1">
                <a:ln>
                  <a:noFill/>
                </a:ln>
                <a:solidFill>
                  <a:srgbClr val="000000"/>
                </a:solidFill>
                <a:effectLst/>
                <a:uLnTx/>
                <a:uFillTx/>
                <a:latin typeface="Arial"/>
                <a:ea typeface="+mn-ea"/>
                <a:cs typeface="Arial"/>
              </a:rPr>
              <a:t>Vornankorven</a:t>
            </a:r>
            <a:r>
              <a:rPr kumimoji="0" lang="fi-FI" sz="1200" b="0" i="0" u="none" strike="noStrike" kern="1200" cap="none" spc="0" normalizeH="0" baseline="0" noProof="0" dirty="0">
                <a:ln>
                  <a:noFill/>
                </a:ln>
                <a:solidFill>
                  <a:srgbClr val="000000"/>
                </a:solidFill>
                <a:effectLst/>
                <a:uLnTx/>
                <a:uFillTx/>
                <a:latin typeface="Arial"/>
                <a:ea typeface="+mn-ea"/>
                <a:cs typeface="Arial"/>
              </a:rPr>
              <a:t> tuulivoimahankkeen suunnittelualue perustuu Ilmattaren omiin esiselvityksiin ja vuokrattuihin maa-alueisiin. </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Ilmatar selvittää alueen soveltuvuutta tuulivoimantuotantoon. Alustavan s</a:t>
            </a:r>
            <a:r>
              <a:rPr kumimoji="0" lang="fi-FI" sz="1200" b="0" i="0" u="none" strike="noStrike" kern="1200" cap="none" spc="0" normalizeH="0" baseline="0" noProof="0" dirty="0" err="1">
                <a:ln>
                  <a:noFill/>
                </a:ln>
                <a:solidFill>
                  <a:srgbClr val="000000"/>
                </a:solidFill>
                <a:effectLst/>
                <a:uLnTx/>
                <a:uFillTx/>
                <a:latin typeface="Arial"/>
                <a:ea typeface="+mn-ea"/>
                <a:cs typeface="Arial"/>
              </a:rPr>
              <a:t>uunnittelualueen</a:t>
            </a:r>
            <a:r>
              <a:rPr kumimoji="0" lang="fi-FI" sz="1200" b="0" i="0" u="none" strike="noStrike" kern="1200" cap="none" spc="0" normalizeH="0" baseline="0" noProof="0" dirty="0">
                <a:ln>
                  <a:noFill/>
                </a:ln>
                <a:solidFill>
                  <a:srgbClr val="000000"/>
                </a:solidFill>
                <a:effectLst/>
                <a:uLnTx/>
                <a:uFillTx/>
                <a:latin typeface="Arial"/>
                <a:ea typeface="+mn-ea"/>
                <a:cs typeface="Arial"/>
              </a:rPr>
              <a:t> koko on yhteensä noin 3200 hehtaaria, josta noin 2600 Pielaveden puolella.</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Alustavien selvitysten perusteella suunnittelualue mahdollistaa 13 tuulivoimalan sijoittamisen Pielaveden kunnan alueelle ja enintään viiden tuulivoimalan sijoittamisen Kuopion kaupungin alueelle.</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Puoltava lausunto Puolustusvoimilta 06/2022 (17 kpl ja 350 m).</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Pielaveden kunnan tekninen lautakunta on hyväksynyt 21.2. kokouksessaan </a:t>
            </a:r>
            <a:r>
              <a:rPr kumimoji="0" lang="fi-FI" sz="1200" b="0" i="0" u="none" strike="noStrike" kern="1200" cap="none" spc="0" normalizeH="0" baseline="0" noProof="0" dirty="0" err="1">
                <a:ln>
                  <a:noFill/>
                </a:ln>
                <a:solidFill>
                  <a:srgbClr val="000000"/>
                </a:solidFill>
                <a:effectLst/>
                <a:uLnTx/>
                <a:uFillTx/>
                <a:latin typeface="Arial"/>
                <a:ea typeface="+mn-ea"/>
                <a:cs typeface="Arial"/>
              </a:rPr>
              <a:t>Vornankorven</a:t>
            </a:r>
            <a:r>
              <a:rPr kumimoji="0" lang="fi-FI" sz="1200" b="0" i="0" u="none" strike="noStrike" kern="1200" cap="none" spc="0" normalizeH="0" baseline="0" noProof="0" dirty="0">
                <a:ln>
                  <a:noFill/>
                </a:ln>
                <a:solidFill>
                  <a:srgbClr val="000000"/>
                </a:solidFill>
                <a:effectLst/>
                <a:uLnTx/>
                <a:uFillTx/>
                <a:latin typeface="Arial"/>
                <a:ea typeface="+mn-ea"/>
                <a:cs typeface="Arial"/>
              </a:rPr>
              <a:t> tuulivoimahankkeen kaavoitusaloitteen. Tavoitteena kaavoituksen käynnistäminen myös Kuopion puolelle.</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Voimaloiden sijoitussuunnittelussa käytetään vähintään 1,5 km etäisyyttä suhteessa lähimpiin vakituisiin asuin- ja lomarakennuksiin.</a:t>
            </a:r>
          </a:p>
          <a:p>
            <a:pPr marL="143510" marR="0" lvl="0" indent="-143510" algn="l" defTabSz="914400" rtl="0" eaLnBrk="1" fontAlgn="auto" latinLnBrk="0" hangingPunct="1">
              <a:lnSpc>
                <a:spcPct val="100000"/>
              </a:lnSpc>
              <a:spcBef>
                <a:spcPts val="300"/>
              </a:spcBef>
              <a:spcAft>
                <a:spcPts val="300"/>
              </a:spcAft>
              <a:buClrTx/>
              <a:buSzTx/>
              <a:buFont typeface="Arial"/>
              <a:buChar char="•"/>
              <a:tabLst/>
              <a:defRPr/>
            </a:pPr>
            <a:r>
              <a:rPr kumimoji="0" lang="fi-FI" sz="1200" b="0" i="0" u="none" strike="noStrike" kern="1200" cap="none" spc="0" normalizeH="0" baseline="0" noProof="0" dirty="0">
                <a:ln>
                  <a:noFill/>
                </a:ln>
                <a:solidFill>
                  <a:srgbClr val="000000"/>
                </a:solidFill>
                <a:effectLst/>
                <a:uLnTx/>
                <a:uFillTx/>
                <a:latin typeface="Arial"/>
                <a:ea typeface="+mn-ea"/>
                <a:cs typeface="Arial"/>
              </a:rPr>
              <a:t>Hankealueen pohjoisosassa sijaitsee metsästysseuran metsästysmaja, jonka status on lomarakennus. Viimeisimpien keskustelujen mukaisesti rakennus tullaan ottamaan huomioon jatkosuunnittelussa voimaloiden sijoittelussa.</a:t>
            </a:r>
          </a:p>
        </p:txBody>
      </p:sp>
      <p:pic>
        <p:nvPicPr>
          <p:cNvPr id="4" name="Kuva 3">
            <a:extLst>
              <a:ext uri="{FF2B5EF4-FFF2-40B4-BE49-F238E27FC236}">
                <a16:creationId xmlns:a16="http://schemas.microsoft.com/office/drawing/2014/main" id="{0856B2E9-B114-159C-C5F8-C249788AE91C}"/>
              </a:ext>
            </a:extLst>
          </p:cNvPr>
          <p:cNvPicPr>
            <a:picLocks noChangeAspect="1"/>
          </p:cNvPicPr>
          <p:nvPr/>
        </p:nvPicPr>
        <p:blipFill>
          <a:blip r:embed="rId3"/>
          <a:stretch>
            <a:fillRect/>
          </a:stretch>
        </p:blipFill>
        <p:spPr>
          <a:xfrm>
            <a:off x="6078629" y="820920"/>
            <a:ext cx="6071976" cy="6037079"/>
          </a:xfrm>
          <a:prstGeom prst="rect">
            <a:avLst/>
          </a:prstGeom>
        </p:spPr>
      </p:pic>
    </p:spTree>
    <p:extLst>
      <p:ext uri="{BB962C8B-B14F-4D97-AF65-F5344CB8AC3E}">
        <p14:creationId xmlns:p14="http://schemas.microsoft.com/office/powerpoint/2010/main" val="276883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D39749-738C-41C5-8C07-255C3A60AC46}"/>
              </a:ext>
            </a:extLst>
          </p:cNvPr>
          <p:cNvSpPr/>
          <p:nvPr/>
        </p:nvSpPr>
        <p:spPr>
          <a:xfrm>
            <a:off x="220146" y="1802635"/>
            <a:ext cx="11612832" cy="9841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7A82443A-F4E4-4C4D-A429-A03335E66E93}"/>
              </a:ext>
            </a:extLst>
          </p:cNvPr>
          <p:cNvSpPr/>
          <p:nvPr/>
        </p:nvSpPr>
        <p:spPr>
          <a:xfrm>
            <a:off x="220146" y="2743516"/>
            <a:ext cx="11612832" cy="5291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09" name="Straight Arrow Connector 108">
            <a:extLst>
              <a:ext uri="{FF2B5EF4-FFF2-40B4-BE49-F238E27FC236}">
                <a16:creationId xmlns:a16="http://schemas.microsoft.com/office/drawing/2014/main" id="{FC695114-6EE5-4BA2-91CE-04DB4CF3B4EB}"/>
              </a:ext>
            </a:extLst>
          </p:cNvPr>
          <p:cNvCxnSpPr>
            <a:cxnSpLocks/>
            <a:stCxn id="81" idx="1"/>
          </p:cNvCxnSpPr>
          <p:nvPr/>
        </p:nvCxnSpPr>
        <p:spPr>
          <a:xfrm flipV="1">
            <a:off x="5474624" y="2973897"/>
            <a:ext cx="4511295" cy="12454"/>
          </a:xfrm>
          <a:prstGeom prst="straightConnector1">
            <a:avLst/>
          </a:prstGeom>
          <a:ln w="12700">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832FEE78-ECC5-4CB9-B5E8-1C252CD2A1F1}"/>
              </a:ext>
            </a:extLst>
          </p:cNvPr>
          <p:cNvCxnSpPr>
            <a:cxnSpLocks/>
            <a:stCxn id="89" idx="1"/>
            <a:endCxn id="98" idx="3"/>
          </p:cNvCxnSpPr>
          <p:nvPr/>
        </p:nvCxnSpPr>
        <p:spPr>
          <a:xfrm>
            <a:off x="8731210" y="2231012"/>
            <a:ext cx="3080069" cy="8652"/>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AAFCC5D6-EB34-4EBE-BD20-ED78004997D5}"/>
              </a:ext>
            </a:extLst>
          </p:cNvPr>
          <p:cNvCxnSpPr>
            <a:cxnSpLocks/>
            <a:stCxn id="13" idx="1"/>
            <a:endCxn id="98" idx="3"/>
          </p:cNvCxnSpPr>
          <p:nvPr/>
        </p:nvCxnSpPr>
        <p:spPr>
          <a:xfrm flipV="1">
            <a:off x="4028047" y="2239664"/>
            <a:ext cx="7783232" cy="6784"/>
          </a:xfrm>
          <a:prstGeom prst="straightConnector1">
            <a:avLst/>
          </a:prstGeom>
          <a:ln w="12700">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2794E86-6C4A-4150-A75C-1330055B4F51}"/>
              </a:ext>
            </a:extLst>
          </p:cNvPr>
          <p:cNvSpPr>
            <a:spLocks noGrp="1"/>
          </p:cNvSpPr>
          <p:nvPr>
            <p:ph type="title"/>
          </p:nvPr>
        </p:nvSpPr>
        <p:spPr>
          <a:xfrm>
            <a:off x="407987" y="371250"/>
            <a:ext cx="11376025" cy="418992"/>
          </a:xfrm>
        </p:spPr>
        <p:txBody>
          <a:bodyPr/>
          <a:lstStyle/>
          <a:p>
            <a:r>
              <a:rPr lang="fi-FI" dirty="0"/>
              <a:t>Alustava aikataulu</a:t>
            </a:r>
            <a:endParaRPr lang="en-US" dirty="0"/>
          </a:p>
        </p:txBody>
      </p:sp>
      <p:sp>
        <p:nvSpPr>
          <p:cNvPr id="3" name="Slide Number Placeholder 2">
            <a:extLst>
              <a:ext uri="{FF2B5EF4-FFF2-40B4-BE49-F238E27FC236}">
                <a16:creationId xmlns:a16="http://schemas.microsoft.com/office/drawing/2014/main" id="{7A501CEC-FC85-4AFB-8771-2ACA6D4549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40504"/>
                </a:solidFill>
                <a:effectLst/>
                <a:uLnTx/>
                <a:uFillTx/>
                <a:latin typeface="Sporting Grotesque" pitchFamily="50" charset="0"/>
                <a:ea typeface="+mn-ea"/>
                <a:cs typeface="+mn-cs"/>
              </a:rPr>
              <a:t>	</a:t>
            </a:r>
            <a:fld id="{68FA283E-3BC3-D945-9B9B-7400D6F285A3}" type="slidenum">
              <a:rPr kumimoji="0" lang="en-US" sz="700" b="0" i="0" u="none" strike="noStrike" kern="1200" cap="none" spc="0" normalizeH="0" baseline="0" noProof="0" smtClean="0">
                <a:ln>
                  <a:noFill/>
                </a:ln>
                <a:solidFill>
                  <a:srgbClr val="040504"/>
                </a:solidFill>
                <a:effectLst/>
                <a:uLnTx/>
                <a:uFillTx/>
                <a:latin typeface="Sporting Grotesque"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00" b="0" i="0" u="none" strike="noStrike" kern="1200" cap="none" spc="0" normalizeH="0" baseline="0" noProof="0">
              <a:ln>
                <a:noFill/>
              </a:ln>
              <a:solidFill>
                <a:srgbClr val="040504"/>
              </a:solidFill>
              <a:effectLst/>
              <a:uLnTx/>
              <a:uFillTx/>
              <a:latin typeface="Sporting Grotesque" pitchFamily="50" charset="0"/>
              <a:ea typeface="+mn-ea"/>
              <a:cs typeface="+mn-cs"/>
            </a:endParaRPr>
          </a:p>
        </p:txBody>
      </p:sp>
      <p:sp>
        <p:nvSpPr>
          <p:cNvPr id="4" name="Text Placeholder 3">
            <a:extLst>
              <a:ext uri="{FF2B5EF4-FFF2-40B4-BE49-F238E27FC236}">
                <a16:creationId xmlns:a16="http://schemas.microsoft.com/office/drawing/2014/main" id="{0A58B856-5AE0-4D83-BAA2-B49CF22630AB}"/>
              </a:ext>
            </a:extLst>
          </p:cNvPr>
          <p:cNvSpPr>
            <a:spLocks noGrp="1"/>
          </p:cNvSpPr>
          <p:nvPr>
            <p:ph type="body" sz="quarter" idx="11"/>
          </p:nvPr>
        </p:nvSpPr>
        <p:spPr/>
        <p:txBody>
          <a:bodyPr/>
          <a:lstStyle/>
          <a:p>
            <a:endParaRPr lang="en-US"/>
          </a:p>
        </p:txBody>
      </p:sp>
      <p:cxnSp>
        <p:nvCxnSpPr>
          <p:cNvPr id="34" name="Straight Arrow Connector 33">
            <a:extLst>
              <a:ext uri="{FF2B5EF4-FFF2-40B4-BE49-F238E27FC236}">
                <a16:creationId xmlns:a16="http://schemas.microsoft.com/office/drawing/2014/main" id="{7ADB6807-4CFE-4A5C-AD92-5D11FF1C85A4}"/>
              </a:ext>
            </a:extLst>
          </p:cNvPr>
          <p:cNvCxnSpPr>
            <a:cxnSpLocks/>
            <a:stCxn id="35" idx="3"/>
            <a:endCxn id="13" idx="3"/>
          </p:cNvCxnSpPr>
          <p:nvPr/>
        </p:nvCxnSpPr>
        <p:spPr>
          <a:xfrm>
            <a:off x="2130279" y="2245979"/>
            <a:ext cx="3371309" cy="469"/>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sp>
        <p:nvSpPr>
          <p:cNvPr id="35" name="Arrow: Pentagon 34">
            <a:extLst>
              <a:ext uri="{FF2B5EF4-FFF2-40B4-BE49-F238E27FC236}">
                <a16:creationId xmlns:a16="http://schemas.microsoft.com/office/drawing/2014/main" id="{132C2936-762E-4E03-8C08-687F4642A0F8}"/>
              </a:ext>
            </a:extLst>
          </p:cNvPr>
          <p:cNvSpPr/>
          <p:nvPr/>
        </p:nvSpPr>
        <p:spPr>
          <a:xfrm>
            <a:off x="249155" y="1831395"/>
            <a:ext cx="1881124" cy="829167"/>
          </a:xfrm>
          <a:prstGeom prst="homePlate">
            <a:avLst>
              <a:gd name="adj" fmla="val 23155"/>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Maanhallinta, esiselvitykset</a:t>
            </a:r>
          </a:p>
        </p:txBody>
      </p:sp>
      <p:sp>
        <p:nvSpPr>
          <p:cNvPr id="36" name="Arrow: Chevron 35">
            <a:extLst>
              <a:ext uri="{FF2B5EF4-FFF2-40B4-BE49-F238E27FC236}">
                <a16:creationId xmlns:a16="http://schemas.microsoft.com/office/drawing/2014/main" id="{7F5EC3D4-B21C-4018-B409-E54A49D1BE3C}"/>
              </a:ext>
            </a:extLst>
          </p:cNvPr>
          <p:cNvSpPr/>
          <p:nvPr/>
        </p:nvSpPr>
        <p:spPr>
          <a:xfrm>
            <a:off x="5374976" y="1828473"/>
            <a:ext cx="1541390"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Hankkeen rahoitus ja hankintojen kilpailutus</a:t>
            </a:r>
          </a:p>
        </p:txBody>
      </p:sp>
      <p:cxnSp>
        <p:nvCxnSpPr>
          <p:cNvPr id="55" name="Straight Arrow Connector 54">
            <a:extLst>
              <a:ext uri="{FF2B5EF4-FFF2-40B4-BE49-F238E27FC236}">
                <a16:creationId xmlns:a16="http://schemas.microsoft.com/office/drawing/2014/main" id="{AA24C425-5337-432D-9167-2D789B1D68BB}"/>
              </a:ext>
            </a:extLst>
          </p:cNvPr>
          <p:cNvCxnSpPr>
            <a:cxnSpLocks/>
            <a:stCxn id="56" idx="3"/>
            <a:endCxn id="81" idx="3"/>
          </p:cNvCxnSpPr>
          <p:nvPr/>
        </p:nvCxnSpPr>
        <p:spPr>
          <a:xfrm>
            <a:off x="2035061" y="2968518"/>
            <a:ext cx="4763887" cy="17833"/>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sp>
        <p:nvSpPr>
          <p:cNvPr id="82" name="Arrow: Chevron 81">
            <a:extLst>
              <a:ext uri="{FF2B5EF4-FFF2-40B4-BE49-F238E27FC236}">
                <a16:creationId xmlns:a16="http://schemas.microsoft.com/office/drawing/2014/main" id="{FE508902-2D55-4185-8E2E-5ABB008D2669}"/>
              </a:ext>
            </a:extLst>
          </p:cNvPr>
          <p:cNvSpPr/>
          <p:nvPr/>
        </p:nvSpPr>
        <p:spPr>
          <a:xfrm>
            <a:off x="6798948" y="2757707"/>
            <a:ext cx="1736852" cy="456123"/>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2026 - 2027</a:t>
            </a:r>
          </a:p>
        </p:txBody>
      </p:sp>
      <p:sp>
        <p:nvSpPr>
          <p:cNvPr id="83" name="Arrow: Chevron 82">
            <a:extLst>
              <a:ext uri="{FF2B5EF4-FFF2-40B4-BE49-F238E27FC236}">
                <a16:creationId xmlns:a16="http://schemas.microsoft.com/office/drawing/2014/main" id="{809A39C6-5728-44E2-91AA-7E3C7D8E04B2}"/>
              </a:ext>
            </a:extLst>
          </p:cNvPr>
          <p:cNvSpPr/>
          <p:nvPr/>
        </p:nvSpPr>
        <p:spPr>
          <a:xfrm>
            <a:off x="8508627" y="2756378"/>
            <a:ext cx="3302652" cy="456123"/>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2027 - 2062</a:t>
            </a:r>
          </a:p>
        </p:txBody>
      </p:sp>
      <p:sp>
        <p:nvSpPr>
          <p:cNvPr id="88" name="Arrow: Chevron 87">
            <a:extLst>
              <a:ext uri="{FF2B5EF4-FFF2-40B4-BE49-F238E27FC236}">
                <a16:creationId xmlns:a16="http://schemas.microsoft.com/office/drawing/2014/main" id="{B1D35FD2-1DD6-419C-8DF0-4AEE616D3C93}"/>
              </a:ext>
            </a:extLst>
          </p:cNvPr>
          <p:cNvSpPr/>
          <p:nvPr/>
        </p:nvSpPr>
        <p:spPr>
          <a:xfrm>
            <a:off x="6784009" y="1825081"/>
            <a:ext cx="1893357"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Rakennusvaihe</a:t>
            </a:r>
          </a:p>
        </p:txBody>
      </p:sp>
      <p:sp>
        <p:nvSpPr>
          <p:cNvPr id="89" name="Arrow: Chevron 88">
            <a:extLst>
              <a:ext uri="{FF2B5EF4-FFF2-40B4-BE49-F238E27FC236}">
                <a16:creationId xmlns:a16="http://schemas.microsoft.com/office/drawing/2014/main" id="{BE044BD2-0812-4179-B0F6-D3F4F223A704}"/>
              </a:ext>
            </a:extLst>
          </p:cNvPr>
          <p:cNvSpPr/>
          <p:nvPr/>
        </p:nvSpPr>
        <p:spPr>
          <a:xfrm>
            <a:off x="8535801" y="1816429"/>
            <a:ext cx="1733140"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Sähköntuotanto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Huolto, ylläpito</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Arrow: Chevron 97">
            <a:extLst>
              <a:ext uri="{FF2B5EF4-FFF2-40B4-BE49-F238E27FC236}">
                <a16:creationId xmlns:a16="http://schemas.microsoft.com/office/drawing/2014/main" id="{F66E8318-0916-42E0-A093-01A9F603EE57}"/>
              </a:ext>
            </a:extLst>
          </p:cNvPr>
          <p:cNvSpPr/>
          <p:nvPr/>
        </p:nvSpPr>
        <p:spPr>
          <a:xfrm>
            <a:off x="10120072" y="1825081"/>
            <a:ext cx="1691207"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Voimaloiden poistaminen tai uusiminen </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1" name="Picture 110">
            <a:extLst>
              <a:ext uri="{FF2B5EF4-FFF2-40B4-BE49-F238E27FC236}">
                <a16:creationId xmlns:a16="http://schemas.microsoft.com/office/drawing/2014/main" id="{DC8AD8BE-59A5-4996-BC90-731786AF14A8}"/>
              </a:ext>
            </a:extLst>
          </p:cNvPr>
          <p:cNvPicPr>
            <a:picLocks noChangeAspect="1"/>
          </p:cNvPicPr>
          <p:nvPr/>
        </p:nvPicPr>
        <p:blipFill>
          <a:blip r:embed="rId3">
            <a:clrChange>
              <a:clrFrom>
                <a:srgbClr val="F8FAFB"/>
              </a:clrFrom>
              <a:clrTo>
                <a:srgbClr val="F8FAFB">
                  <a:alpha val="0"/>
                </a:srgbClr>
              </a:clrTo>
            </a:clrChange>
          </a:blip>
          <a:stretch>
            <a:fillRect/>
          </a:stretch>
        </p:blipFill>
        <p:spPr>
          <a:xfrm>
            <a:off x="7083284" y="866445"/>
            <a:ext cx="1115946" cy="891912"/>
          </a:xfrm>
          <a:prstGeom prst="rect">
            <a:avLst/>
          </a:prstGeom>
        </p:spPr>
      </p:pic>
      <p:pic>
        <p:nvPicPr>
          <p:cNvPr id="130" name="Picture 2" descr="Kuvahaun tulos: permit icon&quot;">
            <a:extLst>
              <a:ext uri="{FF2B5EF4-FFF2-40B4-BE49-F238E27FC236}">
                <a16:creationId xmlns:a16="http://schemas.microsoft.com/office/drawing/2014/main" id="{9E2D96CC-9019-4D78-96A2-C98AAA8C3591}"/>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4127419" y="900215"/>
            <a:ext cx="861290" cy="80214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8B1D71ED-4A29-4437-9025-D07D211539E8}"/>
              </a:ext>
            </a:extLst>
          </p:cNvPr>
          <p:cNvPicPr>
            <a:picLocks noChangeAspect="1"/>
          </p:cNvPicPr>
          <p:nvPr/>
        </p:nvPicPr>
        <p:blipFill>
          <a:blip r:embed="rId5">
            <a:clrChange>
              <a:clrFrom>
                <a:srgbClr val="F8FAFB"/>
              </a:clrFrom>
              <a:clrTo>
                <a:srgbClr val="F8FAFB">
                  <a:alpha val="0"/>
                </a:srgbClr>
              </a:clrTo>
            </a:clrChange>
          </a:blip>
          <a:stretch>
            <a:fillRect/>
          </a:stretch>
        </p:blipFill>
        <p:spPr>
          <a:xfrm>
            <a:off x="638859" y="846714"/>
            <a:ext cx="861290" cy="900121"/>
          </a:xfrm>
          <a:prstGeom prst="rect">
            <a:avLst/>
          </a:prstGeom>
        </p:spPr>
      </p:pic>
      <p:pic>
        <p:nvPicPr>
          <p:cNvPr id="133" name="Picture 132">
            <a:extLst>
              <a:ext uri="{FF2B5EF4-FFF2-40B4-BE49-F238E27FC236}">
                <a16:creationId xmlns:a16="http://schemas.microsoft.com/office/drawing/2014/main" id="{3B131B79-A038-48B9-B429-7694702AA3A3}"/>
              </a:ext>
            </a:extLst>
          </p:cNvPr>
          <p:cNvPicPr>
            <a:picLocks noChangeAspect="1"/>
          </p:cNvPicPr>
          <p:nvPr/>
        </p:nvPicPr>
        <p:blipFill>
          <a:blip r:embed="rId6">
            <a:clrChange>
              <a:clrFrom>
                <a:srgbClr val="F8FAFB"/>
              </a:clrFrom>
              <a:clrTo>
                <a:srgbClr val="F8FAFB">
                  <a:alpha val="0"/>
                </a:srgbClr>
              </a:clrTo>
            </a:clrChange>
          </a:blip>
          <a:stretch>
            <a:fillRect/>
          </a:stretch>
        </p:blipFill>
        <p:spPr>
          <a:xfrm>
            <a:off x="8732914" y="666967"/>
            <a:ext cx="1218699" cy="1146005"/>
          </a:xfrm>
          <a:prstGeom prst="rect">
            <a:avLst/>
          </a:prstGeom>
        </p:spPr>
      </p:pic>
      <p:pic>
        <p:nvPicPr>
          <p:cNvPr id="7" name="Graphic 6" descr="Forest scene">
            <a:extLst>
              <a:ext uri="{FF2B5EF4-FFF2-40B4-BE49-F238E27FC236}">
                <a16:creationId xmlns:a16="http://schemas.microsoft.com/office/drawing/2014/main" id="{F89E4D58-10C2-4F97-BA3F-934B2A559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8978" y="666967"/>
            <a:ext cx="1143661" cy="1143661"/>
          </a:xfrm>
          <a:prstGeom prst="rect">
            <a:avLst/>
          </a:prstGeom>
        </p:spPr>
      </p:pic>
      <p:sp>
        <p:nvSpPr>
          <p:cNvPr id="56" name="Arrow: Pentagon 55">
            <a:extLst>
              <a:ext uri="{FF2B5EF4-FFF2-40B4-BE49-F238E27FC236}">
                <a16:creationId xmlns:a16="http://schemas.microsoft.com/office/drawing/2014/main" id="{CF85BBBD-E8A9-4C40-AB7C-BB92EE361494}"/>
              </a:ext>
            </a:extLst>
          </p:cNvPr>
          <p:cNvSpPr/>
          <p:nvPr/>
        </p:nvSpPr>
        <p:spPr>
          <a:xfrm>
            <a:off x="249155" y="2740247"/>
            <a:ext cx="1785906" cy="456542"/>
          </a:xfrm>
          <a:prstGeom prst="homePlate">
            <a:avLst>
              <a:gd name="adj" fmla="val 23155"/>
            </a:avLst>
          </a:prstGeom>
          <a:solidFill>
            <a:schemeClr val="accent1"/>
          </a:solidFill>
          <a:ln w="6350">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2022 -&gt;</a:t>
            </a:r>
          </a:p>
        </p:txBody>
      </p:sp>
      <p:sp>
        <p:nvSpPr>
          <p:cNvPr id="81" name="Arrow: Chevron 80">
            <a:extLst>
              <a:ext uri="{FF2B5EF4-FFF2-40B4-BE49-F238E27FC236}">
                <a16:creationId xmlns:a16="http://schemas.microsoft.com/office/drawing/2014/main" id="{233E531E-5F39-4CDD-A5D4-490CF58BB3F4}"/>
              </a:ext>
            </a:extLst>
          </p:cNvPr>
          <p:cNvSpPr/>
          <p:nvPr/>
        </p:nvSpPr>
        <p:spPr>
          <a:xfrm>
            <a:off x="5367129" y="2758289"/>
            <a:ext cx="1431819" cy="456123"/>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2025</a:t>
            </a:r>
          </a:p>
        </p:txBody>
      </p:sp>
      <p:sp>
        <p:nvSpPr>
          <p:cNvPr id="10" name="Arrow: Chevron 9">
            <a:extLst>
              <a:ext uri="{FF2B5EF4-FFF2-40B4-BE49-F238E27FC236}">
                <a16:creationId xmlns:a16="http://schemas.microsoft.com/office/drawing/2014/main" id="{F4279C57-AB3B-4177-8BE7-0B07F31C66AD}"/>
              </a:ext>
            </a:extLst>
          </p:cNvPr>
          <p:cNvSpPr/>
          <p:nvPr/>
        </p:nvSpPr>
        <p:spPr>
          <a:xfrm>
            <a:off x="2013125" y="1834667"/>
            <a:ext cx="1932365"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Ympäristövaiku-tukset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Kaavoitus</a:t>
            </a:r>
          </a:p>
        </p:txBody>
      </p:sp>
      <p:sp>
        <p:nvSpPr>
          <p:cNvPr id="12" name="Arrow: Chevron 11">
            <a:extLst>
              <a:ext uri="{FF2B5EF4-FFF2-40B4-BE49-F238E27FC236}">
                <a16:creationId xmlns:a16="http://schemas.microsoft.com/office/drawing/2014/main" id="{CFBF15F9-708A-4B98-B00F-665C0B89B11A}"/>
              </a:ext>
            </a:extLst>
          </p:cNvPr>
          <p:cNvSpPr/>
          <p:nvPr/>
        </p:nvSpPr>
        <p:spPr>
          <a:xfrm>
            <a:off x="2038342" y="2745912"/>
            <a:ext cx="1798954" cy="456123"/>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2023 - 2024</a:t>
            </a:r>
          </a:p>
        </p:txBody>
      </p:sp>
      <p:sp>
        <p:nvSpPr>
          <p:cNvPr id="13" name="Arrow: Chevron 12">
            <a:extLst>
              <a:ext uri="{FF2B5EF4-FFF2-40B4-BE49-F238E27FC236}">
                <a16:creationId xmlns:a16="http://schemas.microsoft.com/office/drawing/2014/main" id="{8CBDB4E9-33FA-43BB-A1E1-55DAED57E4A9}"/>
              </a:ext>
            </a:extLst>
          </p:cNvPr>
          <p:cNvSpPr/>
          <p:nvPr/>
        </p:nvSpPr>
        <p:spPr>
          <a:xfrm>
            <a:off x="3832638" y="1831865"/>
            <a:ext cx="1668950" cy="829165"/>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Rakennusluvat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Arial" panose="020B0604020202020204"/>
                <a:ea typeface="+mn-ea"/>
                <a:cs typeface="+mn-cs"/>
              </a:rPr>
              <a:t>hyväksytty</a:t>
            </a:r>
          </a:p>
        </p:txBody>
      </p:sp>
      <p:sp>
        <p:nvSpPr>
          <p:cNvPr id="14" name="Arrow: Chevron 13">
            <a:extLst>
              <a:ext uri="{FF2B5EF4-FFF2-40B4-BE49-F238E27FC236}">
                <a16:creationId xmlns:a16="http://schemas.microsoft.com/office/drawing/2014/main" id="{7BFDCE5D-4914-4ADA-A389-4A669B2AC346}"/>
              </a:ext>
            </a:extLst>
          </p:cNvPr>
          <p:cNvSpPr/>
          <p:nvPr/>
        </p:nvSpPr>
        <p:spPr>
          <a:xfrm>
            <a:off x="3840577" y="2757707"/>
            <a:ext cx="1544076" cy="444328"/>
          </a:xfrm>
          <a:prstGeom prst="chevron">
            <a:avLst>
              <a:gd name="adj" fmla="val 23567"/>
            </a:avLst>
          </a:prstGeom>
          <a:solidFill>
            <a:schemeClr val="accent1"/>
          </a:solidFill>
          <a:ln w="6350">
            <a:noFill/>
            <a:prstDash val="dash"/>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FFFFFF"/>
                </a:solidFill>
                <a:effectLst/>
                <a:uLnTx/>
                <a:uFillTx/>
                <a:latin typeface="Arial" panose="020B0604020202020204"/>
                <a:ea typeface="+mn-ea"/>
                <a:cs typeface="+mn-cs"/>
              </a:rPr>
              <a:t>2025</a:t>
            </a:r>
          </a:p>
        </p:txBody>
      </p:sp>
      <p:pic>
        <p:nvPicPr>
          <p:cNvPr id="62" name="Graphic 61" descr="Topography Map">
            <a:extLst>
              <a:ext uri="{FF2B5EF4-FFF2-40B4-BE49-F238E27FC236}">
                <a16:creationId xmlns:a16="http://schemas.microsoft.com/office/drawing/2014/main" id="{E363C965-755E-4D5A-BC64-A50DB5ABD8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9920" y="866445"/>
            <a:ext cx="914400" cy="914400"/>
          </a:xfrm>
          <a:prstGeom prst="rect">
            <a:avLst/>
          </a:prstGeom>
        </p:spPr>
      </p:pic>
      <p:pic>
        <p:nvPicPr>
          <p:cNvPr id="11" name="Graphic 10" descr="Coins">
            <a:extLst>
              <a:ext uri="{FF2B5EF4-FFF2-40B4-BE49-F238E27FC236}">
                <a16:creationId xmlns:a16="http://schemas.microsoft.com/office/drawing/2014/main" id="{069180F3-CAA9-4684-924D-399B737600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11417" y="856663"/>
            <a:ext cx="914400" cy="914400"/>
          </a:xfrm>
          <a:prstGeom prst="rect">
            <a:avLst/>
          </a:prstGeom>
        </p:spPr>
      </p:pic>
      <p:cxnSp>
        <p:nvCxnSpPr>
          <p:cNvPr id="32" name="Straight Connector 36">
            <a:extLst>
              <a:ext uri="{FF2B5EF4-FFF2-40B4-BE49-F238E27FC236}">
                <a16:creationId xmlns:a16="http://schemas.microsoft.com/office/drawing/2014/main" id="{6E4BB1D4-A9EE-4CE9-9536-B3FA145166E4}"/>
              </a:ext>
            </a:extLst>
          </p:cNvPr>
          <p:cNvCxnSpPr>
            <a:cxnSpLocks/>
          </p:cNvCxnSpPr>
          <p:nvPr/>
        </p:nvCxnSpPr>
        <p:spPr>
          <a:xfrm>
            <a:off x="2570358" y="3139522"/>
            <a:ext cx="0" cy="232788"/>
          </a:xfrm>
          <a:prstGeom prst="line">
            <a:avLst/>
          </a:prstGeom>
          <a:ln w="12700">
            <a:tailEnd type="triangle" w="lg" len="med"/>
          </a:ln>
          <a:effectLst/>
        </p:spPr>
        <p:style>
          <a:lnRef idx="2">
            <a:schemeClr val="accent1"/>
          </a:lnRef>
          <a:fillRef idx="0">
            <a:schemeClr val="accent1"/>
          </a:fillRef>
          <a:effectRef idx="1">
            <a:schemeClr val="accent1"/>
          </a:effectRef>
          <a:fontRef idx="minor">
            <a:schemeClr val="tx1"/>
          </a:fontRef>
        </p:style>
      </p:cxnSp>
      <p:graphicFrame>
        <p:nvGraphicFramePr>
          <p:cNvPr id="37" name="Table 7">
            <a:extLst>
              <a:ext uri="{FF2B5EF4-FFF2-40B4-BE49-F238E27FC236}">
                <a16:creationId xmlns:a16="http://schemas.microsoft.com/office/drawing/2014/main" id="{5840F907-7AA7-4A7D-A1BB-90A75EECB542}"/>
              </a:ext>
            </a:extLst>
          </p:cNvPr>
          <p:cNvGraphicFramePr>
            <a:graphicFrameLocks noGrp="1"/>
          </p:cNvGraphicFramePr>
          <p:nvPr/>
        </p:nvGraphicFramePr>
        <p:xfrm>
          <a:off x="1953087" y="3375714"/>
          <a:ext cx="5501810" cy="1680725"/>
        </p:xfrm>
        <a:graphic>
          <a:graphicData uri="http://schemas.openxmlformats.org/drawingml/2006/table">
            <a:tbl>
              <a:tblPr firstRow="1" bandRow="1">
                <a:tableStyleId>{5C22544A-7EE6-4342-B048-85BDC9FD1C3A}</a:tableStyleId>
              </a:tblPr>
              <a:tblGrid>
                <a:gridCol w="5501810">
                  <a:extLst>
                    <a:ext uri="{9D8B030D-6E8A-4147-A177-3AD203B41FA5}">
                      <a16:colId xmlns:a16="http://schemas.microsoft.com/office/drawing/2014/main" val="248668050"/>
                    </a:ext>
                  </a:extLst>
                </a:gridCol>
              </a:tblGrid>
              <a:tr h="309125">
                <a:tc>
                  <a:txBody>
                    <a:bodyPr/>
                    <a:lstStyle/>
                    <a:p>
                      <a:r>
                        <a:rPr lang="fi-FI" sz="1200" noProof="0"/>
                        <a:t>Kaavoituksen alustava aikataulu</a:t>
                      </a:r>
                    </a:p>
                  </a:txBody>
                  <a:tcPr/>
                </a:tc>
                <a:extLst>
                  <a:ext uri="{0D108BD9-81ED-4DB2-BD59-A6C34878D82A}">
                    <a16:rowId xmlns:a16="http://schemas.microsoft.com/office/drawing/2014/main" val="849878869"/>
                  </a:ext>
                </a:extLst>
              </a:tr>
              <a:tr h="251322">
                <a:tc>
                  <a:txBody>
                    <a:bodyPr/>
                    <a:lstStyle/>
                    <a:p>
                      <a:r>
                        <a:rPr lang="fi-FI" sz="1200" b="1" noProof="0" dirty="0"/>
                        <a:t>Helmikuu 2023</a:t>
                      </a:r>
                      <a:r>
                        <a:rPr lang="fi-FI" sz="1200" noProof="0" dirty="0"/>
                        <a:t> - Kaavoitusaloitteen jättäminen</a:t>
                      </a:r>
                    </a:p>
                  </a:txBody>
                  <a:tcPr/>
                </a:tc>
                <a:extLst>
                  <a:ext uri="{0D108BD9-81ED-4DB2-BD59-A6C34878D82A}">
                    <a16:rowId xmlns:a16="http://schemas.microsoft.com/office/drawing/2014/main" val="2679720922"/>
                  </a:ext>
                </a:extLst>
              </a:tr>
              <a:tr h="251322">
                <a:tc>
                  <a:txBody>
                    <a:bodyPr/>
                    <a:lstStyle/>
                    <a:p>
                      <a:r>
                        <a:rPr lang="fi-FI" sz="1200" b="1" noProof="0" dirty="0"/>
                        <a:t>Elokuu 2023 </a:t>
                      </a:r>
                      <a:r>
                        <a:rPr lang="fi-FI" sz="1200" noProof="0" dirty="0"/>
                        <a:t>– OAS ja YVA-ohjelma nähtäville</a:t>
                      </a:r>
                    </a:p>
                  </a:txBody>
                  <a:tcPr/>
                </a:tc>
                <a:extLst>
                  <a:ext uri="{0D108BD9-81ED-4DB2-BD59-A6C34878D82A}">
                    <a16:rowId xmlns:a16="http://schemas.microsoft.com/office/drawing/2014/main" val="3137859839"/>
                  </a:ext>
                </a:extLst>
              </a:tr>
              <a:tr h="251322">
                <a:tc>
                  <a:txBody>
                    <a:bodyPr/>
                    <a:lstStyle/>
                    <a:p>
                      <a:r>
                        <a:rPr lang="fi-FI" sz="1200" b="1" noProof="0" dirty="0"/>
                        <a:t>Vuoden 2024 kevät </a:t>
                      </a:r>
                      <a:r>
                        <a:rPr lang="fi-FI" sz="1200" noProof="0" dirty="0"/>
                        <a:t>– Kaavaluonnos ja YVA-selostus nähtäville</a:t>
                      </a:r>
                    </a:p>
                  </a:txBody>
                  <a:tcPr/>
                </a:tc>
                <a:extLst>
                  <a:ext uri="{0D108BD9-81ED-4DB2-BD59-A6C34878D82A}">
                    <a16:rowId xmlns:a16="http://schemas.microsoft.com/office/drawing/2014/main" val="2148105045"/>
                  </a:ext>
                </a:extLst>
              </a:tr>
              <a:tr h="251322">
                <a:tc>
                  <a:txBody>
                    <a:bodyPr/>
                    <a:lstStyle/>
                    <a:p>
                      <a:r>
                        <a:rPr lang="fi-FI" sz="1200" b="1" noProof="0" dirty="0"/>
                        <a:t>Vuoden 2024 syksy </a:t>
                      </a:r>
                      <a:r>
                        <a:rPr lang="fi-FI" sz="1200" noProof="0" dirty="0"/>
                        <a:t>– Kaavaehdotus nähtäville</a:t>
                      </a:r>
                    </a:p>
                  </a:txBody>
                  <a:tcPr/>
                </a:tc>
                <a:extLst>
                  <a:ext uri="{0D108BD9-81ED-4DB2-BD59-A6C34878D82A}">
                    <a16:rowId xmlns:a16="http://schemas.microsoft.com/office/drawing/2014/main" val="2710618798"/>
                  </a:ext>
                </a:extLst>
              </a:tr>
              <a:tr h="251322">
                <a:tc>
                  <a:txBody>
                    <a:bodyPr/>
                    <a:lstStyle/>
                    <a:p>
                      <a:r>
                        <a:rPr lang="fi-FI" sz="1200" b="1" noProof="0" dirty="0"/>
                        <a:t>Vuodenvaihde 2024-2025 </a:t>
                      </a:r>
                      <a:r>
                        <a:rPr lang="fi-FI" sz="1200" noProof="0" dirty="0"/>
                        <a:t>– Kaavan hyväksymiskäsittely</a:t>
                      </a:r>
                    </a:p>
                  </a:txBody>
                  <a:tcPr/>
                </a:tc>
                <a:extLst>
                  <a:ext uri="{0D108BD9-81ED-4DB2-BD59-A6C34878D82A}">
                    <a16:rowId xmlns:a16="http://schemas.microsoft.com/office/drawing/2014/main" val="3609096769"/>
                  </a:ext>
                </a:extLst>
              </a:tr>
            </a:tbl>
          </a:graphicData>
        </a:graphic>
      </p:graphicFrame>
    </p:spTree>
    <p:extLst>
      <p:ext uri="{BB962C8B-B14F-4D97-AF65-F5344CB8AC3E}">
        <p14:creationId xmlns:p14="http://schemas.microsoft.com/office/powerpoint/2010/main" val="294160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pic>
        <p:nvPicPr>
          <p:cNvPr id="8" name="Picture 7" descr="A picture containing font, graphics, screenshot, logo&#10;&#10;Description automatically generated">
            <a:extLst>
              <a:ext uri="{FF2B5EF4-FFF2-40B4-BE49-F238E27FC236}">
                <a16:creationId xmlns:a16="http://schemas.microsoft.com/office/drawing/2014/main" id="{E9DD4798-680A-265A-2392-B91691222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24" y="2565053"/>
            <a:ext cx="4672282" cy="1532965"/>
          </a:xfrm>
          <a:prstGeom prst="rect">
            <a:avLst/>
          </a:prstGeom>
        </p:spPr>
      </p:pic>
      <p:pic>
        <p:nvPicPr>
          <p:cNvPr id="9" name="Picture 8">
            <a:extLst>
              <a:ext uri="{FF2B5EF4-FFF2-40B4-BE49-F238E27FC236}">
                <a16:creationId xmlns:a16="http://schemas.microsoft.com/office/drawing/2014/main" id="{249B2D63-77A9-93A4-8877-6623D1E4CC4A}"/>
              </a:ext>
            </a:extLst>
          </p:cNvPr>
          <p:cNvPicPr>
            <a:picLocks noChangeAspect="1"/>
          </p:cNvPicPr>
          <p:nvPr/>
        </p:nvPicPr>
        <p:blipFill>
          <a:blip r:embed="rId4"/>
          <a:stretch>
            <a:fillRect/>
          </a:stretch>
        </p:blipFill>
        <p:spPr>
          <a:xfrm>
            <a:off x="6265637" y="1326207"/>
            <a:ext cx="4663620" cy="4205586"/>
          </a:xfrm>
          <a:prstGeom prst="rect">
            <a:avLst/>
          </a:prstGeom>
        </p:spPr>
      </p:pic>
    </p:spTree>
    <p:extLst>
      <p:ext uri="{BB962C8B-B14F-4D97-AF65-F5344CB8AC3E}">
        <p14:creationId xmlns:p14="http://schemas.microsoft.com/office/powerpoint/2010/main" val="304858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3662-E66C-41E6-8A0C-0DD24425A424}"/>
              </a:ext>
            </a:extLst>
          </p:cNvPr>
          <p:cNvSpPr>
            <a:spLocks noGrp="1"/>
          </p:cNvSpPr>
          <p:nvPr>
            <p:ph type="title"/>
          </p:nvPr>
        </p:nvSpPr>
        <p:spPr>
          <a:xfrm>
            <a:off x="2080106" y="1535914"/>
            <a:ext cx="6195459" cy="2082241"/>
          </a:xfrm>
        </p:spPr>
        <p:txBody>
          <a:bodyPr>
            <a:normAutofit fontScale="90000"/>
          </a:bodyPr>
          <a:lstStyle/>
          <a:p>
            <a:r>
              <a:rPr lang="fi-FI" dirty="0">
                <a:solidFill>
                  <a:schemeClr val="bg1"/>
                </a:solidFill>
              </a:rPr>
              <a:t>KYLMÄLUOMAN RETKEILYALUE</a:t>
            </a:r>
            <a:br>
              <a:rPr lang="fi-FI" dirty="0">
                <a:solidFill>
                  <a:schemeClr val="bg1"/>
                </a:solidFill>
              </a:rPr>
            </a:br>
            <a:br>
              <a:rPr lang="fi-FI" dirty="0">
                <a:solidFill>
                  <a:schemeClr val="bg1"/>
                </a:solidFill>
              </a:rPr>
            </a:br>
            <a:r>
              <a:rPr lang="fi-FI" dirty="0">
                <a:solidFill>
                  <a:schemeClr val="bg1"/>
                </a:solidFill>
              </a:rPr>
              <a:t>Luontoarvot</a:t>
            </a:r>
          </a:p>
        </p:txBody>
      </p:sp>
      <p:sp>
        <p:nvSpPr>
          <p:cNvPr id="4" name="Slide Number Placeholder 3">
            <a:extLst>
              <a:ext uri="{FF2B5EF4-FFF2-40B4-BE49-F238E27FC236}">
                <a16:creationId xmlns:a16="http://schemas.microsoft.com/office/drawing/2014/main" id="{3B236454-6A7E-4F9E-8ABB-B30B868EF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7" name="Tekstiruutu 6"/>
          <p:cNvSpPr txBox="1"/>
          <p:nvPr/>
        </p:nvSpPr>
        <p:spPr>
          <a:xfrm>
            <a:off x="2393575" y="6286326"/>
            <a:ext cx="7404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Calibri" panose="020F0502020204030204"/>
                <a:ea typeface="+mn-ea"/>
                <a:cs typeface="+mn-cs"/>
              </a:rPr>
              <a:t>FCG Suunnittelu ja tekniikka Oy     24.11.2020       Minna Takalo, biologi</a:t>
            </a:r>
          </a:p>
        </p:txBody>
      </p:sp>
      <p:pic>
        <p:nvPicPr>
          <p:cNvPr id="10" name="Sisällön paikkamerkki 9" descr="Kuva, joka sisältää kohteen ruoho, taivas, ulko, kenttä&#10;&#10;Kuvaus luotu automaattisesti">
            <a:extLst>
              <a:ext uri="{FF2B5EF4-FFF2-40B4-BE49-F238E27FC236}">
                <a16:creationId xmlns:a16="http://schemas.microsoft.com/office/drawing/2014/main" id="{7C757C4E-222C-4A7E-A6C6-618E5BBD684F}"/>
              </a:ext>
            </a:extLst>
          </p:cNvPr>
          <p:cNvPicPr>
            <a:picLocks noGrp="1" noChangeAspect="1"/>
          </p:cNvPicPr>
          <p:nvPr>
            <p:ph idx="1"/>
          </p:nvPr>
        </p:nvPicPr>
        <p:blipFill rotWithShape="1">
          <a:blip r:embed="rId2"/>
          <a:srcRect t="3987" b="10383"/>
          <a:stretch/>
        </p:blipFill>
        <p:spPr>
          <a:xfrm>
            <a:off x="0" y="-15000"/>
            <a:ext cx="12192000" cy="6873000"/>
          </a:xfrm>
        </p:spPr>
      </p:pic>
      <p:sp>
        <p:nvSpPr>
          <p:cNvPr id="11" name="Title 1">
            <a:extLst>
              <a:ext uri="{FF2B5EF4-FFF2-40B4-BE49-F238E27FC236}">
                <a16:creationId xmlns:a16="http://schemas.microsoft.com/office/drawing/2014/main" id="{0FEA2C4A-5BA6-4B42-AD47-E3BCD2CD0A35}"/>
              </a:ext>
            </a:extLst>
          </p:cNvPr>
          <p:cNvSpPr txBox="1">
            <a:spLocks/>
          </p:cNvSpPr>
          <p:nvPr/>
        </p:nvSpPr>
        <p:spPr>
          <a:xfrm>
            <a:off x="1735653" y="1494426"/>
            <a:ext cx="8720688" cy="7066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err="1">
                <a:ln>
                  <a:noFill/>
                </a:ln>
                <a:solidFill>
                  <a:srgbClr val="FFFFFF"/>
                </a:solidFill>
                <a:effectLst/>
                <a:uLnTx/>
                <a:uFillTx/>
                <a:latin typeface="Calibri" panose="020F0502020204030204"/>
                <a:ea typeface="+mj-ea"/>
                <a:cs typeface="+mj-cs"/>
              </a:rPr>
              <a:t>Vornankorven</a:t>
            </a:r>
            <a:r>
              <a:rPr kumimoji="0" lang="fi-FI" sz="3200" b="1" i="0" u="none" strike="noStrike" kern="1200" cap="none" spc="0" normalizeH="0" baseline="0" noProof="0" dirty="0">
                <a:ln>
                  <a:noFill/>
                </a:ln>
                <a:solidFill>
                  <a:srgbClr val="FFFFFF"/>
                </a:solidFill>
                <a:effectLst/>
                <a:uLnTx/>
                <a:uFillTx/>
                <a:latin typeface="Calibri" panose="020F0502020204030204"/>
                <a:ea typeface="+mj-ea"/>
                <a:cs typeface="+mj-cs"/>
              </a:rPr>
              <a:t> tuulivoimahanke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a:ln>
                  <a:noFill/>
                </a:ln>
                <a:solidFill>
                  <a:srgbClr val="FFFFFF"/>
                </a:solidFill>
                <a:effectLst/>
                <a:uLnTx/>
                <a:uFillTx/>
                <a:latin typeface="Calibri" panose="020F0502020204030204"/>
                <a:ea typeface="+mj-ea"/>
                <a:cs typeface="+mj-cs"/>
              </a:rPr>
              <a:t>Pielavesi ja Kuopio</a:t>
            </a:r>
          </a:p>
        </p:txBody>
      </p:sp>
      <p:sp>
        <p:nvSpPr>
          <p:cNvPr id="15" name="Subtitle 2">
            <a:extLst>
              <a:ext uri="{FF2B5EF4-FFF2-40B4-BE49-F238E27FC236}">
                <a16:creationId xmlns:a16="http://schemas.microsoft.com/office/drawing/2014/main" id="{DFB5A15C-0C1A-43D5-A8FB-490303FC9135}"/>
              </a:ext>
            </a:extLst>
          </p:cNvPr>
          <p:cNvSpPr txBox="1">
            <a:spLocks/>
          </p:cNvSpPr>
          <p:nvPr/>
        </p:nvSpPr>
        <p:spPr>
          <a:xfrm>
            <a:off x="2495600" y="4245617"/>
            <a:ext cx="7610400" cy="463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95D0F"/>
              </a:buClr>
              <a:buFont typeface="Wingdings" panose="05000000000000000000" pitchFamily="2" charset="2"/>
              <a:buChar char="ü"/>
              <a:defRPr sz="2400" kern="1200">
                <a:solidFill>
                  <a:srgbClr val="00565E"/>
                </a:solidFill>
                <a:latin typeface="+mn-lt"/>
                <a:ea typeface="+mn-ea"/>
                <a:cs typeface="+mn-cs"/>
              </a:defRPr>
            </a:lvl1pPr>
            <a:lvl2pPr marL="685800" indent="-228600" algn="l" defTabSz="914400" rtl="0" eaLnBrk="1" latinLnBrk="0" hangingPunct="1">
              <a:lnSpc>
                <a:spcPct val="90000"/>
              </a:lnSpc>
              <a:spcBef>
                <a:spcPts val="500"/>
              </a:spcBef>
              <a:buClr>
                <a:srgbClr val="E95D0F"/>
              </a:buClr>
              <a:buFont typeface="Wingdings" panose="05000000000000000000" pitchFamily="2" charset="2"/>
              <a:buChar char="ü"/>
              <a:defRPr sz="2000" kern="1200">
                <a:solidFill>
                  <a:srgbClr val="00565E"/>
                </a:solidFill>
                <a:latin typeface="+mn-lt"/>
                <a:ea typeface="+mn-ea"/>
                <a:cs typeface="+mn-cs"/>
              </a:defRPr>
            </a:lvl2pPr>
            <a:lvl3pPr marL="11430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3pPr>
            <a:lvl4pPr marL="16002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4pPr>
            <a:lvl5pPr marL="20574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None/>
              <a:tabLst/>
              <a:defRPr/>
            </a:pPr>
            <a:r>
              <a:rPr kumimoji="0" lang="fi-FI" sz="2800" b="0" i="0" u="none" strike="noStrike" kern="1200" cap="none" spc="0" normalizeH="0" baseline="0" noProof="0" dirty="0">
                <a:ln>
                  <a:noFill/>
                </a:ln>
                <a:solidFill>
                  <a:srgbClr val="FFFFFF"/>
                </a:solidFill>
                <a:effectLst/>
                <a:uLnTx/>
                <a:uFillTx/>
                <a:latin typeface="Calibri" panose="020F0502020204030204"/>
                <a:ea typeface="+mn-ea"/>
                <a:cs typeface="+mn-cs"/>
              </a:rPr>
              <a:t>YVA-ohjelmavaihe</a:t>
            </a:r>
          </a:p>
          <a:p>
            <a:pPr marL="0" marR="0" lvl="0" indent="0" algn="ctr" defTabSz="914400" rtl="0" eaLnBrk="1" fontAlgn="auto" latinLnBrk="0" hangingPunct="1">
              <a:lnSpc>
                <a:spcPct val="90000"/>
              </a:lnSpc>
              <a:spcBef>
                <a:spcPts val="1000"/>
              </a:spcBef>
              <a:spcAft>
                <a:spcPts val="0"/>
              </a:spcAft>
              <a:buClr>
                <a:srgbClr val="E95D0F"/>
              </a:buClr>
              <a:buSzTx/>
              <a:buFont typeface="Wingdings" panose="05000000000000000000" pitchFamily="2" charset="2"/>
              <a:buNone/>
              <a:tabLst/>
              <a:defRPr/>
            </a:pPr>
            <a:r>
              <a:rPr lang="fi-FI" sz="2800" dirty="0">
                <a:solidFill>
                  <a:srgbClr val="FFFFFF"/>
                </a:solidFill>
                <a:latin typeface="Calibri" panose="020F0502020204030204"/>
              </a:rPr>
              <a:t>Yleisötilaisuus</a:t>
            </a:r>
            <a:endParaRPr kumimoji="0" lang="fi-FI" sz="2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Kuva 16">
            <a:extLst>
              <a:ext uri="{FF2B5EF4-FFF2-40B4-BE49-F238E27FC236}">
                <a16:creationId xmlns:a16="http://schemas.microsoft.com/office/drawing/2014/main" id="{818FCDBB-4EA3-4918-AC31-F3ECDF7251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5636" y="266007"/>
            <a:ext cx="1454728" cy="540328"/>
          </a:xfrm>
          <a:prstGeom prst="rect">
            <a:avLst/>
          </a:prstGeom>
          <a:noFill/>
        </p:spPr>
      </p:pic>
      <p:sp>
        <p:nvSpPr>
          <p:cNvPr id="18" name="Tekstiruutu 17">
            <a:extLst>
              <a:ext uri="{FF2B5EF4-FFF2-40B4-BE49-F238E27FC236}">
                <a16:creationId xmlns:a16="http://schemas.microsoft.com/office/drawing/2014/main" id="{67D32913-A6F1-42A9-B796-0DBE34F4FBD2}"/>
              </a:ext>
            </a:extLst>
          </p:cNvPr>
          <p:cNvSpPr txBox="1"/>
          <p:nvPr/>
        </p:nvSpPr>
        <p:spPr>
          <a:xfrm>
            <a:off x="4743918" y="6275368"/>
            <a:ext cx="40658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1" u="none" strike="noStrike" kern="1200" cap="none" spc="0" normalizeH="0" baseline="0" noProof="0" dirty="0">
                <a:ln>
                  <a:noFill/>
                </a:ln>
                <a:solidFill>
                  <a:srgbClr val="FFFFFF"/>
                </a:solidFill>
                <a:effectLst/>
                <a:uLnTx/>
                <a:uFillTx/>
                <a:latin typeface="Candara" panose="020E0502030303020204" pitchFamily="34" charset="0"/>
                <a:ea typeface="+mn-ea"/>
                <a:cs typeface="Angsana New" panose="020B0502040204020203" pitchFamily="18" charset="-34"/>
              </a:rPr>
              <a:t>FCG Finnish Consulting Group Oy</a:t>
            </a:r>
          </a:p>
        </p:txBody>
      </p:sp>
    </p:spTree>
    <p:extLst>
      <p:ext uri="{BB962C8B-B14F-4D97-AF65-F5344CB8AC3E}">
        <p14:creationId xmlns:p14="http://schemas.microsoft.com/office/powerpoint/2010/main" val="1725674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B842BDB-C567-5B58-06AA-5E402C4A16FA}"/>
              </a:ext>
            </a:extLst>
          </p:cNvPr>
          <p:cNvSpPr>
            <a:spLocks noGrp="1"/>
          </p:cNvSpPr>
          <p:nvPr>
            <p:ph type="sldNum" sz="quarter" idx="12"/>
          </p:nvPr>
        </p:nvSpPr>
        <p:spPr>
          <a:xfrm>
            <a:off x="9952962" y="6356350"/>
            <a:ext cx="1080000" cy="365125"/>
          </a:xfrm>
        </p:spPr>
        <p:txBody>
          <a:bodyPr anchor="ctr">
            <a:normAutofit/>
          </a:bodyPr>
          <a:lstStyle/>
          <a:p>
            <a:pPr>
              <a:spcAft>
                <a:spcPts val="600"/>
              </a:spcAft>
            </a:pPr>
            <a:fld id="{F26F888F-55E1-EB4C-817C-6B924877C76D}" type="slidenum">
              <a:rPr lang="fi-FI" smtClean="0"/>
              <a:pPr>
                <a:spcAft>
                  <a:spcPts val="600"/>
                </a:spcAft>
              </a:pPr>
              <a:t>26</a:t>
            </a:fld>
            <a:endParaRPr lang="fi-FI"/>
          </a:p>
        </p:txBody>
      </p:sp>
      <p:sp>
        <p:nvSpPr>
          <p:cNvPr id="4" name="Title 3"/>
          <p:cNvSpPr>
            <a:spLocks noGrp="1"/>
          </p:cNvSpPr>
          <p:nvPr>
            <p:ph type="title"/>
          </p:nvPr>
        </p:nvSpPr>
        <p:spPr>
          <a:xfrm>
            <a:off x="695400" y="2132856"/>
            <a:ext cx="5154727" cy="1595850"/>
          </a:xfrm>
        </p:spPr>
        <p:txBody>
          <a:bodyPr anchor="b">
            <a:noAutofit/>
          </a:bodyPr>
          <a:lstStyle/>
          <a:p>
            <a:r>
              <a:rPr lang="fi-FI" sz="3600" dirty="0"/>
              <a:t>YVA- ja kaavamenettelyt </a:t>
            </a:r>
            <a:r>
              <a:rPr lang="fi-FI" sz="3600" dirty="0" err="1"/>
              <a:t>Vornankorven</a:t>
            </a:r>
            <a:r>
              <a:rPr lang="fi-FI" sz="3600" dirty="0"/>
              <a:t> tuulivoimahankkeessa</a:t>
            </a:r>
          </a:p>
        </p:txBody>
      </p:sp>
    </p:spTree>
    <p:extLst>
      <p:ext uri="{BB962C8B-B14F-4D97-AF65-F5344CB8AC3E}">
        <p14:creationId xmlns:p14="http://schemas.microsoft.com/office/powerpoint/2010/main" val="81061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55BF5D06-BC3E-4E76-B4F0-6D2B357FD2A3}"/>
              </a:ext>
            </a:extLst>
          </p:cNvPr>
          <p:cNvPicPr>
            <a:picLocks noChangeAspect="1"/>
          </p:cNvPicPr>
          <p:nvPr/>
        </p:nvPicPr>
        <p:blipFill rotWithShape="1">
          <a:blip r:embed="rId2"/>
          <a:srcRect r="3557"/>
          <a:stretch/>
        </p:blipFill>
        <p:spPr>
          <a:xfrm>
            <a:off x="5862742" y="2204864"/>
            <a:ext cx="6303479" cy="3828331"/>
          </a:xfrm>
          <a:prstGeom prst="rect">
            <a:avLst/>
          </a:prstGeom>
        </p:spPr>
      </p:pic>
      <p:sp>
        <p:nvSpPr>
          <p:cNvPr id="2" name="Otsikko 1">
            <a:extLst>
              <a:ext uri="{FF2B5EF4-FFF2-40B4-BE49-F238E27FC236}">
                <a16:creationId xmlns:a16="http://schemas.microsoft.com/office/drawing/2014/main" id="{A328CA93-D55D-4CFA-9D38-57B09008ACC9}"/>
              </a:ext>
            </a:extLst>
          </p:cNvPr>
          <p:cNvSpPr>
            <a:spLocks noGrp="1"/>
          </p:cNvSpPr>
          <p:nvPr>
            <p:ph type="title"/>
          </p:nvPr>
        </p:nvSpPr>
        <p:spPr>
          <a:xfrm>
            <a:off x="407368" y="-21820"/>
            <a:ext cx="8784976" cy="822528"/>
          </a:xfrm>
        </p:spPr>
        <p:txBody>
          <a:bodyPr>
            <a:noAutofit/>
          </a:bodyPr>
          <a:lstStyle/>
          <a:p>
            <a:r>
              <a:rPr lang="fi-FI" sz="3200" dirty="0"/>
              <a:t>YVA-menettelyn vaiheet ja YVA-ohjelman sisältö </a:t>
            </a:r>
          </a:p>
        </p:txBody>
      </p:sp>
      <p:sp>
        <p:nvSpPr>
          <p:cNvPr id="7" name="Rectangle 13">
            <a:extLst>
              <a:ext uri="{FF2B5EF4-FFF2-40B4-BE49-F238E27FC236}">
                <a16:creationId xmlns:a16="http://schemas.microsoft.com/office/drawing/2014/main" id="{FF6FCEBF-94FE-4C70-AB14-24821AC4D5CC}"/>
              </a:ext>
            </a:extLst>
          </p:cNvPr>
          <p:cNvSpPr/>
          <p:nvPr/>
        </p:nvSpPr>
        <p:spPr>
          <a:xfrm>
            <a:off x="119921" y="3284984"/>
            <a:ext cx="6192688" cy="3354765"/>
          </a:xfrm>
          <a:prstGeom prst="rect">
            <a:avLst/>
          </a:prstGeom>
        </p:spPr>
        <p:txBody>
          <a:bodyPr wrap="square">
            <a:spAutoFit/>
          </a:bodyPr>
          <a:lstStyle/>
          <a:p>
            <a:pPr marL="285750" indent="-285750">
              <a:buFont typeface="Arial" panose="020B0604020202020204" pitchFamily="34" charset="0"/>
              <a:buChar char="•"/>
            </a:pPr>
            <a:r>
              <a:rPr lang="fi-FI" sz="1600" b="1" dirty="0">
                <a:solidFill>
                  <a:srgbClr val="00565E"/>
                </a:solidFill>
              </a:rPr>
              <a:t>Arviointiohjelma</a:t>
            </a:r>
            <a:r>
              <a:rPr lang="fi-FI" sz="1600" dirty="0">
                <a:solidFill>
                  <a:srgbClr val="00565E"/>
                </a:solidFill>
              </a:rPr>
              <a:t> on selvitys hankealueen nykytilasta ja suunnitelma siitä, mitä vaikutuksia selvitetään ja millä tavoin selvitykset toteutetaan</a:t>
            </a:r>
          </a:p>
          <a:p>
            <a:pPr marL="285750" indent="-285750">
              <a:buFont typeface="Arial" panose="020B0604020202020204" pitchFamily="34" charset="0"/>
              <a:buChar char="•"/>
            </a:pPr>
            <a:endParaRPr lang="fi-FI" sz="1600" dirty="0">
              <a:solidFill>
                <a:srgbClr val="00565E"/>
              </a:solidFill>
            </a:endParaRPr>
          </a:p>
          <a:p>
            <a:pPr marL="285750" indent="-285750">
              <a:spcAft>
                <a:spcPts val="600"/>
              </a:spcAft>
              <a:buFont typeface="Arial" panose="020B0604020202020204" pitchFamily="34" charset="0"/>
              <a:buChar char="•"/>
            </a:pPr>
            <a:r>
              <a:rPr lang="fi-FI" sz="1600" b="1" dirty="0">
                <a:solidFill>
                  <a:srgbClr val="00565E"/>
                </a:solidFill>
              </a:rPr>
              <a:t>YVA-ohjelman pääkohdat</a:t>
            </a:r>
          </a:p>
          <a:p>
            <a:pPr marL="742950" lvl="1" indent="-285750">
              <a:spcAft>
                <a:spcPts val="600"/>
              </a:spcAft>
              <a:buFont typeface="Arial" panose="020B0604020202020204" pitchFamily="34" charset="0"/>
              <a:buChar char="•"/>
            </a:pPr>
            <a:r>
              <a:rPr lang="fi-FI" sz="1400" dirty="0">
                <a:solidFill>
                  <a:srgbClr val="00565E"/>
                </a:solidFill>
              </a:rPr>
              <a:t>Hankkeen kuvaus</a:t>
            </a:r>
          </a:p>
          <a:p>
            <a:pPr marL="742950" lvl="1" indent="-285750">
              <a:spcAft>
                <a:spcPts val="600"/>
              </a:spcAft>
              <a:buFont typeface="Arial" panose="020B0604020202020204" pitchFamily="34" charset="0"/>
              <a:buChar char="•"/>
            </a:pPr>
            <a:r>
              <a:rPr lang="fi-FI" sz="1400" dirty="0">
                <a:solidFill>
                  <a:srgbClr val="00565E"/>
                </a:solidFill>
              </a:rPr>
              <a:t>Hankkeen vaihtoehdot</a:t>
            </a:r>
          </a:p>
          <a:p>
            <a:pPr marL="742950" lvl="1" indent="-285750">
              <a:spcAft>
                <a:spcPts val="600"/>
              </a:spcAft>
              <a:buFont typeface="Arial" panose="020B0604020202020204" pitchFamily="34" charset="0"/>
              <a:buChar char="•"/>
            </a:pPr>
            <a:r>
              <a:rPr lang="fi-FI" sz="1400" dirty="0">
                <a:solidFill>
                  <a:srgbClr val="00565E"/>
                </a:solidFill>
              </a:rPr>
              <a:t>Ympäristövaikutusten arviointimenettelyn kuvaus</a:t>
            </a:r>
          </a:p>
          <a:p>
            <a:pPr marL="742950" lvl="1" indent="-285750">
              <a:spcAft>
                <a:spcPts val="600"/>
              </a:spcAft>
              <a:buFont typeface="Arial" panose="020B0604020202020204" pitchFamily="34" charset="0"/>
              <a:buChar char="•"/>
            </a:pPr>
            <a:r>
              <a:rPr lang="fi-FI" sz="1400" b="1" dirty="0">
                <a:solidFill>
                  <a:srgbClr val="00565E"/>
                </a:solidFill>
              </a:rPr>
              <a:t>Ympäristön nykytilan kuvaus</a:t>
            </a:r>
          </a:p>
          <a:p>
            <a:pPr marL="742950" lvl="1" indent="-285750">
              <a:spcAft>
                <a:spcPts val="600"/>
              </a:spcAft>
              <a:buFont typeface="Arial" panose="020B0604020202020204" pitchFamily="34" charset="0"/>
              <a:buChar char="•"/>
            </a:pPr>
            <a:r>
              <a:rPr lang="fi-FI" sz="1400" b="1" dirty="0">
                <a:solidFill>
                  <a:srgbClr val="00565E"/>
                </a:solidFill>
              </a:rPr>
              <a:t>Arvioitavat ympäristövaikutukset ja laadittavat selvitykset</a:t>
            </a:r>
          </a:p>
          <a:p>
            <a:pPr marL="285750" indent="-285750">
              <a:buFont typeface="Arial" panose="020B0604020202020204" pitchFamily="34" charset="0"/>
              <a:buChar char="•"/>
            </a:pPr>
            <a:endParaRPr lang="fi-FI" sz="1600" dirty="0">
              <a:solidFill>
                <a:srgbClr val="00565E"/>
              </a:solidFill>
            </a:endParaRPr>
          </a:p>
          <a:p>
            <a:pPr marL="285750" indent="-285750">
              <a:buFont typeface="Arial" panose="020B0604020202020204" pitchFamily="34" charset="0"/>
              <a:buChar char="•"/>
            </a:pPr>
            <a:endParaRPr lang="fi-FI" sz="1600" dirty="0">
              <a:solidFill>
                <a:srgbClr val="00565E"/>
              </a:solidFill>
            </a:endParaRPr>
          </a:p>
        </p:txBody>
      </p:sp>
      <p:sp>
        <p:nvSpPr>
          <p:cNvPr id="13" name="Tekstiruutu 12">
            <a:extLst>
              <a:ext uri="{FF2B5EF4-FFF2-40B4-BE49-F238E27FC236}">
                <a16:creationId xmlns:a16="http://schemas.microsoft.com/office/drawing/2014/main" id="{4CB57233-5619-4DA1-B662-6C76D3C073A1}"/>
              </a:ext>
            </a:extLst>
          </p:cNvPr>
          <p:cNvSpPr txBox="1"/>
          <p:nvPr/>
        </p:nvSpPr>
        <p:spPr>
          <a:xfrm>
            <a:off x="119336" y="824805"/>
            <a:ext cx="7128792" cy="1800493"/>
          </a:xfrm>
          <a:prstGeom prst="rect">
            <a:avLst/>
          </a:prstGeom>
          <a:noFill/>
        </p:spPr>
        <p:txBody>
          <a:bodyPr wrap="square" rtlCol="0">
            <a:spAutoFit/>
          </a:bodyPr>
          <a:lstStyle/>
          <a:p>
            <a:pPr marL="285750" indent="-285750">
              <a:spcAft>
                <a:spcPts val="600"/>
              </a:spcAft>
              <a:buClr>
                <a:srgbClr val="00565E"/>
              </a:buClr>
              <a:buFont typeface="Arial" panose="020B0604020202020204" pitchFamily="34" charset="0"/>
              <a:buChar char="•"/>
            </a:pPr>
            <a:r>
              <a:rPr lang="fi-FI" sz="1600" dirty="0">
                <a:solidFill>
                  <a:srgbClr val="00565E"/>
                </a:solidFill>
              </a:rPr>
              <a:t>YVA-menettelyä sovelletaan lain mukaan (YVA-laki 252/2017) hankkeissa, joissa laitosten määrä on vähintään 10 kappaletta tai joissa kokonaisteho on vähintään 45 megawattia. </a:t>
            </a:r>
          </a:p>
          <a:p>
            <a:pPr marL="285750" indent="-285750">
              <a:spcAft>
                <a:spcPts val="600"/>
              </a:spcAft>
              <a:buClr>
                <a:srgbClr val="00565E"/>
              </a:buClr>
              <a:buFont typeface="Arial" panose="020B0604020202020204" pitchFamily="34" charset="0"/>
              <a:buChar char="•"/>
            </a:pPr>
            <a:r>
              <a:rPr lang="fi-FI" sz="1600" b="1" dirty="0">
                <a:solidFill>
                  <a:srgbClr val="00565E"/>
                </a:solidFill>
              </a:rPr>
              <a:t>YVA- menettely on kaksivaiheinen</a:t>
            </a:r>
          </a:p>
          <a:p>
            <a:pPr marL="742950" lvl="1" indent="-285750">
              <a:spcAft>
                <a:spcPts val="600"/>
              </a:spcAft>
              <a:buClr>
                <a:srgbClr val="00565E"/>
              </a:buClr>
              <a:buFont typeface="Arial" panose="020B0604020202020204" pitchFamily="34" charset="0"/>
              <a:buChar char="•"/>
            </a:pPr>
            <a:r>
              <a:rPr lang="fi-FI" sz="1600" dirty="0">
                <a:solidFill>
                  <a:srgbClr val="00565E"/>
                </a:solidFill>
              </a:rPr>
              <a:t>YVA-ohjelmavaihe (työsuunnitelma)</a:t>
            </a:r>
          </a:p>
          <a:p>
            <a:pPr marL="742950" lvl="1" indent="-285750">
              <a:spcAft>
                <a:spcPts val="600"/>
              </a:spcAft>
              <a:buClr>
                <a:srgbClr val="00565E"/>
              </a:buClr>
              <a:buFont typeface="Arial" panose="020B0604020202020204" pitchFamily="34" charset="0"/>
              <a:buChar char="•"/>
            </a:pPr>
            <a:r>
              <a:rPr lang="fi-FI" sz="1600" dirty="0">
                <a:solidFill>
                  <a:srgbClr val="00565E"/>
                </a:solidFill>
              </a:rPr>
              <a:t>YVA-selostusvaihe (varsinainen arviointityö ja tulokset)</a:t>
            </a:r>
          </a:p>
        </p:txBody>
      </p:sp>
    </p:spTree>
    <p:extLst>
      <p:ext uri="{BB962C8B-B14F-4D97-AF65-F5344CB8AC3E}">
        <p14:creationId xmlns:p14="http://schemas.microsoft.com/office/powerpoint/2010/main" val="3011412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976D5D8-1E5A-4D9E-BF31-55FEFAD6755F}"/>
              </a:ext>
            </a:extLst>
          </p:cNvPr>
          <p:cNvPicPr>
            <a:picLocks noChangeAspect="1"/>
          </p:cNvPicPr>
          <p:nvPr/>
        </p:nvPicPr>
        <p:blipFill>
          <a:blip r:embed="rId2"/>
          <a:stretch>
            <a:fillRect/>
          </a:stretch>
        </p:blipFill>
        <p:spPr>
          <a:xfrm>
            <a:off x="5483815" y="1686236"/>
            <a:ext cx="6120914" cy="3182388"/>
          </a:xfrm>
          <a:prstGeom prst="rect">
            <a:avLst/>
          </a:prstGeom>
        </p:spPr>
      </p:pic>
      <p:sp>
        <p:nvSpPr>
          <p:cNvPr id="2" name="Title 1"/>
          <p:cNvSpPr>
            <a:spLocks noGrp="1"/>
          </p:cNvSpPr>
          <p:nvPr>
            <p:ph type="title"/>
          </p:nvPr>
        </p:nvSpPr>
        <p:spPr>
          <a:xfrm>
            <a:off x="363667" y="50100"/>
            <a:ext cx="11521280" cy="822528"/>
          </a:xfrm>
        </p:spPr>
        <p:txBody>
          <a:bodyPr>
            <a:noAutofit/>
          </a:bodyPr>
          <a:lstStyle/>
          <a:p>
            <a:r>
              <a:rPr lang="fi-FI" sz="3200" dirty="0"/>
              <a:t>YVA- ja kaavamenettelyt </a:t>
            </a:r>
            <a:r>
              <a:rPr lang="fi-FI" sz="3200" dirty="0" err="1"/>
              <a:t>Vornankorven</a:t>
            </a:r>
            <a:r>
              <a:rPr lang="fi-FI" sz="3200" dirty="0"/>
              <a:t> tuulivoimahankkeessa</a:t>
            </a:r>
          </a:p>
        </p:txBody>
      </p:sp>
      <p:sp>
        <p:nvSpPr>
          <p:cNvPr id="5" name="Content Placeholder 2"/>
          <p:cNvSpPr txBox="1">
            <a:spLocks/>
          </p:cNvSpPr>
          <p:nvPr/>
        </p:nvSpPr>
        <p:spPr>
          <a:xfrm>
            <a:off x="335360" y="1292400"/>
            <a:ext cx="5664629" cy="4752000"/>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indent="-228594"/>
            <a:endParaRPr lang="fi-FI" sz="1867" dirty="0">
              <a:solidFill>
                <a:schemeClr val="tx1"/>
              </a:solidFill>
            </a:endParaRPr>
          </a:p>
        </p:txBody>
      </p:sp>
      <p:sp>
        <p:nvSpPr>
          <p:cNvPr id="8" name="Content Placeholder 2"/>
          <p:cNvSpPr txBox="1">
            <a:spLocks/>
          </p:cNvSpPr>
          <p:nvPr/>
        </p:nvSpPr>
        <p:spPr>
          <a:xfrm>
            <a:off x="335361" y="1399589"/>
            <a:ext cx="4680520" cy="3704980"/>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indent="-228594"/>
            <a:endParaRPr lang="fi-FI" sz="2133" dirty="0">
              <a:solidFill>
                <a:schemeClr val="tx1">
                  <a:lumMod val="65000"/>
                  <a:lumOff val="35000"/>
                </a:schemeClr>
              </a:solidFill>
            </a:endParaRPr>
          </a:p>
          <a:p>
            <a:pPr marL="0" indent="0">
              <a:buNone/>
            </a:pPr>
            <a:endParaRPr lang="fi-FI" sz="2133" dirty="0">
              <a:solidFill>
                <a:schemeClr val="tx1">
                  <a:lumMod val="65000"/>
                  <a:lumOff val="35000"/>
                </a:schemeClr>
              </a:solidFill>
            </a:endParaRPr>
          </a:p>
        </p:txBody>
      </p:sp>
      <p:sp>
        <p:nvSpPr>
          <p:cNvPr id="14" name="Rectangle 13">
            <a:extLst>
              <a:ext uri="{FF2B5EF4-FFF2-40B4-BE49-F238E27FC236}">
                <a16:creationId xmlns:a16="http://schemas.microsoft.com/office/drawing/2014/main" id="{8DFB8828-05C2-47FF-91FA-468FE38150E0}"/>
              </a:ext>
            </a:extLst>
          </p:cNvPr>
          <p:cNvSpPr/>
          <p:nvPr/>
        </p:nvSpPr>
        <p:spPr>
          <a:xfrm>
            <a:off x="287042" y="1052736"/>
            <a:ext cx="5300467" cy="4031873"/>
          </a:xfrm>
          <a:prstGeom prst="rect">
            <a:avLst/>
          </a:prstGeom>
        </p:spPr>
        <p:txBody>
          <a:bodyPr wrap="square">
            <a:spAutoFit/>
          </a:bodyPr>
          <a:lstStyle/>
          <a:p>
            <a:pPr marL="285750" indent="-285750">
              <a:spcAft>
                <a:spcPts val="1200"/>
              </a:spcAft>
              <a:buFont typeface="Arial" panose="020B0604020202020204" pitchFamily="34" charset="0"/>
              <a:buChar char="•"/>
            </a:pPr>
            <a:r>
              <a:rPr lang="fi-FI" dirty="0">
                <a:solidFill>
                  <a:schemeClr val="tx2"/>
                </a:solidFill>
              </a:rPr>
              <a:t>YVA-ohjelman laatiminen ja luontoselvitykset hankealueella on aloitettu kevättalvella ja keväällä 2023</a:t>
            </a:r>
          </a:p>
          <a:p>
            <a:pPr marL="285750" indent="-285750">
              <a:spcAft>
                <a:spcPts val="1200"/>
              </a:spcAft>
              <a:buFont typeface="Arial" panose="020B0604020202020204" pitchFamily="34" charset="0"/>
              <a:buChar char="•"/>
            </a:pPr>
            <a:r>
              <a:rPr lang="fi-FI" dirty="0">
                <a:solidFill>
                  <a:schemeClr val="tx2"/>
                </a:solidFill>
                <a:latin typeface="Calibri" panose="020F0502020204030204" pitchFamily="34" charset="0"/>
                <a:cs typeface="Times New Roman" panose="02020603050405020304" pitchFamily="18" charset="0"/>
              </a:rPr>
              <a:t>YVA-ohjelma on asetettu nähtäville elokuussa 2023 ja YVA-selostus on tarkoitus asettaa nähtäville alkuvuodesta 2024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mn-ea"/>
                <a:cs typeface="Times New Roman" panose="02020603050405020304" pitchFamily="18" charset="0"/>
              </a:rPr>
              <a:t>Tuulivoimahankkeen rakennuslupien myöntäminen edellyttää YVA-menettelyn lisäksi maankäyttö- ja rakennuslain mukaisen kaavan laatimista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i-FI" dirty="0">
                <a:solidFill>
                  <a:srgbClr val="00565E"/>
                </a:solidFill>
                <a:latin typeface="Calibri" panose="020F0502020204030204" pitchFamily="34" charset="0"/>
                <a:cs typeface="Times New Roman" panose="02020603050405020304" pitchFamily="18" charset="0"/>
              </a:rPr>
              <a:t>Kaavoitusprosessi on työn alla</a:t>
            </a:r>
            <a:endPar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mn-ea"/>
              <a:cs typeface="Times New Roman" panose="02020603050405020304" pitchFamily="18" charset="0"/>
            </a:endParaRPr>
          </a:p>
          <a:p>
            <a:pPr marL="285750" indent="-285750">
              <a:buFont typeface="Arial" panose="020B0604020202020204" pitchFamily="34" charset="0"/>
              <a:buChar char="•"/>
            </a:pPr>
            <a:endParaRPr lang="fi-FI" dirty="0">
              <a:solidFill>
                <a:srgbClr val="00565E"/>
              </a:solidFill>
            </a:endParaRPr>
          </a:p>
          <a:p>
            <a:pPr marL="285750" indent="-285750">
              <a:buFont typeface="Arial" panose="020B0604020202020204" pitchFamily="34" charset="0"/>
              <a:buChar char="•"/>
            </a:pPr>
            <a:endParaRPr lang="fi-FI" dirty="0">
              <a:solidFill>
                <a:srgbClr val="00565E"/>
              </a:solidFill>
            </a:endParaRPr>
          </a:p>
        </p:txBody>
      </p:sp>
      <p:sp>
        <p:nvSpPr>
          <p:cNvPr id="16" name="Tekstiruutu 15">
            <a:extLst>
              <a:ext uri="{FF2B5EF4-FFF2-40B4-BE49-F238E27FC236}">
                <a16:creationId xmlns:a16="http://schemas.microsoft.com/office/drawing/2014/main" id="{854142EE-BA06-437E-A166-1CA4D96676F1}"/>
              </a:ext>
            </a:extLst>
          </p:cNvPr>
          <p:cNvSpPr txBox="1"/>
          <p:nvPr/>
        </p:nvSpPr>
        <p:spPr>
          <a:xfrm>
            <a:off x="5854232" y="5249153"/>
            <a:ext cx="105972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Elokuu 2023</a:t>
            </a:r>
          </a:p>
        </p:txBody>
      </p:sp>
      <p:sp>
        <p:nvSpPr>
          <p:cNvPr id="17" name="Tekstiruutu 16">
            <a:extLst>
              <a:ext uri="{FF2B5EF4-FFF2-40B4-BE49-F238E27FC236}">
                <a16:creationId xmlns:a16="http://schemas.microsoft.com/office/drawing/2014/main" id="{E39F02D8-059E-49F7-8FAF-C5AA29957601}"/>
              </a:ext>
            </a:extLst>
          </p:cNvPr>
          <p:cNvSpPr txBox="1"/>
          <p:nvPr/>
        </p:nvSpPr>
        <p:spPr>
          <a:xfrm>
            <a:off x="7315736" y="5249153"/>
            <a:ext cx="110512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Alkuvuosi 2024</a:t>
            </a:r>
          </a:p>
        </p:txBody>
      </p:sp>
      <p:sp>
        <p:nvSpPr>
          <p:cNvPr id="18" name="Tekstiruutu 17">
            <a:extLst>
              <a:ext uri="{FF2B5EF4-FFF2-40B4-BE49-F238E27FC236}">
                <a16:creationId xmlns:a16="http://schemas.microsoft.com/office/drawing/2014/main" id="{9493B14D-7485-47AB-9DD3-6D6913A71091}"/>
              </a:ext>
            </a:extLst>
          </p:cNvPr>
          <p:cNvSpPr txBox="1"/>
          <p:nvPr/>
        </p:nvSpPr>
        <p:spPr>
          <a:xfrm>
            <a:off x="8976321" y="1143568"/>
            <a:ext cx="79208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Syksy 2024</a:t>
            </a:r>
          </a:p>
        </p:txBody>
      </p:sp>
      <p:cxnSp>
        <p:nvCxnSpPr>
          <p:cNvPr id="20" name="Suora nuoliyhdysviiva 19">
            <a:extLst>
              <a:ext uri="{FF2B5EF4-FFF2-40B4-BE49-F238E27FC236}">
                <a16:creationId xmlns:a16="http://schemas.microsoft.com/office/drawing/2014/main" id="{2122F42D-D3BD-44BC-8F2A-E84819CB585F}"/>
              </a:ext>
            </a:extLst>
          </p:cNvPr>
          <p:cNvCxnSpPr>
            <a:cxnSpLocks/>
            <a:stCxn id="16" idx="0"/>
          </p:cNvCxnSpPr>
          <p:nvPr/>
        </p:nvCxnSpPr>
        <p:spPr>
          <a:xfrm flipH="1" flipV="1">
            <a:off x="6366304" y="4479545"/>
            <a:ext cx="17792" cy="769608"/>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uora nuoliyhdysviiva 21">
            <a:extLst>
              <a:ext uri="{FF2B5EF4-FFF2-40B4-BE49-F238E27FC236}">
                <a16:creationId xmlns:a16="http://schemas.microsoft.com/office/drawing/2014/main" id="{D69C3E96-5941-4D9C-AD4F-018181E3DA74}"/>
              </a:ext>
            </a:extLst>
          </p:cNvPr>
          <p:cNvCxnSpPr>
            <a:cxnSpLocks/>
          </p:cNvCxnSpPr>
          <p:nvPr/>
        </p:nvCxnSpPr>
        <p:spPr>
          <a:xfrm flipV="1">
            <a:off x="7824192" y="4472826"/>
            <a:ext cx="0" cy="834393"/>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uora nuoliyhdysviiva 23">
            <a:extLst>
              <a:ext uri="{FF2B5EF4-FFF2-40B4-BE49-F238E27FC236}">
                <a16:creationId xmlns:a16="http://schemas.microsoft.com/office/drawing/2014/main" id="{6E9AECE9-C7E5-4EF2-BD94-CA509A9C3E2A}"/>
              </a:ext>
            </a:extLst>
          </p:cNvPr>
          <p:cNvCxnSpPr>
            <a:cxnSpLocks/>
          </p:cNvCxnSpPr>
          <p:nvPr/>
        </p:nvCxnSpPr>
        <p:spPr>
          <a:xfrm flipH="1">
            <a:off x="8544272" y="1789899"/>
            <a:ext cx="866978" cy="486973"/>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3443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B842BDB-C567-5B58-06AA-5E402C4A16FA}"/>
              </a:ext>
            </a:extLst>
          </p:cNvPr>
          <p:cNvSpPr>
            <a:spLocks noGrp="1"/>
          </p:cNvSpPr>
          <p:nvPr>
            <p:ph type="sldNum" sz="quarter" idx="12"/>
          </p:nvPr>
        </p:nvSpPr>
        <p:spPr>
          <a:xfrm>
            <a:off x="9952962" y="6356350"/>
            <a:ext cx="1080000" cy="365125"/>
          </a:xfrm>
        </p:spPr>
        <p:txBody>
          <a:bodyPr anchor="ctr">
            <a:normAutofit/>
          </a:bodyPr>
          <a:lstStyle/>
          <a:p>
            <a:pPr>
              <a:spcAft>
                <a:spcPts val="600"/>
              </a:spcAft>
            </a:pPr>
            <a:fld id="{F26F888F-55E1-EB4C-817C-6B924877C76D}" type="slidenum">
              <a:rPr lang="fi-FI" smtClean="0"/>
              <a:pPr>
                <a:spcAft>
                  <a:spcPts val="600"/>
                </a:spcAft>
              </a:pPr>
              <a:t>29</a:t>
            </a:fld>
            <a:endParaRPr lang="fi-FI"/>
          </a:p>
        </p:txBody>
      </p:sp>
      <p:sp>
        <p:nvSpPr>
          <p:cNvPr id="4" name="Title 3"/>
          <p:cNvSpPr>
            <a:spLocks noGrp="1"/>
          </p:cNvSpPr>
          <p:nvPr>
            <p:ph type="title"/>
          </p:nvPr>
        </p:nvSpPr>
        <p:spPr>
          <a:xfrm>
            <a:off x="695400" y="2132856"/>
            <a:ext cx="5154727" cy="1296144"/>
          </a:xfrm>
        </p:spPr>
        <p:txBody>
          <a:bodyPr anchor="b">
            <a:noAutofit/>
          </a:bodyPr>
          <a:lstStyle/>
          <a:p>
            <a:r>
              <a:rPr lang="fi-FI" sz="3600" dirty="0"/>
              <a:t>Hankkeen yleiskuvaus</a:t>
            </a:r>
          </a:p>
        </p:txBody>
      </p:sp>
    </p:spTree>
    <p:extLst>
      <p:ext uri="{BB962C8B-B14F-4D97-AF65-F5344CB8AC3E}">
        <p14:creationId xmlns:p14="http://schemas.microsoft.com/office/powerpoint/2010/main" val="383197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90B319-9F46-D31A-302A-5A6595E15A31}"/>
              </a:ext>
            </a:extLst>
          </p:cNvPr>
          <p:cNvSpPr>
            <a:spLocks noGrp="1"/>
          </p:cNvSpPr>
          <p:nvPr>
            <p:ph type="ctrTitle"/>
          </p:nvPr>
        </p:nvSpPr>
        <p:spPr/>
        <p:txBody>
          <a:bodyPr/>
          <a:lstStyle/>
          <a:p>
            <a:r>
              <a:rPr lang="fi-FI" dirty="0"/>
              <a:t>Ympäristövaikutusten</a:t>
            </a:r>
            <a:br>
              <a:rPr lang="fi-FI" dirty="0"/>
            </a:br>
            <a:r>
              <a:rPr lang="fi-FI" dirty="0"/>
              <a:t>arviointimenettely (YVA)</a:t>
            </a:r>
          </a:p>
        </p:txBody>
      </p:sp>
      <p:sp>
        <p:nvSpPr>
          <p:cNvPr id="3" name="Alaotsikko 2">
            <a:extLst>
              <a:ext uri="{FF2B5EF4-FFF2-40B4-BE49-F238E27FC236}">
                <a16:creationId xmlns:a16="http://schemas.microsoft.com/office/drawing/2014/main" id="{8FE79829-F181-F0AF-B78D-37ECE57780CD}"/>
              </a:ext>
            </a:extLst>
          </p:cNvPr>
          <p:cNvSpPr>
            <a:spLocks noGrp="1"/>
          </p:cNvSpPr>
          <p:nvPr>
            <p:ph type="subTitle" idx="1"/>
          </p:nvPr>
        </p:nvSpPr>
        <p:spPr/>
        <p:txBody>
          <a:bodyPr/>
          <a:lstStyle/>
          <a:p>
            <a:r>
              <a:rPr lang="fi-FI" dirty="0"/>
              <a:t>Pohjois-Savon ELY- keskus</a:t>
            </a:r>
          </a:p>
        </p:txBody>
      </p:sp>
      <p:sp>
        <p:nvSpPr>
          <p:cNvPr id="4" name="Päivämäärän paikkamerkki 3">
            <a:extLst>
              <a:ext uri="{FF2B5EF4-FFF2-40B4-BE49-F238E27FC236}">
                <a16:creationId xmlns:a16="http://schemas.microsoft.com/office/drawing/2014/main" id="{FCFD834F-E58B-D00D-3B97-36D4A84876F7}"/>
              </a:ext>
            </a:extLst>
          </p:cNvPr>
          <p:cNvSpPr>
            <a:spLocks noGrp="1"/>
          </p:cNvSpPr>
          <p:nvPr>
            <p:ph type="dt" sz="half" idx="10"/>
          </p:nvPr>
        </p:nvSpPr>
        <p:spPr/>
        <p:txBody>
          <a:bodyPr/>
          <a:lstStyle/>
          <a:p>
            <a:pPr marL="0" marR="0" lvl="0" indent="0" algn="r" defTabSz="914400" rtl="0" eaLnBrk="1" fontAlgn="auto" latinLnBrk="0" hangingPunct="1">
              <a:lnSpc>
                <a:spcPct val="110000"/>
              </a:lnSpc>
              <a:spcBef>
                <a:spcPts val="0"/>
              </a:spcBef>
              <a:spcAft>
                <a:spcPts val="0"/>
              </a:spcAft>
              <a:buClr>
                <a:srgbClr val="003883"/>
              </a:buClr>
              <a:buSzTx/>
              <a:buFontTx/>
              <a:buNone/>
              <a:tabLst/>
              <a:defRPr/>
            </a:pPr>
            <a:r>
              <a:rPr kumimoji="0" lang="fi-FI" sz="1600" b="0" i="0" u="none" strike="noStrike" kern="1200" cap="none" spc="0" normalizeH="0" baseline="0" noProof="0" dirty="0">
                <a:ln>
                  <a:noFill/>
                </a:ln>
                <a:solidFill>
                  <a:srgbClr val="003883"/>
                </a:solidFill>
                <a:effectLst/>
                <a:uLnTx/>
                <a:uFillTx/>
                <a:latin typeface="Arial"/>
                <a:ea typeface="+mn-ea"/>
                <a:cs typeface="+mn-cs"/>
              </a:rPr>
              <a:t>15.8.2023</a:t>
            </a:r>
          </a:p>
        </p:txBody>
      </p:sp>
      <p:sp>
        <p:nvSpPr>
          <p:cNvPr id="5" name="Alatunnisteen paikkamerkki 4">
            <a:extLst>
              <a:ext uri="{FF2B5EF4-FFF2-40B4-BE49-F238E27FC236}">
                <a16:creationId xmlns:a16="http://schemas.microsoft.com/office/drawing/2014/main" id="{E15626A4-DDC3-0AFD-9E08-16CB6DD630F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3883"/>
                </a:solidFill>
                <a:effectLst/>
                <a:uLnTx/>
                <a:uFillTx/>
                <a:latin typeface="Arial"/>
                <a:ea typeface="+mn-ea"/>
                <a:cs typeface="+mn-cs"/>
              </a:rPr>
              <a:t>Laura Puoskari</a:t>
            </a:r>
            <a:endParaRPr kumimoji="0" lang="fi-FI" sz="1600" b="0" i="0" u="none" strike="noStrike" kern="1200" cap="none" spc="0" normalizeH="0" baseline="0" noProof="0" dirty="0">
              <a:ln>
                <a:noFill/>
              </a:ln>
              <a:solidFill>
                <a:srgbClr val="003883"/>
              </a:solidFill>
              <a:effectLst/>
              <a:uLnTx/>
              <a:uFillTx/>
              <a:latin typeface="Arial"/>
              <a:ea typeface="+mn-ea"/>
              <a:cs typeface="+mn-cs"/>
            </a:endParaRPr>
          </a:p>
        </p:txBody>
      </p:sp>
    </p:spTree>
    <p:extLst>
      <p:ext uri="{BB962C8B-B14F-4D97-AF65-F5344CB8AC3E}">
        <p14:creationId xmlns:p14="http://schemas.microsoft.com/office/powerpoint/2010/main" val="315729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449505" y="376269"/>
            <a:ext cx="4183503" cy="411425"/>
          </a:xfrm>
        </p:spPr>
        <p:txBody>
          <a:bodyPr>
            <a:noAutofit/>
          </a:bodyPr>
          <a:lstStyle/>
          <a:p>
            <a:r>
              <a:rPr lang="fi-FI" sz="3200" dirty="0">
                <a:solidFill>
                  <a:schemeClr val="tx2"/>
                </a:solidFill>
              </a:rPr>
              <a:t>Hankkeen sijainti</a:t>
            </a:r>
          </a:p>
        </p:txBody>
      </p:sp>
      <p:sp>
        <p:nvSpPr>
          <p:cNvPr id="14" name="Content Placeholder 2">
            <a:extLst>
              <a:ext uri="{FF2B5EF4-FFF2-40B4-BE49-F238E27FC236}">
                <a16:creationId xmlns:a16="http://schemas.microsoft.com/office/drawing/2014/main" id="{A877CAC5-254B-47CF-9B8F-3A63FBC701D3}"/>
              </a:ext>
            </a:extLst>
          </p:cNvPr>
          <p:cNvSpPr txBox="1">
            <a:spLocks/>
          </p:cNvSpPr>
          <p:nvPr/>
        </p:nvSpPr>
        <p:spPr>
          <a:xfrm>
            <a:off x="407368" y="1280496"/>
            <a:ext cx="3986784" cy="4297007"/>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r>
              <a:rPr lang="fi-FI" b="0" i="0" u="none" strike="noStrike" baseline="0" dirty="0">
                <a:solidFill>
                  <a:schemeClr val="tx2"/>
                </a:solidFill>
                <a:latin typeface="Calibri" panose="020F0502020204030204" pitchFamily="34" charset="0"/>
              </a:rPr>
              <a:t>Hankealue sijoittuu Pielaveden kuntaan ja Kuopion kaupungin alueille</a:t>
            </a:r>
          </a:p>
          <a:p>
            <a:r>
              <a:rPr lang="fi-FI" b="0" i="0" u="none" strike="noStrike" baseline="0" dirty="0">
                <a:solidFill>
                  <a:schemeClr val="tx2"/>
                </a:solidFill>
                <a:latin typeface="Calibri" panose="020F0502020204030204" pitchFamily="34" charset="0"/>
              </a:rPr>
              <a:t>Pielaveden taajamaan  on etäisyyttä noin </a:t>
            </a:r>
            <a:r>
              <a:rPr lang="fi-FI" dirty="0">
                <a:solidFill>
                  <a:schemeClr val="tx2"/>
                </a:solidFill>
                <a:latin typeface="Calibri" panose="020F0502020204030204" pitchFamily="34" charset="0"/>
              </a:rPr>
              <a:t>5</a:t>
            </a:r>
            <a:r>
              <a:rPr lang="fi-FI" b="0" i="0" u="none" strike="noStrike" baseline="0" dirty="0">
                <a:solidFill>
                  <a:schemeClr val="tx2"/>
                </a:solidFill>
                <a:latin typeface="Calibri" panose="020F0502020204030204" pitchFamily="34" charset="0"/>
              </a:rPr>
              <a:t> km, Tervoon n 21 km ja Kuopion kaupunkiin 50 km </a:t>
            </a:r>
          </a:p>
          <a:p>
            <a:r>
              <a:rPr lang="fi-FI" b="0" i="0" u="none" strike="noStrike" baseline="0" dirty="0">
                <a:solidFill>
                  <a:schemeClr val="tx2"/>
                </a:solidFill>
                <a:latin typeface="Calibri" panose="020F0502020204030204" pitchFamily="34" charset="0"/>
              </a:rPr>
              <a:t>Tuulivoimapuiston kokonaispinta-ala on noin 3 220 hehtaaria</a:t>
            </a:r>
          </a:p>
        </p:txBody>
      </p:sp>
      <p:pic>
        <p:nvPicPr>
          <p:cNvPr id="3" name="Picture 2" descr="Map&#10;&#10;Description automatically generated">
            <a:extLst>
              <a:ext uri="{FF2B5EF4-FFF2-40B4-BE49-F238E27FC236}">
                <a16:creationId xmlns:a16="http://schemas.microsoft.com/office/drawing/2014/main" id="{08E09274-4F60-155D-9745-34DFC46DD8F5}"/>
              </a:ext>
            </a:extLst>
          </p:cNvPr>
          <p:cNvPicPr>
            <a:picLocks noChangeAspect="1"/>
          </p:cNvPicPr>
          <p:nvPr/>
        </p:nvPicPr>
        <p:blipFill>
          <a:blip r:embed="rId2"/>
          <a:stretch>
            <a:fillRect/>
          </a:stretch>
        </p:blipFill>
        <p:spPr>
          <a:xfrm>
            <a:off x="6023992" y="136525"/>
            <a:ext cx="6047988" cy="6047988"/>
          </a:xfrm>
          <a:prstGeom prst="rect">
            <a:avLst/>
          </a:prstGeom>
        </p:spPr>
      </p:pic>
    </p:spTree>
    <p:extLst>
      <p:ext uri="{BB962C8B-B14F-4D97-AF65-F5344CB8AC3E}">
        <p14:creationId xmlns:p14="http://schemas.microsoft.com/office/powerpoint/2010/main" val="3293574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31</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479376" y="536542"/>
            <a:ext cx="4800851" cy="411425"/>
          </a:xfrm>
        </p:spPr>
        <p:txBody>
          <a:bodyPr>
            <a:noAutofit/>
          </a:bodyPr>
          <a:lstStyle/>
          <a:p>
            <a:r>
              <a:rPr lang="fi-FI" sz="3200" dirty="0">
                <a:solidFill>
                  <a:schemeClr val="tx2"/>
                </a:solidFill>
              </a:rPr>
              <a:t>Hankkeen kuvaus</a:t>
            </a:r>
          </a:p>
        </p:txBody>
      </p:sp>
      <p:sp>
        <p:nvSpPr>
          <p:cNvPr id="2" name="Suorakulmio 1">
            <a:extLst>
              <a:ext uri="{FF2B5EF4-FFF2-40B4-BE49-F238E27FC236}">
                <a16:creationId xmlns:a16="http://schemas.microsoft.com/office/drawing/2014/main" id="{E14B4EF1-2E17-4C14-8085-D9EA47740AC1}"/>
              </a:ext>
            </a:extLst>
          </p:cNvPr>
          <p:cNvSpPr/>
          <p:nvPr/>
        </p:nvSpPr>
        <p:spPr>
          <a:xfrm>
            <a:off x="335360" y="1268760"/>
            <a:ext cx="4486648" cy="4001095"/>
          </a:xfrm>
          <a:prstGeom prst="rect">
            <a:avLst/>
          </a:prstGeom>
        </p:spPr>
        <p:txBody>
          <a:bodyPr wrap="square">
            <a:spAutoFit/>
          </a:bodyPr>
          <a:lstStyle/>
          <a:p>
            <a:pPr marL="342900" indent="-342900">
              <a:buFont typeface="Arial" panose="020B0604020202020204" pitchFamily="34" charset="0"/>
              <a:buChar char="•"/>
            </a:pPr>
            <a:r>
              <a:rPr lang="fi-FI" sz="2200" dirty="0">
                <a:solidFill>
                  <a:schemeClr val="tx2"/>
                </a:solidFill>
              </a:rPr>
              <a:t>Alustava voimalamäärä on enintään 18 kpl</a:t>
            </a:r>
          </a:p>
          <a:p>
            <a:pPr marL="342900" indent="-342900">
              <a:buFont typeface="Arial" panose="020B0604020202020204" pitchFamily="34" charset="0"/>
              <a:buChar char="•"/>
            </a:pPr>
            <a:r>
              <a:rPr lang="fi-FI" sz="2200" dirty="0">
                <a:solidFill>
                  <a:schemeClr val="tx2"/>
                </a:solidFill>
              </a:rPr>
              <a:t>YVA-menettelyssä arvioidaan seuraavat vaihtoehdot: </a:t>
            </a:r>
          </a:p>
          <a:p>
            <a:pPr marL="800100" lvl="1" indent="-342900">
              <a:buFont typeface="Arial" panose="020B0604020202020204" pitchFamily="34" charset="0"/>
              <a:buChar char="•"/>
            </a:pPr>
            <a:r>
              <a:rPr lang="fi-FI" dirty="0">
                <a:solidFill>
                  <a:schemeClr val="tx2"/>
                </a:solidFill>
              </a:rPr>
              <a:t>VE0: Hanketta ei toteuteta</a:t>
            </a:r>
          </a:p>
          <a:p>
            <a:pPr marL="800100" lvl="1" indent="-342900">
              <a:buFont typeface="Arial" panose="020B0604020202020204" pitchFamily="34" charset="0"/>
              <a:buChar char="•"/>
            </a:pPr>
            <a:r>
              <a:rPr lang="fi-FI" dirty="0">
                <a:solidFill>
                  <a:schemeClr val="tx2"/>
                </a:solidFill>
              </a:rPr>
              <a:t>VE1: 18 voimalaa</a:t>
            </a:r>
            <a:r>
              <a:rPr lang="fi-FI" sz="2000" dirty="0">
                <a:solidFill>
                  <a:schemeClr val="tx2"/>
                </a:solidFill>
              </a:rPr>
              <a:t>	</a:t>
            </a:r>
          </a:p>
          <a:p>
            <a:pPr marL="800100" lvl="1" indent="-342900">
              <a:buFont typeface="Arial" panose="020B0604020202020204" pitchFamily="34" charset="0"/>
              <a:buChar char="•"/>
            </a:pPr>
            <a:r>
              <a:rPr lang="fi-FI" dirty="0">
                <a:solidFill>
                  <a:schemeClr val="tx2"/>
                </a:solidFill>
              </a:rPr>
              <a:t>VE2: 13 voimalaa </a:t>
            </a:r>
            <a:r>
              <a:rPr lang="fi-FI" sz="2000" dirty="0">
                <a:solidFill>
                  <a:schemeClr val="tx2"/>
                </a:solidFill>
              </a:rPr>
              <a:t>	</a:t>
            </a:r>
          </a:p>
          <a:p>
            <a:pPr marL="342900" indent="-342900">
              <a:buFont typeface="Arial" panose="020B0604020202020204" pitchFamily="34" charset="0"/>
              <a:buChar char="•"/>
            </a:pPr>
            <a:r>
              <a:rPr lang="fi-FI" sz="2200" dirty="0">
                <a:solidFill>
                  <a:schemeClr val="tx2"/>
                </a:solidFill>
              </a:rPr>
              <a:t>Voimaloiden teho noin 7–10 MW</a:t>
            </a:r>
          </a:p>
          <a:p>
            <a:pPr marL="342900" indent="-342900">
              <a:buFont typeface="Arial" panose="020B0604020202020204" pitchFamily="34" charset="0"/>
              <a:buChar char="•"/>
            </a:pPr>
            <a:r>
              <a:rPr lang="fi-FI" sz="2200" dirty="0">
                <a:solidFill>
                  <a:schemeClr val="tx2"/>
                </a:solidFill>
              </a:rPr>
              <a:t>Voimaloiden kokonaiskorkeus on enintään 350 m, roottorin halkaisija enintään 250 metriä</a:t>
            </a:r>
          </a:p>
          <a:p>
            <a:pPr marL="171450" indent="-171450"/>
            <a:endParaRPr lang="fi-FI" sz="2000" dirty="0"/>
          </a:p>
        </p:txBody>
      </p:sp>
      <p:pic>
        <p:nvPicPr>
          <p:cNvPr id="3" name="Picture 2">
            <a:extLst>
              <a:ext uri="{FF2B5EF4-FFF2-40B4-BE49-F238E27FC236}">
                <a16:creationId xmlns:a16="http://schemas.microsoft.com/office/drawing/2014/main" id="{0B83877F-AEF2-3517-402C-4C08A618F3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156" y="116632"/>
            <a:ext cx="7263632" cy="5112568"/>
          </a:xfrm>
          <a:prstGeom prst="rect">
            <a:avLst/>
          </a:prstGeom>
          <a:noFill/>
          <a:ln>
            <a:noFill/>
          </a:ln>
        </p:spPr>
      </p:pic>
      <p:sp>
        <p:nvSpPr>
          <p:cNvPr id="10" name="Tekstiruutu 9">
            <a:extLst>
              <a:ext uri="{FF2B5EF4-FFF2-40B4-BE49-F238E27FC236}">
                <a16:creationId xmlns:a16="http://schemas.microsoft.com/office/drawing/2014/main" id="{BF9B8E6F-5886-41BC-BBB4-F0293A21EB76}"/>
              </a:ext>
            </a:extLst>
          </p:cNvPr>
          <p:cNvSpPr txBox="1"/>
          <p:nvPr/>
        </p:nvSpPr>
        <p:spPr>
          <a:xfrm>
            <a:off x="5045704" y="260648"/>
            <a:ext cx="545342" cy="369332"/>
          </a:xfrm>
          <a:prstGeom prst="rect">
            <a:avLst/>
          </a:prstGeom>
          <a:noFill/>
        </p:spPr>
        <p:txBody>
          <a:bodyPr wrap="none" rtlCol="0">
            <a:spAutoFit/>
          </a:bodyPr>
          <a:lstStyle/>
          <a:p>
            <a:r>
              <a:rPr lang="fi-FI" b="1" dirty="0">
                <a:solidFill>
                  <a:schemeClr val="tx2"/>
                </a:solidFill>
              </a:rPr>
              <a:t>VE1</a:t>
            </a:r>
          </a:p>
        </p:txBody>
      </p:sp>
    </p:spTree>
    <p:extLst>
      <p:ext uri="{BB962C8B-B14F-4D97-AF65-F5344CB8AC3E}">
        <p14:creationId xmlns:p14="http://schemas.microsoft.com/office/powerpoint/2010/main" val="619172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32</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623392" y="620688"/>
            <a:ext cx="4800851" cy="411425"/>
          </a:xfrm>
        </p:spPr>
        <p:txBody>
          <a:bodyPr>
            <a:noAutofit/>
          </a:bodyPr>
          <a:lstStyle/>
          <a:p>
            <a:r>
              <a:rPr lang="fi-FI" sz="3200" dirty="0">
                <a:solidFill>
                  <a:schemeClr val="tx2"/>
                </a:solidFill>
              </a:rPr>
              <a:t>Sähkönsiirto</a:t>
            </a:r>
          </a:p>
        </p:txBody>
      </p:sp>
      <p:sp>
        <p:nvSpPr>
          <p:cNvPr id="2" name="Suorakulmio 1">
            <a:extLst>
              <a:ext uri="{FF2B5EF4-FFF2-40B4-BE49-F238E27FC236}">
                <a16:creationId xmlns:a16="http://schemas.microsoft.com/office/drawing/2014/main" id="{E14B4EF1-2E17-4C14-8085-D9EA47740AC1}"/>
              </a:ext>
            </a:extLst>
          </p:cNvPr>
          <p:cNvSpPr/>
          <p:nvPr/>
        </p:nvSpPr>
        <p:spPr>
          <a:xfrm>
            <a:off x="335360" y="1484784"/>
            <a:ext cx="4233738" cy="4221669"/>
          </a:xfrm>
          <a:prstGeom prst="rect">
            <a:avLst/>
          </a:prstGeom>
        </p:spPr>
        <p:txBody>
          <a:bodyPr wrap="square">
            <a:spAutoFit/>
          </a:bodyPr>
          <a:lstStyle/>
          <a:p>
            <a:pPr marL="342900" lvl="1" indent="-342900">
              <a:spcBef>
                <a:spcPts val="480"/>
              </a:spcBef>
              <a:buFont typeface="Arial" panose="020B0604020202020204" pitchFamily="34" charset="0"/>
              <a:buChar char="•"/>
            </a:pPr>
            <a:r>
              <a:rPr lang="fi-FI" sz="2000" dirty="0">
                <a:solidFill>
                  <a:srgbClr val="00565E"/>
                </a:solidFill>
                <a:effectLst/>
                <a:latin typeface="Calibri" panose="020F0502020204030204" pitchFamily="34" charset="0"/>
                <a:ea typeface="Calibri" panose="020F0502020204030204" pitchFamily="34" charset="0"/>
                <a:cs typeface="Times New Roman" panose="02020603050405020304" pitchFamily="18" charset="0"/>
              </a:rPr>
              <a:t>Hankealueen keskivaiheille rakennetaan sähköasema</a:t>
            </a:r>
          </a:p>
          <a:p>
            <a:pPr marL="342900" lvl="1" indent="-342900">
              <a:spcBef>
                <a:spcPts val="480"/>
              </a:spcBef>
              <a:buFont typeface="Arial" panose="020B0604020202020204" pitchFamily="34" charset="0"/>
              <a:buChar char="•"/>
            </a:pPr>
            <a:r>
              <a:rPr lang="fi-FI" sz="2000" dirty="0">
                <a:solidFill>
                  <a:srgbClr val="00565E"/>
                </a:solidFill>
                <a:effectLst/>
                <a:latin typeface="Calibri" panose="020F0502020204030204" pitchFamily="34" charset="0"/>
                <a:ea typeface="Calibri" panose="020F0502020204030204" pitchFamily="34" charset="0"/>
                <a:cs typeface="Times New Roman" panose="02020603050405020304" pitchFamily="18" charset="0"/>
              </a:rPr>
              <a:t>Hankealueen sisäinen sähkönsiirto toteutetaan maakaapeleilla</a:t>
            </a:r>
            <a:endParaRPr lang="fi-FI"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1" indent="-342900">
              <a:spcBef>
                <a:spcPts val="480"/>
              </a:spcBef>
              <a:buFont typeface="Arial" panose="020B0604020202020204" pitchFamily="34" charset="0"/>
              <a:buChar char="•"/>
            </a:pPr>
            <a:r>
              <a:rPr lang="fi-FI" sz="2000" dirty="0">
                <a:solidFill>
                  <a:srgbClr val="00565E"/>
                </a:solidFill>
                <a:latin typeface="Calibri" panose="020F0502020204030204" pitchFamily="34" charset="0"/>
                <a:cs typeface="Times New Roman" panose="02020603050405020304" pitchFamily="18" charset="0"/>
              </a:rPr>
              <a:t>Sähkönsiirron liityntää varten rakennetaan uusi noin 7,6 kilometriä pitkä 110 kV ilmajohto hankealueelta lounaaseen Savon Voima Verkko Oy:n Pielaveden sähköasemalle, joka kulkee nykyisen voimajohdon vieressä (Uuteen johtokäytävään sijoittuva osuus 2,9 km)</a:t>
            </a:r>
          </a:p>
        </p:txBody>
      </p:sp>
      <p:pic>
        <p:nvPicPr>
          <p:cNvPr id="3" name="Picture 2">
            <a:extLst>
              <a:ext uri="{FF2B5EF4-FFF2-40B4-BE49-F238E27FC236}">
                <a16:creationId xmlns:a16="http://schemas.microsoft.com/office/drawing/2014/main" id="{8BA0D634-8F30-E5DC-A2E7-DF19B9C61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8130" y="115206"/>
            <a:ext cx="7265658" cy="5113994"/>
          </a:xfrm>
          <a:prstGeom prst="rect">
            <a:avLst/>
          </a:prstGeom>
          <a:noFill/>
          <a:ln>
            <a:noFill/>
          </a:ln>
        </p:spPr>
      </p:pic>
    </p:spTree>
    <p:extLst>
      <p:ext uri="{BB962C8B-B14F-4D97-AF65-F5344CB8AC3E}">
        <p14:creationId xmlns:p14="http://schemas.microsoft.com/office/powerpoint/2010/main" val="2750692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D3AFF0-D85C-4B43-9ABC-D2AE91463F5E}"/>
              </a:ext>
            </a:extLst>
          </p:cNvPr>
          <p:cNvSpPr>
            <a:spLocks noGrp="1"/>
          </p:cNvSpPr>
          <p:nvPr>
            <p:ph type="title"/>
          </p:nvPr>
        </p:nvSpPr>
        <p:spPr>
          <a:xfrm>
            <a:off x="334144" y="248974"/>
            <a:ext cx="10515599" cy="725788"/>
          </a:xfrm>
        </p:spPr>
        <p:txBody>
          <a:bodyPr>
            <a:normAutofit/>
          </a:bodyPr>
          <a:lstStyle/>
          <a:p>
            <a:r>
              <a:rPr lang="fi-FI" sz="3200" dirty="0"/>
              <a:t>Tuulivoimapuiston rakenteet</a:t>
            </a:r>
          </a:p>
        </p:txBody>
      </p:sp>
      <p:sp>
        <p:nvSpPr>
          <p:cNvPr id="5" name="Dian numeron paikkamerkki 4">
            <a:extLst>
              <a:ext uri="{FF2B5EF4-FFF2-40B4-BE49-F238E27FC236}">
                <a16:creationId xmlns:a16="http://schemas.microsoft.com/office/drawing/2014/main" id="{20B5B1C5-0A32-443C-A179-56DB05FE4B49}"/>
              </a:ext>
            </a:extLst>
          </p:cNvPr>
          <p:cNvSpPr>
            <a:spLocks noGrp="1"/>
          </p:cNvSpPr>
          <p:nvPr>
            <p:ph type="sldNum" sz="quarter" idx="12"/>
          </p:nvPr>
        </p:nvSpPr>
        <p:spPr/>
        <p:txBody>
          <a:bodyPr/>
          <a:lstStyle/>
          <a:p>
            <a:fld id="{F26F888F-55E1-EB4C-817C-6B924877C76D}" type="slidenum">
              <a:rPr lang="fi-FI" smtClean="0"/>
              <a:t>33</a:t>
            </a:fld>
            <a:endParaRPr lang="fi-FI"/>
          </a:p>
        </p:txBody>
      </p:sp>
      <p:sp>
        <p:nvSpPr>
          <p:cNvPr id="6" name="Sisällön paikkamerkki 5">
            <a:extLst>
              <a:ext uri="{FF2B5EF4-FFF2-40B4-BE49-F238E27FC236}">
                <a16:creationId xmlns:a16="http://schemas.microsoft.com/office/drawing/2014/main" id="{0AA6E2A8-6353-448C-B5BC-66896F4FA3E4}"/>
              </a:ext>
            </a:extLst>
          </p:cNvPr>
          <p:cNvSpPr>
            <a:spLocks noGrp="1"/>
          </p:cNvSpPr>
          <p:nvPr>
            <p:ph idx="1"/>
          </p:nvPr>
        </p:nvSpPr>
        <p:spPr>
          <a:xfrm>
            <a:off x="335360" y="1556792"/>
            <a:ext cx="4248472" cy="4052342"/>
          </a:xfrm>
        </p:spPr>
        <p:txBody>
          <a:bodyPr>
            <a:normAutofit/>
          </a:bodyPr>
          <a:lstStyle/>
          <a:p>
            <a:pPr>
              <a:buClr>
                <a:srgbClr val="00565E"/>
              </a:buClr>
              <a:buFont typeface="Arial" panose="020B0604020202020204" pitchFamily="34" charset="0"/>
              <a:buChar char="•"/>
            </a:pPr>
            <a:r>
              <a:rPr lang="fi-FI" sz="2000" dirty="0"/>
              <a:t>Tuulivoimahanke koostuu tuulivoimapuiston alueesta (hankealue)</a:t>
            </a:r>
          </a:p>
          <a:p>
            <a:pPr>
              <a:buClr>
                <a:srgbClr val="00565E"/>
              </a:buClr>
              <a:buFont typeface="Arial" panose="020B0604020202020204" pitchFamily="34" charset="0"/>
              <a:buChar char="•"/>
            </a:pPr>
            <a:r>
              <a:rPr lang="fi-FI" sz="2000" dirty="0" err="1">
                <a:effectLst/>
                <a:ea typeface="Times New Roman" panose="02020603050405020304" pitchFamily="18" charset="0"/>
                <a:cs typeface="Times New Roman" panose="02020603050405020304" pitchFamily="18" charset="0"/>
              </a:rPr>
              <a:t>Vornankorven</a:t>
            </a:r>
            <a:r>
              <a:rPr lang="fi-FI" sz="2000" dirty="0">
                <a:effectLst/>
                <a:ea typeface="Times New Roman" panose="02020603050405020304" pitchFamily="18" charset="0"/>
                <a:cs typeface="Times New Roman" panose="02020603050405020304" pitchFamily="18" charset="0"/>
              </a:rPr>
              <a:t> tuulivoimapuisto muodostuu tuulivoimaloista perustuksineen, tuulivoimaloiden välisistä huoltoteistä, tuulivoimaloiden ja sähköaseman välisistä maakaapeleista, puistomuuntamoista ja tuulivoimapuiston sähköasemasta</a:t>
            </a:r>
          </a:p>
          <a:p>
            <a:pPr>
              <a:buClr>
                <a:srgbClr val="00565E"/>
              </a:buClr>
              <a:buFont typeface="Arial" panose="020B0604020202020204" pitchFamily="34" charset="0"/>
              <a:buChar char="•"/>
            </a:pPr>
            <a:endParaRPr lang="fi-FI" sz="1800" dirty="0">
              <a:highlight>
                <a:srgbClr val="FFFF00"/>
              </a:highlight>
            </a:endParaRPr>
          </a:p>
        </p:txBody>
      </p:sp>
      <p:pic>
        <p:nvPicPr>
          <p:cNvPr id="3" name="Picture 2">
            <a:extLst>
              <a:ext uri="{FF2B5EF4-FFF2-40B4-BE49-F238E27FC236}">
                <a16:creationId xmlns:a16="http://schemas.microsoft.com/office/drawing/2014/main" id="{325DD658-D012-3E27-FC72-4CEA14E5AD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7888" y="1052736"/>
            <a:ext cx="6917162" cy="4888454"/>
          </a:xfrm>
          <a:prstGeom prst="rect">
            <a:avLst/>
          </a:prstGeom>
          <a:noFill/>
          <a:ln>
            <a:noFill/>
          </a:ln>
        </p:spPr>
      </p:pic>
      <p:sp>
        <p:nvSpPr>
          <p:cNvPr id="7" name="Rectangle 6">
            <a:extLst>
              <a:ext uri="{FF2B5EF4-FFF2-40B4-BE49-F238E27FC236}">
                <a16:creationId xmlns:a16="http://schemas.microsoft.com/office/drawing/2014/main" id="{2C1EB865-50B5-C43C-7ADC-E06953B9360D}"/>
              </a:ext>
            </a:extLst>
          </p:cNvPr>
          <p:cNvSpPr/>
          <p:nvPr/>
        </p:nvSpPr>
        <p:spPr>
          <a:xfrm rot="2041040">
            <a:off x="7218347" y="2955009"/>
            <a:ext cx="6480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b="1" dirty="0">
                <a:solidFill>
                  <a:srgbClr val="002225"/>
                </a:solidFill>
              </a:rPr>
              <a:t>250 m</a:t>
            </a:r>
          </a:p>
        </p:txBody>
      </p:sp>
      <p:sp>
        <p:nvSpPr>
          <p:cNvPr id="8" name="Rectangle 7">
            <a:extLst>
              <a:ext uri="{FF2B5EF4-FFF2-40B4-BE49-F238E27FC236}">
                <a16:creationId xmlns:a16="http://schemas.microsoft.com/office/drawing/2014/main" id="{D07F8692-34C3-7A61-0DBF-98D1381B5CC7}"/>
              </a:ext>
            </a:extLst>
          </p:cNvPr>
          <p:cNvSpPr/>
          <p:nvPr/>
        </p:nvSpPr>
        <p:spPr>
          <a:xfrm>
            <a:off x="8760296" y="2132856"/>
            <a:ext cx="72008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b="1" dirty="0">
                <a:solidFill>
                  <a:schemeClr val="tx1">
                    <a:lumMod val="50000"/>
                  </a:schemeClr>
                </a:solidFill>
              </a:rPr>
              <a:t>350 m</a:t>
            </a:r>
          </a:p>
        </p:txBody>
      </p:sp>
    </p:spTree>
    <p:extLst>
      <p:ext uri="{BB962C8B-B14F-4D97-AF65-F5344CB8AC3E}">
        <p14:creationId xmlns:p14="http://schemas.microsoft.com/office/powerpoint/2010/main" val="550374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1262" y="137416"/>
            <a:ext cx="10147200" cy="822528"/>
          </a:xfrm>
        </p:spPr>
        <p:txBody>
          <a:bodyPr>
            <a:normAutofit/>
          </a:bodyPr>
          <a:lstStyle/>
          <a:p>
            <a:r>
              <a:rPr lang="fi-FI" sz="3200" dirty="0"/>
              <a:t>Tuulivoimapuiston rakenteet</a:t>
            </a:r>
          </a:p>
        </p:txBody>
      </p:sp>
      <p:pic>
        <p:nvPicPr>
          <p:cNvPr id="5" name="Kuva 4"/>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24"/>
          <a:stretch/>
        </p:blipFill>
        <p:spPr>
          <a:xfrm>
            <a:off x="191262" y="1170001"/>
            <a:ext cx="4045828" cy="2663692"/>
          </a:xfrm>
          <a:prstGeom prst="rect">
            <a:avLst/>
          </a:prstGeom>
        </p:spPr>
      </p:pic>
      <p:pic>
        <p:nvPicPr>
          <p:cNvPr id="7" name="Kuva 6"/>
          <p:cNvPicPr/>
          <p:nvPr/>
        </p:nvPicPr>
        <p:blipFill rotWithShape="1">
          <a:blip r:embed="rId4" cstate="print">
            <a:extLst>
              <a:ext uri="{28A0092B-C50C-407E-A947-70E740481C1C}">
                <a14:useLocalDpi xmlns:a14="http://schemas.microsoft.com/office/drawing/2010/main" val="0"/>
              </a:ext>
            </a:extLst>
          </a:blip>
          <a:srcRect t="12071" b="8422"/>
          <a:stretch/>
        </p:blipFill>
        <p:spPr bwMode="auto">
          <a:xfrm>
            <a:off x="4298658" y="3909053"/>
            <a:ext cx="3983568" cy="2400267"/>
          </a:xfrm>
          <a:prstGeom prst="rect">
            <a:avLst/>
          </a:prstGeom>
          <a:ln>
            <a:noFill/>
          </a:ln>
          <a:extLst>
            <a:ext uri="{53640926-AAD7-44D8-BBD7-CCE9431645EC}">
              <a14:shadowObscured xmlns:a14="http://schemas.microsoft.com/office/drawing/2010/main"/>
            </a:ext>
          </a:extLst>
        </p:spPr>
      </p:pic>
      <p:pic>
        <p:nvPicPr>
          <p:cNvPr id="9" name="Kuva 8" descr="S:\Liiketoimintaryhmät\VYM\YMS\Tietokirjasto\Tuulivoima\valokuvia_raportteihin\VilleSuorsa\Pyhäjoki Mäkikangas\DSC01269.JPG"/>
          <p:cNvPicPr/>
          <p:nvPr/>
        </p:nvPicPr>
        <p:blipFill rotWithShape="1">
          <a:blip r:embed="rId5" cstate="print">
            <a:extLst>
              <a:ext uri="{28A0092B-C50C-407E-A947-70E740481C1C}">
                <a14:useLocalDpi xmlns:a14="http://schemas.microsoft.com/office/drawing/2010/main" val="0"/>
              </a:ext>
            </a:extLst>
          </a:blip>
          <a:srcRect t="8485" b="11114"/>
          <a:stretch/>
        </p:blipFill>
        <p:spPr bwMode="auto">
          <a:xfrm>
            <a:off x="191265" y="3909053"/>
            <a:ext cx="4045828" cy="2400267"/>
          </a:xfrm>
          <a:prstGeom prst="rect">
            <a:avLst/>
          </a:prstGeom>
          <a:noFill/>
          <a:ln>
            <a:noFill/>
          </a:ln>
        </p:spPr>
      </p:pic>
      <p:pic>
        <p:nvPicPr>
          <p:cNvPr id="12" name="Kuva 11"/>
          <p:cNvPicPr/>
          <p:nvPr/>
        </p:nvPicPr>
        <p:blipFill rotWithShape="1">
          <a:blip r:embed="rId6" cstate="print">
            <a:extLst>
              <a:ext uri="{28A0092B-C50C-407E-A947-70E740481C1C}">
                <a14:useLocalDpi xmlns:a14="http://schemas.microsoft.com/office/drawing/2010/main" val="0"/>
              </a:ext>
            </a:extLst>
          </a:blip>
          <a:srcRect l="1099" t="1660" r="531" b="6248"/>
          <a:stretch/>
        </p:blipFill>
        <p:spPr bwMode="auto">
          <a:xfrm>
            <a:off x="8343791" y="1170000"/>
            <a:ext cx="3657597" cy="5139320"/>
          </a:xfrm>
          <a:prstGeom prst="rect">
            <a:avLst/>
          </a:prstGeom>
          <a:ln>
            <a:noFill/>
          </a:ln>
          <a:extLst>
            <a:ext uri="{53640926-AAD7-44D8-BBD7-CCE9431645EC}">
              <a14:shadowObscured xmlns:a14="http://schemas.microsoft.com/office/drawing/2010/main"/>
            </a:ext>
          </a:extLst>
        </p:spPr>
      </p:pic>
      <p:pic>
        <p:nvPicPr>
          <p:cNvPr id="13" name="Sisällön paikkamerkki 12"/>
          <p:cNvPicPr>
            <a:picLocks noGrp="1"/>
          </p:cNvPicPr>
          <p:nvPr>
            <p:ph idx="1"/>
          </p:nvPr>
        </p:nvPicPr>
        <p:blipFill>
          <a:blip r:embed="rId7" cstate="print">
            <a:extLst>
              <a:ext uri="{28A0092B-C50C-407E-A947-70E740481C1C}">
                <a14:useLocalDpi xmlns:a14="http://schemas.microsoft.com/office/drawing/2010/main" val="0"/>
              </a:ext>
            </a:extLst>
          </a:blip>
          <a:stretch>
            <a:fillRect/>
          </a:stretch>
        </p:blipFill>
        <p:spPr>
          <a:xfrm>
            <a:off x="4303200" y="1190245"/>
            <a:ext cx="3979025" cy="2643447"/>
          </a:xfrm>
          <a:prstGeom prst="rect">
            <a:avLst/>
          </a:prstGeom>
        </p:spPr>
      </p:pic>
    </p:spTree>
    <p:extLst>
      <p:ext uri="{BB962C8B-B14F-4D97-AF65-F5344CB8AC3E}">
        <p14:creationId xmlns:p14="http://schemas.microsoft.com/office/powerpoint/2010/main" val="4080372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B842BDB-C567-5B58-06AA-5E402C4A16FA}"/>
              </a:ext>
            </a:extLst>
          </p:cNvPr>
          <p:cNvSpPr>
            <a:spLocks noGrp="1"/>
          </p:cNvSpPr>
          <p:nvPr>
            <p:ph type="sldNum" sz="quarter" idx="12"/>
          </p:nvPr>
        </p:nvSpPr>
        <p:spPr>
          <a:xfrm>
            <a:off x="9952962" y="6356350"/>
            <a:ext cx="1080000" cy="365125"/>
          </a:xfrm>
        </p:spPr>
        <p:txBody>
          <a:bodyPr anchor="ctr">
            <a:normAutofit/>
          </a:bodyPr>
          <a:lstStyle/>
          <a:p>
            <a:pPr>
              <a:spcAft>
                <a:spcPts val="600"/>
              </a:spcAft>
            </a:pPr>
            <a:fld id="{F26F888F-55E1-EB4C-817C-6B924877C76D}" type="slidenum">
              <a:rPr lang="fi-FI" smtClean="0"/>
              <a:pPr>
                <a:spcAft>
                  <a:spcPts val="600"/>
                </a:spcAft>
              </a:pPr>
              <a:t>35</a:t>
            </a:fld>
            <a:endParaRPr lang="fi-FI"/>
          </a:p>
        </p:txBody>
      </p:sp>
      <p:sp>
        <p:nvSpPr>
          <p:cNvPr id="4" name="Title 3"/>
          <p:cNvSpPr>
            <a:spLocks noGrp="1"/>
          </p:cNvSpPr>
          <p:nvPr>
            <p:ph type="title"/>
          </p:nvPr>
        </p:nvSpPr>
        <p:spPr>
          <a:xfrm>
            <a:off x="623392" y="2780928"/>
            <a:ext cx="5154727" cy="1296144"/>
          </a:xfrm>
        </p:spPr>
        <p:txBody>
          <a:bodyPr anchor="b">
            <a:noAutofit/>
          </a:bodyPr>
          <a:lstStyle/>
          <a:p>
            <a:r>
              <a:rPr lang="fi-FI" sz="3600" dirty="0" err="1"/>
              <a:t>Vornankorven</a:t>
            </a:r>
            <a:r>
              <a:rPr lang="fi-FI" sz="3600" dirty="0"/>
              <a:t> tuulivoimapuiston ympäristöselvitykset ja vaikutusten arviointi</a:t>
            </a:r>
          </a:p>
        </p:txBody>
      </p:sp>
    </p:spTree>
    <p:extLst>
      <p:ext uri="{BB962C8B-B14F-4D97-AF65-F5344CB8AC3E}">
        <p14:creationId xmlns:p14="http://schemas.microsoft.com/office/powerpoint/2010/main" val="1869044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28CA93-D55D-4CFA-9D38-57B09008ACC9}"/>
              </a:ext>
            </a:extLst>
          </p:cNvPr>
          <p:cNvSpPr>
            <a:spLocks noGrp="1"/>
          </p:cNvSpPr>
          <p:nvPr>
            <p:ph type="title"/>
          </p:nvPr>
        </p:nvSpPr>
        <p:spPr>
          <a:xfrm>
            <a:off x="407368" y="-21820"/>
            <a:ext cx="8784976" cy="822528"/>
          </a:xfrm>
        </p:spPr>
        <p:txBody>
          <a:bodyPr>
            <a:noAutofit/>
          </a:bodyPr>
          <a:lstStyle/>
          <a:p>
            <a:r>
              <a:rPr lang="fi-FI" sz="3200" dirty="0"/>
              <a:t>Tuulivoimahankkeille tyypilliset vaikutukset</a:t>
            </a:r>
          </a:p>
        </p:txBody>
      </p:sp>
      <p:sp>
        <p:nvSpPr>
          <p:cNvPr id="7" name="Rectangle 13">
            <a:extLst>
              <a:ext uri="{FF2B5EF4-FFF2-40B4-BE49-F238E27FC236}">
                <a16:creationId xmlns:a16="http://schemas.microsoft.com/office/drawing/2014/main" id="{FF6FCEBF-94FE-4C70-AB14-24821AC4D5CC}"/>
              </a:ext>
            </a:extLst>
          </p:cNvPr>
          <p:cNvSpPr/>
          <p:nvPr/>
        </p:nvSpPr>
        <p:spPr>
          <a:xfrm>
            <a:off x="119336" y="2276872"/>
            <a:ext cx="11808727" cy="4278094"/>
          </a:xfrm>
          <a:prstGeom prst="rect">
            <a:avLst/>
          </a:prstGeom>
        </p:spPr>
        <p:txBody>
          <a:bodyPr wrap="square">
            <a:spAutoFit/>
          </a:bodyPr>
          <a:lstStyle/>
          <a:p>
            <a:pPr>
              <a:spcAft>
                <a:spcPts val="1200"/>
              </a:spcAft>
              <a:defRPr/>
            </a:pPr>
            <a:r>
              <a:rPr lang="fi-FI" b="1" dirty="0">
                <a:solidFill>
                  <a:srgbClr val="00565E"/>
                </a:solidFill>
                <a:latin typeface="Calibri" panose="020F0502020204030204" pitchFamily="34" charset="0"/>
                <a:cs typeface="Times New Roman" panose="02020603050405020304" pitchFamily="18" charset="0"/>
              </a:rPr>
              <a:t>Tuulivoimahankkeissa tyypillisiä vaikutuksia ovat</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maisemaan kohdistuvat visuaaliset vaikutukset</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sijoituspaikasta riippuen vaikutuksia voivat aiheuttaa myös tuulivoimaloiden käyntiääni sekä roottorin pyörimisestä johtuva auringonvalon vilkkuminen</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luonnonympäristöön kohdistuvat vaikutukset,  joista keskeisempiä ovat yleensä vaikutukset linnustoon</a:t>
            </a:r>
          </a:p>
          <a:p>
            <a:pPr marL="285750" indent="-285750">
              <a:spcAft>
                <a:spcPts val="1200"/>
              </a:spcAft>
              <a:buFont typeface="Arial" panose="020B0604020202020204" pitchFamily="34" charset="0"/>
              <a:buChar char="•"/>
              <a:defRPr/>
            </a:pPr>
            <a:endParaRPr lang="fi-FI" dirty="0">
              <a:solidFill>
                <a:srgbClr val="00565E"/>
              </a:solidFill>
              <a:latin typeface="Calibri" panose="020F0502020204030204" pitchFamily="34" charset="0"/>
              <a:cs typeface="Times New Roman" panose="02020603050405020304" pitchFamily="18" charset="0"/>
            </a:endParaRPr>
          </a:p>
          <a:p>
            <a:pPr>
              <a:spcAft>
                <a:spcPts val="1200"/>
              </a:spcAft>
              <a:defRPr/>
            </a:pPr>
            <a:r>
              <a:rPr lang="fi-FI" b="1" dirty="0">
                <a:solidFill>
                  <a:srgbClr val="00565E"/>
                </a:solidFill>
                <a:latin typeface="Calibri" panose="020F0502020204030204" pitchFamily="34" charset="0"/>
                <a:cs typeface="Times New Roman" panose="02020603050405020304" pitchFamily="18" charset="0"/>
              </a:rPr>
              <a:t>Sähkönsiirron tyypillisiä vaikutuksia ovat</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vaikutukset maankäyttöön</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vaikutukset sähkönsiirtoreitin luontoarvoihin</a:t>
            </a:r>
          </a:p>
          <a:p>
            <a:pPr marL="285750" indent="-285750">
              <a:spcAft>
                <a:spcPts val="600"/>
              </a:spcAft>
              <a:buFont typeface="Arial" panose="020B0604020202020204" pitchFamily="34" charset="0"/>
              <a:buChar char="•"/>
              <a:defRPr/>
            </a:pPr>
            <a:r>
              <a:rPr lang="fi-FI" dirty="0">
                <a:solidFill>
                  <a:srgbClr val="00565E"/>
                </a:solidFill>
                <a:latin typeface="Calibri" panose="020F0502020204030204" pitchFamily="34" charset="0"/>
                <a:cs typeface="Times New Roman" panose="02020603050405020304" pitchFamily="18" charset="0"/>
              </a:rPr>
              <a:t>vaikutukset maisemaan. </a:t>
            </a:r>
          </a:p>
          <a:p>
            <a:pPr marL="285750" indent="-285750">
              <a:buFont typeface="Arial" panose="020B0604020202020204" pitchFamily="34" charset="0"/>
              <a:buChar char="•"/>
            </a:pPr>
            <a:endParaRPr lang="fi-FI" sz="1600" dirty="0">
              <a:solidFill>
                <a:srgbClr val="00565E"/>
              </a:solidFill>
            </a:endParaRPr>
          </a:p>
          <a:p>
            <a:pPr marL="285750" indent="-285750">
              <a:buFont typeface="Arial" panose="020B0604020202020204" pitchFamily="34" charset="0"/>
              <a:buChar char="•"/>
            </a:pPr>
            <a:endParaRPr lang="fi-FI" sz="1600" dirty="0">
              <a:solidFill>
                <a:srgbClr val="00565E"/>
              </a:solidFill>
            </a:endParaRPr>
          </a:p>
        </p:txBody>
      </p:sp>
      <p:sp>
        <p:nvSpPr>
          <p:cNvPr id="13" name="Tekstiruutu 12">
            <a:extLst>
              <a:ext uri="{FF2B5EF4-FFF2-40B4-BE49-F238E27FC236}">
                <a16:creationId xmlns:a16="http://schemas.microsoft.com/office/drawing/2014/main" id="{4CB57233-5619-4DA1-B662-6C76D3C073A1}"/>
              </a:ext>
            </a:extLst>
          </p:cNvPr>
          <p:cNvSpPr txBox="1"/>
          <p:nvPr/>
        </p:nvSpPr>
        <p:spPr>
          <a:xfrm>
            <a:off x="263352" y="1196752"/>
            <a:ext cx="11233248" cy="646331"/>
          </a:xfrm>
          <a:prstGeom prst="rect">
            <a:avLst/>
          </a:prstGeom>
          <a:noFill/>
        </p:spPr>
        <p:txBody>
          <a:bodyPr wrap="square" rtlCol="0">
            <a:spAutoFit/>
          </a:bodyPr>
          <a:lstStyle/>
          <a:p>
            <a:pPr marL="0" indent="0">
              <a:buNone/>
            </a:pPr>
            <a:r>
              <a:rPr lang="fi-FI" b="1" dirty="0">
                <a:solidFill>
                  <a:srgbClr val="00565E"/>
                </a:solidFill>
                <a:latin typeface="+mj-lt"/>
                <a:ea typeface="+mj-ea"/>
                <a:cs typeface="+mj-cs"/>
              </a:rPr>
              <a:t>Kullakin hankkeella on omat, hankkeen luonteesta, laajuudesta ja sijainnista johtuvat tyypilliset vaikutuksensa, joihin YVA-prosessin yhteydessä kiinnitetään erityistä huomiota.</a:t>
            </a:r>
          </a:p>
        </p:txBody>
      </p:sp>
    </p:spTree>
    <p:extLst>
      <p:ext uri="{BB962C8B-B14F-4D97-AF65-F5344CB8AC3E}">
        <p14:creationId xmlns:p14="http://schemas.microsoft.com/office/powerpoint/2010/main" val="999970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B74F29B-DAFB-447A-96C2-5EB2D9A66783}"/>
              </a:ext>
            </a:extLst>
          </p:cNvPr>
          <p:cNvSpPr>
            <a:spLocks noGrp="1"/>
          </p:cNvSpPr>
          <p:nvPr>
            <p:ph type="title"/>
          </p:nvPr>
        </p:nvSpPr>
        <p:spPr>
          <a:xfrm>
            <a:off x="838200" y="365126"/>
            <a:ext cx="10515600" cy="947778"/>
          </a:xfrm>
        </p:spPr>
        <p:txBody>
          <a:bodyPr>
            <a:normAutofit fontScale="90000"/>
          </a:bodyPr>
          <a:lstStyle/>
          <a:p>
            <a:br>
              <a:rPr lang="fi-FI" dirty="0"/>
            </a:br>
            <a:endParaRPr lang="en-US" dirty="0"/>
          </a:p>
        </p:txBody>
      </p:sp>
      <p:pic>
        <p:nvPicPr>
          <p:cNvPr id="10" name="Kuva 9">
            <a:extLst>
              <a:ext uri="{FF2B5EF4-FFF2-40B4-BE49-F238E27FC236}">
                <a16:creationId xmlns:a16="http://schemas.microsoft.com/office/drawing/2014/main" id="{CB7D072B-AD16-4243-B5E0-CA21D72EF202}"/>
              </a:ext>
            </a:extLst>
          </p:cNvPr>
          <p:cNvPicPr>
            <a:picLocks noChangeAspect="1"/>
          </p:cNvPicPr>
          <p:nvPr/>
        </p:nvPicPr>
        <p:blipFill>
          <a:blip r:embed="rId2"/>
          <a:stretch>
            <a:fillRect/>
          </a:stretch>
        </p:blipFill>
        <p:spPr>
          <a:xfrm>
            <a:off x="5808947" y="974946"/>
            <a:ext cx="6109628" cy="2779880"/>
          </a:xfrm>
          <a:prstGeom prst="rect">
            <a:avLst/>
          </a:prstGeom>
          <a:noFill/>
        </p:spPr>
      </p:pic>
      <p:sp>
        <p:nvSpPr>
          <p:cNvPr id="4" name="Dian numeron paikkamerkki 3">
            <a:extLst>
              <a:ext uri="{FF2B5EF4-FFF2-40B4-BE49-F238E27FC236}">
                <a16:creationId xmlns:a16="http://schemas.microsoft.com/office/drawing/2014/main" id="{2C141975-B746-41C3-BC32-50E8D2A611F0}"/>
              </a:ext>
            </a:extLst>
          </p:cNvPr>
          <p:cNvSpPr>
            <a:spLocks noGrp="1"/>
          </p:cNvSpPr>
          <p:nvPr>
            <p:ph type="sldNum" sz="quarter" idx="12"/>
          </p:nvPr>
        </p:nvSpPr>
        <p:spPr>
          <a:xfrm>
            <a:off x="9952962" y="6356350"/>
            <a:ext cx="10800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1" name="Suorakulmio 10">
            <a:extLst>
              <a:ext uri="{FF2B5EF4-FFF2-40B4-BE49-F238E27FC236}">
                <a16:creationId xmlns:a16="http://schemas.microsoft.com/office/drawing/2014/main" id="{228C4371-3C48-44C0-B424-FF3BFFE0AE39}"/>
              </a:ext>
            </a:extLst>
          </p:cNvPr>
          <p:cNvSpPr/>
          <p:nvPr/>
        </p:nvSpPr>
        <p:spPr>
          <a:xfrm>
            <a:off x="350368" y="1135913"/>
            <a:ext cx="5245524" cy="4862870"/>
          </a:xfrm>
          <a:prstGeom prst="rect">
            <a:avLst/>
          </a:prstGeom>
        </p:spPr>
        <p:txBody>
          <a:bodyPr wrap="square">
            <a:spAutoFit/>
          </a:bodyPr>
          <a:lstStyle/>
          <a:p>
            <a:pPr marL="285750" marR="0" lvl="0"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Vaikutusten arvioinnissa arvioidaan hankkeen välittömiä ja välillisiä vaikutuksia koko hankkeen elinkaaren ajalta.</a:t>
            </a:r>
          </a:p>
          <a:p>
            <a:pPr marL="285750" marR="0" lvl="0"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Vaikutuksia arvioidaan niin laajalta alueelta, kuin tuulivoimapuiston tai sähkönsiirtoreitin vaikutusten arvioidaan ulottuvan.</a:t>
            </a:r>
          </a:p>
          <a:p>
            <a:pPr marL="285750" marR="0" lvl="0"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Eri vaikutustyypeillä eri laajuinen vaikutusalue.</a:t>
            </a:r>
          </a:p>
          <a:p>
            <a:pPr marL="285750" marR="0" lvl="0" indent="-285750" algn="l"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Vaikutusten arviointi perustuu monitavoite-arviointiin, eli vaikutusten suuruusluokan, vaikutus-kohteiden luonteen/herkkyyden ja näistä seuraa-van vaikutusten merkittävyyden järjestelmälliseen tarkasteluun.</a:t>
            </a:r>
          </a:p>
          <a:p>
            <a:pPr marL="285750" marR="0" lvl="0"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Vaikutusten merkittävyyttä arvioidaan vertaamalla hankkeen aiheuttamia muutoksia suhteessa ympäristön nykytilaan.</a:t>
            </a:r>
          </a:p>
        </p:txBody>
      </p:sp>
      <p:sp>
        <p:nvSpPr>
          <p:cNvPr id="12" name="Suorakulmio 11">
            <a:extLst>
              <a:ext uri="{FF2B5EF4-FFF2-40B4-BE49-F238E27FC236}">
                <a16:creationId xmlns:a16="http://schemas.microsoft.com/office/drawing/2014/main" id="{410DD84B-26FF-4854-B2AF-9EC27CBFB972}"/>
              </a:ext>
            </a:extLst>
          </p:cNvPr>
          <p:cNvSpPr/>
          <p:nvPr/>
        </p:nvSpPr>
        <p:spPr>
          <a:xfrm>
            <a:off x="5808947" y="3600937"/>
            <a:ext cx="3375861" cy="307777"/>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dirty="0">
                <a:ln>
                  <a:noFill/>
                </a:ln>
                <a:solidFill>
                  <a:srgbClr val="55575E"/>
                </a:solidFill>
                <a:effectLst/>
                <a:uLnTx/>
                <a:uFillTx/>
                <a:latin typeface="Calibri"/>
                <a:ea typeface="Calibri" panose="020F0502020204030204" pitchFamily="34" charset="0"/>
                <a:cs typeface="Times New Roman"/>
              </a:rPr>
              <a:t>Arvioitavat vaikutukset YVA-lain mukaisesti.</a:t>
            </a:r>
            <a:endParaRPr kumimoji="0" lang="fi-FI" sz="1400" b="0" i="1" u="none" strike="noStrike" kern="1200" cap="none" spc="0" normalizeH="0" baseline="0" noProof="0" dirty="0">
              <a:ln>
                <a:noFill/>
              </a:ln>
              <a:solidFill>
                <a:srgbClr val="55575E"/>
              </a:solidFill>
              <a:effectLst/>
              <a:uLnTx/>
              <a:uFillTx/>
              <a:latin typeface="Calibri"/>
              <a:ea typeface="+mn-ea"/>
              <a:cs typeface="Times New Roman"/>
            </a:endParaRPr>
          </a:p>
        </p:txBody>
      </p:sp>
      <p:sp>
        <p:nvSpPr>
          <p:cNvPr id="2" name="Suorakulmio 1">
            <a:extLst>
              <a:ext uri="{FF2B5EF4-FFF2-40B4-BE49-F238E27FC236}">
                <a16:creationId xmlns:a16="http://schemas.microsoft.com/office/drawing/2014/main" id="{91D5662A-F046-4787-8508-76ACC017FB62}"/>
              </a:ext>
            </a:extLst>
          </p:cNvPr>
          <p:cNvSpPr/>
          <p:nvPr/>
        </p:nvSpPr>
        <p:spPr>
          <a:xfrm>
            <a:off x="5964195" y="4270758"/>
            <a:ext cx="6096000" cy="1569660"/>
          </a:xfrm>
          <a:prstGeom prst="rect">
            <a:avLst/>
          </a:prstGeom>
        </p:spPr>
        <p:txBody>
          <a:bodyPr>
            <a:spAutoFit/>
          </a:bodyPr>
          <a:lstStyle/>
          <a:p>
            <a:pPr marL="285750" marR="0" lvl="0"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Vaikutusten arviointi perustuu</a:t>
            </a:r>
          </a:p>
          <a:p>
            <a:pPr marL="742950" marR="0" lvl="1"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6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olemassa oleviin tietoihin hankealueesta ja sen ympäristöstä.</a:t>
            </a:r>
          </a:p>
          <a:p>
            <a:pPr marL="742950" marR="0" lvl="1"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6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luonto- ja ympäristöselvityksiin sekä mallinnuksiin.</a:t>
            </a:r>
          </a:p>
          <a:p>
            <a:pPr marL="742950" marR="0" lvl="1" indent="-285750" algn="just" defTabSz="914400" rtl="0" eaLnBrk="1" fontAlgn="auto" latinLnBrk="0" hangingPunct="1">
              <a:lnSpc>
                <a:spcPct val="100000"/>
              </a:lnSpc>
              <a:spcBef>
                <a:spcPts val="600"/>
              </a:spcBef>
              <a:spcAft>
                <a:spcPts val="600"/>
              </a:spcAft>
              <a:buClr>
                <a:srgbClr val="00565E"/>
              </a:buClr>
              <a:buSzTx/>
              <a:buFont typeface="Arial" panose="020B0604020202020204" pitchFamily="34" charset="0"/>
              <a:buChar char="•"/>
              <a:tabLst/>
              <a:defRPr/>
            </a:pPr>
            <a:r>
              <a:rPr kumimoji="0" lang="fi-FI" sz="1600" b="0" i="0" u="none" strike="noStrike" kern="1200" cap="none" spc="0" normalizeH="0" baseline="0" noProof="0" dirty="0">
                <a:ln>
                  <a:noFill/>
                </a:ln>
                <a:solidFill>
                  <a:srgbClr val="00565E"/>
                </a:solidFill>
                <a:effectLst/>
                <a:uLnTx/>
                <a:uFillTx/>
                <a:latin typeface="Calibri" panose="020F0502020204030204" pitchFamily="34" charset="0"/>
                <a:ea typeface="Verdana" panose="020B0604030504040204" pitchFamily="34" charset="0"/>
                <a:cs typeface="Times New Roman" panose="02020603050405020304" pitchFamily="18" charset="0"/>
              </a:rPr>
              <a:t>YVA- ja kaavaprosessin aikana saatuun palautteeseen.</a:t>
            </a:r>
          </a:p>
        </p:txBody>
      </p:sp>
      <p:sp>
        <p:nvSpPr>
          <p:cNvPr id="9" name="Title 1">
            <a:extLst>
              <a:ext uri="{FF2B5EF4-FFF2-40B4-BE49-F238E27FC236}">
                <a16:creationId xmlns:a16="http://schemas.microsoft.com/office/drawing/2014/main" id="{F9622E28-88F9-48D9-BC7F-A25D0678BF27}"/>
              </a:ext>
            </a:extLst>
          </p:cNvPr>
          <p:cNvSpPr txBox="1">
            <a:spLocks/>
          </p:cNvSpPr>
          <p:nvPr/>
        </p:nvSpPr>
        <p:spPr>
          <a:xfrm>
            <a:off x="522292" y="-72008"/>
            <a:ext cx="10147200" cy="8225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565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3200" dirty="0">
                <a:latin typeface="Calibri" panose="020F0502020204030204"/>
              </a:rPr>
              <a:t>V</a:t>
            </a:r>
            <a:r>
              <a:rPr kumimoji="0" lang="fi-FI" sz="3200" b="1" i="0" u="none" strike="noStrike" kern="1200" cap="none" spc="0" normalizeH="0" baseline="0" noProof="0" dirty="0" err="1">
                <a:ln>
                  <a:noFill/>
                </a:ln>
                <a:solidFill>
                  <a:srgbClr val="00565E"/>
                </a:solidFill>
                <a:effectLst/>
                <a:uLnTx/>
                <a:uFillTx/>
                <a:latin typeface="Calibri" panose="020F0502020204030204"/>
                <a:ea typeface="+mj-ea"/>
                <a:cs typeface="+mj-cs"/>
              </a:rPr>
              <a:t>aikutusten</a:t>
            </a:r>
            <a:r>
              <a:rPr kumimoji="0" lang="fi-FI" sz="3200" b="1" i="0" u="none" strike="noStrike" kern="1200" cap="none" spc="0" normalizeH="0" baseline="0" noProof="0" dirty="0">
                <a:ln>
                  <a:noFill/>
                </a:ln>
                <a:solidFill>
                  <a:srgbClr val="00565E"/>
                </a:solidFill>
                <a:effectLst/>
                <a:uLnTx/>
                <a:uFillTx/>
                <a:latin typeface="Calibri" panose="020F0502020204030204"/>
                <a:ea typeface="+mj-ea"/>
                <a:cs typeface="+mj-cs"/>
              </a:rPr>
              <a:t> arviointi</a:t>
            </a:r>
          </a:p>
        </p:txBody>
      </p:sp>
    </p:spTree>
    <p:extLst>
      <p:ext uri="{BB962C8B-B14F-4D97-AF65-F5344CB8AC3E}">
        <p14:creationId xmlns:p14="http://schemas.microsoft.com/office/powerpoint/2010/main" val="225369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67794"/>
            <a:ext cx="11521280" cy="822528"/>
          </a:xfrm>
        </p:spPr>
        <p:txBody>
          <a:bodyPr>
            <a:normAutofit/>
          </a:bodyPr>
          <a:lstStyle/>
          <a:p>
            <a:r>
              <a:rPr lang="fi-FI" sz="3200" dirty="0"/>
              <a:t>YVA-menettely, selvitykset (1/2)</a:t>
            </a:r>
          </a:p>
        </p:txBody>
      </p:sp>
      <p:sp>
        <p:nvSpPr>
          <p:cNvPr id="8" name="Content Placeholder 2"/>
          <p:cNvSpPr txBox="1">
            <a:spLocks/>
          </p:cNvSpPr>
          <p:nvPr/>
        </p:nvSpPr>
        <p:spPr>
          <a:xfrm>
            <a:off x="119336" y="1196752"/>
            <a:ext cx="6912768" cy="5256584"/>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lvl="1" fontAlgn="t">
              <a:buClr>
                <a:schemeClr val="tx2"/>
              </a:buClr>
            </a:pPr>
            <a:r>
              <a:rPr lang="fi-FI" sz="2400" dirty="0">
                <a:solidFill>
                  <a:srgbClr val="00565E"/>
                </a:solidFill>
              </a:rPr>
              <a:t>Hankealueella laaditaan seuraavat luontoselvitykset</a:t>
            </a:r>
          </a:p>
          <a:p>
            <a:pPr lvl="2" fontAlgn="t">
              <a:spcBef>
                <a:spcPts val="600"/>
              </a:spcBef>
              <a:buClr>
                <a:schemeClr val="tx2"/>
              </a:buClr>
            </a:pPr>
            <a:r>
              <a:rPr lang="fi-FI" sz="2000" dirty="0">
                <a:solidFill>
                  <a:srgbClr val="00565E"/>
                </a:solidFill>
              </a:rPr>
              <a:t>Kasvillisuus- ja luontotyyppiselvitys (7 maastotyöpäivää)</a:t>
            </a:r>
          </a:p>
          <a:p>
            <a:pPr lvl="2" fontAlgn="t">
              <a:spcBef>
                <a:spcPts val="600"/>
              </a:spcBef>
              <a:buClr>
                <a:schemeClr val="tx2"/>
              </a:buClr>
            </a:pPr>
            <a:r>
              <a:rPr lang="fi-FI" sz="2000" dirty="0">
                <a:solidFill>
                  <a:srgbClr val="00565E"/>
                </a:solidFill>
              </a:rPr>
              <a:t>Muuttolinnustoseuranta (kevät- ja syysmuutto, 10 + 10 maastotyöpäivää)</a:t>
            </a:r>
          </a:p>
          <a:p>
            <a:pPr lvl="2" fontAlgn="t">
              <a:spcBef>
                <a:spcPts val="600"/>
              </a:spcBef>
              <a:buClr>
                <a:schemeClr val="tx2"/>
              </a:buClr>
            </a:pPr>
            <a:r>
              <a:rPr lang="fi-FI" sz="2000" dirty="0">
                <a:solidFill>
                  <a:srgbClr val="00565E"/>
                </a:solidFill>
              </a:rPr>
              <a:t>Pesimälinnustoselvitys (8 maastotyöpäivää)</a:t>
            </a:r>
          </a:p>
          <a:p>
            <a:pPr lvl="2" fontAlgn="t">
              <a:spcBef>
                <a:spcPts val="600"/>
              </a:spcBef>
              <a:buClr>
                <a:schemeClr val="tx2"/>
              </a:buClr>
            </a:pPr>
            <a:r>
              <a:rPr lang="fi-FI" sz="2000" dirty="0">
                <a:solidFill>
                  <a:srgbClr val="00565E"/>
                </a:solidFill>
              </a:rPr>
              <a:t>Päiväpetolintuseuranta (8 maastotyöpäivää)</a:t>
            </a:r>
          </a:p>
          <a:p>
            <a:pPr lvl="2" fontAlgn="t">
              <a:spcBef>
                <a:spcPts val="600"/>
              </a:spcBef>
              <a:buClr>
                <a:schemeClr val="tx2"/>
              </a:buClr>
            </a:pPr>
            <a:r>
              <a:rPr lang="fi-FI" sz="2000" dirty="0">
                <a:solidFill>
                  <a:srgbClr val="00565E"/>
                </a:solidFill>
              </a:rPr>
              <a:t>Pöllöselvitys (4 yötä)</a:t>
            </a:r>
          </a:p>
          <a:p>
            <a:pPr lvl="2" fontAlgn="t">
              <a:spcBef>
                <a:spcPts val="600"/>
              </a:spcBef>
              <a:buClr>
                <a:schemeClr val="tx2"/>
              </a:buClr>
            </a:pPr>
            <a:r>
              <a:rPr lang="fi-FI" sz="2000" dirty="0">
                <a:solidFill>
                  <a:srgbClr val="00565E"/>
                </a:solidFill>
              </a:rPr>
              <a:t>Metsäkanalintujen soidinpaikkaselvitys (6 maastotyöpäivä)</a:t>
            </a:r>
          </a:p>
          <a:p>
            <a:pPr lvl="2" fontAlgn="t">
              <a:spcBef>
                <a:spcPts val="600"/>
              </a:spcBef>
              <a:buClr>
                <a:schemeClr val="tx2"/>
              </a:buClr>
            </a:pPr>
            <a:r>
              <a:rPr lang="fi-FI" sz="2000" dirty="0">
                <a:solidFill>
                  <a:srgbClr val="00565E"/>
                </a:solidFill>
              </a:rPr>
              <a:t>Liito-oravaselvitys (3 maastotyöpäivää)</a:t>
            </a:r>
          </a:p>
          <a:p>
            <a:pPr lvl="2" fontAlgn="t">
              <a:spcBef>
                <a:spcPts val="600"/>
              </a:spcBef>
              <a:buClr>
                <a:schemeClr val="tx2"/>
              </a:buClr>
            </a:pPr>
            <a:r>
              <a:rPr lang="fi-FI" sz="2000" dirty="0">
                <a:solidFill>
                  <a:srgbClr val="00565E"/>
                </a:solidFill>
              </a:rPr>
              <a:t>Lepakkoselvitys (1–2  yötä)</a:t>
            </a:r>
          </a:p>
          <a:p>
            <a:pPr lvl="2" fontAlgn="t">
              <a:spcBef>
                <a:spcPts val="600"/>
              </a:spcBef>
              <a:buClr>
                <a:schemeClr val="tx2"/>
              </a:buClr>
            </a:pPr>
            <a:r>
              <a:rPr lang="fi-FI" sz="2000" dirty="0">
                <a:solidFill>
                  <a:srgbClr val="00565E"/>
                </a:solidFill>
              </a:rPr>
              <a:t>Viitasammakkoselvitys (3 maastotyöpäivä)</a:t>
            </a:r>
          </a:p>
          <a:p>
            <a:pPr lvl="2" fontAlgn="t">
              <a:spcBef>
                <a:spcPts val="600"/>
              </a:spcBef>
              <a:buClr>
                <a:schemeClr val="tx2"/>
              </a:buClr>
            </a:pPr>
            <a:r>
              <a:rPr lang="fi-FI" sz="2000" dirty="0">
                <a:solidFill>
                  <a:srgbClr val="00565E"/>
                </a:solidFill>
              </a:rPr>
              <a:t>Muut lajit: (mm. saukko, suurpedot) esiintymispotentiaalia hankealueella tarkastellaan maastoselvitysten yhteydessä niille soveltuvien elinympäristöjen kautta</a:t>
            </a:r>
          </a:p>
          <a:p>
            <a:pPr lvl="2" fontAlgn="t">
              <a:spcBef>
                <a:spcPts val="600"/>
              </a:spcBef>
              <a:buClr>
                <a:schemeClr val="tx2"/>
              </a:buClr>
            </a:pPr>
            <a:endParaRPr lang="fi-FI" sz="2000" dirty="0">
              <a:solidFill>
                <a:srgbClr val="00565E"/>
              </a:solidFill>
            </a:endParaRPr>
          </a:p>
        </p:txBody>
      </p:sp>
      <p:pic>
        <p:nvPicPr>
          <p:cNvPr id="3" name="Kuva 2">
            <a:extLst>
              <a:ext uri="{FF2B5EF4-FFF2-40B4-BE49-F238E27FC236}">
                <a16:creationId xmlns:a16="http://schemas.microsoft.com/office/drawing/2014/main" id="{3D4B9CC6-DB93-426B-A946-05742FAE5058}"/>
              </a:ext>
            </a:extLst>
          </p:cNvPr>
          <p:cNvPicPr>
            <a:picLocks noChangeAspect="1"/>
          </p:cNvPicPr>
          <p:nvPr/>
        </p:nvPicPr>
        <p:blipFill>
          <a:blip r:embed="rId2"/>
          <a:stretch>
            <a:fillRect/>
          </a:stretch>
        </p:blipFill>
        <p:spPr>
          <a:xfrm>
            <a:off x="7449747" y="416094"/>
            <a:ext cx="2180011" cy="2184433"/>
          </a:xfrm>
          <a:prstGeom prst="rect">
            <a:avLst/>
          </a:prstGeom>
        </p:spPr>
      </p:pic>
      <p:pic>
        <p:nvPicPr>
          <p:cNvPr id="4" name="Kuva 3">
            <a:extLst>
              <a:ext uri="{FF2B5EF4-FFF2-40B4-BE49-F238E27FC236}">
                <a16:creationId xmlns:a16="http://schemas.microsoft.com/office/drawing/2014/main" id="{4BF36BDD-6BA4-439C-9082-49B4FAE24C73}"/>
              </a:ext>
            </a:extLst>
          </p:cNvPr>
          <p:cNvPicPr>
            <a:picLocks noChangeAspect="1"/>
          </p:cNvPicPr>
          <p:nvPr/>
        </p:nvPicPr>
        <p:blipFill>
          <a:blip r:embed="rId3"/>
          <a:stretch>
            <a:fillRect/>
          </a:stretch>
        </p:blipFill>
        <p:spPr>
          <a:xfrm>
            <a:off x="9629758" y="2341215"/>
            <a:ext cx="2180010" cy="2175570"/>
          </a:xfrm>
          <a:prstGeom prst="rect">
            <a:avLst/>
          </a:prstGeom>
        </p:spPr>
      </p:pic>
      <p:pic>
        <p:nvPicPr>
          <p:cNvPr id="6" name="Kuva 5">
            <a:extLst>
              <a:ext uri="{FF2B5EF4-FFF2-40B4-BE49-F238E27FC236}">
                <a16:creationId xmlns:a16="http://schemas.microsoft.com/office/drawing/2014/main" id="{48439697-C631-42AE-9A0B-DD0891926AA5}"/>
              </a:ext>
            </a:extLst>
          </p:cNvPr>
          <p:cNvPicPr>
            <a:picLocks noChangeAspect="1"/>
          </p:cNvPicPr>
          <p:nvPr/>
        </p:nvPicPr>
        <p:blipFill>
          <a:blip r:embed="rId4"/>
          <a:stretch>
            <a:fillRect/>
          </a:stretch>
        </p:blipFill>
        <p:spPr>
          <a:xfrm>
            <a:off x="7449747" y="3924863"/>
            <a:ext cx="2091504" cy="2095897"/>
          </a:xfrm>
          <a:prstGeom prst="rect">
            <a:avLst/>
          </a:prstGeom>
        </p:spPr>
      </p:pic>
    </p:spTree>
    <p:extLst>
      <p:ext uri="{BB962C8B-B14F-4D97-AF65-F5344CB8AC3E}">
        <p14:creationId xmlns:p14="http://schemas.microsoft.com/office/powerpoint/2010/main" val="4196967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6600"/>
            <a:ext cx="11521280" cy="822528"/>
          </a:xfrm>
        </p:spPr>
        <p:txBody>
          <a:bodyPr>
            <a:normAutofit/>
          </a:bodyPr>
          <a:lstStyle/>
          <a:p>
            <a:r>
              <a:rPr lang="fi-FI" sz="3200" dirty="0"/>
              <a:t>YVA-menettely, selvitykset (2/2)</a:t>
            </a:r>
          </a:p>
        </p:txBody>
      </p:sp>
      <p:sp>
        <p:nvSpPr>
          <p:cNvPr id="5" name="Content Placeholder 2"/>
          <p:cNvSpPr txBox="1">
            <a:spLocks/>
          </p:cNvSpPr>
          <p:nvPr/>
        </p:nvSpPr>
        <p:spPr>
          <a:xfrm>
            <a:off x="263352" y="1268760"/>
            <a:ext cx="5664629" cy="4752000"/>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indent="-228594"/>
            <a:endParaRPr lang="fi-FI" sz="1867" dirty="0">
              <a:solidFill>
                <a:schemeClr val="tx1"/>
              </a:solidFill>
            </a:endParaRPr>
          </a:p>
        </p:txBody>
      </p:sp>
      <p:sp>
        <p:nvSpPr>
          <p:cNvPr id="8" name="Content Placeholder 2"/>
          <p:cNvSpPr txBox="1">
            <a:spLocks/>
          </p:cNvSpPr>
          <p:nvPr/>
        </p:nvSpPr>
        <p:spPr>
          <a:xfrm>
            <a:off x="268941" y="1196752"/>
            <a:ext cx="5659040" cy="5256584"/>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R="0" lvl="0" algn="l" defTabSz="914400" rtl="0" eaLnBrk="1" fontAlgn="t" latinLnBrk="0" hangingPunct="1">
              <a:lnSpc>
                <a:spcPct val="100000"/>
              </a:lnSpc>
              <a:spcBef>
                <a:spcPts val="480"/>
              </a:spcBef>
              <a:spcAft>
                <a:spcPts val="0"/>
              </a:spcAft>
              <a:buClr>
                <a:srgbClr val="00565E"/>
              </a:buClr>
              <a:buSzTx/>
              <a:tabLst/>
              <a:defRPr/>
            </a:pPr>
            <a:r>
              <a:rPr kumimoji="0" lang="fi-FI" sz="2200" b="0" i="0" u="none" strike="noStrike" kern="1200" cap="none" spc="0" normalizeH="0" baseline="0" noProof="0" dirty="0">
                <a:ln>
                  <a:noFill/>
                </a:ln>
                <a:solidFill>
                  <a:srgbClr val="00565E"/>
                </a:solidFill>
                <a:effectLst/>
                <a:uLnTx/>
                <a:uFillTx/>
                <a:latin typeface="Calibri" panose="020F0502020204030204"/>
                <a:ea typeface="+mn-ea"/>
                <a:cs typeface="+mn-cs"/>
              </a:rPr>
              <a:t>Ympäristöselvitykset ja mallinnukset</a:t>
            </a:r>
          </a:p>
          <a:p>
            <a:pPr marR="0" lvl="1" algn="l" defTabSz="914400" rtl="0" eaLnBrk="1" fontAlgn="t" latinLnBrk="0" hangingPunct="1">
              <a:lnSpc>
                <a:spcPct val="100000"/>
              </a:lnSpc>
              <a:spcBef>
                <a:spcPts val="432"/>
              </a:spcBef>
              <a:spcAft>
                <a:spcPts val="0"/>
              </a:spcAft>
              <a:buClr>
                <a:srgbClr val="00565E"/>
              </a:buClr>
              <a:buSzTx/>
              <a:tabLst/>
              <a:defRPr/>
            </a:pPr>
            <a:r>
              <a:rPr kumimoji="0" lang="fi-FI" b="0" i="0" u="none" strike="noStrike" kern="1200" cap="none" spc="0" normalizeH="0" baseline="0" noProof="0" dirty="0">
                <a:ln>
                  <a:noFill/>
                </a:ln>
                <a:solidFill>
                  <a:srgbClr val="00565E"/>
                </a:solidFill>
                <a:effectLst/>
                <a:uLnTx/>
                <a:uFillTx/>
                <a:latin typeface="Calibri" panose="020F0502020204030204"/>
                <a:ea typeface="+mn-ea"/>
                <a:cs typeface="+mn-cs"/>
              </a:rPr>
              <a:t>Arkeologinen inventointi, erillinen inventointiraportti</a:t>
            </a:r>
          </a:p>
          <a:p>
            <a:pPr marR="0" lvl="1" algn="l" defTabSz="914400" rtl="0" eaLnBrk="1" fontAlgn="t" latinLnBrk="0" hangingPunct="1">
              <a:lnSpc>
                <a:spcPct val="100000"/>
              </a:lnSpc>
              <a:spcBef>
                <a:spcPts val="432"/>
              </a:spcBef>
              <a:spcAft>
                <a:spcPts val="0"/>
              </a:spcAft>
              <a:buClr>
                <a:srgbClr val="00565E"/>
              </a:buClr>
              <a:buSzTx/>
              <a:tabLst/>
              <a:defRPr/>
            </a:pPr>
            <a:r>
              <a:rPr kumimoji="0" lang="fi-FI" b="0" i="0" u="none" strike="noStrike" kern="1200" cap="none" spc="0" normalizeH="0" baseline="0" noProof="0" dirty="0">
                <a:ln>
                  <a:noFill/>
                </a:ln>
                <a:solidFill>
                  <a:srgbClr val="00565E"/>
                </a:solidFill>
                <a:effectLst/>
                <a:uLnTx/>
                <a:uFillTx/>
                <a:latin typeface="Calibri" panose="020F0502020204030204"/>
                <a:ea typeface="+mn-ea"/>
                <a:cs typeface="+mn-cs"/>
              </a:rPr>
              <a:t>Näkymäalueanalyysi, maisematarkastelu ja havainnekuvat</a:t>
            </a:r>
          </a:p>
          <a:p>
            <a:pPr marR="0" lvl="1" algn="l" defTabSz="914400" rtl="0" eaLnBrk="1" fontAlgn="t" latinLnBrk="0" hangingPunct="1">
              <a:lnSpc>
                <a:spcPct val="100000"/>
              </a:lnSpc>
              <a:spcBef>
                <a:spcPts val="432"/>
              </a:spcBef>
              <a:spcAft>
                <a:spcPts val="0"/>
              </a:spcAft>
              <a:buClr>
                <a:srgbClr val="00565E"/>
              </a:buClr>
              <a:buSzTx/>
              <a:tabLst/>
              <a:defRPr/>
            </a:pPr>
            <a:r>
              <a:rPr kumimoji="0" lang="fi-FI" b="0" i="0" u="none" strike="noStrike" kern="1200" cap="none" spc="0" normalizeH="0" baseline="0" noProof="0" dirty="0">
                <a:ln>
                  <a:noFill/>
                </a:ln>
                <a:solidFill>
                  <a:srgbClr val="00565E"/>
                </a:solidFill>
                <a:effectLst/>
                <a:uLnTx/>
                <a:uFillTx/>
                <a:latin typeface="Calibri" panose="020F0502020204030204"/>
                <a:ea typeface="+mn-ea"/>
                <a:cs typeface="+mn-cs"/>
              </a:rPr>
              <a:t>Melu- ja välkemallinnukset</a:t>
            </a:r>
          </a:p>
          <a:p>
            <a:pPr marR="0" lvl="0" algn="l" defTabSz="914400" rtl="0" eaLnBrk="1" fontAlgn="t" latinLnBrk="0" hangingPunct="1">
              <a:lnSpc>
                <a:spcPct val="100000"/>
              </a:lnSpc>
              <a:spcBef>
                <a:spcPts val="480"/>
              </a:spcBef>
              <a:spcAft>
                <a:spcPts val="0"/>
              </a:spcAft>
              <a:buClr>
                <a:srgbClr val="00565E"/>
              </a:buClr>
              <a:buSzTx/>
              <a:tabLst/>
              <a:defRPr/>
            </a:pPr>
            <a:r>
              <a:rPr kumimoji="0" lang="fi-FI" sz="2200" b="0" i="0" u="none" strike="noStrike" kern="1200" cap="none" spc="0" normalizeH="0" baseline="0" noProof="0" dirty="0">
                <a:ln>
                  <a:noFill/>
                </a:ln>
                <a:solidFill>
                  <a:srgbClr val="00565E"/>
                </a:solidFill>
                <a:effectLst/>
                <a:uLnTx/>
                <a:uFillTx/>
                <a:latin typeface="Calibri" panose="020F0502020204030204"/>
                <a:ea typeface="+mn-ea"/>
                <a:cs typeface="+mn-cs"/>
              </a:rPr>
              <a:t>Asukaskysely</a:t>
            </a:r>
          </a:p>
          <a:p>
            <a:pPr marR="0" lvl="1" algn="l" defTabSz="914400" rtl="0" eaLnBrk="1" fontAlgn="t" latinLnBrk="0" hangingPunct="1">
              <a:lnSpc>
                <a:spcPct val="100000"/>
              </a:lnSpc>
              <a:spcBef>
                <a:spcPts val="432"/>
              </a:spcBef>
              <a:spcAft>
                <a:spcPts val="0"/>
              </a:spcAft>
              <a:buClr>
                <a:srgbClr val="00565E"/>
              </a:buClr>
              <a:buSzTx/>
              <a:tabLst/>
              <a:defRPr/>
            </a:pPr>
            <a:r>
              <a:rPr kumimoji="0" lang="fi-FI" b="0" i="0" u="none" strike="noStrike" kern="1200" cap="none" spc="0" normalizeH="0" baseline="0" noProof="0" dirty="0">
                <a:ln>
                  <a:noFill/>
                </a:ln>
                <a:solidFill>
                  <a:srgbClr val="00565E"/>
                </a:solidFill>
                <a:effectLst/>
                <a:uLnTx/>
                <a:uFillTx/>
                <a:latin typeface="Calibri" panose="020F0502020204030204"/>
                <a:ea typeface="+mn-ea"/>
                <a:cs typeface="+mn-cs"/>
              </a:rPr>
              <a:t>Otos alustavasti n. 300 kotitaloutta</a:t>
            </a:r>
          </a:p>
          <a:p>
            <a:pPr marR="0" lvl="1" algn="l" defTabSz="914400" rtl="0" eaLnBrk="1" fontAlgn="t" latinLnBrk="0" hangingPunct="1">
              <a:lnSpc>
                <a:spcPct val="100000"/>
              </a:lnSpc>
              <a:spcBef>
                <a:spcPts val="432"/>
              </a:spcBef>
              <a:spcAft>
                <a:spcPts val="0"/>
              </a:spcAft>
              <a:buClr>
                <a:srgbClr val="00565E"/>
              </a:buClr>
              <a:buSzTx/>
              <a:tabLst/>
              <a:defRPr/>
            </a:pPr>
            <a:r>
              <a:rPr lang="fi-FI" dirty="0">
                <a:solidFill>
                  <a:srgbClr val="00565E"/>
                </a:solidFill>
                <a:latin typeface="Calibri" panose="020F0502020204030204"/>
              </a:rPr>
              <a:t>Hankkeen keskeisellä vaikutusalueella</a:t>
            </a:r>
            <a:r>
              <a:rPr kumimoji="0" lang="fi-FI" b="0" i="0" u="none" strike="noStrike" kern="1200" cap="none" spc="0" normalizeH="0" baseline="0" noProof="0" dirty="0">
                <a:ln>
                  <a:noFill/>
                </a:ln>
                <a:solidFill>
                  <a:srgbClr val="00565E"/>
                </a:solidFill>
                <a:effectLst/>
                <a:uLnTx/>
                <a:uFillTx/>
                <a:latin typeface="Calibri" panose="020F0502020204030204"/>
                <a:ea typeface="+mn-ea"/>
                <a:cs typeface="+mn-cs"/>
              </a:rPr>
              <a:t>. Satunnaisotannalla myös kauempana.</a:t>
            </a:r>
          </a:p>
          <a:p>
            <a:pPr fontAlgn="t">
              <a:spcBef>
                <a:spcPts val="432"/>
              </a:spcBef>
              <a:buClr>
                <a:srgbClr val="00565E"/>
              </a:buClr>
              <a:defRPr/>
            </a:pPr>
            <a:r>
              <a:rPr lang="fi-FI" sz="2200" dirty="0">
                <a:solidFill>
                  <a:srgbClr val="00565E"/>
                </a:solidFill>
                <a:latin typeface="Calibri" panose="020F0502020204030204"/>
              </a:rPr>
              <a:t>Metsästäjähaastattelut</a:t>
            </a:r>
          </a:p>
          <a:p>
            <a:pPr marL="496800" lvl="2" indent="0" fontAlgn="t">
              <a:buNone/>
            </a:pPr>
            <a:endParaRPr lang="fi-FI" sz="1400" dirty="0">
              <a:solidFill>
                <a:schemeClr val="tx1">
                  <a:lumMod val="65000"/>
                  <a:lumOff val="35000"/>
                </a:schemeClr>
              </a:solidFill>
            </a:endParaRPr>
          </a:p>
          <a:p>
            <a:pPr fontAlgn="t"/>
            <a:endParaRPr lang="fi-FI" sz="1867" dirty="0">
              <a:solidFill>
                <a:schemeClr val="tx1">
                  <a:lumMod val="65000"/>
                  <a:lumOff val="35000"/>
                </a:schemeClr>
              </a:solidFill>
            </a:endParaRPr>
          </a:p>
        </p:txBody>
      </p:sp>
      <p:pic>
        <p:nvPicPr>
          <p:cNvPr id="7" name="Kuva 6">
            <a:extLst>
              <a:ext uri="{FF2B5EF4-FFF2-40B4-BE49-F238E27FC236}">
                <a16:creationId xmlns:a16="http://schemas.microsoft.com/office/drawing/2014/main" id="{009A3A83-1FC0-4185-933A-92B59A73AA84}"/>
              </a:ext>
            </a:extLst>
          </p:cNvPr>
          <p:cNvPicPr>
            <a:picLocks noChangeAspect="1"/>
          </p:cNvPicPr>
          <p:nvPr/>
        </p:nvPicPr>
        <p:blipFill>
          <a:blip r:embed="rId2"/>
          <a:stretch>
            <a:fillRect/>
          </a:stretch>
        </p:blipFill>
        <p:spPr>
          <a:xfrm>
            <a:off x="6096757" y="1196752"/>
            <a:ext cx="6029467" cy="5182049"/>
          </a:xfrm>
          <a:prstGeom prst="rect">
            <a:avLst/>
          </a:prstGeom>
        </p:spPr>
      </p:pic>
    </p:spTree>
    <p:extLst>
      <p:ext uri="{BB962C8B-B14F-4D97-AF65-F5344CB8AC3E}">
        <p14:creationId xmlns:p14="http://schemas.microsoft.com/office/powerpoint/2010/main" val="267172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430F8-9ED4-DF47-41F9-A734E68C92D1}"/>
              </a:ext>
            </a:extLst>
          </p:cNvPr>
          <p:cNvSpPr>
            <a:spLocks noGrp="1"/>
          </p:cNvSpPr>
          <p:nvPr>
            <p:ph type="title"/>
          </p:nvPr>
        </p:nvSpPr>
        <p:spPr>
          <a:xfrm>
            <a:off x="922350" y="107092"/>
            <a:ext cx="10636236" cy="741405"/>
          </a:xfrm>
        </p:spPr>
        <p:txBody>
          <a:bodyPr/>
          <a:lstStyle/>
          <a:p>
            <a:r>
              <a:rPr lang="fi-FI" dirty="0"/>
              <a:t>YVA-menettely, mistä on kyse?</a:t>
            </a:r>
          </a:p>
        </p:txBody>
      </p:sp>
      <p:sp>
        <p:nvSpPr>
          <p:cNvPr id="3" name="Sisällön paikkamerkki 2">
            <a:extLst>
              <a:ext uri="{FF2B5EF4-FFF2-40B4-BE49-F238E27FC236}">
                <a16:creationId xmlns:a16="http://schemas.microsoft.com/office/drawing/2014/main" id="{BD681CF4-83E7-CE6F-DD43-3F073305F078}"/>
              </a:ext>
            </a:extLst>
          </p:cNvPr>
          <p:cNvSpPr>
            <a:spLocks noGrp="1"/>
          </p:cNvSpPr>
          <p:nvPr>
            <p:ph idx="1"/>
          </p:nvPr>
        </p:nvSpPr>
        <p:spPr>
          <a:xfrm>
            <a:off x="922350" y="741405"/>
            <a:ext cx="10636236" cy="5204425"/>
          </a:xfrm>
        </p:spPr>
        <p:txBody>
          <a:bodyPr/>
          <a:lstStyle/>
          <a:p>
            <a:r>
              <a:rPr lang="fi-FI" sz="2400" dirty="0"/>
              <a:t>Perustana laki ympäristövaikutusten arviointimenettelystä (252/2017) ja sen nojalla annettu YVA-asetus (VNA 277/2017).</a:t>
            </a:r>
          </a:p>
          <a:p>
            <a:r>
              <a:rPr lang="fi-FI" sz="2400" dirty="0"/>
              <a:t>Sovelletaan hankkeisiin ja niiden muutoksiin, joilla todennäköisesti on merkittäviä ympäristövaikutuksia.</a:t>
            </a:r>
          </a:p>
          <a:p>
            <a:pPr lvl="1"/>
            <a:r>
              <a:rPr lang="fi-FI" sz="2000" dirty="0"/>
              <a:t>Esimerkiksi tuulivoimahankkeet, kun yksittäisten laitosten lukumäärä on vähintään 10 kappaletta tai niiden yhteenlaskettu kokonaisteho on vähintään 45 megawattia.</a:t>
            </a:r>
          </a:p>
          <a:p>
            <a:r>
              <a:rPr lang="fi-FI" sz="2400" dirty="0"/>
              <a:t>Tavoitteena vähentää tai kokonaan estää haitallisten ympäristövaikutusten syntymistä</a:t>
            </a:r>
            <a:r>
              <a:rPr lang="fi-FI" sz="2000" dirty="0"/>
              <a:t>	</a:t>
            </a:r>
          </a:p>
          <a:p>
            <a:pPr lvl="1"/>
            <a:r>
              <a:rPr lang="fi-FI" sz="2000" dirty="0"/>
              <a:t>Tunnistamalla ja arvioimalla hankkeen todennäköisesti merkittävät ympäristövaikutukset jo suunnitteluvaiheessa, kun tuleviin ratkaisuihin voidaan vaikuttaa;</a:t>
            </a:r>
          </a:p>
          <a:p>
            <a:pPr lvl="1"/>
            <a:r>
              <a:rPr lang="fi-FI" sz="2000" dirty="0"/>
              <a:t>Vertailemalla erilaisia toteutusvaihtoehtoja keskenään, sekä</a:t>
            </a:r>
          </a:p>
          <a:p>
            <a:pPr lvl="1"/>
            <a:r>
              <a:rPr lang="fi-FI" sz="2000" dirty="0"/>
              <a:t>Tuomalla arviointiin erilaisia näkökulmia osallistumisen kautta.</a:t>
            </a:r>
          </a:p>
        </p:txBody>
      </p:sp>
      <p:sp>
        <p:nvSpPr>
          <p:cNvPr id="4" name="Dian numeron paikkamerkki 3">
            <a:extLst>
              <a:ext uri="{FF2B5EF4-FFF2-40B4-BE49-F238E27FC236}">
                <a16:creationId xmlns:a16="http://schemas.microsoft.com/office/drawing/2014/main" id="{E608B632-43B5-9190-313F-87C35365FB9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äivämäärän paikkamerkki 4">
            <a:extLst>
              <a:ext uri="{FF2B5EF4-FFF2-40B4-BE49-F238E27FC236}">
                <a16:creationId xmlns:a16="http://schemas.microsoft.com/office/drawing/2014/main" id="{FF588819-27C9-295D-4F3F-B793877D8B8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8.8.2023   |   </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Alatunnisteen paikkamerkki 5">
            <a:extLst>
              <a:ext uri="{FF2B5EF4-FFF2-40B4-BE49-F238E27FC236}">
                <a16:creationId xmlns:a16="http://schemas.microsoft.com/office/drawing/2014/main" id="{604A33F6-D28C-4FB1-4E91-52361D1D4C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Laura Puoskari</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7691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9F9D56-D6B6-47DD-A8E8-EA710171F79E}"/>
              </a:ext>
            </a:extLst>
          </p:cNvPr>
          <p:cNvSpPr>
            <a:spLocks noGrp="1"/>
          </p:cNvSpPr>
          <p:nvPr>
            <p:ph type="title"/>
          </p:nvPr>
        </p:nvSpPr>
        <p:spPr>
          <a:xfrm>
            <a:off x="792068" y="-279941"/>
            <a:ext cx="10515600" cy="947778"/>
          </a:xfrm>
        </p:spPr>
        <p:txBody>
          <a:bodyPr>
            <a:normAutofit/>
          </a:bodyPr>
          <a:lstStyle/>
          <a:p>
            <a:r>
              <a:rPr lang="fi-FI" sz="3200" dirty="0"/>
              <a:t>Arvioitavat ympäristövaikutukset</a:t>
            </a:r>
          </a:p>
        </p:txBody>
      </p:sp>
      <p:sp>
        <p:nvSpPr>
          <p:cNvPr id="6" name="Dian numeron paikkamerkki 5">
            <a:extLst>
              <a:ext uri="{FF2B5EF4-FFF2-40B4-BE49-F238E27FC236}">
                <a16:creationId xmlns:a16="http://schemas.microsoft.com/office/drawing/2014/main" id="{23BBCE38-BA37-4B53-A151-CD3499D6B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8" name="Sisällön paikkamerkki 7">
            <a:extLst>
              <a:ext uri="{FF2B5EF4-FFF2-40B4-BE49-F238E27FC236}">
                <a16:creationId xmlns:a16="http://schemas.microsoft.com/office/drawing/2014/main" id="{EDD2ECCF-328D-4C75-871D-38A650666A73}"/>
              </a:ext>
            </a:extLst>
          </p:cNvPr>
          <p:cNvSpPr>
            <a:spLocks noGrp="1"/>
          </p:cNvSpPr>
          <p:nvPr>
            <p:ph sz="half" idx="1"/>
          </p:nvPr>
        </p:nvSpPr>
        <p:spPr>
          <a:xfrm>
            <a:off x="551384" y="836712"/>
            <a:ext cx="10151414" cy="5884763"/>
          </a:xfrm>
        </p:spPr>
        <p:txBody>
          <a:bodyPr>
            <a:normAutofit fontScale="70000" lnSpcReduction="20000"/>
          </a:bodyPr>
          <a:lstStyle/>
          <a:p>
            <a:pPr>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rakennettuun ympäristöön ja maisemaan</a:t>
            </a:r>
          </a:p>
          <a:p>
            <a:pPr lvl="1">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maankäyttö ja kaavoitus</a:t>
            </a:r>
          </a:p>
          <a:p>
            <a:pPr lvl="1">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valtakunnallisesti, maakunnallisesti ja paikallisesti arvokkaat maiseman ja kulttuuriympäristön alueet- ja kohteet</a:t>
            </a:r>
          </a:p>
          <a:p>
            <a:pPr lvl="1">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muinaisjäännökset ja muu kulttuuriperintö</a:t>
            </a:r>
          </a:p>
          <a:p>
            <a:pPr>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ihmisiin</a:t>
            </a:r>
          </a:p>
          <a:p>
            <a:pPr lvl="1">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Vaikutukset terveyteen, elinoloihin ja viihtyvyyteen</a:t>
            </a:r>
          </a:p>
          <a:p>
            <a:pPr lvl="2">
              <a:buClr>
                <a:srgbClr val="00565E"/>
              </a:buClr>
              <a:buFont typeface="Arial" panose="020B0604020202020204" pitchFamily="34" charset="0"/>
              <a:buChar char="•"/>
            </a:pPr>
            <a:r>
              <a:rPr lang="fi-FI" sz="1400" dirty="0">
                <a:latin typeface="Calibri" panose="020F0502020204030204" pitchFamily="34" charset="0"/>
                <a:ea typeface="Verdana" panose="020B0604030504040204" pitchFamily="34" charset="0"/>
                <a:cs typeface="Times New Roman" panose="02020603050405020304" pitchFamily="18" charset="0"/>
              </a:rPr>
              <a:t>maisemavaikutukset</a:t>
            </a:r>
          </a:p>
          <a:p>
            <a:pPr lvl="2">
              <a:buClr>
                <a:srgbClr val="00565E"/>
              </a:buClr>
              <a:buFont typeface="Arial" panose="020B0604020202020204" pitchFamily="34" charset="0"/>
              <a:buChar char="•"/>
            </a:pPr>
            <a:r>
              <a:rPr lang="fi-FI" sz="1400" dirty="0">
                <a:latin typeface="Calibri" panose="020F0502020204030204" pitchFamily="34" charset="0"/>
                <a:ea typeface="Verdana" panose="020B0604030504040204" pitchFamily="34" charset="0"/>
                <a:cs typeface="Times New Roman" panose="02020603050405020304" pitchFamily="18" charset="0"/>
              </a:rPr>
              <a:t>melu ja välke</a:t>
            </a:r>
          </a:p>
          <a:p>
            <a:pPr lvl="2">
              <a:buClr>
                <a:srgbClr val="00565E"/>
              </a:buClr>
              <a:buFont typeface="Arial" panose="020B0604020202020204" pitchFamily="34" charset="0"/>
              <a:buChar char="•"/>
            </a:pPr>
            <a:r>
              <a:rPr lang="fi-FI" sz="1400" dirty="0">
                <a:latin typeface="Calibri" panose="020F0502020204030204" pitchFamily="34" charset="0"/>
                <a:ea typeface="Verdana" panose="020B0604030504040204" pitchFamily="34" charset="0"/>
                <a:cs typeface="Times New Roman" panose="02020603050405020304" pitchFamily="18" charset="0"/>
              </a:rPr>
              <a:t>virkistyskäyttö ja metsästys</a:t>
            </a:r>
          </a:p>
          <a:p>
            <a:pPr lvl="1">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Vaikutukset elinkeinoihin (maa- ja metsätalous, matkailu) ja aluetalouteen sekä työllisyyteen</a:t>
            </a:r>
          </a:p>
          <a:p>
            <a:pPr>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luontokohteisiin ja kasvillisuuteen, uhanalaislajistoon</a:t>
            </a:r>
          </a:p>
          <a:p>
            <a:pPr marL="736600" lvl="1" indent="-285750"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Suorat menetykset pinta-aloissa</a:t>
            </a:r>
          </a:p>
          <a:p>
            <a:pPr marL="736600" lvl="1" indent="-285750"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Suorat ja välilliset vaikutukset kohteiden ominaispiirteissä</a:t>
            </a:r>
          </a:p>
          <a:p>
            <a:pPr marL="736600" lvl="1" indent="-285750"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Vaikutukset ekologisiin yhteyksiin</a:t>
            </a:r>
          </a:p>
          <a:p>
            <a:pPr marL="736600" lvl="1" indent="-285750"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Vaikutusten merkittävyys lajitasolla, suhteessa lajiston suotuisaan suojelutasoon ja paikallisia kantoja verottaviin muihin tekijöihin</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Linnusto- ja eläimistövaikutukset</a:t>
            </a:r>
          </a:p>
          <a:p>
            <a:pPr lvl="1"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Elinympäristöjen muutokset</a:t>
            </a:r>
          </a:p>
          <a:p>
            <a:pPr lvl="1" fontAlgn="t">
              <a:buClr>
                <a:srgbClr val="00565E"/>
              </a:buClr>
              <a:buFont typeface="Arial" panose="020B0604020202020204" pitchFamily="34" charset="0"/>
              <a:buChar char="•"/>
            </a:pPr>
            <a:r>
              <a:rPr lang="fi-FI" sz="1800" dirty="0">
                <a:latin typeface="Calibri" panose="020F0502020204030204" pitchFamily="34" charset="0"/>
                <a:ea typeface="Verdana" panose="020B0604030504040204" pitchFamily="34" charset="0"/>
                <a:cs typeface="Times New Roman" panose="02020603050405020304" pitchFamily="18" charset="0"/>
              </a:rPr>
              <a:t>Melu- ja häiriövaikutukset, estevaikutukset, törmäysvaikutukset</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suojelualueisiin</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maaperään sekä pinta- ja pohjavesiin</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ilman laatuun ja ilmastoon</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Vaikutukset luonnonvarojen hyödyntämiseen</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Liikennevaikutukset</a:t>
            </a:r>
          </a:p>
          <a:p>
            <a:pPr fontAlgn="t">
              <a:buClr>
                <a:srgbClr val="00565E"/>
              </a:buClr>
              <a:buFont typeface="Arial" panose="020B0604020202020204" pitchFamily="34" charset="0"/>
              <a:buChar char="•"/>
            </a:pPr>
            <a:r>
              <a:rPr lang="fi-FI" sz="2300" dirty="0">
                <a:latin typeface="Calibri" panose="020F0502020204030204" pitchFamily="34" charset="0"/>
                <a:ea typeface="Verdana" panose="020B0604030504040204" pitchFamily="34" charset="0"/>
                <a:cs typeface="Times New Roman" panose="02020603050405020304" pitchFamily="18" charset="0"/>
              </a:rPr>
              <a:t>Yhteisvaikutukset</a:t>
            </a:r>
            <a:endParaRPr lang="fi-FI" dirty="0"/>
          </a:p>
        </p:txBody>
      </p:sp>
    </p:spTree>
    <p:extLst>
      <p:ext uri="{BB962C8B-B14F-4D97-AF65-F5344CB8AC3E}">
        <p14:creationId xmlns:p14="http://schemas.microsoft.com/office/powerpoint/2010/main" val="760319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B842BDB-C567-5B58-06AA-5E402C4A16FA}"/>
              </a:ext>
            </a:extLst>
          </p:cNvPr>
          <p:cNvSpPr>
            <a:spLocks noGrp="1"/>
          </p:cNvSpPr>
          <p:nvPr>
            <p:ph type="sldNum" sz="quarter" idx="12"/>
          </p:nvPr>
        </p:nvSpPr>
        <p:spPr>
          <a:xfrm>
            <a:off x="9952962" y="6356350"/>
            <a:ext cx="1080000" cy="365125"/>
          </a:xfrm>
        </p:spPr>
        <p:txBody>
          <a:bodyPr anchor="ctr">
            <a:normAutofit/>
          </a:bodyPr>
          <a:lstStyle/>
          <a:p>
            <a:pPr>
              <a:spcAft>
                <a:spcPts val="600"/>
              </a:spcAft>
            </a:pPr>
            <a:fld id="{F26F888F-55E1-EB4C-817C-6B924877C76D}" type="slidenum">
              <a:rPr lang="fi-FI" smtClean="0"/>
              <a:pPr>
                <a:spcAft>
                  <a:spcPts val="600"/>
                </a:spcAft>
              </a:pPr>
              <a:t>41</a:t>
            </a:fld>
            <a:endParaRPr lang="fi-FI"/>
          </a:p>
        </p:txBody>
      </p:sp>
      <p:sp>
        <p:nvSpPr>
          <p:cNvPr id="4" name="Title 3"/>
          <p:cNvSpPr>
            <a:spLocks noGrp="1"/>
          </p:cNvSpPr>
          <p:nvPr>
            <p:ph type="title"/>
          </p:nvPr>
        </p:nvSpPr>
        <p:spPr>
          <a:xfrm>
            <a:off x="623392" y="2348880"/>
            <a:ext cx="5154727" cy="1296144"/>
          </a:xfrm>
        </p:spPr>
        <p:txBody>
          <a:bodyPr anchor="b">
            <a:noAutofit/>
          </a:bodyPr>
          <a:lstStyle/>
          <a:p>
            <a:r>
              <a:rPr lang="fi-FI" sz="3600" dirty="0" err="1"/>
              <a:t>Vornankorven</a:t>
            </a:r>
            <a:r>
              <a:rPr lang="fi-FI" sz="3600" dirty="0"/>
              <a:t> tuulivoimapuiston alueen nykytilanne</a:t>
            </a:r>
          </a:p>
        </p:txBody>
      </p:sp>
    </p:spTree>
    <p:extLst>
      <p:ext uri="{BB962C8B-B14F-4D97-AF65-F5344CB8AC3E}">
        <p14:creationId xmlns:p14="http://schemas.microsoft.com/office/powerpoint/2010/main" val="578453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191344" y="380104"/>
            <a:ext cx="11457045" cy="411425"/>
          </a:xfrm>
        </p:spPr>
        <p:txBody>
          <a:bodyPr>
            <a:noAutofit/>
          </a:bodyPr>
          <a:lstStyle/>
          <a:p>
            <a:r>
              <a:rPr lang="fi-FI" sz="3200" dirty="0">
                <a:solidFill>
                  <a:schemeClr val="tx2"/>
                </a:solidFill>
              </a:rPr>
              <a:t>Yhdyskuntarakenne ja maankäyttö</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399595" y="1178844"/>
            <a:ext cx="6749349" cy="4814631"/>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marR="0" lvl="0" indent="-171450" algn="l" defTabSz="914400" rtl="0" eaLnBrk="1" fontAlgn="auto" latinLnBrk="0" hangingPunct="1">
              <a:lnSpc>
                <a:spcPct val="100000"/>
              </a:lnSpc>
              <a:spcBef>
                <a:spcPts val="480"/>
              </a:spcBef>
              <a:spcAft>
                <a:spcPts val="0"/>
              </a:spcAft>
              <a:buClr>
                <a:srgbClr val="005192"/>
              </a:buClr>
              <a:buSzTx/>
              <a:buFont typeface="Arial" panose="020B0604020202020204" pitchFamily="34" charset="0"/>
              <a:buChar char="•"/>
              <a:tabLst/>
              <a:defRPr/>
            </a:pPr>
            <a:endParaRPr kumimoji="0" lang="fi-FI" sz="2000" b="0" i="0" u="none" strike="noStrike" kern="1200" cap="none" spc="0" normalizeH="0" baseline="0" noProof="0" dirty="0">
              <a:ln>
                <a:noFill/>
              </a:ln>
              <a:solidFill>
                <a:srgbClr val="00565E"/>
              </a:solidFill>
              <a:effectLst/>
              <a:highlight>
                <a:srgbClr val="FFFF00"/>
              </a:highligh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6EFF7A26-DC9A-4BE5-A6CD-89A0A27A4360}"/>
              </a:ext>
            </a:extLst>
          </p:cNvPr>
          <p:cNvSpPr txBox="1">
            <a:spLocks/>
          </p:cNvSpPr>
          <p:nvPr/>
        </p:nvSpPr>
        <p:spPr>
          <a:xfrm>
            <a:off x="399594" y="1178843"/>
            <a:ext cx="4195693" cy="3690317"/>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r>
              <a:rPr lang="fi-FI" dirty="0">
                <a:solidFill>
                  <a:schemeClr val="tx2"/>
                </a:solidFill>
              </a:rPr>
              <a:t>Hankealue on pääosin metsätalouskäytössä</a:t>
            </a:r>
          </a:p>
          <a:p>
            <a:pPr marL="171450" indent="-171450"/>
            <a:r>
              <a:rPr lang="fi-FI" dirty="0">
                <a:solidFill>
                  <a:schemeClr val="tx2"/>
                </a:solidFill>
              </a:rPr>
              <a:t>Lähin taajama, Pielaveden keskusta, sijaitsee noin 5 km etäisyydellä hankealueesta luoteeseen</a:t>
            </a:r>
          </a:p>
          <a:p>
            <a:pPr marL="171450" marR="0" lvl="0" indent="-171450" algn="l" defTabSz="914400" rtl="0" eaLnBrk="1" fontAlgn="auto" latinLnBrk="0" hangingPunct="1">
              <a:lnSpc>
                <a:spcPct val="100000"/>
              </a:lnSpc>
              <a:spcBef>
                <a:spcPts val="480"/>
              </a:spcBef>
              <a:spcAft>
                <a:spcPts val="0"/>
              </a:spcAft>
              <a:buClr>
                <a:srgbClr val="005192"/>
              </a:buClr>
              <a:buSzTx/>
              <a:buFont typeface="Arial" panose="020B0604020202020204" pitchFamily="34" charset="0"/>
              <a:buChar char="•"/>
              <a:tabLst/>
              <a:defRPr/>
            </a:pPr>
            <a:endParaRPr kumimoji="0" lang="fi-FI" sz="2000" b="0" i="0" u="none" strike="noStrike" kern="1200" cap="none" spc="0" normalizeH="0" baseline="0" noProof="0" dirty="0">
              <a:ln>
                <a:noFill/>
              </a:ln>
              <a:solidFill>
                <a:srgbClr val="00565E"/>
              </a:solidFill>
              <a:effectLst/>
              <a:uLnTx/>
              <a:uFillTx/>
              <a:latin typeface="Calibri" panose="020F0502020204030204"/>
              <a:ea typeface="+mn-ea"/>
              <a:cs typeface="+mn-cs"/>
            </a:endParaRPr>
          </a:p>
        </p:txBody>
      </p:sp>
      <p:pic>
        <p:nvPicPr>
          <p:cNvPr id="2" name="Kuva 22">
            <a:extLst>
              <a:ext uri="{FF2B5EF4-FFF2-40B4-BE49-F238E27FC236}">
                <a16:creationId xmlns:a16="http://schemas.microsoft.com/office/drawing/2014/main" id="{F77BD480-15C2-B264-E774-067B5F8055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08" y="63216"/>
            <a:ext cx="6023992" cy="6023992"/>
          </a:xfrm>
          <a:prstGeom prst="rect">
            <a:avLst/>
          </a:prstGeom>
          <a:noFill/>
          <a:ln>
            <a:noFill/>
          </a:ln>
        </p:spPr>
      </p:pic>
    </p:spTree>
    <p:extLst>
      <p:ext uri="{BB962C8B-B14F-4D97-AF65-F5344CB8AC3E}">
        <p14:creationId xmlns:p14="http://schemas.microsoft.com/office/powerpoint/2010/main" val="4176429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99595" y="499532"/>
            <a:ext cx="3272233" cy="411425"/>
          </a:xfrm>
        </p:spPr>
        <p:txBody>
          <a:bodyPr>
            <a:noAutofit/>
          </a:bodyPr>
          <a:lstStyle/>
          <a:p>
            <a:r>
              <a:rPr lang="fi-FI" sz="3200" dirty="0">
                <a:solidFill>
                  <a:schemeClr val="tx2"/>
                </a:solidFill>
              </a:rPr>
              <a:t>Asutus</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399595" y="1178844"/>
            <a:ext cx="6749349" cy="4814631"/>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marR="0" lvl="0" indent="-171450" algn="l" defTabSz="914400" rtl="0" eaLnBrk="1" fontAlgn="auto" latinLnBrk="0" hangingPunct="1">
              <a:lnSpc>
                <a:spcPct val="100000"/>
              </a:lnSpc>
              <a:spcBef>
                <a:spcPts val="480"/>
              </a:spcBef>
              <a:spcAft>
                <a:spcPts val="0"/>
              </a:spcAft>
              <a:buClr>
                <a:srgbClr val="005192"/>
              </a:buClr>
              <a:buSzTx/>
              <a:buFont typeface="Arial" panose="020B0604020202020204" pitchFamily="34" charset="0"/>
              <a:buChar char="•"/>
              <a:tabLst/>
              <a:defRPr/>
            </a:pPr>
            <a:endParaRPr kumimoji="0" lang="fi-FI" sz="2000" b="0" i="0" u="none" strike="noStrike" kern="1200" cap="none" spc="0" normalizeH="0" baseline="0" noProof="0" dirty="0">
              <a:ln>
                <a:noFill/>
              </a:ln>
              <a:solidFill>
                <a:srgbClr val="00565E"/>
              </a:solidFill>
              <a:effectLst/>
              <a:highlight>
                <a:srgbClr val="FFFF00"/>
              </a:highligh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6EFF7A26-DC9A-4BE5-A6CD-89A0A27A4360}"/>
              </a:ext>
            </a:extLst>
          </p:cNvPr>
          <p:cNvSpPr txBox="1">
            <a:spLocks/>
          </p:cNvSpPr>
          <p:nvPr/>
        </p:nvSpPr>
        <p:spPr>
          <a:xfrm>
            <a:off x="263352" y="1199990"/>
            <a:ext cx="4968552" cy="5074816"/>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solidFill>
                  <a:schemeClr val="tx2"/>
                </a:solidFill>
              </a:rPr>
              <a:t>Hankealueella sijaitse 1 lomarakennus (metsästysmaja), tämä tullaan huomioimaan YVA-selostusvaiheessa tuulivoimaloiden sijoittelussa</a:t>
            </a:r>
          </a:p>
          <a:p>
            <a:pPr marL="171450" indent="-171450">
              <a:buClr>
                <a:schemeClr val="tx2"/>
              </a:buClr>
            </a:pPr>
            <a:r>
              <a:rPr lang="fi-FI" dirty="0">
                <a:solidFill>
                  <a:schemeClr val="tx2"/>
                </a:solidFill>
              </a:rPr>
              <a:t>Lomarakennuksia on hankealueen ympäristössä melko harvassa, pääosin vesistöjen läheisyydessä.</a:t>
            </a:r>
          </a:p>
          <a:p>
            <a:pPr marL="171450" indent="-171450">
              <a:buClr>
                <a:schemeClr val="tx2"/>
              </a:buClr>
            </a:pPr>
            <a:r>
              <a:rPr lang="fi-FI" dirty="0">
                <a:solidFill>
                  <a:schemeClr val="tx2"/>
                </a:solidFill>
              </a:rPr>
              <a:t>Tuulivoimalat on suunniteltu vähintään 1,5 km etäisyydelle asuin- ja lomarakennuksista</a:t>
            </a:r>
          </a:p>
          <a:p>
            <a:pPr marL="171450" indent="-171450">
              <a:buClr>
                <a:schemeClr val="tx2"/>
              </a:buClr>
            </a:pPr>
            <a:r>
              <a:rPr lang="fi-FI" dirty="0">
                <a:solidFill>
                  <a:schemeClr val="tx2"/>
                </a:solidFill>
              </a:rPr>
              <a:t>Lähin pienkyläasutus sijaitsee Uitonlammen ympäristössä, noin 1,3 kilometrin etäisyydellä hankealueesta luoteeseen</a:t>
            </a:r>
          </a:p>
          <a:p>
            <a:pPr marL="171450" indent="-171450">
              <a:buClr>
                <a:schemeClr val="tx2"/>
              </a:buClr>
            </a:pPr>
            <a:r>
              <a:rPr lang="fi-FI" dirty="0">
                <a:solidFill>
                  <a:schemeClr val="tx2"/>
                </a:solidFill>
              </a:rPr>
              <a:t>2 km säteellä voimaloista asuu 49 asukasta</a:t>
            </a:r>
          </a:p>
          <a:p>
            <a:pPr marL="171450" indent="-171450">
              <a:buClr>
                <a:schemeClr val="tx2"/>
              </a:buClr>
            </a:pPr>
            <a:r>
              <a:rPr lang="fi-FI" dirty="0">
                <a:solidFill>
                  <a:schemeClr val="tx2"/>
                </a:solidFill>
              </a:rPr>
              <a:t>Voimaloiden sijainti suunnitellaan siten, ettei voimaloiden tuottama äänitaso ylitä 40 dB lähimpien asuin- ja lomarakennusten alueella </a:t>
            </a:r>
          </a:p>
          <a:p>
            <a:pPr marL="0" marR="0" lvl="0" indent="0" algn="l" defTabSz="914400" rtl="0" eaLnBrk="1" fontAlgn="auto" latinLnBrk="0" hangingPunct="1">
              <a:lnSpc>
                <a:spcPct val="100000"/>
              </a:lnSpc>
              <a:spcBef>
                <a:spcPts val="480"/>
              </a:spcBef>
              <a:spcAft>
                <a:spcPts val="0"/>
              </a:spcAft>
              <a:buClr>
                <a:srgbClr val="005192"/>
              </a:buClr>
              <a:buSzTx/>
              <a:buFont typeface="Arial" panose="020B0604020202020204" pitchFamily="34" charset="0"/>
              <a:buNone/>
              <a:tabLst/>
              <a:defRPr/>
            </a:pPr>
            <a:endParaRPr kumimoji="0" lang="fi-FI" sz="1800" b="0" i="0" u="none" strike="noStrike" kern="1200" cap="none" spc="0" normalizeH="0" baseline="0" noProof="0" dirty="0">
              <a:ln>
                <a:noFill/>
              </a:ln>
              <a:solidFill>
                <a:srgbClr val="55575E"/>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480"/>
              </a:spcBef>
              <a:spcAft>
                <a:spcPts val="0"/>
              </a:spcAft>
              <a:buClr>
                <a:srgbClr val="005192"/>
              </a:buClr>
              <a:buSzTx/>
              <a:buFont typeface="Arial" panose="020B0604020202020204" pitchFamily="34" charset="0"/>
              <a:buChar char="•"/>
              <a:tabLst/>
              <a:defRPr/>
            </a:pPr>
            <a:endParaRPr kumimoji="0" lang="fi-FI" sz="1800" b="0" i="0" u="none" strike="noStrike" kern="1200" cap="none" spc="0" normalizeH="0" baseline="0" noProof="0" dirty="0">
              <a:ln>
                <a:noFill/>
              </a:ln>
              <a:solidFill>
                <a:srgbClr val="00565E"/>
              </a:solidFill>
              <a:effectLst/>
              <a:uLnTx/>
              <a:uFillTx/>
              <a:latin typeface="Calibri" panose="020F0502020204030204"/>
              <a:ea typeface="+mn-ea"/>
              <a:cs typeface="+mn-cs"/>
            </a:endParaRPr>
          </a:p>
        </p:txBody>
      </p:sp>
      <p:pic>
        <p:nvPicPr>
          <p:cNvPr id="3" name="Kuva 44">
            <a:extLst>
              <a:ext uri="{FF2B5EF4-FFF2-40B4-BE49-F238E27FC236}">
                <a16:creationId xmlns:a16="http://schemas.microsoft.com/office/drawing/2014/main" id="{9F8A2142-0036-5084-A675-6972B7D5BE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1984" y="23019"/>
            <a:ext cx="6192257" cy="6192257"/>
          </a:xfrm>
          <a:prstGeom prst="rect">
            <a:avLst/>
          </a:prstGeom>
          <a:noFill/>
          <a:ln>
            <a:noFill/>
          </a:ln>
        </p:spPr>
      </p:pic>
    </p:spTree>
    <p:extLst>
      <p:ext uri="{BB962C8B-B14F-4D97-AF65-F5344CB8AC3E}">
        <p14:creationId xmlns:p14="http://schemas.microsoft.com/office/powerpoint/2010/main" val="3357730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2F380-8717-4B86-8E86-649EE4D80DEF}"/>
              </a:ext>
            </a:extLst>
          </p:cNvPr>
          <p:cNvSpPr>
            <a:spLocks noGrp="1"/>
          </p:cNvSpPr>
          <p:nvPr>
            <p:ph type="title"/>
          </p:nvPr>
        </p:nvSpPr>
        <p:spPr>
          <a:xfrm>
            <a:off x="407368" y="220332"/>
            <a:ext cx="5854800" cy="947778"/>
          </a:xfrm>
        </p:spPr>
        <p:txBody>
          <a:bodyPr>
            <a:normAutofit fontScale="90000"/>
          </a:bodyPr>
          <a:lstStyle/>
          <a:p>
            <a:r>
              <a:rPr lang="fi-FI" sz="3200" dirty="0"/>
              <a:t>Valtakunnallisesti arvokkaat maisema-alueet ja RKY-kohteet </a:t>
            </a:r>
          </a:p>
        </p:txBody>
      </p:sp>
      <p:sp>
        <p:nvSpPr>
          <p:cNvPr id="5" name="Dian numeron paikkamerkki 4">
            <a:extLst>
              <a:ext uri="{FF2B5EF4-FFF2-40B4-BE49-F238E27FC236}">
                <a16:creationId xmlns:a16="http://schemas.microsoft.com/office/drawing/2014/main" id="{0875CAE6-FE7E-4AE8-9E89-4AC5827BDCDC}"/>
              </a:ext>
            </a:extLst>
          </p:cNvPr>
          <p:cNvSpPr>
            <a:spLocks noGrp="1"/>
          </p:cNvSpPr>
          <p:nvPr>
            <p:ph type="sldNum" sz="quarter" idx="12"/>
          </p:nvPr>
        </p:nvSpPr>
        <p:spPr/>
        <p:txBody>
          <a:bodyPr/>
          <a:lstStyle/>
          <a:p>
            <a:fld id="{F26F888F-55E1-EB4C-817C-6B924877C76D}" type="slidenum">
              <a:rPr lang="fi-FI" smtClean="0"/>
              <a:t>44</a:t>
            </a:fld>
            <a:endParaRPr lang="fi-FI"/>
          </a:p>
        </p:txBody>
      </p:sp>
      <p:sp>
        <p:nvSpPr>
          <p:cNvPr id="6" name="Sisällön paikkamerkki 5">
            <a:extLst>
              <a:ext uri="{FF2B5EF4-FFF2-40B4-BE49-F238E27FC236}">
                <a16:creationId xmlns:a16="http://schemas.microsoft.com/office/drawing/2014/main" id="{2972AAC0-E32D-48AF-8BAA-AF677AD65C89}"/>
              </a:ext>
            </a:extLst>
          </p:cNvPr>
          <p:cNvSpPr>
            <a:spLocks noGrp="1"/>
          </p:cNvSpPr>
          <p:nvPr>
            <p:ph idx="1"/>
          </p:nvPr>
        </p:nvSpPr>
        <p:spPr>
          <a:xfrm>
            <a:off x="327168" y="1505031"/>
            <a:ext cx="5659979" cy="4778910"/>
          </a:xfrm>
        </p:spPr>
        <p:txBody>
          <a:bodyPr>
            <a:normAutofit/>
          </a:bodyPr>
          <a:lstStyle/>
          <a:p>
            <a:pPr>
              <a:buClr>
                <a:srgbClr val="00565E"/>
              </a:buClr>
              <a:buFont typeface="Arial" panose="020B0604020202020204" pitchFamily="34" charset="0"/>
              <a:buChar char="•"/>
            </a:pPr>
            <a:r>
              <a:rPr lang="fi-FI" dirty="0">
                <a:solidFill>
                  <a:schemeClr val="tx2"/>
                </a:solidFill>
              </a:rPr>
              <a:t>Lähin valtakunnallisesti arvokas maisema-alue on Maaninkajärven ja Onkiveden kulttuurimaisemat, joka sijaitsee noin 9,3 km lähimmästä voimalasta itään</a:t>
            </a:r>
            <a:endParaRPr lang="fi-FI" dirty="0">
              <a:solidFill>
                <a:schemeClr val="tx2"/>
              </a:solidFill>
              <a:highlight>
                <a:srgbClr val="FFFF00"/>
              </a:highlight>
            </a:endParaRPr>
          </a:p>
          <a:p>
            <a:pPr>
              <a:buClr>
                <a:srgbClr val="00565E"/>
              </a:buClr>
              <a:buFont typeface="Arial" panose="020B0604020202020204" pitchFamily="34" charset="0"/>
              <a:buChar char="•"/>
            </a:pPr>
            <a:r>
              <a:rPr lang="fi-FI" dirty="0"/>
              <a:t>Lähin valtakunnallisesti merkittävä rakennettu kulttuuriympäristö (RKY) 2009 kohde on Lepikon torppa, joka sijaitsee noin 3,8 km etäisyydellä lähimmästä voimalasta luoteeseen</a:t>
            </a:r>
          </a:p>
          <a:p>
            <a:pPr>
              <a:buClr>
                <a:srgbClr val="00565E"/>
              </a:buClr>
              <a:buFont typeface="Arial" panose="020B0604020202020204" pitchFamily="34" charset="0"/>
              <a:buChar char="•"/>
            </a:pPr>
            <a:endParaRPr lang="fi-FI" dirty="0">
              <a:solidFill>
                <a:schemeClr val="tx2"/>
              </a:solidFill>
            </a:endParaRPr>
          </a:p>
        </p:txBody>
      </p:sp>
      <p:sp>
        <p:nvSpPr>
          <p:cNvPr id="9" name="Sisällön paikkamerkki 5">
            <a:extLst>
              <a:ext uri="{FF2B5EF4-FFF2-40B4-BE49-F238E27FC236}">
                <a16:creationId xmlns:a16="http://schemas.microsoft.com/office/drawing/2014/main" id="{FD75187D-5E53-40C0-B994-9E1A4E2BF73D}"/>
              </a:ext>
            </a:extLst>
          </p:cNvPr>
          <p:cNvSpPr txBox="1">
            <a:spLocks/>
          </p:cNvSpPr>
          <p:nvPr/>
        </p:nvSpPr>
        <p:spPr>
          <a:xfrm>
            <a:off x="163924" y="4979746"/>
            <a:ext cx="5854800" cy="1468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95D0F"/>
              </a:buClr>
              <a:buFont typeface="Wingdings" panose="05000000000000000000" pitchFamily="2" charset="2"/>
              <a:buChar char="ü"/>
              <a:defRPr sz="2400" kern="1200">
                <a:solidFill>
                  <a:srgbClr val="00565E"/>
                </a:solidFill>
                <a:latin typeface="+mn-lt"/>
                <a:ea typeface="+mn-ea"/>
                <a:cs typeface="+mn-cs"/>
              </a:defRPr>
            </a:lvl1pPr>
            <a:lvl2pPr marL="685800" indent="-228600" algn="l" defTabSz="914400" rtl="0" eaLnBrk="1" latinLnBrk="0" hangingPunct="1">
              <a:lnSpc>
                <a:spcPct val="90000"/>
              </a:lnSpc>
              <a:spcBef>
                <a:spcPts val="500"/>
              </a:spcBef>
              <a:buClr>
                <a:srgbClr val="E95D0F"/>
              </a:buClr>
              <a:buFont typeface="Wingdings" panose="05000000000000000000" pitchFamily="2" charset="2"/>
              <a:buChar char="ü"/>
              <a:defRPr sz="2000" kern="1200">
                <a:solidFill>
                  <a:srgbClr val="00565E"/>
                </a:solidFill>
                <a:latin typeface="+mn-lt"/>
                <a:ea typeface="+mn-ea"/>
                <a:cs typeface="+mn-cs"/>
              </a:defRPr>
            </a:lvl2pPr>
            <a:lvl3pPr marL="11430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3pPr>
            <a:lvl4pPr marL="16002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4pPr>
            <a:lvl5pPr marL="2057400" indent="-228600" algn="l" defTabSz="914400" rtl="0" eaLnBrk="1" latinLnBrk="0" hangingPunct="1">
              <a:lnSpc>
                <a:spcPct val="90000"/>
              </a:lnSpc>
              <a:spcBef>
                <a:spcPts val="500"/>
              </a:spcBef>
              <a:buClr>
                <a:srgbClr val="E95D0F"/>
              </a:buClr>
              <a:buFont typeface="Wingdings" panose="05000000000000000000" pitchFamily="2" charset="2"/>
              <a:buChar char="ü"/>
              <a:defRPr sz="1600" kern="1200">
                <a:solidFill>
                  <a:srgbClr val="0056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565E"/>
              </a:buClr>
              <a:buFont typeface="Arial" panose="020B0604020202020204" pitchFamily="34" charset="0"/>
              <a:buChar char="•"/>
            </a:pPr>
            <a:endParaRPr lang="fi-FI" sz="2200" dirty="0"/>
          </a:p>
        </p:txBody>
      </p:sp>
      <p:pic>
        <p:nvPicPr>
          <p:cNvPr id="4" name="Picture 3" descr="A picture containing text, map, atlas&#10;&#10;Description automatically generated">
            <a:extLst>
              <a:ext uri="{FF2B5EF4-FFF2-40B4-BE49-F238E27FC236}">
                <a16:creationId xmlns:a16="http://schemas.microsoft.com/office/drawing/2014/main" id="{D0255611-85A4-1B2F-D54A-E43321E364DB}"/>
              </a:ext>
            </a:extLst>
          </p:cNvPr>
          <p:cNvPicPr>
            <a:picLocks noChangeAspect="1"/>
          </p:cNvPicPr>
          <p:nvPr/>
        </p:nvPicPr>
        <p:blipFill>
          <a:blip r:embed="rId2"/>
          <a:stretch>
            <a:fillRect/>
          </a:stretch>
        </p:blipFill>
        <p:spPr>
          <a:xfrm>
            <a:off x="5945465" y="1220804"/>
            <a:ext cx="6246535" cy="4416391"/>
          </a:xfrm>
          <a:prstGeom prst="rect">
            <a:avLst/>
          </a:prstGeom>
        </p:spPr>
      </p:pic>
    </p:spTree>
    <p:extLst>
      <p:ext uri="{BB962C8B-B14F-4D97-AF65-F5344CB8AC3E}">
        <p14:creationId xmlns:p14="http://schemas.microsoft.com/office/powerpoint/2010/main" val="413518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45</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08173" y="214257"/>
            <a:ext cx="5713688" cy="1719245"/>
          </a:xfrm>
        </p:spPr>
        <p:txBody>
          <a:bodyPr>
            <a:noAutofit/>
          </a:bodyPr>
          <a:lstStyle/>
          <a:p>
            <a:r>
              <a:rPr lang="fi-FI" sz="3200" dirty="0">
                <a:solidFill>
                  <a:schemeClr val="tx2"/>
                </a:solidFill>
              </a:rPr>
              <a:t>Maakunnallisesti arvokkaat maisema- ja kulttuuriympäristöalueet sekä - kohteet</a:t>
            </a:r>
            <a:endParaRPr lang="fi-FI" sz="3200" dirty="0">
              <a:solidFill>
                <a:schemeClr val="tx2"/>
              </a:solidFill>
              <a:highlight>
                <a:srgbClr val="FFFF00"/>
              </a:highlight>
            </a:endParaRP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399595" y="1178844"/>
            <a:ext cx="6749349" cy="4814631"/>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endParaRPr lang="fi-FI" dirty="0">
              <a:solidFill>
                <a:schemeClr val="tx2"/>
              </a:solidFill>
              <a:highlight>
                <a:srgbClr val="FFFF00"/>
              </a:highlight>
            </a:endParaRPr>
          </a:p>
        </p:txBody>
      </p:sp>
      <p:sp>
        <p:nvSpPr>
          <p:cNvPr id="9" name="Content Placeholder 2">
            <a:extLst>
              <a:ext uri="{FF2B5EF4-FFF2-40B4-BE49-F238E27FC236}">
                <a16:creationId xmlns:a16="http://schemas.microsoft.com/office/drawing/2014/main" id="{6EFF7A26-DC9A-4BE5-A6CD-89A0A27A4360}"/>
              </a:ext>
            </a:extLst>
          </p:cNvPr>
          <p:cNvSpPr txBox="1">
            <a:spLocks/>
          </p:cNvSpPr>
          <p:nvPr/>
        </p:nvSpPr>
        <p:spPr>
          <a:xfrm>
            <a:off x="399595" y="2051688"/>
            <a:ext cx="5017406" cy="4187726"/>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r>
              <a:rPr lang="fi-FI" dirty="0">
                <a:solidFill>
                  <a:schemeClr val="tx2"/>
                </a:solidFill>
              </a:rPr>
              <a:t>Pohjois-Savon maakunnallisesti arvokkaista maisema-alueista lähin on </a:t>
            </a:r>
            <a:r>
              <a:rPr lang="fi-FI" dirty="0" err="1">
                <a:solidFill>
                  <a:schemeClr val="tx2"/>
                </a:solidFill>
              </a:rPr>
              <a:t>Talluskylä</a:t>
            </a:r>
            <a:r>
              <a:rPr lang="fi-FI" dirty="0">
                <a:solidFill>
                  <a:schemeClr val="tx2"/>
                </a:solidFill>
              </a:rPr>
              <a:t> noin 6,4 km etäisyydellä lähimmästä voimalasta etelään</a:t>
            </a:r>
          </a:p>
          <a:p>
            <a:pPr marL="171450" indent="-171450"/>
            <a:r>
              <a:rPr lang="fi-FI" dirty="0">
                <a:solidFill>
                  <a:schemeClr val="tx2"/>
                </a:solidFill>
              </a:rPr>
              <a:t>Lähimmät kulttuuriympäristön kannalta maakunnallisesti tärkeät kohteet ovat Pielaveden keskustan ympäristössä sijaitsevia yksittäisiä kohteita ja alueita. Niemelä, Pihapiiri ja lähipellot sijaitsevat noin 4,4 km etäisyydellä lähimmästä voimalasta luoteeseen</a:t>
            </a:r>
          </a:p>
          <a:p>
            <a:pPr marL="171450" indent="-171450"/>
            <a:endParaRPr lang="fi-FI" sz="2000" dirty="0">
              <a:solidFill>
                <a:schemeClr val="tx2"/>
              </a:solidFill>
            </a:endParaRPr>
          </a:p>
          <a:p>
            <a:pPr marL="171450" indent="-171450"/>
            <a:endParaRPr lang="fi-FI" dirty="0">
              <a:solidFill>
                <a:schemeClr val="tx2"/>
              </a:solidFill>
            </a:endParaRPr>
          </a:p>
          <a:p>
            <a:pPr marL="171450" indent="-171450"/>
            <a:endParaRPr lang="fi-FI" dirty="0">
              <a:solidFill>
                <a:schemeClr val="tx2"/>
              </a:solidFill>
            </a:endParaRPr>
          </a:p>
        </p:txBody>
      </p:sp>
      <p:sp>
        <p:nvSpPr>
          <p:cNvPr id="3" name="Tekstiruutu 2">
            <a:extLst>
              <a:ext uri="{FF2B5EF4-FFF2-40B4-BE49-F238E27FC236}">
                <a16:creationId xmlns:a16="http://schemas.microsoft.com/office/drawing/2014/main" id="{BEC2FD58-0552-4A73-AAF8-26ADF49610ED}"/>
              </a:ext>
            </a:extLst>
          </p:cNvPr>
          <p:cNvSpPr txBox="1"/>
          <p:nvPr/>
        </p:nvSpPr>
        <p:spPr>
          <a:xfrm>
            <a:off x="513727" y="5913928"/>
            <a:ext cx="5017406" cy="523220"/>
          </a:xfrm>
          <a:prstGeom prst="rect">
            <a:avLst/>
          </a:prstGeom>
          <a:noFill/>
        </p:spPr>
        <p:txBody>
          <a:bodyPr wrap="square" rtlCol="0">
            <a:spAutoFit/>
          </a:bodyPr>
          <a:lstStyle/>
          <a:p>
            <a:r>
              <a:rPr lang="fi-FI" sz="1400" i="1" dirty="0">
                <a:solidFill>
                  <a:srgbClr val="E95D0F"/>
                </a:solidFill>
              </a:rPr>
              <a:t>Mahdolliset lähialueen paikallisesti arvokkaat kohteet selvitetään YVA-selostusvaiheessa</a:t>
            </a:r>
          </a:p>
        </p:txBody>
      </p:sp>
      <p:pic>
        <p:nvPicPr>
          <p:cNvPr id="5" name="Picture 4" descr="A picture containing text, map, atlas, font&#10;&#10;Description automatically generated">
            <a:extLst>
              <a:ext uri="{FF2B5EF4-FFF2-40B4-BE49-F238E27FC236}">
                <a16:creationId xmlns:a16="http://schemas.microsoft.com/office/drawing/2014/main" id="{8BBD174A-FDE3-E3C8-8F96-6DDB037849C0}"/>
              </a:ext>
            </a:extLst>
          </p:cNvPr>
          <p:cNvPicPr>
            <a:picLocks noChangeAspect="1"/>
          </p:cNvPicPr>
          <p:nvPr/>
        </p:nvPicPr>
        <p:blipFill>
          <a:blip r:embed="rId2"/>
          <a:stretch>
            <a:fillRect/>
          </a:stretch>
        </p:blipFill>
        <p:spPr>
          <a:xfrm>
            <a:off x="5945464" y="136525"/>
            <a:ext cx="6246535" cy="4416391"/>
          </a:xfrm>
          <a:prstGeom prst="rect">
            <a:avLst/>
          </a:prstGeom>
        </p:spPr>
      </p:pic>
      <p:pic>
        <p:nvPicPr>
          <p:cNvPr id="11" name="Picture 10" descr="A picture containing text, map, atlas, font&#10;&#10;Description automatically generated">
            <a:extLst>
              <a:ext uri="{FF2B5EF4-FFF2-40B4-BE49-F238E27FC236}">
                <a16:creationId xmlns:a16="http://schemas.microsoft.com/office/drawing/2014/main" id="{375B0B9C-987B-DB6F-DC29-64EA98155454}"/>
              </a:ext>
            </a:extLst>
          </p:cNvPr>
          <p:cNvPicPr>
            <a:picLocks noChangeAspect="1"/>
          </p:cNvPicPr>
          <p:nvPr/>
        </p:nvPicPr>
        <p:blipFill rotWithShape="1">
          <a:blip r:embed="rId3"/>
          <a:srcRect l="1276" t="569" r="23778" b="49438"/>
          <a:stretch/>
        </p:blipFill>
        <p:spPr>
          <a:xfrm>
            <a:off x="5945464" y="4552916"/>
            <a:ext cx="4228449" cy="1994224"/>
          </a:xfrm>
          <a:prstGeom prst="rect">
            <a:avLst/>
          </a:prstGeom>
          <a:ln w="3175">
            <a:solidFill>
              <a:srgbClr val="002225"/>
            </a:solidFill>
          </a:ln>
        </p:spPr>
      </p:pic>
      <p:sp>
        <p:nvSpPr>
          <p:cNvPr id="15" name="Rectangle 14">
            <a:extLst>
              <a:ext uri="{FF2B5EF4-FFF2-40B4-BE49-F238E27FC236}">
                <a16:creationId xmlns:a16="http://schemas.microsoft.com/office/drawing/2014/main" id="{BFBDB41E-0D90-3445-0EB6-52028AA8EEC3}"/>
              </a:ext>
            </a:extLst>
          </p:cNvPr>
          <p:cNvSpPr/>
          <p:nvPr/>
        </p:nvSpPr>
        <p:spPr>
          <a:xfrm>
            <a:off x="7552090" y="1412776"/>
            <a:ext cx="344110" cy="216024"/>
          </a:xfrm>
          <a:prstGeom prst="rect">
            <a:avLst/>
          </a:prstGeom>
          <a:noFill/>
          <a:ln>
            <a:solidFill>
              <a:srgbClr val="002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97623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66149" y="619002"/>
            <a:ext cx="2544341" cy="411425"/>
          </a:xfrm>
        </p:spPr>
        <p:txBody>
          <a:bodyPr>
            <a:noAutofit/>
          </a:bodyPr>
          <a:lstStyle/>
          <a:p>
            <a:r>
              <a:rPr lang="fi-FI" sz="3200" dirty="0">
                <a:solidFill>
                  <a:schemeClr val="tx2"/>
                </a:solidFill>
              </a:rPr>
              <a:t>Natura-alueet</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366149" y="1333047"/>
            <a:ext cx="4205851" cy="3392097"/>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defRPr/>
            </a:pPr>
            <a:r>
              <a:rPr lang="fi-FI" dirty="0" err="1">
                <a:solidFill>
                  <a:schemeClr val="tx2"/>
                </a:solidFill>
              </a:rPr>
              <a:t>Pangansuon</a:t>
            </a:r>
            <a:r>
              <a:rPr lang="fi-FI" dirty="0">
                <a:solidFill>
                  <a:schemeClr val="tx2"/>
                </a:solidFill>
              </a:rPr>
              <a:t> Natura-alue (FI0600023, SAC) sijoittuu kokonaisuudessaan hankealueen keskiosiin. Lähimmät alustavasti suunnitellut voimalapaikat sijaitsevat noin 600 metrin etäisyydellä Natura-alueen eteläpuolella. Alueen suojeltava luontotyyppi on keidassuo ja alueen laajuus on 97 ha.</a:t>
            </a:r>
          </a:p>
          <a:p>
            <a:pPr marL="171450" marR="0" lvl="0" indent="-171450" fontAlgn="auto">
              <a:spcAft>
                <a:spcPts val="0"/>
              </a:spcAft>
              <a:buSzTx/>
              <a:tabLst/>
              <a:defRPr/>
            </a:pPr>
            <a:r>
              <a:rPr lang="fi-FI" dirty="0">
                <a:solidFill>
                  <a:schemeClr val="tx2"/>
                </a:solidFill>
              </a:rPr>
              <a:t>Muita Natura 2000 -alueita ei sijoitu alle 10 km etäisyydelle hankealueesta</a:t>
            </a:r>
          </a:p>
        </p:txBody>
      </p:sp>
      <p:pic>
        <p:nvPicPr>
          <p:cNvPr id="2" name="Kuva 33">
            <a:extLst>
              <a:ext uri="{FF2B5EF4-FFF2-40B4-BE49-F238E27FC236}">
                <a16:creationId xmlns:a16="http://schemas.microsoft.com/office/drawing/2014/main" id="{3251297B-30D9-E8C3-A48F-A96FD092E0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7968" y="74191"/>
            <a:ext cx="6282159" cy="6282159"/>
          </a:xfrm>
          <a:prstGeom prst="rect">
            <a:avLst/>
          </a:prstGeom>
          <a:noFill/>
          <a:ln>
            <a:noFill/>
          </a:ln>
        </p:spPr>
      </p:pic>
    </p:spTree>
    <p:extLst>
      <p:ext uri="{BB962C8B-B14F-4D97-AF65-F5344CB8AC3E}">
        <p14:creationId xmlns:p14="http://schemas.microsoft.com/office/powerpoint/2010/main" val="2364473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71746" y="188640"/>
            <a:ext cx="4968552" cy="1001042"/>
          </a:xfrm>
        </p:spPr>
        <p:txBody>
          <a:bodyPr>
            <a:noAutofit/>
          </a:bodyPr>
          <a:lstStyle/>
          <a:p>
            <a:r>
              <a:rPr lang="fi-FI" sz="3200" dirty="0">
                <a:solidFill>
                  <a:schemeClr val="tx2"/>
                </a:solidFill>
              </a:rPr>
              <a:t>Luonnonsuojelualueet ja suojeluohjelmien alueet</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407368" y="1484784"/>
            <a:ext cx="4680520" cy="4961482"/>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a:buClr>
                <a:schemeClr val="tx2"/>
              </a:buClr>
            </a:pPr>
            <a:r>
              <a:rPr lang="fi-FI" dirty="0">
                <a:solidFill>
                  <a:schemeClr val="tx2"/>
                </a:solidFill>
              </a:rPr>
              <a:t>Hankealueelle sijoittuu kolme yksityistä luonnonsuojelualuetta</a:t>
            </a:r>
          </a:p>
          <a:p>
            <a:pPr>
              <a:buClr>
                <a:schemeClr val="tx2"/>
              </a:buClr>
            </a:pPr>
            <a:r>
              <a:rPr lang="fi-FI" dirty="0">
                <a:solidFill>
                  <a:schemeClr val="tx2"/>
                </a:solidFill>
              </a:rPr>
              <a:t>Alle kahden kilometrin etäisyydelle hankealueesta sijoittuu neljä yksityistä luonnonsuojelualuetta</a:t>
            </a:r>
          </a:p>
          <a:p>
            <a:pPr>
              <a:buClr>
                <a:schemeClr val="tx2"/>
              </a:buClr>
            </a:pPr>
            <a:r>
              <a:rPr lang="fi-FI" dirty="0">
                <a:solidFill>
                  <a:schemeClr val="tx2"/>
                </a:solidFill>
              </a:rPr>
              <a:t>Hankealueella sijaitsee yksi luonnonsuojeluohjelma-alue: Vehmasmäen vanhojen metsien suojeluohjelma-alue </a:t>
            </a:r>
            <a:r>
              <a:rPr lang="fi-FI">
                <a:solidFill>
                  <a:schemeClr val="tx2"/>
                </a:solidFill>
              </a:rPr>
              <a:t>(AMO080448)</a:t>
            </a:r>
            <a:endParaRPr lang="fi-FI" dirty="0">
              <a:solidFill>
                <a:schemeClr val="tx2"/>
              </a:solidFill>
            </a:endParaRPr>
          </a:p>
          <a:p>
            <a:pPr>
              <a:buClr>
                <a:schemeClr val="tx2"/>
              </a:buClr>
            </a:pPr>
            <a:r>
              <a:rPr lang="fi-FI" dirty="0">
                <a:solidFill>
                  <a:schemeClr val="tx2"/>
                </a:solidFill>
              </a:rPr>
              <a:t>Lisäksi hankealue sijaitsee koskiensuojelualueella Rautalammen reitti Kuhankosken yläpuolisessa vesistössä (MUU090023). </a:t>
            </a:r>
          </a:p>
        </p:txBody>
      </p:sp>
      <p:pic>
        <p:nvPicPr>
          <p:cNvPr id="2" name="Kuva 37">
            <a:extLst>
              <a:ext uri="{FF2B5EF4-FFF2-40B4-BE49-F238E27FC236}">
                <a16:creationId xmlns:a16="http://schemas.microsoft.com/office/drawing/2014/main" id="{7ABF4D8E-0E04-E520-07E5-5FDA1F6C72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9976" y="44624"/>
            <a:ext cx="6247363" cy="6247363"/>
          </a:xfrm>
          <a:prstGeom prst="rect">
            <a:avLst/>
          </a:prstGeom>
          <a:noFill/>
          <a:ln>
            <a:noFill/>
          </a:ln>
        </p:spPr>
      </p:pic>
    </p:spTree>
    <p:extLst>
      <p:ext uri="{BB962C8B-B14F-4D97-AF65-F5344CB8AC3E}">
        <p14:creationId xmlns:p14="http://schemas.microsoft.com/office/powerpoint/2010/main" val="3055931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48</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35360" y="371664"/>
            <a:ext cx="4800851" cy="560670"/>
          </a:xfrm>
        </p:spPr>
        <p:txBody>
          <a:bodyPr>
            <a:noAutofit/>
          </a:bodyPr>
          <a:lstStyle/>
          <a:p>
            <a:br>
              <a:rPr lang="fi-FI" sz="3200">
                <a:solidFill>
                  <a:schemeClr val="tx2"/>
                </a:solidFill>
              </a:rPr>
            </a:br>
            <a:br>
              <a:rPr lang="fi-FI" sz="3200">
                <a:solidFill>
                  <a:schemeClr val="tx2"/>
                </a:solidFill>
              </a:rPr>
            </a:br>
            <a:br>
              <a:rPr lang="fi-FI" sz="3200">
                <a:solidFill>
                  <a:schemeClr val="tx2"/>
                </a:solidFill>
              </a:rPr>
            </a:br>
            <a:r>
              <a:rPr lang="fi-FI" sz="3200">
                <a:solidFill>
                  <a:schemeClr val="tx2"/>
                </a:solidFill>
              </a:rPr>
              <a:t>Vaikutukset </a:t>
            </a:r>
            <a:r>
              <a:rPr lang="fi-FI" sz="3200" dirty="0">
                <a:solidFill>
                  <a:schemeClr val="tx2"/>
                </a:solidFill>
              </a:rPr>
              <a:t>maa- ja kallioperään</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190228" y="932334"/>
            <a:ext cx="4753644" cy="5304978"/>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85750" indent="-285750">
              <a:buFont typeface="Arial" panose="020B0604020202020204" pitchFamily="34" charset="0"/>
              <a:buChar char="•"/>
            </a:pPr>
            <a:r>
              <a:rPr lang="fi-FI" sz="1800" dirty="0">
                <a:solidFill>
                  <a:schemeClr val="tx2"/>
                </a:solidFill>
              </a:rPr>
              <a:t>Hankealueen kallioperä muodostuu yleisistä syväkivistä (</a:t>
            </a:r>
            <a:r>
              <a:rPr lang="fi-FI" sz="1800" dirty="0" err="1">
                <a:solidFill>
                  <a:schemeClr val="tx2"/>
                </a:solidFill>
              </a:rPr>
              <a:t>tonaliitista</a:t>
            </a:r>
            <a:r>
              <a:rPr lang="fi-FI" sz="1800" dirty="0">
                <a:solidFill>
                  <a:schemeClr val="tx2"/>
                </a:solidFill>
              </a:rPr>
              <a:t>, porfyyrisestä graniitista, </a:t>
            </a:r>
            <a:r>
              <a:rPr lang="fi-FI" sz="1800" dirty="0" err="1">
                <a:solidFill>
                  <a:schemeClr val="tx2"/>
                </a:solidFill>
              </a:rPr>
              <a:t>kvartsidioriitistä</a:t>
            </a:r>
            <a:r>
              <a:rPr lang="fi-FI" sz="1800" dirty="0">
                <a:solidFill>
                  <a:schemeClr val="tx2"/>
                </a:solidFill>
              </a:rPr>
              <a:t>, </a:t>
            </a:r>
            <a:r>
              <a:rPr lang="fi-FI" sz="1800" dirty="0" err="1">
                <a:solidFill>
                  <a:schemeClr val="tx2"/>
                </a:solidFill>
              </a:rPr>
              <a:t>biotiittiparagneissistä</a:t>
            </a:r>
            <a:r>
              <a:rPr lang="fi-FI" sz="1800" dirty="0">
                <a:solidFill>
                  <a:schemeClr val="tx2"/>
                </a:solidFill>
              </a:rPr>
              <a:t>, </a:t>
            </a:r>
            <a:r>
              <a:rPr lang="fi-FI" sz="1800" dirty="0" err="1">
                <a:solidFill>
                  <a:schemeClr val="tx2"/>
                </a:solidFill>
              </a:rPr>
              <a:t>amfiboliitista</a:t>
            </a:r>
            <a:r>
              <a:rPr lang="fi-FI" sz="1800" dirty="0">
                <a:solidFill>
                  <a:schemeClr val="tx2"/>
                </a:solidFill>
              </a:rPr>
              <a:t> ja gabrosta).</a:t>
            </a:r>
          </a:p>
          <a:p>
            <a:pPr marL="285750" indent="-285750"/>
            <a:r>
              <a:rPr lang="fi-FI" sz="1800" dirty="0">
                <a:solidFill>
                  <a:schemeClr val="tx2"/>
                </a:solidFill>
              </a:rPr>
              <a:t>Sähkönsiirtoreitin kallioperällä on vastaava koostumus (</a:t>
            </a:r>
            <a:r>
              <a:rPr lang="fi-FI" sz="1800" dirty="0" err="1">
                <a:solidFill>
                  <a:schemeClr val="tx2"/>
                </a:solidFill>
              </a:rPr>
              <a:t>tonaliitista</a:t>
            </a:r>
            <a:r>
              <a:rPr lang="fi-FI" sz="1800" dirty="0">
                <a:solidFill>
                  <a:schemeClr val="tx2"/>
                </a:solidFill>
              </a:rPr>
              <a:t>, </a:t>
            </a:r>
            <a:r>
              <a:rPr lang="fi-FI" sz="1800" dirty="0" err="1">
                <a:solidFill>
                  <a:schemeClr val="tx2"/>
                </a:solidFill>
              </a:rPr>
              <a:t>biotiittiparagneissistä</a:t>
            </a:r>
            <a:r>
              <a:rPr lang="fi-FI" sz="1800" dirty="0">
                <a:solidFill>
                  <a:schemeClr val="tx2"/>
                </a:solidFill>
              </a:rPr>
              <a:t> ja graniitista). </a:t>
            </a:r>
          </a:p>
          <a:p>
            <a:pPr marL="285750" indent="-285750"/>
            <a:r>
              <a:rPr lang="fi-FI" sz="1800" dirty="0">
                <a:solidFill>
                  <a:schemeClr val="tx2"/>
                </a:solidFill>
              </a:rPr>
              <a:t>Hankealueelle sijoittuu Karhuvuori–Seiväsmäki (MOR-Y07-036) arvokas moreenialue.</a:t>
            </a:r>
          </a:p>
          <a:p>
            <a:pPr marL="285750" indent="-285750"/>
            <a:r>
              <a:rPr lang="fi-FI" sz="1800" dirty="0">
                <a:solidFill>
                  <a:schemeClr val="tx2"/>
                </a:solidFill>
              </a:rPr>
              <a:t>Rakennusalueiden osalta maaperä on voimaloiden ja infran rakennettavuuden kannalta osittain rakennettavuudeltaan hyvää, jolloin voidaan perustaa maanvaraisesti massanvaihtojen tai vaihtoehtoisten perustamisratkaisujen käytön sijaan (esim. paalutus). </a:t>
            </a:r>
          </a:p>
          <a:p>
            <a:pPr marL="0" indent="0">
              <a:buNone/>
            </a:pPr>
            <a:endParaRPr lang="fi-FI" sz="1800" dirty="0">
              <a:solidFill>
                <a:schemeClr val="tx2"/>
              </a:solidFill>
            </a:endParaRPr>
          </a:p>
          <a:p>
            <a:pPr marL="259200" lvl="1" indent="0">
              <a:buNone/>
            </a:pPr>
            <a:endParaRPr lang="fi-FI" sz="2000" dirty="0">
              <a:solidFill>
                <a:schemeClr val="tx2"/>
              </a:solidFill>
            </a:endParaRPr>
          </a:p>
          <a:p>
            <a:pPr marL="171450" indent="-171450"/>
            <a:endParaRPr lang="fi-FI" dirty="0">
              <a:solidFill>
                <a:schemeClr val="tx2"/>
              </a:solidFill>
              <a:highlight>
                <a:srgbClr val="FFFF00"/>
              </a:highlight>
            </a:endParaRPr>
          </a:p>
        </p:txBody>
      </p:sp>
      <p:pic>
        <p:nvPicPr>
          <p:cNvPr id="9" name="Kuva 30">
            <a:extLst>
              <a:ext uri="{FF2B5EF4-FFF2-40B4-BE49-F238E27FC236}">
                <a16:creationId xmlns:a16="http://schemas.microsoft.com/office/drawing/2014/main" id="{56A9C138-D586-327F-73CF-3939F16DD6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9445" y="722899"/>
            <a:ext cx="5615940" cy="5615940"/>
          </a:xfrm>
          <a:prstGeom prst="rect">
            <a:avLst/>
          </a:prstGeom>
          <a:noFill/>
          <a:ln>
            <a:noFill/>
          </a:ln>
        </p:spPr>
      </p:pic>
    </p:spTree>
    <p:extLst>
      <p:ext uri="{BB962C8B-B14F-4D97-AF65-F5344CB8AC3E}">
        <p14:creationId xmlns:p14="http://schemas.microsoft.com/office/powerpoint/2010/main" val="3343554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49</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241200" y="331207"/>
            <a:ext cx="4800851" cy="411425"/>
          </a:xfrm>
        </p:spPr>
        <p:txBody>
          <a:bodyPr>
            <a:noAutofit/>
          </a:bodyPr>
          <a:lstStyle/>
          <a:p>
            <a:r>
              <a:rPr lang="fi-FI" sz="3200" dirty="0">
                <a:solidFill>
                  <a:schemeClr val="tx2"/>
                </a:solidFill>
              </a:rPr>
              <a:t>Pintavedet</a:t>
            </a:r>
          </a:p>
        </p:txBody>
      </p:sp>
      <p:sp>
        <p:nvSpPr>
          <p:cNvPr id="9" name="Content Placeholder 2">
            <a:extLst>
              <a:ext uri="{FF2B5EF4-FFF2-40B4-BE49-F238E27FC236}">
                <a16:creationId xmlns:a16="http://schemas.microsoft.com/office/drawing/2014/main" id="{13F5B330-0826-4B40-B5C2-8ADE1D9BBC0D}"/>
              </a:ext>
            </a:extLst>
          </p:cNvPr>
          <p:cNvSpPr txBox="1">
            <a:spLocks/>
          </p:cNvSpPr>
          <p:nvPr/>
        </p:nvSpPr>
        <p:spPr>
          <a:xfrm>
            <a:off x="335360" y="892067"/>
            <a:ext cx="5184576" cy="5646845"/>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effectLst/>
                <a:latin typeface="Calibri" panose="020F0502020204030204" pitchFamily="34" charset="0"/>
                <a:ea typeface="Calibri" panose="020F0502020204030204" pitchFamily="34" charset="0"/>
                <a:cs typeface="Calibri" panose="020F0502020204030204" pitchFamily="34" charset="0"/>
              </a:rPr>
              <a:t>Hankealue sijoittuu Kymijoen vesistöalueelle (14) ja Vuoksen vesistöalueelle (04). Valtaosa hankealueesta sijoittuu Petäjäjoen valuma-alueelle (14.748), lounaisosa Pitkäjoen valuma-alueelle (14.738) ja kaakkoisin osa Ala-Puikon valuma-alueelle (04.287). </a:t>
            </a:r>
          </a:p>
          <a:p>
            <a:pPr marL="171450" indent="-171450">
              <a:buClr>
                <a:schemeClr val="tx2"/>
              </a:buClr>
            </a:pPr>
            <a:r>
              <a:rPr lang="fi-FI" dirty="0">
                <a:effectLst/>
                <a:latin typeface="Calibri" panose="020F0502020204030204" pitchFamily="34" charset="0"/>
                <a:ea typeface="Calibri" panose="020F0502020204030204" pitchFamily="34" charset="0"/>
                <a:cs typeface="Calibri" panose="020F0502020204030204" pitchFamily="34" charset="0"/>
              </a:rPr>
              <a:t>Hankealueelle sijoittuu Murto-Pajunen, Kankainen, </a:t>
            </a:r>
            <a:r>
              <a:rPr lang="fi-FI" dirty="0" err="1">
                <a:effectLst/>
                <a:latin typeface="Calibri" panose="020F0502020204030204" pitchFamily="34" charset="0"/>
                <a:ea typeface="Calibri" panose="020F0502020204030204" pitchFamily="34" charset="0"/>
                <a:cs typeface="Calibri" panose="020F0502020204030204" pitchFamily="34" charset="0"/>
              </a:rPr>
              <a:t>Huosiainen</a:t>
            </a:r>
            <a:r>
              <a:rPr lang="fi-FI" dirty="0">
                <a:effectLst/>
                <a:latin typeface="Calibri" panose="020F0502020204030204" pitchFamily="34" charset="0"/>
                <a:ea typeface="Calibri" panose="020F0502020204030204" pitchFamily="34" charset="0"/>
                <a:cs typeface="Calibri" panose="020F0502020204030204" pitchFamily="34" charset="0"/>
              </a:rPr>
              <a:t>, Pieni Kankainen, Vehmasjärvi ja </a:t>
            </a:r>
            <a:r>
              <a:rPr lang="fi-FI" dirty="0" err="1">
                <a:effectLst/>
                <a:latin typeface="Calibri" panose="020F0502020204030204" pitchFamily="34" charset="0"/>
                <a:ea typeface="Calibri" panose="020F0502020204030204" pitchFamily="34" charset="0"/>
                <a:cs typeface="Calibri" panose="020F0502020204030204" pitchFamily="34" charset="0"/>
              </a:rPr>
              <a:t>Törvelöinen</a:t>
            </a:r>
            <a:r>
              <a:rPr lang="fi-FI" dirty="0">
                <a:effectLst/>
                <a:latin typeface="Calibri" panose="020F0502020204030204" pitchFamily="34" charset="0"/>
                <a:ea typeface="Calibri" panose="020F0502020204030204" pitchFamily="34" charset="0"/>
                <a:cs typeface="Calibri" panose="020F0502020204030204" pitchFamily="34" charset="0"/>
              </a:rPr>
              <a:t> -järvet sekä lampi, jolla ei ole nimeä. Hankealueella sijaitsee </a:t>
            </a:r>
            <a:r>
              <a:rPr lang="fi-FI" dirty="0" err="1">
                <a:effectLst/>
                <a:latin typeface="Calibri" panose="020F0502020204030204" pitchFamily="34" charset="0"/>
                <a:ea typeface="Calibri" panose="020F0502020204030204" pitchFamily="34" charset="0"/>
                <a:cs typeface="Calibri" panose="020F0502020204030204" pitchFamily="34" charset="0"/>
              </a:rPr>
              <a:t>Murtosjoki</a:t>
            </a:r>
            <a:r>
              <a:rPr lang="fi-FI" dirty="0">
                <a:effectLst/>
                <a:latin typeface="Calibri" panose="020F0502020204030204" pitchFamily="34" charset="0"/>
                <a:ea typeface="Calibri" panose="020F0502020204030204" pitchFamily="34" charset="0"/>
                <a:cs typeface="Calibri" panose="020F0502020204030204" pitchFamily="34" charset="0"/>
              </a:rPr>
              <a:t> ja </a:t>
            </a:r>
            <a:r>
              <a:rPr lang="fi-FI" dirty="0" err="1">
                <a:effectLst/>
                <a:latin typeface="Calibri" panose="020F0502020204030204" pitchFamily="34" charset="0"/>
                <a:ea typeface="Calibri" panose="020F0502020204030204" pitchFamily="34" charset="0"/>
                <a:cs typeface="Calibri" panose="020F0502020204030204" pitchFamily="34" charset="0"/>
              </a:rPr>
              <a:t>Pankajoki</a:t>
            </a:r>
            <a:r>
              <a:rPr lang="fi-FI" dirty="0">
                <a:effectLst/>
                <a:latin typeface="Calibri" panose="020F0502020204030204" pitchFamily="34" charset="0"/>
                <a:ea typeface="Calibri" panose="020F0502020204030204" pitchFamily="34" charset="0"/>
                <a:cs typeface="Calibri" panose="020F0502020204030204" pitchFamily="34" charset="0"/>
              </a:rPr>
              <a:t>. Hankealueella esiintyy useita pienempiä virtavesiä.</a:t>
            </a:r>
            <a:r>
              <a:rPr lang="fi-FI" dirty="0">
                <a:effectLst/>
                <a:latin typeface="Calibri" panose="020F0502020204030204" pitchFamily="34" charset="0"/>
                <a:ea typeface="Calibri" panose="020F0502020204030204" pitchFamily="34" charset="0"/>
              </a:rPr>
              <a:t> </a:t>
            </a:r>
          </a:p>
          <a:p>
            <a:pPr marL="171450" indent="-171450">
              <a:buClr>
                <a:schemeClr val="tx2"/>
              </a:buClr>
            </a:pPr>
            <a:r>
              <a:rPr lang="fi-FI" dirty="0">
                <a:effectLst/>
                <a:latin typeface="Calibri" panose="020F0502020204030204" pitchFamily="34" charset="0"/>
                <a:ea typeface="Calibri" panose="020F0502020204030204" pitchFamily="34" charset="0"/>
                <a:cs typeface="Calibri" panose="020F0502020204030204" pitchFamily="34" charset="0"/>
              </a:rPr>
              <a:t>Sähkönsiirtoreitti sijoittuu Kymijoen vesistöalueelle (14) ja Petäjäjoen valuma-alueelle (14.748) sekä pohjoisimmalta osalta Pielaveden lähialueelle (14.741). Sähkönsiirtoreitin kohdalla esiintyy useita pienempiä virtavesiä.</a:t>
            </a:r>
            <a:endParaRPr lang="fi-FI" dirty="0">
              <a:effectLst/>
              <a:latin typeface="Calibri" panose="020F0502020204030204" pitchFamily="34" charset="0"/>
              <a:ea typeface="Calibri" panose="020F0502020204030204" pitchFamily="34" charset="0"/>
            </a:endParaRPr>
          </a:p>
          <a:p>
            <a:pPr marL="171450" indent="-171450">
              <a:buClr>
                <a:schemeClr val="tx2"/>
              </a:buClr>
            </a:pPr>
            <a:endParaRPr lang="fi-FI" dirty="0">
              <a:solidFill>
                <a:schemeClr val="tx2"/>
              </a:solidFill>
              <a:highlight>
                <a:srgbClr val="FFFF00"/>
              </a:highlight>
            </a:endParaRPr>
          </a:p>
          <a:p>
            <a:pPr marL="171450" indent="-171450"/>
            <a:endParaRPr lang="fi-FI" dirty="0">
              <a:solidFill>
                <a:schemeClr val="tx2"/>
              </a:solidFill>
              <a:highlight>
                <a:srgbClr val="FFFF00"/>
              </a:highlight>
            </a:endParaRPr>
          </a:p>
        </p:txBody>
      </p:sp>
      <p:pic>
        <p:nvPicPr>
          <p:cNvPr id="2" name="Picture 1">
            <a:extLst>
              <a:ext uri="{FF2B5EF4-FFF2-40B4-BE49-F238E27FC236}">
                <a16:creationId xmlns:a16="http://schemas.microsoft.com/office/drawing/2014/main" id="{40A53357-3701-BB55-A234-3D00BA54E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08" y="1268760"/>
            <a:ext cx="4579620" cy="4579620"/>
          </a:xfrm>
          <a:prstGeom prst="rect">
            <a:avLst/>
          </a:prstGeom>
          <a:noFill/>
          <a:ln>
            <a:noFill/>
          </a:ln>
        </p:spPr>
      </p:pic>
    </p:spTree>
    <p:extLst>
      <p:ext uri="{BB962C8B-B14F-4D97-AF65-F5344CB8AC3E}">
        <p14:creationId xmlns:p14="http://schemas.microsoft.com/office/powerpoint/2010/main" val="391645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3B7C54-6D3A-8F82-EEDA-79490887481E}"/>
              </a:ext>
            </a:extLst>
          </p:cNvPr>
          <p:cNvSpPr>
            <a:spLocks noGrp="1"/>
          </p:cNvSpPr>
          <p:nvPr>
            <p:ph type="title"/>
          </p:nvPr>
        </p:nvSpPr>
        <p:spPr>
          <a:xfrm>
            <a:off x="922350" y="164758"/>
            <a:ext cx="10636236" cy="840258"/>
          </a:xfrm>
        </p:spPr>
        <p:txBody>
          <a:bodyPr/>
          <a:lstStyle/>
          <a:p>
            <a:r>
              <a:rPr lang="fi-FI" dirty="0"/>
              <a:t>YVA- menettely, mistä on kyse?</a:t>
            </a:r>
          </a:p>
        </p:txBody>
      </p:sp>
      <p:sp>
        <p:nvSpPr>
          <p:cNvPr id="3" name="Sisällön paikkamerkki 2">
            <a:extLst>
              <a:ext uri="{FF2B5EF4-FFF2-40B4-BE49-F238E27FC236}">
                <a16:creationId xmlns:a16="http://schemas.microsoft.com/office/drawing/2014/main" id="{38FA4E58-41FE-4F33-9E8B-B7CFB9FD55C0}"/>
              </a:ext>
            </a:extLst>
          </p:cNvPr>
          <p:cNvSpPr>
            <a:spLocks noGrp="1"/>
          </p:cNvSpPr>
          <p:nvPr>
            <p:ph idx="1"/>
          </p:nvPr>
        </p:nvSpPr>
        <p:spPr>
          <a:xfrm>
            <a:off x="922350" y="1153297"/>
            <a:ext cx="10636236" cy="4792533"/>
          </a:xfrm>
        </p:spPr>
        <p:txBody>
          <a:bodyPr/>
          <a:lstStyle/>
          <a:p>
            <a:r>
              <a:rPr lang="fi-FI" dirty="0"/>
              <a:t> YVA on suunnittelutyökalu, ei lupamenettely</a:t>
            </a:r>
          </a:p>
          <a:p>
            <a:pPr lvl="1"/>
            <a:r>
              <a:rPr lang="fi-FI" dirty="0"/>
              <a:t>Menettelyssä ei myönnetä lupaa hankkeen toteuttamiselle, mutta sen tulokset on huomioitava hanketta koskevassa lupapäätöksenteossa</a:t>
            </a:r>
          </a:p>
          <a:p>
            <a:pPr lvl="1"/>
            <a:r>
              <a:rPr lang="fi-FI" dirty="0"/>
              <a:t>Tuulivoimahankkeissa YVA tuottaa tietoa erityisesti kaavoitusta ja rakennuslupamenettelyä varten.</a:t>
            </a:r>
          </a:p>
          <a:p>
            <a:r>
              <a:rPr lang="fi-FI" dirty="0" err="1"/>
              <a:t>YVAssa</a:t>
            </a:r>
            <a:r>
              <a:rPr lang="fi-FI" dirty="0"/>
              <a:t> tarvittavien arviointien tuottaminen on hankkeesta vastaavan vastuulla, mutta osallistumisoikeus kaikilla</a:t>
            </a:r>
          </a:p>
          <a:p>
            <a:r>
              <a:rPr lang="fi-FI" dirty="0" err="1"/>
              <a:t>YVAssa</a:t>
            </a:r>
            <a:r>
              <a:rPr lang="fi-FI" dirty="0"/>
              <a:t> ympäristövaikutukset ymmärretään laaja-alaisesti</a:t>
            </a:r>
          </a:p>
          <a:p>
            <a:pPr lvl="1"/>
            <a:r>
              <a:rPr lang="fi-FI" dirty="0"/>
              <a:t>Vaikutukset ihmisiin, luontoon, maisemaan jne.</a:t>
            </a:r>
          </a:p>
        </p:txBody>
      </p:sp>
      <p:sp>
        <p:nvSpPr>
          <p:cNvPr id="4" name="Dian numeron paikkamerkki 3">
            <a:extLst>
              <a:ext uri="{FF2B5EF4-FFF2-40B4-BE49-F238E27FC236}">
                <a16:creationId xmlns:a16="http://schemas.microsoft.com/office/drawing/2014/main" id="{DFE3F496-E17E-3717-E682-724FF5B3AA9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äivämäärän paikkamerkki 4">
            <a:extLst>
              <a:ext uri="{FF2B5EF4-FFF2-40B4-BE49-F238E27FC236}">
                <a16:creationId xmlns:a16="http://schemas.microsoft.com/office/drawing/2014/main" id="{35898987-2464-82FB-C385-F18130D93BF3}"/>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8.8.2023   |   </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Alatunnisteen paikkamerkki 5">
            <a:extLst>
              <a:ext uri="{FF2B5EF4-FFF2-40B4-BE49-F238E27FC236}">
                <a16:creationId xmlns:a16="http://schemas.microsoft.com/office/drawing/2014/main" id="{FFD595F0-0B58-C22A-5541-29C50EAFC7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Laura Puoskari</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9562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50</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35360" y="371664"/>
            <a:ext cx="4800851" cy="411425"/>
          </a:xfrm>
        </p:spPr>
        <p:txBody>
          <a:bodyPr>
            <a:noAutofit/>
          </a:bodyPr>
          <a:lstStyle/>
          <a:p>
            <a:r>
              <a:rPr lang="fi-FI" sz="3200" dirty="0">
                <a:solidFill>
                  <a:schemeClr val="tx2"/>
                </a:solidFill>
              </a:rPr>
              <a:t>Pohjavesi</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190228" y="932334"/>
            <a:ext cx="3444927" cy="5304978"/>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solidFill>
                  <a:schemeClr val="tx2"/>
                </a:solidFill>
              </a:rPr>
              <a:t>Hankealueelle ja sähkönsiirtoreitille ei sijoitu luokitettuja pohjavesialueita.</a:t>
            </a:r>
            <a:r>
              <a:rPr lang="fi-FI" dirty="0">
                <a:solidFill>
                  <a:schemeClr val="accent1"/>
                </a:solidFill>
                <a:latin typeface="Calibri" panose="020F0502020204030204" pitchFamily="34" charset="0"/>
              </a:rPr>
              <a:t> </a:t>
            </a:r>
          </a:p>
          <a:p>
            <a:pPr marL="171450" indent="-171450">
              <a:buClr>
                <a:schemeClr val="tx2"/>
              </a:buClr>
            </a:pPr>
            <a:r>
              <a:rPr lang="fi-FI" dirty="0">
                <a:solidFill>
                  <a:schemeClr val="accent1"/>
                </a:solidFill>
                <a:latin typeface="Calibri" panose="020F0502020204030204" pitchFamily="34" charset="0"/>
              </a:rPr>
              <a:t>Hankealueella on useita lähteitä.</a:t>
            </a:r>
            <a:endParaRPr lang="fi-FI" dirty="0">
              <a:solidFill>
                <a:schemeClr val="accent1"/>
              </a:solidFill>
            </a:endParaRPr>
          </a:p>
          <a:p>
            <a:pPr marL="171450" indent="-171450">
              <a:buClr>
                <a:schemeClr val="tx2"/>
              </a:buClr>
            </a:pPr>
            <a:r>
              <a:rPr lang="fi-FI" dirty="0">
                <a:solidFill>
                  <a:schemeClr val="tx2"/>
                </a:solidFill>
              </a:rPr>
              <a:t>Lähin pohjavesialue:</a:t>
            </a:r>
          </a:p>
          <a:p>
            <a:pPr marL="430650" lvl="1" indent="-171450">
              <a:buClr>
                <a:schemeClr val="tx2"/>
              </a:buClr>
            </a:pPr>
            <a:r>
              <a:rPr lang="fi-FI" sz="2000" dirty="0">
                <a:solidFill>
                  <a:schemeClr val="accent1"/>
                </a:solidFill>
                <a:effectLst/>
                <a:latin typeface="Calibri" panose="020F0502020204030204" pitchFamily="34" charset="0"/>
                <a:ea typeface="Calibri" panose="020F0502020204030204" pitchFamily="34" charset="0"/>
              </a:rPr>
              <a:t>Lähin pohjavesialue, Honkamäki (0859501) sijaitsee noin 2,1 kilometrin etäisyydellä hankealueesta ja noin 1,2 km etäisyydellä sähkönsiirtoreitistä. Pohjavesialue on 1-luokan vedenhankintaa varten tärkeä pohjavesialue.</a:t>
            </a:r>
          </a:p>
          <a:p>
            <a:pPr marL="0" indent="0">
              <a:buNone/>
            </a:pPr>
            <a:endParaRPr lang="fi-FI" sz="2200" dirty="0">
              <a:solidFill>
                <a:schemeClr val="tx2"/>
              </a:solidFill>
            </a:endParaRPr>
          </a:p>
          <a:p>
            <a:pPr marL="259200" lvl="1" indent="0">
              <a:buNone/>
            </a:pPr>
            <a:endParaRPr lang="fi-FI" sz="2000" dirty="0">
              <a:solidFill>
                <a:schemeClr val="tx2"/>
              </a:solidFill>
            </a:endParaRPr>
          </a:p>
          <a:p>
            <a:pPr marL="171450" indent="-171450"/>
            <a:endParaRPr lang="fi-FI" dirty="0">
              <a:solidFill>
                <a:schemeClr val="tx2"/>
              </a:solidFill>
              <a:highlight>
                <a:srgbClr val="FFFF00"/>
              </a:highlight>
            </a:endParaRPr>
          </a:p>
        </p:txBody>
      </p:sp>
      <p:pic>
        <p:nvPicPr>
          <p:cNvPr id="2" name="Kuva 9">
            <a:extLst>
              <a:ext uri="{FF2B5EF4-FFF2-40B4-BE49-F238E27FC236}">
                <a16:creationId xmlns:a16="http://schemas.microsoft.com/office/drawing/2014/main" id="{86CA6C70-01B9-C380-3037-63B8A01F9F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338" y="577376"/>
            <a:ext cx="5615940" cy="5615940"/>
          </a:xfrm>
          <a:prstGeom prst="rect">
            <a:avLst/>
          </a:prstGeom>
          <a:noFill/>
          <a:ln>
            <a:noFill/>
          </a:ln>
        </p:spPr>
      </p:pic>
    </p:spTree>
    <p:extLst>
      <p:ext uri="{BB962C8B-B14F-4D97-AF65-F5344CB8AC3E}">
        <p14:creationId xmlns:p14="http://schemas.microsoft.com/office/powerpoint/2010/main" val="331773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51</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35360" y="371664"/>
            <a:ext cx="4305473" cy="1113120"/>
          </a:xfrm>
        </p:spPr>
        <p:txBody>
          <a:bodyPr>
            <a:noAutofit/>
          </a:bodyPr>
          <a:lstStyle/>
          <a:p>
            <a:r>
              <a:rPr lang="fi-FI" sz="3200" dirty="0">
                <a:solidFill>
                  <a:schemeClr val="tx2"/>
                </a:solidFill>
              </a:rPr>
              <a:t>Hankealueen ja lähiympäristön virkistyskäyttö</a:t>
            </a: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190228" y="1988840"/>
            <a:ext cx="4249588" cy="4248472"/>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solidFill>
                  <a:schemeClr val="tx2"/>
                </a:solidFill>
              </a:rPr>
              <a:t>Hankealuetta käytetään metsätalousalueiden tavoin ulkoiluun, marjastukseen, sienestykseen, metsästykseen ja luonnon tarkkailuun.</a:t>
            </a:r>
          </a:p>
          <a:p>
            <a:pPr marL="171450" indent="-171450">
              <a:buClr>
                <a:schemeClr val="tx2"/>
              </a:buClr>
            </a:pPr>
            <a:r>
              <a:rPr lang="fi-FI" dirty="0">
                <a:solidFill>
                  <a:schemeClr val="tx2"/>
                </a:solidFill>
              </a:rPr>
              <a:t>Hankealueelle ei Jyväskylän yliopiston (2022) LIPAS-tietokannan mukaan sijoitu virkistysrakenteita.</a:t>
            </a:r>
          </a:p>
          <a:p>
            <a:pPr marL="171450" indent="-171450">
              <a:buClr>
                <a:schemeClr val="tx2"/>
              </a:buClr>
            </a:pPr>
            <a:r>
              <a:rPr lang="fi-FI" dirty="0">
                <a:solidFill>
                  <a:schemeClr val="tx2"/>
                </a:solidFill>
              </a:rPr>
              <a:t>Alle 5 kilometrin etäisyydellä hankealueesta pohjoiseen sijaitsee osa Pielaveden keskustan virkistyskohteista. </a:t>
            </a:r>
          </a:p>
          <a:p>
            <a:pPr marL="430650" lvl="1" indent="-171450">
              <a:buClr>
                <a:schemeClr val="tx2"/>
              </a:buClr>
            </a:pPr>
            <a:endParaRPr lang="fi-FI" sz="1800" dirty="0">
              <a:solidFill>
                <a:schemeClr val="tx2"/>
              </a:solidFill>
            </a:endParaRPr>
          </a:p>
          <a:p>
            <a:pPr marL="171450" indent="-171450"/>
            <a:endParaRPr lang="fi-FI" dirty="0">
              <a:solidFill>
                <a:schemeClr val="tx2"/>
              </a:solidFill>
              <a:highlight>
                <a:srgbClr val="FFFF00"/>
              </a:highlight>
            </a:endParaRPr>
          </a:p>
        </p:txBody>
      </p:sp>
      <p:pic>
        <p:nvPicPr>
          <p:cNvPr id="3" name="Kuva 62">
            <a:extLst>
              <a:ext uri="{FF2B5EF4-FFF2-40B4-BE49-F238E27FC236}">
                <a16:creationId xmlns:a16="http://schemas.microsoft.com/office/drawing/2014/main" id="{D7E49CC1-0B54-EC10-B4C3-6EB0662184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0833" y="44624"/>
            <a:ext cx="7503155" cy="5304978"/>
          </a:xfrm>
          <a:prstGeom prst="rect">
            <a:avLst/>
          </a:prstGeom>
          <a:noFill/>
          <a:ln>
            <a:noFill/>
          </a:ln>
        </p:spPr>
      </p:pic>
    </p:spTree>
    <p:extLst>
      <p:ext uri="{BB962C8B-B14F-4D97-AF65-F5344CB8AC3E}">
        <p14:creationId xmlns:p14="http://schemas.microsoft.com/office/powerpoint/2010/main" val="867732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52</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338636" y="411378"/>
            <a:ext cx="4739391" cy="411425"/>
          </a:xfrm>
        </p:spPr>
        <p:txBody>
          <a:bodyPr>
            <a:noAutofit/>
          </a:bodyPr>
          <a:lstStyle/>
          <a:p>
            <a:r>
              <a:rPr lang="fi-FI" sz="3200" dirty="0">
                <a:solidFill>
                  <a:schemeClr val="tx2"/>
                </a:solidFill>
              </a:rPr>
              <a:t>Kasvillisuusolosuhteet</a:t>
            </a:r>
            <a:endParaRPr lang="fi-FI" sz="3200" dirty="0">
              <a:highlight>
                <a:srgbClr val="FFFF00"/>
              </a:highlight>
            </a:endParaRP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338637" y="999664"/>
            <a:ext cx="5757364" cy="5463859"/>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solidFill>
                  <a:schemeClr val="tx2"/>
                </a:solidFill>
              </a:rPr>
              <a:t>Hankealueen etelä- ja keskiosalla metsät ovat pääosin tuoretta tai lehtomaista kangasta </a:t>
            </a:r>
          </a:p>
          <a:p>
            <a:pPr marL="171450" indent="-171450">
              <a:buClr>
                <a:schemeClr val="tx2"/>
              </a:buClr>
            </a:pPr>
            <a:r>
              <a:rPr lang="fi-FI" dirty="0">
                <a:solidFill>
                  <a:schemeClr val="tx2"/>
                </a:solidFill>
              </a:rPr>
              <a:t>Hankealueen pohjoisosien kasvupaikkatyypit ovat puolestaan suurelta osin kuivahkoa kangasta sekä ojitettua rämettä.</a:t>
            </a:r>
          </a:p>
          <a:p>
            <a:pPr marL="171450" indent="-171450">
              <a:buClr>
                <a:schemeClr val="tx2"/>
              </a:buClr>
            </a:pPr>
            <a:r>
              <a:rPr lang="fi-FI" dirty="0">
                <a:solidFill>
                  <a:schemeClr val="tx2"/>
                </a:solidFill>
              </a:rPr>
              <a:t>Hankealueen keskiosassa sijaitseva </a:t>
            </a:r>
            <a:r>
              <a:rPr lang="fi-FI" dirty="0" err="1">
                <a:solidFill>
                  <a:schemeClr val="tx2"/>
                </a:solidFill>
              </a:rPr>
              <a:t>Pangansuo</a:t>
            </a:r>
            <a:r>
              <a:rPr lang="fi-FI" dirty="0">
                <a:solidFill>
                  <a:schemeClr val="tx2"/>
                </a:solidFill>
              </a:rPr>
              <a:t> on keidassuo, jonka laidalla on tupasvilla- ja isovarpurämettä.</a:t>
            </a:r>
          </a:p>
          <a:p>
            <a:pPr marL="171450" indent="-171450">
              <a:buClr>
                <a:schemeClr val="tx2"/>
              </a:buClr>
            </a:pPr>
            <a:r>
              <a:rPr lang="fi-FI" dirty="0">
                <a:solidFill>
                  <a:schemeClr val="tx2"/>
                </a:solidFill>
              </a:rPr>
              <a:t>Suon länsireunassa virtaavan Syrjäpuron varressa on paikoin muurain- ja mustikkakorpea.  </a:t>
            </a:r>
          </a:p>
          <a:p>
            <a:pPr marL="171450" indent="-171450">
              <a:buClr>
                <a:schemeClr val="tx2"/>
              </a:buClr>
            </a:pPr>
            <a:r>
              <a:rPr lang="fi-FI" b="1" dirty="0">
                <a:solidFill>
                  <a:schemeClr val="tx2"/>
                </a:solidFill>
              </a:rPr>
              <a:t>Voimajohtoreitti</a:t>
            </a:r>
            <a:r>
              <a:rPr lang="fi-FI" dirty="0">
                <a:solidFill>
                  <a:schemeClr val="tx2"/>
                </a:solidFill>
              </a:rPr>
              <a:t> sijoittuu hankealueen tavoin pääosin tuoreelle tai lehtomaiselle kankaalle tai vastaavalle ojitetulle korvelle</a:t>
            </a:r>
          </a:p>
        </p:txBody>
      </p:sp>
      <p:pic>
        <p:nvPicPr>
          <p:cNvPr id="2" name="Picture 1">
            <a:extLst>
              <a:ext uri="{FF2B5EF4-FFF2-40B4-BE49-F238E27FC236}">
                <a16:creationId xmlns:a16="http://schemas.microsoft.com/office/drawing/2014/main" id="{1B5D9AE5-B826-DF52-95B7-B99CB6B49C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8" r="897"/>
          <a:stretch/>
        </p:blipFill>
        <p:spPr bwMode="auto">
          <a:xfrm>
            <a:off x="6240016" y="44624"/>
            <a:ext cx="5914633" cy="5907301"/>
          </a:xfrm>
          <a:prstGeom prst="rect">
            <a:avLst/>
          </a:prstGeom>
          <a:noFill/>
          <a:ln w="9525" cap="flat" cmpd="sng" algn="ctr">
            <a:solidFill>
              <a:srgbClr val="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3813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FC601A-EC1E-4DE6-92CE-1D116F443EE8}"/>
              </a:ext>
            </a:extLst>
          </p:cNvPr>
          <p:cNvSpPr>
            <a:spLocks noGrp="1"/>
          </p:cNvSpPr>
          <p:nvPr>
            <p:ph type="sldNum" sz="quarter" idx="12"/>
          </p:nvPr>
        </p:nvSpPr>
        <p:spPr/>
        <p:txBody>
          <a:bodyPr/>
          <a:lstStyle/>
          <a:p>
            <a:fld id="{F26F888F-55E1-EB4C-817C-6B924877C76D}" type="slidenum">
              <a:rPr lang="fi-FI" smtClean="0"/>
              <a:t>53</a:t>
            </a:fld>
            <a:endParaRPr lang="fi-FI"/>
          </a:p>
        </p:txBody>
      </p:sp>
      <p:sp>
        <p:nvSpPr>
          <p:cNvPr id="13" name="Title 1">
            <a:extLst>
              <a:ext uri="{FF2B5EF4-FFF2-40B4-BE49-F238E27FC236}">
                <a16:creationId xmlns:a16="http://schemas.microsoft.com/office/drawing/2014/main" id="{C7EE1DF3-91A0-44EB-900F-ED994FBCF13E}"/>
              </a:ext>
            </a:extLst>
          </p:cNvPr>
          <p:cNvSpPr>
            <a:spLocks noGrp="1"/>
          </p:cNvSpPr>
          <p:nvPr>
            <p:ph type="title"/>
          </p:nvPr>
        </p:nvSpPr>
        <p:spPr>
          <a:xfrm>
            <a:off x="241200" y="116632"/>
            <a:ext cx="7582992" cy="936104"/>
          </a:xfrm>
        </p:spPr>
        <p:txBody>
          <a:bodyPr>
            <a:noAutofit/>
          </a:bodyPr>
          <a:lstStyle/>
          <a:p>
            <a:r>
              <a:rPr lang="fi-FI" sz="3200" dirty="0">
                <a:solidFill>
                  <a:schemeClr val="tx2"/>
                </a:solidFill>
              </a:rPr>
              <a:t>Linnusto / ennakkotietojen ja havaintojen perusteella </a:t>
            </a:r>
            <a:endParaRPr lang="fi-FI" sz="3200" dirty="0">
              <a:highlight>
                <a:srgbClr val="FFFF00"/>
              </a:highlight>
            </a:endParaRPr>
          </a:p>
        </p:txBody>
      </p:sp>
      <p:sp>
        <p:nvSpPr>
          <p:cNvPr id="8" name="Content Placeholder 2">
            <a:extLst>
              <a:ext uri="{FF2B5EF4-FFF2-40B4-BE49-F238E27FC236}">
                <a16:creationId xmlns:a16="http://schemas.microsoft.com/office/drawing/2014/main" id="{7B37FC4D-C5DC-47D9-A40B-A34E83006150}"/>
              </a:ext>
            </a:extLst>
          </p:cNvPr>
          <p:cNvSpPr txBox="1">
            <a:spLocks/>
          </p:cNvSpPr>
          <p:nvPr/>
        </p:nvSpPr>
        <p:spPr>
          <a:xfrm>
            <a:off x="294822" y="1052736"/>
            <a:ext cx="7529370" cy="5568702"/>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171450" indent="-171450">
              <a:buClr>
                <a:schemeClr val="tx2"/>
              </a:buClr>
            </a:pPr>
            <a:r>
              <a:rPr lang="fi-FI" dirty="0">
                <a:solidFill>
                  <a:schemeClr val="tx2"/>
                </a:solidFill>
              </a:rPr>
              <a:t>Kohteessa on talousmetsäalueiden yleistä pesimälinnustoa.</a:t>
            </a:r>
          </a:p>
          <a:p>
            <a:pPr marL="171450" indent="-171450">
              <a:buClr>
                <a:schemeClr val="tx2"/>
              </a:buClr>
            </a:pPr>
            <a:r>
              <a:rPr lang="fi-FI" dirty="0">
                <a:solidFill>
                  <a:schemeClr val="tx2"/>
                </a:solidFill>
              </a:rPr>
              <a:t>Hankealueella ei sijaitse kansainvälisesti, valtakunnallisesti tai maakunnallisesti tärkeitä lintualueita. </a:t>
            </a:r>
          </a:p>
          <a:p>
            <a:pPr marL="171450" indent="-171450">
              <a:buClr>
                <a:schemeClr val="tx2"/>
              </a:buClr>
            </a:pPr>
            <a:r>
              <a:rPr lang="fi-FI" dirty="0">
                <a:solidFill>
                  <a:schemeClr val="tx2"/>
                </a:solidFill>
              </a:rPr>
              <a:t>Hankealueen eteläosassa Miilukankaan alueella on tehty kuukkelihavainto vuonna 2011.</a:t>
            </a:r>
          </a:p>
          <a:p>
            <a:pPr marL="171450" indent="-171450">
              <a:buClr>
                <a:schemeClr val="tx2"/>
              </a:buClr>
            </a:pPr>
            <a:r>
              <a:rPr lang="fi-FI" dirty="0" err="1">
                <a:solidFill>
                  <a:schemeClr val="tx2"/>
                </a:solidFill>
              </a:rPr>
              <a:t>Pangansuon</a:t>
            </a:r>
            <a:r>
              <a:rPr lang="fi-FI" dirty="0">
                <a:solidFill>
                  <a:schemeClr val="tx2"/>
                </a:solidFill>
              </a:rPr>
              <a:t> pohjoispuolella sijaitsee helmipöllön pesä ja alueella pöllöreviirejä.</a:t>
            </a:r>
          </a:p>
          <a:p>
            <a:pPr marL="171450" indent="-171450">
              <a:buClr>
                <a:schemeClr val="tx2"/>
              </a:buClr>
            </a:pPr>
            <a:r>
              <a:rPr lang="fi-FI" dirty="0">
                <a:solidFill>
                  <a:schemeClr val="tx2"/>
                </a:solidFill>
              </a:rPr>
              <a:t>Hankealueen lähistöllä on tiedossa kolme </a:t>
            </a:r>
            <a:r>
              <a:rPr lang="fi-FI" dirty="0" err="1">
                <a:solidFill>
                  <a:schemeClr val="tx2"/>
                </a:solidFill>
              </a:rPr>
              <a:t>sääksen</a:t>
            </a:r>
            <a:r>
              <a:rPr lang="fi-FI" dirty="0">
                <a:solidFill>
                  <a:schemeClr val="tx2"/>
                </a:solidFill>
              </a:rPr>
              <a:t> pesimäpaikkaa.</a:t>
            </a:r>
          </a:p>
          <a:p>
            <a:pPr marL="171450" indent="-171450">
              <a:buClr>
                <a:schemeClr val="tx2"/>
              </a:buClr>
            </a:pPr>
            <a:r>
              <a:rPr lang="fi-FI" dirty="0">
                <a:solidFill>
                  <a:schemeClr val="tx2"/>
                </a:solidFill>
              </a:rPr>
              <a:t>Hankealueella on metsojen ja teerien soidinalueita</a:t>
            </a:r>
          </a:p>
          <a:p>
            <a:pPr marL="171450" indent="-171450">
              <a:buClr>
                <a:schemeClr val="tx2"/>
              </a:buClr>
            </a:pPr>
            <a:r>
              <a:rPr lang="fi-FI" dirty="0">
                <a:solidFill>
                  <a:schemeClr val="tx2"/>
                </a:solidFill>
              </a:rPr>
              <a:t>Sinisuohaukka pesii alueella.</a:t>
            </a:r>
          </a:p>
          <a:p>
            <a:pPr marL="171450" indent="-171450">
              <a:buClr>
                <a:schemeClr val="tx2"/>
              </a:buClr>
            </a:pPr>
            <a:r>
              <a:rPr lang="fi-FI" dirty="0">
                <a:solidFill>
                  <a:schemeClr val="tx2"/>
                </a:solidFill>
              </a:rPr>
              <a:t>Hankealue ei sijaitse lintujen päämuuttoreittien varrella.</a:t>
            </a:r>
          </a:p>
          <a:p>
            <a:pPr marL="171450" indent="-171450">
              <a:buClr>
                <a:schemeClr val="tx2"/>
              </a:buClr>
            </a:pPr>
            <a:r>
              <a:rPr lang="fi-FI" dirty="0">
                <a:solidFill>
                  <a:schemeClr val="tx2"/>
                </a:solidFill>
              </a:rPr>
              <a:t>Hankealueelle tai sen lähiympäristöön ei sijoitu valtakunnallisesti tärkeitä lintujen muutonaikaisia lepäily- ja ruokailualueita. </a:t>
            </a:r>
          </a:p>
          <a:p>
            <a:pPr marL="171450" indent="-171450">
              <a:buClr>
                <a:schemeClr val="tx2"/>
              </a:buClr>
            </a:pPr>
            <a:r>
              <a:rPr lang="fi-FI" b="1" dirty="0">
                <a:solidFill>
                  <a:schemeClr val="tx2"/>
                </a:solidFill>
              </a:rPr>
              <a:t>Voimajohdon</a:t>
            </a:r>
            <a:r>
              <a:rPr lang="fi-FI" dirty="0">
                <a:solidFill>
                  <a:schemeClr val="tx2"/>
                </a:solidFill>
              </a:rPr>
              <a:t> ympäristössä on havaittu </a:t>
            </a:r>
            <a:r>
              <a:rPr lang="fi-FI" dirty="0" err="1">
                <a:solidFill>
                  <a:schemeClr val="tx2"/>
                </a:solidFill>
              </a:rPr>
              <a:t>sääksen</a:t>
            </a:r>
            <a:r>
              <a:rPr lang="fi-FI" dirty="0">
                <a:solidFill>
                  <a:schemeClr val="tx2"/>
                </a:solidFill>
              </a:rPr>
              <a:t> pesä vuonna 2020. Lisäksi pohjoisempana on havaittu viirupöllön pesä vuodelta 2015. Petäjäjoesta on tavattu talvehtiva koskikara 1990-luvulla.</a:t>
            </a:r>
          </a:p>
        </p:txBody>
      </p:sp>
      <p:pic>
        <p:nvPicPr>
          <p:cNvPr id="9" name="Kuva 1">
            <a:extLst>
              <a:ext uri="{FF2B5EF4-FFF2-40B4-BE49-F238E27FC236}">
                <a16:creationId xmlns:a16="http://schemas.microsoft.com/office/drawing/2014/main" id="{FEF33753-3267-4D2A-B8BB-B8B499EAE9E2}"/>
              </a:ext>
            </a:extLst>
          </p:cNvPr>
          <p:cNvPicPr>
            <a:picLocks noChangeAspect="1"/>
          </p:cNvPicPr>
          <p:nvPr/>
        </p:nvPicPr>
        <p:blipFill>
          <a:blip r:embed="rId2"/>
          <a:stretch>
            <a:fillRect/>
          </a:stretch>
        </p:blipFill>
        <p:spPr>
          <a:xfrm>
            <a:off x="8008746" y="536636"/>
            <a:ext cx="3888432" cy="5784727"/>
          </a:xfrm>
          <a:prstGeom prst="rect">
            <a:avLst/>
          </a:prstGeom>
        </p:spPr>
      </p:pic>
    </p:spTree>
    <p:extLst>
      <p:ext uri="{BB962C8B-B14F-4D97-AF65-F5344CB8AC3E}">
        <p14:creationId xmlns:p14="http://schemas.microsoft.com/office/powerpoint/2010/main" val="2323488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7" y="302216"/>
            <a:ext cx="5568619" cy="822528"/>
          </a:xfrm>
        </p:spPr>
        <p:txBody>
          <a:bodyPr>
            <a:normAutofit/>
          </a:bodyPr>
          <a:lstStyle/>
          <a:p>
            <a:r>
              <a:rPr lang="fi-FI" sz="3200" dirty="0"/>
              <a:t>Muu eläimistö</a:t>
            </a:r>
          </a:p>
        </p:txBody>
      </p:sp>
      <p:sp>
        <p:nvSpPr>
          <p:cNvPr id="5" name="Content Placeholder 2"/>
          <p:cNvSpPr txBox="1">
            <a:spLocks/>
          </p:cNvSpPr>
          <p:nvPr/>
        </p:nvSpPr>
        <p:spPr>
          <a:xfrm>
            <a:off x="479376" y="1124744"/>
            <a:ext cx="9073008" cy="5328592"/>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569386" lvl="2" indent="-228594">
              <a:spcBef>
                <a:spcPts val="640"/>
              </a:spcBef>
            </a:pPr>
            <a:endParaRPr lang="fi-FI" dirty="0">
              <a:solidFill>
                <a:schemeClr val="tx1"/>
              </a:solidFill>
            </a:endParaRPr>
          </a:p>
          <a:p>
            <a:pPr marL="228594" indent="-228594"/>
            <a:endParaRPr lang="fi-FI" sz="1867" dirty="0">
              <a:solidFill>
                <a:schemeClr val="tx1"/>
              </a:solidFill>
            </a:endParaRPr>
          </a:p>
        </p:txBody>
      </p:sp>
      <p:sp>
        <p:nvSpPr>
          <p:cNvPr id="6" name="Content Placeholder 2">
            <a:extLst>
              <a:ext uri="{FF2B5EF4-FFF2-40B4-BE49-F238E27FC236}">
                <a16:creationId xmlns:a16="http://schemas.microsoft.com/office/drawing/2014/main" id="{5137DD79-0341-4CDC-B56B-7A371A313F8D}"/>
              </a:ext>
            </a:extLst>
          </p:cNvPr>
          <p:cNvSpPr txBox="1">
            <a:spLocks/>
          </p:cNvSpPr>
          <p:nvPr/>
        </p:nvSpPr>
        <p:spPr>
          <a:xfrm>
            <a:off x="435427" y="1628800"/>
            <a:ext cx="7892821" cy="3846136"/>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lvl="1" indent="-228594">
              <a:spcBef>
                <a:spcPts val="640"/>
              </a:spcBef>
            </a:pPr>
            <a:r>
              <a:rPr lang="fi-FI" sz="2400" dirty="0">
                <a:solidFill>
                  <a:srgbClr val="00565E"/>
                </a:solidFill>
              </a:rPr>
              <a:t>Hankealueen eläinlajisto edustaa tyypillistä pohjoisen havumetsävyöhykkeen lajistoa, käsittäen pääsääntöisesti alueellisesti yleisiä ja runsaslukuisena esiintyviä eläinlajeja. </a:t>
            </a:r>
          </a:p>
          <a:p>
            <a:pPr marL="430650" lvl="1" indent="-171450"/>
            <a:r>
              <a:rPr lang="fi-FI" sz="1600" dirty="0">
                <a:solidFill>
                  <a:srgbClr val="00565E"/>
                </a:solidFill>
              </a:rPr>
              <a:t>esim. hirvi, kettu, metsäjänis, orava sekä useat eri pikkunisäkäslajit.</a:t>
            </a:r>
          </a:p>
          <a:p>
            <a:pPr marL="228594" lvl="1" indent="-228594">
              <a:spcBef>
                <a:spcPts val="640"/>
              </a:spcBef>
            </a:pPr>
            <a:r>
              <a:rPr lang="fi-FI" sz="2400" dirty="0">
                <a:solidFill>
                  <a:srgbClr val="00565E"/>
                </a:solidFill>
              </a:rPr>
              <a:t>EU:n luontodirektiivin liitteen IV(a) lajisto ja muu arvokas lajisto.</a:t>
            </a:r>
          </a:p>
          <a:p>
            <a:pPr marL="598488" lvl="2" indent="-153988">
              <a:spcBef>
                <a:spcPts val="640"/>
              </a:spcBef>
            </a:pPr>
            <a:r>
              <a:rPr lang="fi-FI" sz="1800" dirty="0">
                <a:solidFill>
                  <a:srgbClr val="00565E"/>
                </a:solidFill>
              </a:rPr>
              <a:t>Alueella esiintynee elinympäristöjen perusteella mm. lepakoita, liito-oravaa, viitasammakkoa, saukkoa ja suurpetoja.</a:t>
            </a:r>
          </a:p>
          <a:p>
            <a:pPr marL="598488" lvl="2" indent="-153988">
              <a:spcBef>
                <a:spcPts val="640"/>
              </a:spcBef>
            </a:pPr>
            <a:r>
              <a:rPr lang="fi-FI" sz="1800" dirty="0">
                <a:solidFill>
                  <a:srgbClr val="00565E"/>
                </a:solidFill>
              </a:rPr>
              <a:t>Hankealueen suorantaisten lampien rannoilla on kartta- ja ilmakuvatarkastelun perusteella viitasammakon lisääntymisalueiksi soveltuvia elinympäristöjä.</a:t>
            </a:r>
          </a:p>
          <a:p>
            <a:pPr marL="228594" indent="-228594"/>
            <a:endParaRPr lang="fi-FI" sz="1600" dirty="0">
              <a:solidFill>
                <a:srgbClr val="00565E"/>
              </a:solidFill>
            </a:endParaRPr>
          </a:p>
          <a:p>
            <a:pPr marL="228594" indent="-228594"/>
            <a:endParaRPr lang="fi-FI" sz="1100" dirty="0">
              <a:solidFill>
                <a:srgbClr val="00565E"/>
              </a:solidFill>
            </a:endParaRPr>
          </a:p>
        </p:txBody>
      </p:sp>
      <p:pic>
        <p:nvPicPr>
          <p:cNvPr id="3" name="Kuva 2">
            <a:extLst>
              <a:ext uri="{FF2B5EF4-FFF2-40B4-BE49-F238E27FC236}">
                <a16:creationId xmlns:a16="http://schemas.microsoft.com/office/drawing/2014/main" id="{3EFF6EB5-5D5B-44B2-9A8F-3B50E68960C9}"/>
              </a:ext>
            </a:extLst>
          </p:cNvPr>
          <p:cNvPicPr>
            <a:picLocks noChangeAspect="1"/>
          </p:cNvPicPr>
          <p:nvPr/>
        </p:nvPicPr>
        <p:blipFill>
          <a:blip r:embed="rId2"/>
          <a:stretch>
            <a:fillRect/>
          </a:stretch>
        </p:blipFill>
        <p:spPr>
          <a:xfrm>
            <a:off x="8400256" y="2759300"/>
            <a:ext cx="2901948" cy="2901948"/>
          </a:xfrm>
          <a:prstGeom prst="rect">
            <a:avLst/>
          </a:prstGeom>
        </p:spPr>
      </p:pic>
    </p:spTree>
    <p:extLst>
      <p:ext uri="{BB962C8B-B14F-4D97-AF65-F5344CB8AC3E}">
        <p14:creationId xmlns:p14="http://schemas.microsoft.com/office/powerpoint/2010/main" val="2958669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BDCC-8F8B-4BAD-85BC-4F3AC96495EA}"/>
              </a:ext>
            </a:extLst>
          </p:cNvPr>
          <p:cNvSpPr>
            <a:spLocks noGrp="1"/>
          </p:cNvSpPr>
          <p:nvPr>
            <p:ph type="title"/>
          </p:nvPr>
        </p:nvSpPr>
        <p:spPr>
          <a:xfrm>
            <a:off x="838200" y="-120792"/>
            <a:ext cx="10515600" cy="947778"/>
          </a:xfrm>
        </p:spPr>
        <p:txBody>
          <a:bodyPr>
            <a:normAutofit/>
          </a:bodyPr>
          <a:lstStyle/>
          <a:p>
            <a:r>
              <a:rPr lang="fi-FI" sz="3200" dirty="0"/>
              <a:t>Merkittävimmiksi ennakoidut vaikutukset</a:t>
            </a:r>
          </a:p>
        </p:txBody>
      </p:sp>
      <p:sp>
        <p:nvSpPr>
          <p:cNvPr id="3" name="Content Placeholder 2">
            <a:extLst>
              <a:ext uri="{FF2B5EF4-FFF2-40B4-BE49-F238E27FC236}">
                <a16:creationId xmlns:a16="http://schemas.microsoft.com/office/drawing/2014/main" id="{FDACF182-3A3F-4414-BD5D-E55EA65A082E}"/>
              </a:ext>
            </a:extLst>
          </p:cNvPr>
          <p:cNvSpPr>
            <a:spLocks noGrp="1"/>
          </p:cNvSpPr>
          <p:nvPr>
            <p:ph idx="1"/>
          </p:nvPr>
        </p:nvSpPr>
        <p:spPr>
          <a:xfrm>
            <a:off x="680097" y="1191700"/>
            <a:ext cx="10515600" cy="2555618"/>
          </a:xfrm>
        </p:spPr>
        <p:txBody>
          <a:bodyPr>
            <a:normAutofit/>
          </a:bodyPr>
          <a:lstStyle/>
          <a:p>
            <a:pPr>
              <a:buFont typeface="Arial" panose="020B0604020202020204" pitchFamily="34" charset="0"/>
              <a:buChar char="•"/>
            </a:pPr>
            <a:r>
              <a:rPr lang="fi-FI" dirty="0"/>
              <a:t>Hankkeen merkittävimmiksi ennakoidut vaikutukset ovat:</a:t>
            </a:r>
          </a:p>
          <a:p>
            <a:pPr lvl="2">
              <a:buFont typeface="Arial" panose="020B0604020202020204" pitchFamily="34" charset="0"/>
              <a:buChar char="•"/>
            </a:pPr>
            <a:r>
              <a:rPr lang="fi-FI" sz="2000" dirty="0"/>
              <a:t>Maisemavaikutukset </a:t>
            </a:r>
          </a:p>
          <a:p>
            <a:pPr lvl="2">
              <a:buFont typeface="Arial" panose="020B0604020202020204" pitchFamily="34" charset="0"/>
              <a:buChar char="•"/>
            </a:pPr>
            <a:r>
              <a:rPr lang="fi-FI" sz="2000" dirty="0"/>
              <a:t>Vaikutukset ihmisiin</a:t>
            </a:r>
          </a:p>
          <a:p>
            <a:pPr lvl="2">
              <a:buFont typeface="Arial" panose="020B0604020202020204" pitchFamily="34" charset="0"/>
              <a:buChar char="•"/>
            </a:pPr>
            <a:r>
              <a:rPr lang="fi-FI" sz="2000" dirty="0"/>
              <a:t>Linnustovaikutukset</a:t>
            </a:r>
          </a:p>
        </p:txBody>
      </p:sp>
      <p:sp>
        <p:nvSpPr>
          <p:cNvPr id="4" name="Slide Number Placeholder 3">
            <a:extLst>
              <a:ext uri="{FF2B5EF4-FFF2-40B4-BE49-F238E27FC236}">
                <a16:creationId xmlns:a16="http://schemas.microsoft.com/office/drawing/2014/main" id="{36B01343-10DE-4C4F-8A68-98CFBCBEA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F888F-55E1-EB4C-817C-6B924877C76D}" type="slidenum">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4B57668-83A4-4443-87E4-FAB6F200B6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ECEEC6-F040-B945-8CA3-9034107311A1}" type="datetime1">
              <a:rPr kumimoji="0" lang="fi-FI" sz="1200" b="0" i="0" u="none" strike="noStrike" kern="1200" cap="none" spc="0" normalizeH="0" baseline="0" noProof="0" smtClean="0">
                <a:ln>
                  <a:noFill/>
                </a:ln>
                <a:solidFill>
                  <a:srgbClr val="9FA4A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15.8.2023</a:t>
            </a:fld>
            <a:endParaRPr kumimoji="0" lang="fi-FI" sz="1200" b="0" i="0" u="none" strike="noStrike" kern="1200" cap="none" spc="0" normalizeH="0" baseline="0" noProof="0">
              <a:ln>
                <a:noFill/>
              </a:ln>
              <a:solidFill>
                <a:srgbClr val="9FA4AE"/>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7349B10B-59A6-4D35-8E7B-32C38D52665F}"/>
              </a:ext>
            </a:extLst>
          </p:cNvPr>
          <p:cNvPicPr>
            <a:picLocks noChangeAspect="1"/>
          </p:cNvPicPr>
          <p:nvPr/>
        </p:nvPicPr>
        <p:blipFill rotWithShape="1">
          <a:blip r:embed="rId2"/>
          <a:srcRect l="21719"/>
          <a:stretch/>
        </p:blipFill>
        <p:spPr>
          <a:xfrm>
            <a:off x="-4827" y="4257675"/>
            <a:ext cx="12201654" cy="1919288"/>
          </a:xfrm>
          <a:prstGeom prst="rect">
            <a:avLst/>
          </a:prstGeom>
        </p:spPr>
      </p:pic>
    </p:spTree>
    <p:extLst>
      <p:ext uri="{BB962C8B-B14F-4D97-AF65-F5344CB8AC3E}">
        <p14:creationId xmlns:p14="http://schemas.microsoft.com/office/powerpoint/2010/main" val="4181315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11F0-D2F4-6743-93F2-71C0BF2B0DEC}"/>
              </a:ext>
            </a:extLst>
          </p:cNvPr>
          <p:cNvSpPr>
            <a:spLocks noGrp="1"/>
          </p:cNvSpPr>
          <p:nvPr>
            <p:ph type="ctrTitle"/>
          </p:nvPr>
        </p:nvSpPr>
        <p:spPr/>
        <p:txBody>
          <a:bodyPr/>
          <a:lstStyle/>
          <a:p>
            <a:r>
              <a:rPr lang="fi-FI" dirty="0"/>
              <a:t>OAS</a:t>
            </a:r>
          </a:p>
        </p:txBody>
      </p:sp>
      <p:sp>
        <p:nvSpPr>
          <p:cNvPr id="3" name="Subtitle 2">
            <a:extLst>
              <a:ext uri="{FF2B5EF4-FFF2-40B4-BE49-F238E27FC236}">
                <a16:creationId xmlns:a16="http://schemas.microsoft.com/office/drawing/2014/main" id="{F54A50D8-9C70-EF44-BCC8-97B4D7D65C43}"/>
              </a:ext>
            </a:extLst>
          </p:cNvPr>
          <p:cNvSpPr>
            <a:spLocks noGrp="1"/>
          </p:cNvSpPr>
          <p:nvPr>
            <p:ph type="subTitle" idx="1"/>
          </p:nvPr>
        </p:nvSpPr>
        <p:spPr/>
        <p:txBody>
          <a:bodyPr/>
          <a:lstStyle/>
          <a:p>
            <a:r>
              <a:rPr lang="fi-FI" dirty="0" err="1"/>
              <a:t>Vornankorven</a:t>
            </a:r>
            <a:r>
              <a:rPr lang="fi-FI" dirty="0"/>
              <a:t> tuulivoimahanke</a:t>
            </a:r>
          </a:p>
        </p:txBody>
      </p:sp>
      <p:sp>
        <p:nvSpPr>
          <p:cNvPr id="5" name="Footer Placeholder 4">
            <a:extLst>
              <a:ext uri="{FF2B5EF4-FFF2-40B4-BE49-F238E27FC236}">
                <a16:creationId xmlns:a16="http://schemas.microsoft.com/office/drawing/2014/main" id="{FD694B3D-560F-7145-9369-1865498B3BA2}"/>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6" name="Slide Number Placeholder 5">
            <a:extLst>
              <a:ext uri="{FF2B5EF4-FFF2-40B4-BE49-F238E27FC236}">
                <a16:creationId xmlns:a16="http://schemas.microsoft.com/office/drawing/2014/main" id="{3C3FD4F2-CDD5-C948-ACC2-A4B2B0623B40}"/>
              </a:ext>
            </a:extLst>
          </p:cNvPr>
          <p:cNvSpPr>
            <a:spLocks noGrp="1"/>
          </p:cNvSpPr>
          <p:nvPr>
            <p:ph type="sldNum" sz="quarter" idx="12"/>
          </p:nvPr>
        </p:nvSpPr>
        <p:spPr>
          <a:xfrm>
            <a:off x="8610600" y="6366456"/>
            <a:ext cx="2743200" cy="346055"/>
          </a:xfrm>
          <a:prstGeom prst="rect">
            <a:avLst/>
          </a:prstGeom>
        </p:spPr>
        <p:txBody>
          <a:bodyPr vert="horz" lIns="0" tIns="0" rIns="0" bIns="0" rtlCol="0" anchor="ctr">
            <a:normAutofit/>
          </a:bodyPr>
          <a:lstStyle>
            <a:defPPr>
              <a:defRPr lang="en-US"/>
            </a:defPPr>
            <a:lvl1pPr marL="0" algn="r"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160B98-140E-4345-B1A3-2A7247C42973}" type="slidenum">
              <a:rPr lang="fi-FI" smtClean="0"/>
              <a:pPr/>
              <a:t>56</a:t>
            </a:fld>
            <a:endParaRPr lang="fi-FI"/>
          </a:p>
        </p:txBody>
      </p:sp>
    </p:spTree>
    <p:extLst>
      <p:ext uri="{BB962C8B-B14F-4D97-AF65-F5344CB8AC3E}">
        <p14:creationId xmlns:p14="http://schemas.microsoft.com/office/powerpoint/2010/main" val="3203479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1DDBE0-159D-2F33-5B2D-B9FFEE112920}"/>
              </a:ext>
            </a:extLst>
          </p:cNvPr>
          <p:cNvSpPr>
            <a:spLocks noGrp="1"/>
          </p:cNvSpPr>
          <p:nvPr>
            <p:ph type="title"/>
          </p:nvPr>
        </p:nvSpPr>
        <p:spPr/>
        <p:txBody>
          <a:bodyPr/>
          <a:lstStyle/>
          <a:p>
            <a:r>
              <a:rPr lang="fi-FI" dirty="0"/>
              <a:t>Mikä OAS on?</a:t>
            </a:r>
          </a:p>
        </p:txBody>
      </p:sp>
      <p:sp>
        <p:nvSpPr>
          <p:cNvPr id="4" name="Alatunnisteen paikkamerkki 3">
            <a:extLst>
              <a:ext uri="{FF2B5EF4-FFF2-40B4-BE49-F238E27FC236}">
                <a16:creationId xmlns:a16="http://schemas.microsoft.com/office/drawing/2014/main" id="{EBF1ECAD-2B4C-5CAF-66D7-A105A30DA4F7}"/>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C9C7290A-41CA-3200-83A3-082DCC6098B1}"/>
              </a:ext>
            </a:extLst>
          </p:cNvPr>
          <p:cNvSpPr>
            <a:spLocks noGrp="1"/>
          </p:cNvSpPr>
          <p:nvPr>
            <p:ph type="sldNum" sz="quarter" idx="12"/>
          </p:nvPr>
        </p:nvSpPr>
        <p:spPr/>
        <p:txBody>
          <a:bodyPr/>
          <a:lstStyle/>
          <a:p>
            <a:fld id="{31160B98-140E-4345-B1A3-2A7247C42973}" type="slidenum">
              <a:rPr lang="fi-FI" smtClean="0"/>
              <a:t>57</a:t>
            </a:fld>
            <a:endParaRPr lang="fi-FI"/>
          </a:p>
        </p:txBody>
      </p:sp>
      <p:sp>
        <p:nvSpPr>
          <p:cNvPr id="6" name="Tekstiruutu 7">
            <a:extLst>
              <a:ext uri="{FF2B5EF4-FFF2-40B4-BE49-F238E27FC236}">
                <a16:creationId xmlns:a16="http://schemas.microsoft.com/office/drawing/2014/main" id="{142548D2-75F0-E845-E391-C205B53134CE}"/>
              </a:ext>
            </a:extLst>
          </p:cNvPr>
          <p:cNvSpPr txBox="1">
            <a:spLocks noGrp="1"/>
          </p:cNvSpPr>
          <p:nvPr>
            <p:ph idx="1"/>
          </p:nvPr>
        </p:nvSpPr>
        <p:spPr>
          <a:xfrm>
            <a:off x="833718" y="1929108"/>
            <a:ext cx="10515600" cy="3636000"/>
          </a:xfrm>
          <a:prstGeom prst="rect">
            <a:avLst/>
          </a:prstGeom>
          <a:solidFill>
            <a:srgbClr val="0F5064"/>
          </a:solidFill>
          <a:ln w="12700" cap="flat" cmpd="sng" algn="ctr">
            <a:solidFill>
              <a:srgbClr val="0F506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9017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Tuulivoimaosayleiskaavan vireilletulon yhteydessä laaditaan MRL 63 §:n mukainen osallistumis- ja arviointisuunnitelma. Osallistumis- ja arviointisuunnitelmassa (OAS):</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 esitellään kaavan laatimisessa noudatettavat osallistumis- ja vuorovaikutusmenetelmät</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 kerrotaan kaavoituksen päätavoitteet, suunnittelun eteneminen ja alustava aikataulu sekä</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 kuvataan kaavan yhteydessä laadittavat selvitykset ja vaikutusten arvioinnit. </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9017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 </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90170" marR="0" lvl="0" indent="0" defTabSz="914400" eaLnBrk="1" fontAlgn="auto" latinLnBrk="0" hangingPunct="1">
              <a:lnSpc>
                <a:spcPct val="107000"/>
              </a:lnSpc>
              <a:spcBef>
                <a:spcPts val="0"/>
              </a:spcBef>
              <a:spcAft>
                <a:spcPts val="800"/>
              </a:spcAft>
              <a:buClrTx/>
              <a:buSzTx/>
              <a:buFontTx/>
              <a:buNone/>
              <a:tabLst/>
              <a:defRPr/>
            </a:pPr>
            <a:r>
              <a:rPr kumimoji="0" lang="fi-FI" sz="2000" b="1" i="1"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Osallistumis- ja arviointisuunnitelmaa täydennetään tarvittaessa suunnitteluprosessin kuluessa.</a:t>
            </a:r>
            <a:endParaRPr kumimoji="0" lang="fi-FI" sz="2000" b="0"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475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C21561-BFC4-282B-10C9-A70A4F844FF4}"/>
              </a:ext>
            </a:extLst>
          </p:cNvPr>
          <p:cNvSpPr>
            <a:spLocks noGrp="1"/>
          </p:cNvSpPr>
          <p:nvPr>
            <p:ph type="title"/>
          </p:nvPr>
        </p:nvSpPr>
        <p:spPr/>
        <p:txBody>
          <a:bodyPr/>
          <a:lstStyle/>
          <a:p>
            <a:r>
              <a:rPr lang="fi-FI" dirty="0" err="1"/>
              <a:t>OAS:n</a:t>
            </a:r>
            <a:r>
              <a:rPr lang="fi-FI" dirty="0"/>
              <a:t> sisältö</a:t>
            </a:r>
          </a:p>
        </p:txBody>
      </p:sp>
      <p:sp>
        <p:nvSpPr>
          <p:cNvPr id="3" name="Sisällön paikkamerkki 2">
            <a:extLst>
              <a:ext uri="{FF2B5EF4-FFF2-40B4-BE49-F238E27FC236}">
                <a16:creationId xmlns:a16="http://schemas.microsoft.com/office/drawing/2014/main" id="{7DE14594-8A3B-23A9-95A0-FE13D911F01B}"/>
              </a:ext>
            </a:extLst>
          </p:cNvPr>
          <p:cNvSpPr>
            <a:spLocks noGrp="1"/>
          </p:cNvSpPr>
          <p:nvPr>
            <p:ph idx="1"/>
          </p:nvPr>
        </p:nvSpPr>
        <p:spPr/>
        <p:txBody>
          <a:bodyPr/>
          <a:lstStyle/>
          <a:p>
            <a:r>
              <a:rPr lang="fi-FI" dirty="0"/>
              <a:t>1	</a:t>
            </a:r>
            <a:r>
              <a:rPr lang="fi-FI" dirty="0" err="1"/>
              <a:t>Vornankorven</a:t>
            </a:r>
            <a:r>
              <a:rPr lang="fi-FI" dirty="0"/>
              <a:t> tuulivoimapuistohanke			</a:t>
            </a:r>
          </a:p>
          <a:p>
            <a:r>
              <a:rPr lang="fi-FI" dirty="0"/>
              <a:t>2	Suunnittelun tavoitteet				</a:t>
            </a:r>
          </a:p>
          <a:p>
            <a:r>
              <a:rPr lang="fi-FI" dirty="0"/>
              <a:t>3	Suunnittelualueen sijainti				</a:t>
            </a:r>
          </a:p>
          <a:p>
            <a:r>
              <a:rPr lang="fi-FI" dirty="0"/>
              <a:t>4	Suunnittelun lähtökohdat				</a:t>
            </a:r>
          </a:p>
          <a:p>
            <a:r>
              <a:rPr lang="fi-FI" dirty="0"/>
              <a:t>5	Selvitykset ja vaikutusten arviointi			</a:t>
            </a:r>
          </a:p>
          <a:p>
            <a:r>
              <a:rPr lang="fi-FI" dirty="0"/>
              <a:t>6	Osallistuminen ja vuorovaikutus			</a:t>
            </a:r>
          </a:p>
          <a:p>
            <a:r>
              <a:rPr lang="fi-FI" dirty="0"/>
              <a:t>7	Suunnittelu- ja päätöksentekovaiheet sekä aikataulu	</a:t>
            </a:r>
          </a:p>
          <a:p>
            <a:r>
              <a:rPr lang="fi-FI" dirty="0"/>
              <a:t>8	Yhteystiedot					</a:t>
            </a:r>
          </a:p>
          <a:p>
            <a:endParaRPr lang="fi-FI" dirty="0"/>
          </a:p>
        </p:txBody>
      </p:sp>
      <p:sp>
        <p:nvSpPr>
          <p:cNvPr id="4" name="Alatunnisteen paikkamerkki 3">
            <a:extLst>
              <a:ext uri="{FF2B5EF4-FFF2-40B4-BE49-F238E27FC236}">
                <a16:creationId xmlns:a16="http://schemas.microsoft.com/office/drawing/2014/main" id="{0306FEAD-1E0E-1B16-96AB-FE51E4D9ED07}"/>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56404733-A7A4-06D3-CB6A-91100A9ABE20}"/>
              </a:ext>
            </a:extLst>
          </p:cNvPr>
          <p:cNvSpPr>
            <a:spLocks noGrp="1"/>
          </p:cNvSpPr>
          <p:nvPr>
            <p:ph type="sldNum" sz="quarter" idx="12"/>
          </p:nvPr>
        </p:nvSpPr>
        <p:spPr/>
        <p:txBody>
          <a:bodyPr/>
          <a:lstStyle/>
          <a:p>
            <a:fld id="{31160B98-140E-4345-B1A3-2A7247C42973}" type="slidenum">
              <a:rPr lang="fi-FI" smtClean="0"/>
              <a:t>58</a:t>
            </a:fld>
            <a:endParaRPr lang="fi-FI"/>
          </a:p>
        </p:txBody>
      </p:sp>
    </p:spTree>
    <p:extLst>
      <p:ext uri="{BB962C8B-B14F-4D97-AF65-F5344CB8AC3E}">
        <p14:creationId xmlns:p14="http://schemas.microsoft.com/office/powerpoint/2010/main" val="2292380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976D5D8-1E5A-4D9E-BF31-55FEFAD6755F}"/>
              </a:ext>
            </a:extLst>
          </p:cNvPr>
          <p:cNvPicPr>
            <a:picLocks noChangeAspect="1"/>
          </p:cNvPicPr>
          <p:nvPr/>
        </p:nvPicPr>
        <p:blipFill>
          <a:blip r:embed="rId2"/>
          <a:stretch>
            <a:fillRect/>
          </a:stretch>
        </p:blipFill>
        <p:spPr>
          <a:xfrm>
            <a:off x="5483815" y="1686236"/>
            <a:ext cx="6120914" cy="3182388"/>
          </a:xfrm>
          <a:prstGeom prst="rect">
            <a:avLst/>
          </a:prstGeom>
        </p:spPr>
      </p:pic>
      <p:sp>
        <p:nvSpPr>
          <p:cNvPr id="2" name="Title 1"/>
          <p:cNvSpPr>
            <a:spLocks noGrp="1"/>
          </p:cNvSpPr>
          <p:nvPr>
            <p:ph type="title"/>
          </p:nvPr>
        </p:nvSpPr>
        <p:spPr>
          <a:xfrm>
            <a:off x="363667" y="50100"/>
            <a:ext cx="11521280" cy="822528"/>
          </a:xfrm>
        </p:spPr>
        <p:txBody>
          <a:bodyPr>
            <a:noAutofit/>
          </a:bodyPr>
          <a:lstStyle/>
          <a:p>
            <a:r>
              <a:rPr lang="fi-FI" sz="3200" dirty="0"/>
              <a:t>YVA- ja kaavamenettelyt </a:t>
            </a:r>
            <a:r>
              <a:rPr lang="fi-FI" sz="3200" dirty="0" err="1"/>
              <a:t>Vornankorven</a:t>
            </a:r>
            <a:r>
              <a:rPr lang="fi-FI" sz="3200" dirty="0"/>
              <a:t> tuulivoimahankkeessa</a:t>
            </a:r>
          </a:p>
        </p:txBody>
      </p:sp>
      <p:sp>
        <p:nvSpPr>
          <p:cNvPr id="5" name="Content Placeholder 2"/>
          <p:cNvSpPr txBox="1">
            <a:spLocks/>
          </p:cNvSpPr>
          <p:nvPr/>
        </p:nvSpPr>
        <p:spPr>
          <a:xfrm>
            <a:off x="335360" y="1292400"/>
            <a:ext cx="5664629" cy="4752000"/>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indent="-228594"/>
            <a:endParaRPr lang="fi-FI" sz="1867" dirty="0">
              <a:solidFill>
                <a:schemeClr val="tx1"/>
              </a:solidFill>
            </a:endParaRPr>
          </a:p>
        </p:txBody>
      </p:sp>
      <p:sp>
        <p:nvSpPr>
          <p:cNvPr id="8" name="Content Placeholder 2"/>
          <p:cNvSpPr txBox="1">
            <a:spLocks/>
          </p:cNvSpPr>
          <p:nvPr/>
        </p:nvSpPr>
        <p:spPr>
          <a:xfrm>
            <a:off x="335361" y="1399589"/>
            <a:ext cx="4680520" cy="3704980"/>
          </a:xfrm>
          <a:prstGeom prst="rect">
            <a:avLst/>
          </a:prstGeom>
        </p:spPr>
        <p:txBody>
          <a:bodyPr vert="horz" lIns="0" tIns="0" rIns="0" bIns="0" rtlCol="0">
            <a:noAutofit/>
          </a:bodyPr>
          <a:lstStyle>
            <a:lvl1pPr marL="237600" indent="-237600" algn="l" defTabSz="914400" rtl="0" eaLnBrk="1" latinLnBrk="0" hangingPunct="1">
              <a:lnSpc>
                <a:spcPct val="100000"/>
              </a:lnSpc>
              <a:spcBef>
                <a:spcPts val="480"/>
              </a:spcBef>
              <a:buClr>
                <a:srgbClr val="005192"/>
              </a:buClr>
              <a:buFont typeface="Arial" panose="020B0604020202020204" pitchFamily="34" charset="0"/>
              <a:buChar char="•"/>
              <a:defRPr lang="fi-FI" sz="2000" kern="1200">
                <a:solidFill>
                  <a:srgbClr val="505050"/>
                </a:solidFill>
                <a:latin typeface="+mn-lt"/>
                <a:ea typeface="+mn-ea"/>
                <a:cs typeface="+mn-cs"/>
              </a:defRPr>
            </a:lvl1pPr>
            <a:lvl2pPr marL="496800" indent="-255600" algn="l" defTabSz="914400" rtl="0" eaLnBrk="1" latinLnBrk="0" hangingPunct="1">
              <a:lnSpc>
                <a:spcPct val="100000"/>
              </a:lnSpc>
              <a:spcBef>
                <a:spcPts val="432"/>
              </a:spcBef>
              <a:buClr>
                <a:srgbClr val="005192"/>
              </a:buClr>
              <a:buFont typeface="Arial" panose="020B0604020202020204" pitchFamily="34" charset="0"/>
              <a:buChar char="•"/>
              <a:defRPr lang="fi-FI" sz="1800" kern="1200">
                <a:solidFill>
                  <a:srgbClr val="505050"/>
                </a:solidFill>
                <a:latin typeface="+mn-lt"/>
                <a:ea typeface="+mn-ea"/>
                <a:cs typeface="+mn-cs"/>
              </a:defRPr>
            </a:lvl2pPr>
            <a:lvl3pPr marL="752400" indent="-255600" algn="l" defTabSz="914400" rtl="0" eaLnBrk="1" latinLnBrk="0" hangingPunct="1">
              <a:lnSpc>
                <a:spcPct val="100000"/>
              </a:lnSpc>
              <a:spcBef>
                <a:spcPts val="384"/>
              </a:spcBef>
              <a:buClr>
                <a:srgbClr val="005192"/>
              </a:buClr>
              <a:buFont typeface="Arial" panose="020B0604020202020204" pitchFamily="34" charset="0"/>
              <a:buChar char="•"/>
              <a:defRPr lang="fi-FI" sz="1600" kern="1200">
                <a:solidFill>
                  <a:srgbClr val="505050"/>
                </a:solidFill>
                <a:latin typeface="+mn-lt"/>
                <a:ea typeface="+mn-ea"/>
                <a:cs typeface="+mn-cs"/>
              </a:defRPr>
            </a:lvl3pPr>
            <a:lvl4pPr marL="990000" indent="-237600" algn="l" defTabSz="914400" rtl="0" eaLnBrk="1" latinLnBrk="0" hangingPunct="1">
              <a:lnSpc>
                <a:spcPct val="100000"/>
              </a:lnSpc>
              <a:spcBef>
                <a:spcPts val="336"/>
              </a:spcBef>
              <a:buClr>
                <a:srgbClr val="005192"/>
              </a:buClr>
              <a:buFont typeface="Arial" panose="020B0604020202020204" pitchFamily="34" charset="0"/>
              <a:buChar char="•"/>
              <a:defRPr lang="fi-FI" sz="1400" kern="1200">
                <a:solidFill>
                  <a:srgbClr val="505050"/>
                </a:solidFill>
                <a:latin typeface="+mn-lt"/>
                <a:ea typeface="+mn-ea"/>
                <a:cs typeface="+mn-cs"/>
              </a:defRPr>
            </a:lvl4pPr>
            <a:lvl5pPr marL="1162800" indent="-144000" algn="l" defTabSz="914400" rtl="0" eaLnBrk="1" latinLnBrk="0" hangingPunct="1">
              <a:lnSpc>
                <a:spcPct val="100000"/>
              </a:lnSpc>
              <a:spcBef>
                <a:spcPts val="336"/>
              </a:spcBef>
              <a:buClr>
                <a:srgbClr val="005192"/>
              </a:buClr>
              <a:buFont typeface="Arial" panose="020B0604020202020204" pitchFamily="34" charset="0"/>
              <a:buChar char="•"/>
              <a:defRPr lang="en-US" sz="1400" kern="1200">
                <a:solidFill>
                  <a:srgbClr val="505050"/>
                </a:solidFill>
                <a:latin typeface="+mn-lt"/>
                <a:ea typeface="+mn-ea"/>
                <a:cs typeface="+mn-cs"/>
              </a:defRPr>
            </a:lvl5pPr>
            <a:lvl6pPr marL="134302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6pPr>
            <a:lvl7pPr marL="152400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7pPr>
            <a:lvl8pPr marL="1704975"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8pPr>
            <a:lvl9pPr marL="1885950" indent="-142875" algn="l" defTabSz="914400" rtl="0" eaLnBrk="1" latinLnBrk="0" hangingPunct="1">
              <a:lnSpc>
                <a:spcPct val="100000"/>
              </a:lnSpc>
              <a:spcBef>
                <a:spcPts val="336"/>
              </a:spcBef>
              <a:buClr>
                <a:schemeClr val="tx2"/>
              </a:buClr>
              <a:buFont typeface="Arial" panose="020B0604020202020204" pitchFamily="34" charset="0"/>
              <a:buChar char="•"/>
              <a:defRPr sz="1400" kern="1200">
                <a:solidFill>
                  <a:schemeClr val="tx2"/>
                </a:solidFill>
                <a:latin typeface="+mn-lt"/>
                <a:ea typeface="+mn-ea"/>
                <a:cs typeface="+mn-cs"/>
              </a:defRPr>
            </a:lvl9pPr>
          </a:lstStyle>
          <a:p>
            <a:pPr marL="228594" indent="-228594"/>
            <a:endParaRPr lang="fi-FI" sz="2133" dirty="0">
              <a:solidFill>
                <a:schemeClr val="tx1">
                  <a:lumMod val="65000"/>
                  <a:lumOff val="35000"/>
                </a:schemeClr>
              </a:solidFill>
            </a:endParaRPr>
          </a:p>
          <a:p>
            <a:pPr marL="0" indent="0">
              <a:buNone/>
            </a:pPr>
            <a:endParaRPr lang="fi-FI" sz="2133" dirty="0">
              <a:solidFill>
                <a:schemeClr val="tx1">
                  <a:lumMod val="65000"/>
                  <a:lumOff val="35000"/>
                </a:schemeClr>
              </a:solidFill>
            </a:endParaRPr>
          </a:p>
        </p:txBody>
      </p:sp>
      <p:sp>
        <p:nvSpPr>
          <p:cNvPr id="14" name="Rectangle 13">
            <a:extLst>
              <a:ext uri="{FF2B5EF4-FFF2-40B4-BE49-F238E27FC236}">
                <a16:creationId xmlns:a16="http://schemas.microsoft.com/office/drawing/2014/main" id="{8DFB8828-05C2-47FF-91FA-468FE38150E0}"/>
              </a:ext>
            </a:extLst>
          </p:cNvPr>
          <p:cNvSpPr/>
          <p:nvPr/>
        </p:nvSpPr>
        <p:spPr>
          <a:xfrm>
            <a:off x="287042" y="1052736"/>
            <a:ext cx="5300467" cy="3477875"/>
          </a:xfrm>
          <a:prstGeom prst="rect">
            <a:avLst/>
          </a:prstGeom>
        </p:spPr>
        <p:txBody>
          <a:bodyPr wrap="square">
            <a:spAutoFit/>
          </a:bodyPr>
          <a:lstStyle/>
          <a:p>
            <a:pPr marL="285750" indent="-285750">
              <a:spcAft>
                <a:spcPts val="1200"/>
              </a:spcAft>
              <a:buFont typeface="Arial" panose="020B0604020202020204" pitchFamily="34" charset="0"/>
              <a:buChar char="•"/>
            </a:pPr>
            <a:r>
              <a:rPr lang="fi-FI" dirty="0">
                <a:solidFill>
                  <a:schemeClr val="tx2"/>
                </a:solidFill>
              </a:rPr>
              <a:t>YVA-ohjelman laatiminen ja luontoselvitykset hankealueella on aloitettu kevättalvella ja keväällä 2023</a:t>
            </a:r>
          </a:p>
          <a:p>
            <a:pPr marL="285750" indent="-285750">
              <a:spcAft>
                <a:spcPts val="1200"/>
              </a:spcAft>
              <a:buFont typeface="Arial" panose="020B0604020202020204" pitchFamily="34" charset="0"/>
              <a:buChar char="•"/>
            </a:pPr>
            <a:r>
              <a:rPr lang="fi-FI" dirty="0">
                <a:solidFill>
                  <a:schemeClr val="tx2"/>
                </a:solidFill>
                <a:latin typeface="Calibri" panose="020F0502020204030204" pitchFamily="34" charset="0"/>
                <a:cs typeface="Times New Roman" panose="02020603050405020304" pitchFamily="18" charset="0"/>
              </a:rPr>
              <a:t>YVA-ohjelma on tarkoitus asettaa nähtäville elokuussa 2023 ja YVA-selostus ja kaavaluonnos alkuvuodesta 2024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mn-ea"/>
                <a:cs typeface="Times New Roman" panose="02020603050405020304" pitchFamily="18" charset="0"/>
              </a:rPr>
              <a:t>Kaavaehdotus kesällä 2024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fi-FI" dirty="0">
                <a:solidFill>
                  <a:srgbClr val="00565E"/>
                </a:solidFill>
                <a:latin typeface="Calibri" panose="020F0502020204030204" pitchFamily="34" charset="0"/>
                <a:cs typeface="Times New Roman" panose="02020603050405020304" pitchFamily="18" charset="0"/>
              </a:rPr>
              <a:t>Valtuuston hyväksyminen vuodenvaihde 2024-2025</a:t>
            </a:r>
            <a:endParaRPr kumimoji="0" lang="fi-FI" sz="1800" b="0" i="0" u="none" strike="noStrike" kern="1200" cap="none" spc="0" normalizeH="0" baseline="0" noProof="0" dirty="0">
              <a:ln>
                <a:noFill/>
              </a:ln>
              <a:solidFill>
                <a:srgbClr val="00565E"/>
              </a:solidFill>
              <a:effectLst/>
              <a:uLnTx/>
              <a:uFillTx/>
              <a:latin typeface="Calibri" panose="020F0502020204030204" pitchFamily="34" charset="0"/>
              <a:ea typeface="+mn-ea"/>
              <a:cs typeface="Times New Roman" panose="02020603050405020304" pitchFamily="18" charset="0"/>
            </a:endParaRPr>
          </a:p>
          <a:p>
            <a:pPr marL="285750" indent="-285750">
              <a:buFont typeface="Arial" panose="020B0604020202020204" pitchFamily="34" charset="0"/>
              <a:buChar char="•"/>
            </a:pPr>
            <a:endParaRPr lang="fi-FI" dirty="0">
              <a:solidFill>
                <a:srgbClr val="00565E"/>
              </a:solidFill>
            </a:endParaRPr>
          </a:p>
          <a:p>
            <a:pPr marL="285750" indent="-285750">
              <a:buFont typeface="Arial" panose="020B0604020202020204" pitchFamily="34" charset="0"/>
              <a:buChar char="•"/>
            </a:pPr>
            <a:endParaRPr lang="fi-FI" dirty="0">
              <a:solidFill>
                <a:srgbClr val="00565E"/>
              </a:solidFill>
            </a:endParaRPr>
          </a:p>
        </p:txBody>
      </p:sp>
      <p:sp>
        <p:nvSpPr>
          <p:cNvPr id="16" name="Tekstiruutu 15">
            <a:extLst>
              <a:ext uri="{FF2B5EF4-FFF2-40B4-BE49-F238E27FC236}">
                <a16:creationId xmlns:a16="http://schemas.microsoft.com/office/drawing/2014/main" id="{854142EE-BA06-437E-A166-1CA4D96676F1}"/>
              </a:ext>
            </a:extLst>
          </p:cNvPr>
          <p:cNvSpPr txBox="1"/>
          <p:nvPr/>
        </p:nvSpPr>
        <p:spPr>
          <a:xfrm>
            <a:off x="5854232" y="5249153"/>
            <a:ext cx="105972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Elokuu 2023</a:t>
            </a:r>
          </a:p>
        </p:txBody>
      </p:sp>
      <p:sp>
        <p:nvSpPr>
          <p:cNvPr id="17" name="Tekstiruutu 16">
            <a:extLst>
              <a:ext uri="{FF2B5EF4-FFF2-40B4-BE49-F238E27FC236}">
                <a16:creationId xmlns:a16="http://schemas.microsoft.com/office/drawing/2014/main" id="{E39F02D8-059E-49F7-8FAF-C5AA29957601}"/>
              </a:ext>
            </a:extLst>
          </p:cNvPr>
          <p:cNvSpPr txBox="1"/>
          <p:nvPr/>
        </p:nvSpPr>
        <p:spPr>
          <a:xfrm>
            <a:off x="7315736" y="5249153"/>
            <a:ext cx="110512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Alkuvuosi 2024</a:t>
            </a:r>
          </a:p>
        </p:txBody>
      </p:sp>
      <p:sp>
        <p:nvSpPr>
          <p:cNvPr id="18" name="Tekstiruutu 17">
            <a:extLst>
              <a:ext uri="{FF2B5EF4-FFF2-40B4-BE49-F238E27FC236}">
                <a16:creationId xmlns:a16="http://schemas.microsoft.com/office/drawing/2014/main" id="{9493B14D-7485-47AB-9DD3-6D6913A71091}"/>
              </a:ext>
            </a:extLst>
          </p:cNvPr>
          <p:cNvSpPr txBox="1"/>
          <p:nvPr/>
        </p:nvSpPr>
        <p:spPr>
          <a:xfrm>
            <a:off x="8976321" y="1143568"/>
            <a:ext cx="79208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Kevät 2024</a:t>
            </a:r>
          </a:p>
        </p:txBody>
      </p:sp>
      <p:cxnSp>
        <p:nvCxnSpPr>
          <p:cNvPr id="20" name="Suora nuoliyhdysviiva 19">
            <a:extLst>
              <a:ext uri="{FF2B5EF4-FFF2-40B4-BE49-F238E27FC236}">
                <a16:creationId xmlns:a16="http://schemas.microsoft.com/office/drawing/2014/main" id="{2122F42D-D3BD-44BC-8F2A-E84819CB585F}"/>
              </a:ext>
            </a:extLst>
          </p:cNvPr>
          <p:cNvCxnSpPr>
            <a:cxnSpLocks/>
            <a:stCxn id="16" idx="0"/>
          </p:cNvCxnSpPr>
          <p:nvPr/>
        </p:nvCxnSpPr>
        <p:spPr>
          <a:xfrm flipH="1" flipV="1">
            <a:off x="6366304" y="4479545"/>
            <a:ext cx="17792" cy="769608"/>
          </a:xfrm>
          <a:prstGeom prst="straightConnector1">
            <a:avLst/>
          </a:prstGeom>
          <a:ln w="28575"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uora nuoliyhdysviiva 21">
            <a:extLst>
              <a:ext uri="{FF2B5EF4-FFF2-40B4-BE49-F238E27FC236}">
                <a16:creationId xmlns:a16="http://schemas.microsoft.com/office/drawing/2014/main" id="{D69C3E96-5941-4D9C-AD4F-018181E3DA74}"/>
              </a:ext>
            </a:extLst>
          </p:cNvPr>
          <p:cNvCxnSpPr>
            <a:cxnSpLocks/>
          </p:cNvCxnSpPr>
          <p:nvPr/>
        </p:nvCxnSpPr>
        <p:spPr>
          <a:xfrm flipV="1">
            <a:off x="7824192" y="4472826"/>
            <a:ext cx="0" cy="834393"/>
          </a:xfrm>
          <a:prstGeom prst="straightConnector1">
            <a:avLst/>
          </a:prstGeom>
          <a:ln w="28575"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uora nuoliyhdysviiva 23">
            <a:extLst>
              <a:ext uri="{FF2B5EF4-FFF2-40B4-BE49-F238E27FC236}">
                <a16:creationId xmlns:a16="http://schemas.microsoft.com/office/drawing/2014/main" id="{6E9AECE9-C7E5-4EF2-BD94-CA509A9C3E2A}"/>
              </a:ext>
            </a:extLst>
          </p:cNvPr>
          <p:cNvCxnSpPr>
            <a:cxnSpLocks/>
          </p:cNvCxnSpPr>
          <p:nvPr/>
        </p:nvCxnSpPr>
        <p:spPr>
          <a:xfrm flipH="1">
            <a:off x="8698523" y="1789899"/>
            <a:ext cx="712727" cy="523455"/>
          </a:xfrm>
          <a:prstGeom prst="straightConnector1">
            <a:avLst/>
          </a:prstGeom>
          <a:ln w="28575"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kstiruutu 6">
            <a:extLst>
              <a:ext uri="{FF2B5EF4-FFF2-40B4-BE49-F238E27FC236}">
                <a16:creationId xmlns:a16="http://schemas.microsoft.com/office/drawing/2014/main" id="{744567F2-06E3-81E8-BE82-4B22088AD1F3}"/>
              </a:ext>
            </a:extLst>
          </p:cNvPr>
          <p:cNvSpPr txBox="1"/>
          <p:nvPr/>
        </p:nvSpPr>
        <p:spPr>
          <a:xfrm>
            <a:off x="8976321" y="5229506"/>
            <a:ext cx="1105127"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Kesä-syksy 2024</a:t>
            </a:r>
          </a:p>
        </p:txBody>
      </p:sp>
      <p:cxnSp>
        <p:nvCxnSpPr>
          <p:cNvPr id="9" name="Suora nuoliyhdysviiva 8">
            <a:extLst>
              <a:ext uri="{FF2B5EF4-FFF2-40B4-BE49-F238E27FC236}">
                <a16:creationId xmlns:a16="http://schemas.microsoft.com/office/drawing/2014/main" id="{2DD4E585-3D60-599C-AA3F-42639C4B625D}"/>
              </a:ext>
            </a:extLst>
          </p:cNvPr>
          <p:cNvCxnSpPr>
            <a:cxnSpLocks/>
          </p:cNvCxnSpPr>
          <p:nvPr/>
        </p:nvCxnSpPr>
        <p:spPr>
          <a:xfrm flipV="1">
            <a:off x="9483496" y="4418676"/>
            <a:ext cx="0" cy="834393"/>
          </a:xfrm>
          <a:prstGeom prst="straightConnector1">
            <a:avLst/>
          </a:prstGeom>
          <a:ln w="28575"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kstiruutu 9">
            <a:extLst>
              <a:ext uri="{FF2B5EF4-FFF2-40B4-BE49-F238E27FC236}">
                <a16:creationId xmlns:a16="http://schemas.microsoft.com/office/drawing/2014/main" id="{4ACFEBA2-7EC5-5B6B-C7FB-0A3DB2AECEA8}"/>
              </a:ext>
            </a:extLst>
          </p:cNvPr>
          <p:cNvSpPr txBox="1"/>
          <p:nvPr/>
        </p:nvSpPr>
        <p:spPr>
          <a:xfrm>
            <a:off x="10397466" y="5229506"/>
            <a:ext cx="1591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i-FI" dirty="0"/>
              <a:t>Vuodenvaihde 2024-2025</a:t>
            </a:r>
          </a:p>
        </p:txBody>
      </p:sp>
      <p:cxnSp>
        <p:nvCxnSpPr>
          <p:cNvPr id="11" name="Suora nuoliyhdysviiva 10">
            <a:extLst>
              <a:ext uri="{FF2B5EF4-FFF2-40B4-BE49-F238E27FC236}">
                <a16:creationId xmlns:a16="http://schemas.microsoft.com/office/drawing/2014/main" id="{E2414D00-B03C-8780-7F22-550464349133}"/>
              </a:ext>
            </a:extLst>
          </p:cNvPr>
          <p:cNvCxnSpPr>
            <a:cxnSpLocks/>
          </p:cNvCxnSpPr>
          <p:nvPr/>
        </p:nvCxnSpPr>
        <p:spPr>
          <a:xfrm flipH="1" flipV="1">
            <a:off x="10550769" y="3852985"/>
            <a:ext cx="353872" cy="1400084"/>
          </a:xfrm>
          <a:prstGeom prst="straightConnector1">
            <a:avLst/>
          </a:prstGeom>
          <a:ln w="28575"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2628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E0F99134-E60B-BA01-A74C-BF372771A44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äivämäärän paikkamerkki 2">
            <a:extLst>
              <a:ext uri="{FF2B5EF4-FFF2-40B4-BE49-F238E27FC236}">
                <a16:creationId xmlns:a16="http://schemas.microsoft.com/office/drawing/2014/main" id="{8B7F1CF2-53C7-D42F-30FC-18410DA3556D}"/>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8.8.2023   |   </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Alatunnisteen paikkamerkki 3">
            <a:extLst>
              <a:ext uri="{FF2B5EF4-FFF2-40B4-BE49-F238E27FC236}">
                <a16:creationId xmlns:a16="http://schemas.microsoft.com/office/drawing/2014/main" id="{8E6612BC-2E16-6D33-FC7C-A597D59E71A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Laura Puoskari</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Kuva 5">
            <a:extLst>
              <a:ext uri="{FF2B5EF4-FFF2-40B4-BE49-F238E27FC236}">
                <a16:creationId xmlns:a16="http://schemas.microsoft.com/office/drawing/2014/main" id="{73C61723-122F-AE00-959E-60C49C35A13D}"/>
              </a:ext>
            </a:extLst>
          </p:cNvPr>
          <p:cNvPicPr>
            <a:picLocks noChangeAspect="1"/>
          </p:cNvPicPr>
          <p:nvPr/>
        </p:nvPicPr>
        <p:blipFill>
          <a:blip r:embed="rId2"/>
          <a:stretch>
            <a:fillRect/>
          </a:stretch>
        </p:blipFill>
        <p:spPr>
          <a:xfrm>
            <a:off x="1321826" y="62198"/>
            <a:ext cx="10335002" cy="6733603"/>
          </a:xfrm>
          <a:prstGeom prst="rect">
            <a:avLst/>
          </a:prstGeom>
        </p:spPr>
      </p:pic>
    </p:spTree>
    <p:extLst>
      <p:ext uri="{BB962C8B-B14F-4D97-AF65-F5344CB8AC3E}">
        <p14:creationId xmlns:p14="http://schemas.microsoft.com/office/powerpoint/2010/main" val="1611265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85DEE-890D-6BAE-1530-844E0CEB85F8}"/>
              </a:ext>
            </a:extLst>
          </p:cNvPr>
          <p:cNvSpPr>
            <a:spLocks noGrp="1"/>
          </p:cNvSpPr>
          <p:nvPr>
            <p:ph type="title"/>
          </p:nvPr>
        </p:nvSpPr>
        <p:spPr/>
        <p:txBody>
          <a:bodyPr/>
          <a:lstStyle/>
          <a:p>
            <a:r>
              <a:rPr lang="fi-FI" dirty="0"/>
              <a:t>Tuulivoimayleiskaavan tavoitteet</a:t>
            </a:r>
          </a:p>
        </p:txBody>
      </p:sp>
      <p:sp>
        <p:nvSpPr>
          <p:cNvPr id="3" name="Sisällön paikkamerkki 2">
            <a:extLst>
              <a:ext uri="{FF2B5EF4-FFF2-40B4-BE49-F238E27FC236}">
                <a16:creationId xmlns:a16="http://schemas.microsoft.com/office/drawing/2014/main" id="{5B142B35-643D-10AD-5952-C650CC7471DB}"/>
              </a:ext>
            </a:extLst>
          </p:cNvPr>
          <p:cNvSpPr>
            <a:spLocks noGrp="1"/>
          </p:cNvSpPr>
          <p:nvPr>
            <p:ph idx="1"/>
          </p:nvPr>
        </p:nvSpPr>
        <p:spPr>
          <a:xfrm>
            <a:off x="833718" y="2095665"/>
            <a:ext cx="10515600" cy="3636000"/>
          </a:xfrm>
        </p:spPr>
        <p:txBody>
          <a:bodyPr>
            <a:normAutofit fontScale="70000" lnSpcReduction="20000"/>
          </a:bodyPr>
          <a:lstStyle/>
          <a:p>
            <a:r>
              <a:rPr lang="fi-FI" dirty="0"/>
              <a:t>Tuulivoimaosayleiskaavan tavoitteena on mahdollistaa suunnitellun tuulivoimapuiston rakentaminen Pielaveden kunnan alueelle. Tuulivoimapuisto muodostuu tuulivoimaloiden lisäksi niitä yhdistävistä rakennus- ja huoltoteistä, maakaapeleista ja sähköasemasta. </a:t>
            </a:r>
          </a:p>
          <a:p>
            <a:r>
              <a:rPr lang="fi-FI" dirty="0"/>
              <a:t>Yleiskaavan suunnittelun tavoitteena on ohjata tuulivoimapuiston rakentamista luonnonympäristön ominaispiirteet ja ympäristövaikutukset huomioon ottaen sekä rakentamisesta mahdollisesti aiheutuvia haitallisia vaikutuksia lieventäen.</a:t>
            </a:r>
          </a:p>
          <a:p>
            <a:r>
              <a:rPr lang="fi-FI" dirty="0"/>
              <a:t>Yleiskaava laaditaan siten, että sitä on mahdollista käyttää tuulivoimaloiden rakennuslupien perusteena MRL:n 77a §:n mukaisesti. Yleiskaava laaditaan oikeusvaikutteisena ja sen hyväksyy Pielaveden kunnanvaltuusto.</a:t>
            </a:r>
          </a:p>
          <a:p>
            <a:r>
              <a:rPr lang="fi-FI" dirty="0"/>
              <a:t>Suomi on sitoutunut vähentämään kasvihuonepäästöjä ilmastonmuutoksen torjumiseksi. Suomen energia- ja ilmastostrategiassa (2013) on asetettu tavoitteeksi tuulivoimasähkön tuotannon nostaminen yhdeksään terawattituntiin vuoteen 2025 mennessä.  Tämä tarkoittaa tuotantokapasiteetin nostamista noin 3 000 MW:iin kyseisenä ajanjaksona. Vuoden 2020 lopussa Suomen tuulivoimakapasiteetti oli 2 585 MW. Osayleiskaavan tarkoituksena on osaltaan edistää ilmastopoliittisia tavoitteita, joihin Suomi on sitoutunut.</a:t>
            </a:r>
          </a:p>
          <a:p>
            <a:r>
              <a:rPr lang="fi-FI" dirty="0"/>
              <a:t>Lisäksi yleiskaavan tavoitteena on ottaa huomioon muut aluetta koskevat maankäyttötarpeet sekä suunnitteluprosessin kuluessa muodostuvat tavoitteet.</a:t>
            </a:r>
          </a:p>
          <a:p>
            <a:endParaRPr lang="fi-FI" dirty="0"/>
          </a:p>
        </p:txBody>
      </p:sp>
      <p:sp>
        <p:nvSpPr>
          <p:cNvPr id="4" name="Alatunnisteen paikkamerkki 3">
            <a:extLst>
              <a:ext uri="{FF2B5EF4-FFF2-40B4-BE49-F238E27FC236}">
                <a16:creationId xmlns:a16="http://schemas.microsoft.com/office/drawing/2014/main" id="{A228B77F-7A9E-6EE7-B4C2-C5C1484F2DEF}"/>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98070BF5-F0DE-7BA9-38F2-95EC46DC481E}"/>
              </a:ext>
            </a:extLst>
          </p:cNvPr>
          <p:cNvSpPr>
            <a:spLocks noGrp="1"/>
          </p:cNvSpPr>
          <p:nvPr>
            <p:ph type="sldNum" sz="quarter" idx="12"/>
          </p:nvPr>
        </p:nvSpPr>
        <p:spPr/>
        <p:txBody>
          <a:bodyPr/>
          <a:lstStyle/>
          <a:p>
            <a:fld id="{31160B98-140E-4345-B1A3-2A7247C42973}" type="slidenum">
              <a:rPr lang="fi-FI" smtClean="0"/>
              <a:t>60</a:t>
            </a:fld>
            <a:endParaRPr lang="fi-FI" dirty="0"/>
          </a:p>
        </p:txBody>
      </p:sp>
    </p:spTree>
    <p:extLst>
      <p:ext uri="{BB962C8B-B14F-4D97-AF65-F5344CB8AC3E}">
        <p14:creationId xmlns:p14="http://schemas.microsoft.com/office/powerpoint/2010/main" val="2339340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D6B4C9-7159-86E8-5538-F242ED8CD5BD}"/>
              </a:ext>
            </a:extLst>
          </p:cNvPr>
          <p:cNvSpPr>
            <a:spLocks noGrp="1"/>
          </p:cNvSpPr>
          <p:nvPr>
            <p:ph type="title"/>
          </p:nvPr>
        </p:nvSpPr>
        <p:spPr/>
        <p:txBody>
          <a:bodyPr/>
          <a:lstStyle/>
          <a:p>
            <a:r>
              <a:rPr lang="fi-FI" dirty="0"/>
              <a:t>Kaava-alueen rajaus</a:t>
            </a:r>
          </a:p>
        </p:txBody>
      </p:sp>
      <p:pic>
        <p:nvPicPr>
          <p:cNvPr id="6" name="Sisällön paikkamerkki 5">
            <a:extLst>
              <a:ext uri="{FF2B5EF4-FFF2-40B4-BE49-F238E27FC236}">
                <a16:creationId xmlns:a16="http://schemas.microsoft.com/office/drawing/2014/main" id="{DCDCF0D1-C217-184E-38FF-BD55E2EF7820}"/>
              </a:ext>
            </a:extLst>
          </p:cNvPr>
          <p:cNvPicPr>
            <a:picLocks noGrp="1" noChangeAspect="1"/>
          </p:cNvPicPr>
          <p:nvPr>
            <p:ph idx="1"/>
          </p:nvPr>
        </p:nvPicPr>
        <p:blipFill>
          <a:blip r:embed="rId2"/>
          <a:stretch>
            <a:fillRect/>
          </a:stretch>
        </p:blipFill>
        <p:spPr>
          <a:xfrm>
            <a:off x="5549700" y="1584238"/>
            <a:ext cx="6121799" cy="4316967"/>
          </a:xfrm>
          <a:prstGeom prst="rect">
            <a:avLst/>
          </a:prstGeom>
        </p:spPr>
      </p:pic>
      <p:sp>
        <p:nvSpPr>
          <p:cNvPr id="4" name="Alatunnisteen paikkamerkki 3">
            <a:extLst>
              <a:ext uri="{FF2B5EF4-FFF2-40B4-BE49-F238E27FC236}">
                <a16:creationId xmlns:a16="http://schemas.microsoft.com/office/drawing/2014/main" id="{DF989064-97DA-E1EA-F3F6-F8C8249D48BB}"/>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FEF2058E-3C1D-8856-EDBD-2A2CD53F6D8B}"/>
              </a:ext>
            </a:extLst>
          </p:cNvPr>
          <p:cNvSpPr>
            <a:spLocks noGrp="1"/>
          </p:cNvSpPr>
          <p:nvPr>
            <p:ph type="sldNum" sz="quarter" idx="12"/>
          </p:nvPr>
        </p:nvSpPr>
        <p:spPr/>
        <p:txBody>
          <a:bodyPr/>
          <a:lstStyle/>
          <a:p>
            <a:fld id="{31160B98-140E-4345-B1A3-2A7247C42973}" type="slidenum">
              <a:rPr lang="fi-FI" smtClean="0"/>
              <a:t>61</a:t>
            </a:fld>
            <a:endParaRPr lang="fi-FI" dirty="0"/>
          </a:p>
        </p:txBody>
      </p:sp>
      <p:sp>
        <p:nvSpPr>
          <p:cNvPr id="3" name="Sisällön paikkamerkki 1">
            <a:extLst>
              <a:ext uri="{FF2B5EF4-FFF2-40B4-BE49-F238E27FC236}">
                <a16:creationId xmlns:a16="http://schemas.microsoft.com/office/drawing/2014/main" id="{C7AA600E-083C-9D73-3350-0624C936438A}"/>
              </a:ext>
            </a:extLst>
          </p:cNvPr>
          <p:cNvSpPr txBox="1">
            <a:spLocks/>
          </p:cNvSpPr>
          <p:nvPr/>
        </p:nvSpPr>
        <p:spPr>
          <a:xfrm>
            <a:off x="855306" y="1915271"/>
            <a:ext cx="4185617" cy="3636000"/>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Suunnittelualueen koko on noin 3 200 hehtaaria. Kaavan vaikutusalue on varsinaista suunnittelualuetta laajempi. </a:t>
            </a:r>
          </a:p>
        </p:txBody>
      </p:sp>
    </p:spTree>
    <p:extLst>
      <p:ext uri="{BB962C8B-B14F-4D97-AF65-F5344CB8AC3E}">
        <p14:creationId xmlns:p14="http://schemas.microsoft.com/office/powerpoint/2010/main" val="959658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C10DA3F-4780-8B64-54F3-B48FF7EF690D}"/>
              </a:ext>
            </a:extLst>
          </p:cNvPr>
          <p:cNvSpPr>
            <a:spLocks noGrp="1"/>
          </p:cNvSpPr>
          <p:nvPr>
            <p:ph sz="half" idx="1"/>
          </p:nvPr>
        </p:nvSpPr>
        <p:spPr>
          <a:xfrm>
            <a:off x="855306" y="1915271"/>
            <a:ext cx="4952990" cy="3636000"/>
          </a:xfrm>
        </p:spPr>
        <p:txBody>
          <a:bodyPr/>
          <a:lstStyle/>
          <a:p>
            <a:r>
              <a:rPr lang="fi-FI" dirty="0"/>
              <a:t>Hankealueen koko on noin 3 200 hehtaaria, josta noin 2 700 ha on Pielavedellä ja 560 ha Kuopion. Kaavan vaikutusalue on varsinaista suunnittelualuetta laajempi. </a:t>
            </a:r>
          </a:p>
        </p:txBody>
      </p:sp>
      <p:pic>
        <p:nvPicPr>
          <p:cNvPr id="7" name="Sisällön paikkamerkki 6">
            <a:extLst>
              <a:ext uri="{FF2B5EF4-FFF2-40B4-BE49-F238E27FC236}">
                <a16:creationId xmlns:a16="http://schemas.microsoft.com/office/drawing/2014/main" id="{3D6E639A-261C-B258-707C-359B61A714C1}"/>
              </a:ext>
            </a:extLst>
          </p:cNvPr>
          <p:cNvPicPr>
            <a:picLocks noGrp="1" noChangeAspect="1"/>
          </p:cNvPicPr>
          <p:nvPr>
            <p:ph sz="half" idx="2"/>
          </p:nvPr>
        </p:nvPicPr>
        <p:blipFill>
          <a:blip r:embed="rId2"/>
          <a:stretch>
            <a:fillRect/>
          </a:stretch>
        </p:blipFill>
        <p:spPr>
          <a:xfrm>
            <a:off x="6383706" y="976391"/>
            <a:ext cx="5156856" cy="5156856"/>
          </a:xfrm>
          <a:prstGeom prst="rect">
            <a:avLst/>
          </a:prstGeom>
        </p:spPr>
      </p:pic>
      <p:sp>
        <p:nvSpPr>
          <p:cNvPr id="4" name="Alatunnisteen paikkamerkki 3">
            <a:extLst>
              <a:ext uri="{FF2B5EF4-FFF2-40B4-BE49-F238E27FC236}">
                <a16:creationId xmlns:a16="http://schemas.microsoft.com/office/drawing/2014/main" id="{35BF20A9-C020-00D0-5DB4-4CCA83F4C656}"/>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5C0EAE3F-722C-2278-2AE6-A16711B09315}"/>
              </a:ext>
            </a:extLst>
          </p:cNvPr>
          <p:cNvSpPr>
            <a:spLocks noGrp="1"/>
          </p:cNvSpPr>
          <p:nvPr>
            <p:ph type="sldNum" sz="quarter" idx="12"/>
          </p:nvPr>
        </p:nvSpPr>
        <p:spPr/>
        <p:txBody>
          <a:bodyPr/>
          <a:lstStyle/>
          <a:p>
            <a:fld id="{31160B98-140E-4345-B1A3-2A7247C42973}" type="slidenum">
              <a:rPr lang="fi-FI" smtClean="0"/>
              <a:t>62</a:t>
            </a:fld>
            <a:endParaRPr lang="fi-FI"/>
          </a:p>
        </p:txBody>
      </p:sp>
      <p:sp>
        <p:nvSpPr>
          <p:cNvPr id="6" name="Otsikko 5">
            <a:extLst>
              <a:ext uri="{FF2B5EF4-FFF2-40B4-BE49-F238E27FC236}">
                <a16:creationId xmlns:a16="http://schemas.microsoft.com/office/drawing/2014/main" id="{D47F19CD-707E-5574-F328-58C7D3474E2E}"/>
              </a:ext>
            </a:extLst>
          </p:cNvPr>
          <p:cNvSpPr>
            <a:spLocks noGrp="1"/>
          </p:cNvSpPr>
          <p:nvPr>
            <p:ph type="title"/>
          </p:nvPr>
        </p:nvSpPr>
        <p:spPr/>
        <p:txBody>
          <a:bodyPr/>
          <a:lstStyle/>
          <a:p>
            <a:r>
              <a:rPr lang="fi-FI" dirty="0"/>
              <a:t>Sijainti</a:t>
            </a:r>
          </a:p>
        </p:txBody>
      </p:sp>
    </p:spTree>
    <p:extLst>
      <p:ext uri="{BB962C8B-B14F-4D97-AF65-F5344CB8AC3E}">
        <p14:creationId xmlns:p14="http://schemas.microsoft.com/office/powerpoint/2010/main" val="2460481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DC1B08-7D01-340E-6E43-AD7B20B44B20}"/>
              </a:ext>
            </a:extLst>
          </p:cNvPr>
          <p:cNvSpPr>
            <a:spLocks noGrp="1"/>
          </p:cNvSpPr>
          <p:nvPr>
            <p:ph type="title"/>
          </p:nvPr>
        </p:nvSpPr>
        <p:spPr/>
        <p:txBody>
          <a:bodyPr/>
          <a:lstStyle/>
          <a:p>
            <a:r>
              <a:rPr lang="fi-FI" dirty="0"/>
              <a:t>VAT</a:t>
            </a:r>
          </a:p>
        </p:txBody>
      </p:sp>
      <p:sp>
        <p:nvSpPr>
          <p:cNvPr id="3" name="Sisällön paikkamerkki 2">
            <a:extLst>
              <a:ext uri="{FF2B5EF4-FFF2-40B4-BE49-F238E27FC236}">
                <a16:creationId xmlns:a16="http://schemas.microsoft.com/office/drawing/2014/main" id="{2A6B9514-2F78-3217-AD58-7AB39F66B243}"/>
              </a:ext>
            </a:extLst>
          </p:cNvPr>
          <p:cNvSpPr>
            <a:spLocks noGrp="1"/>
          </p:cNvSpPr>
          <p:nvPr>
            <p:ph idx="1"/>
          </p:nvPr>
        </p:nvSpPr>
        <p:spPr/>
        <p:txBody>
          <a:bodyPr>
            <a:normAutofit/>
          </a:bodyPr>
          <a:lstStyle/>
          <a:p>
            <a:pPr marL="431800" algn="just">
              <a:spcAft>
                <a:spcPts val="600"/>
              </a:spcAft>
              <a:tabLst>
                <a:tab pos="828040" algn="l"/>
                <a:tab pos="1656080" algn="l"/>
                <a:tab pos="2484120" algn="l"/>
                <a:tab pos="3312160" algn="l"/>
                <a:tab pos="4140835" algn="l"/>
                <a:tab pos="4968875" algn="l"/>
                <a:tab pos="5796915" algn="l"/>
              </a:tabLst>
            </a:pPr>
            <a:r>
              <a:rPr lang="fi-FI" dirty="0">
                <a:solidFill>
                  <a:srgbClr val="000000"/>
                </a:solidFill>
                <a:effectLst/>
                <a:latin typeface="Calibri" panose="020F0502020204030204" pitchFamily="34" charset="0"/>
                <a:ea typeface="Calibri" panose="020F0502020204030204" pitchFamily="34" charset="0"/>
                <a:cs typeface="Times New Roman (Leipäteksti, m"/>
              </a:rPr>
              <a:t>Valtakunnalliset alueidenkäyttötavoitteet ovat osa maankäyttö- ja rakennuslain mukaista alueidenkäytön suunnittelujärjestelmää. Alueidenkäyttötavoitteet tulee ottaa huomioon ja niitä tulee edistää myös tuulivoimapuistojen yleiskaavoituksessa. Valtakunnalliset alueidenkäyttötavoitteet koskevat seuraavia asiakokonaisuuksia:</a:t>
            </a:r>
          </a:p>
          <a:p>
            <a:pPr lvl="1">
              <a:spcAft>
                <a:spcPts val="600"/>
              </a:spcAft>
            </a:pPr>
            <a:r>
              <a:rPr lang="fi-FI" sz="2400" b="1" dirty="0">
                <a:solidFill>
                  <a:srgbClr val="00565E"/>
                </a:solidFill>
                <a:effectLst/>
                <a:latin typeface="Calibri" panose="020F0502020204030204" pitchFamily="34" charset="0"/>
                <a:ea typeface="Calibri" panose="020F0502020204030204" pitchFamily="34" charset="0"/>
                <a:cs typeface="Calibri" panose="020F0502020204030204" pitchFamily="34" charset="0"/>
              </a:rPr>
              <a:t>Toimivat yhdyskunnat ja kestävä liikkuminen</a:t>
            </a:r>
          </a:p>
          <a:p>
            <a:pPr lvl="1">
              <a:spcAft>
                <a:spcPts val="600"/>
              </a:spcAft>
            </a:pPr>
            <a:r>
              <a:rPr lang="fi-FI" sz="2400" b="1" dirty="0">
                <a:solidFill>
                  <a:srgbClr val="00565E"/>
                </a:solidFill>
                <a:effectLst/>
                <a:latin typeface="Calibri" panose="020F0502020204030204" pitchFamily="34" charset="0"/>
                <a:ea typeface="Calibri" panose="020F0502020204030204" pitchFamily="34" charset="0"/>
                <a:cs typeface="Calibri" panose="020F0502020204030204" pitchFamily="34" charset="0"/>
              </a:rPr>
              <a:t>Tehokas liikennejärjestelmä</a:t>
            </a:r>
          </a:p>
          <a:p>
            <a:pPr lvl="1">
              <a:spcAft>
                <a:spcPts val="600"/>
              </a:spcAft>
            </a:pPr>
            <a:r>
              <a:rPr lang="fi-FI" sz="2400" b="1" dirty="0">
                <a:solidFill>
                  <a:srgbClr val="00565E"/>
                </a:solidFill>
                <a:effectLst/>
                <a:latin typeface="Calibri" panose="020F0502020204030204" pitchFamily="34" charset="0"/>
                <a:ea typeface="Calibri" panose="020F0502020204030204" pitchFamily="34" charset="0"/>
                <a:cs typeface="Calibri" panose="020F0502020204030204" pitchFamily="34" charset="0"/>
              </a:rPr>
              <a:t>Terveellinen ja turvallinen elinympäristö</a:t>
            </a:r>
          </a:p>
          <a:p>
            <a:pPr lvl="1">
              <a:spcAft>
                <a:spcPts val="600"/>
              </a:spcAft>
            </a:pPr>
            <a:r>
              <a:rPr lang="fi-FI" sz="2400" b="1" dirty="0">
                <a:solidFill>
                  <a:srgbClr val="00565E"/>
                </a:solidFill>
                <a:effectLst/>
                <a:latin typeface="Calibri" panose="020F0502020204030204" pitchFamily="34" charset="0"/>
                <a:ea typeface="Calibri" panose="020F0502020204030204" pitchFamily="34" charset="0"/>
                <a:cs typeface="Calibri" panose="020F0502020204030204" pitchFamily="34" charset="0"/>
              </a:rPr>
              <a:t>Elinvoimainen luonto- ja kulttuuriympäristö sekä luonnonvarat</a:t>
            </a:r>
          </a:p>
          <a:p>
            <a:pPr lvl="1">
              <a:spcAft>
                <a:spcPts val="600"/>
              </a:spcAft>
            </a:pPr>
            <a:r>
              <a:rPr lang="fi-FI" sz="2400" b="1" dirty="0">
                <a:solidFill>
                  <a:srgbClr val="00565E"/>
                </a:solidFill>
                <a:effectLst/>
                <a:latin typeface="Calibri" panose="020F0502020204030204" pitchFamily="34" charset="0"/>
                <a:ea typeface="Calibri" panose="020F0502020204030204" pitchFamily="34" charset="0"/>
                <a:cs typeface="Calibri" panose="020F0502020204030204" pitchFamily="34" charset="0"/>
              </a:rPr>
              <a:t>Uusiutumiskykyinen energiahuolto</a:t>
            </a:r>
          </a:p>
          <a:p>
            <a:pPr marL="0" indent="0">
              <a:buNone/>
            </a:pPr>
            <a:endParaRPr lang="fi-FI" dirty="0"/>
          </a:p>
        </p:txBody>
      </p:sp>
      <p:sp>
        <p:nvSpPr>
          <p:cNvPr id="4" name="Alatunnisteen paikkamerkki 3">
            <a:extLst>
              <a:ext uri="{FF2B5EF4-FFF2-40B4-BE49-F238E27FC236}">
                <a16:creationId xmlns:a16="http://schemas.microsoft.com/office/drawing/2014/main" id="{E136437A-F9F0-18AD-0568-C6A0D0E0BE31}"/>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E07B2F6C-8F27-DB40-52EA-34B6F4CFB6DC}"/>
              </a:ext>
            </a:extLst>
          </p:cNvPr>
          <p:cNvSpPr>
            <a:spLocks noGrp="1"/>
          </p:cNvSpPr>
          <p:nvPr>
            <p:ph type="sldNum" sz="quarter" idx="12"/>
          </p:nvPr>
        </p:nvSpPr>
        <p:spPr/>
        <p:txBody>
          <a:bodyPr/>
          <a:lstStyle/>
          <a:p>
            <a:fld id="{31160B98-140E-4345-B1A3-2A7247C42973}" type="slidenum">
              <a:rPr lang="fi-FI" smtClean="0"/>
              <a:t>63</a:t>
            </a:fld>
            <a:endParaRPr lang="fi-FI" dirty="0"/>
          </a:p>
        </p:txBody>
      </p:sp>
    </p:spTree>
    <p:extLst>
      <p:ext uri="{BB962C8B-B14F-4D97-AF65-F5344CB8AC3E}">
        <p14:creationId xmlns:p14="http://schemas.microsoft.com/office/powerpoint/2010/main" val="1548822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654A45-8D2E-F0EB-FE2E-FAD0B57EF8AE}"/>
              </a:ext>
            </a:extLst>
          </p:cNvPr>
          <p:cNvSpPr>
            <a:spLocks noGrp="1"/>
          </p:cNvSpPr>
          <p:nvPr>
            <p:ph type="title"/>
          </p:nvPr>
        </p:nvSpPr>
        <p:spPr/>
        <p:txBody>
          <a:bodyPr/>
          <a:lstStyle/>
          <a:p>
            <a:r>
              <a:rPr lang="fi-FI" dirty="0"/>
              <a:t>Maakuntakaava</a:t>
            </a:r>
          </a:p>
        </p:txBody>
      </p:sp>
      <p:sp>
        <p:nvSpPr>
          <p:cNvPr id="3" name="Sisällön paikkamerkki 2">
            <a:extLst>
              <a:ext uri="{FF2B5EF4-FFF2-40B4-BE49-F238E27FC236}">
                <a16:creationId xmlns:a16="http://schemas.microsoft.com/office/drawing/2014/main" id="{1B44E92C-5576-D508-AE2F-BB18B34BB243}"/>
              </a:ext>
            </a:extLst>
          </p:cNvPr>
          <p:cNvSpPr>
            <a:spLocks noGrp="1"/>
          </p:cNvSpPr>
          <p:nvPr>
            <p:ph idx="1"/>
          </p:nvPr>
        </p:nvSpPr>
        <p:spPr/>
        <p:txBody>
          <a:bodyPr/>
          <a:lstStyle/>
          <a:p>
            <a:pPr marL="431800" algn="just">
              <a:spcAft>
                <a:spcPts val="600"/>
              </a:spcAft>
              <a:tabLst>
                <a:tab pos="828040" algn="l"/>
                <a:tab pos="1656080" algn="l"/>
                <a:tab pos="2484120" algn="l"/>
                <a:tab pos="3312160" algn="l"/>
                <a:tab pos="4140835" algn="l"/>
                <a:tab pos="4968875" algn="l"/>
                <a:tab pos="5796915" algn="l"/>
              </a:tabLst>
            </a:pPr>
            <a:r>
              <a:rPr lang="fi-FI" sz="1800" b="1" u="sng" dirty="0">
                <a:solidFill>
                  <a:srgbClr val="000000"/>
                </a:solidFill>
                <a:effectLst/>
                <a:latin typeface="Calibri" panose="020F0502020204030204" pitchFamily="34" charset="0"/>
                <a:ea typeface="Calibri" panose="020F0502020204030204" pitchFamily="34" charset="0"/>
                <a:cs typeface="Times New Roman (Leipäteksti, m"/>
              </a:rPr>
              <a:t>Pohjois-Savon maakuntakaava 2030 </a:t>
            </a:r>
            <a:endParaRPr lang="fi-FI" sz="1800" dirty="0">
              <a:solidFill>
                <a:srgbClr val="000000"/>
              </a:solidFill>
              <a:effectLst/>
              <a:latin typeface="Calibri" panose="020F0502020204030204" pitchFamily="34" charset="0"/>
              <a:ea typeface="Calibri" panose="020F0502020204030204" pitchFamily="34" charset="0"/>
              <a:cs typeface="Times New Roman (Leipäteksti, m"/>
            </a:endParaRP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Ympäristöministeriö hyväksyi Pohjois-Savon maakuntakaava 2030:n 7.12.2011. Maakuntakaavaan on vahvistettu ja hyväksytty muutoksia 15.1.2014, 1.6.2016 ja 19.11.2018. </a:t>
            </a:r>
          </a:p>
          <a:p>
            <a:pPr marL="431800" algn="just">
              <a:spcAft>
                <a:spcPts val="600"/>
              </a:spcAft>
              <a:tabLst>
                <a:tab pos="828040" algn="l"/>
                <a:tab pos="1656080" algn="l"/>
                <a:tab pos="2484120" algn="l"/>
                <a:tab pos="3312160" algn="l"/>
                <a:tab pos="4140835" algn="l"/>
                <a:tab pos="4968875" algn="l"/>
                <a:tab pos="5796915" algn="l"/>
              </a:tabLst>
            </a:pPr>
            <a:r>
              <a:rPr lang="fi-FI" sz="1800" b="1" u="sng" dirty="0">
                <a:solidFill>
                  <a:srgbClr val="000000"/>
                </a:solidFill>
                <a:effectLst/>
                <a:latin typeface="Calibri" panose="020F0502020204030204" pitchFamily="34" charset="0"/>
                <a:ea typeface="Calibri" panose="020F0502020204030204" pitchFamily="34" charset="0"/>
                <a:cs typeface="Times New Roman (Leipäteksti, m"/>
              </a:rPr>
              <a:t>Pohjois-Savon tuulivoimamaakuntakaava </a:t>
            </a:r>
            <a:endParaRPr lang="fi-FI" sz="1800" dirty="0">
              <a:solidFill>
                <a:srgbClr val="000000"/>
              </a:solidFill>
              <a:effectLst/>
              <a:latin typeface="Calibri" panose="020F0502020204030204" pitchFamily="34" charset="0"/>
              <a:ea typeface="Calibri" panose="020F0502020204030204" pitchFamily="34" charset="0"/>
              <a:cs typeface="Times New Roman (Leipäteksti, m"/>
            </a:endParaRP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Ympäristöministeriö on vahvistanut Pohjois-Savon tuulivoimamaakuntakaavan 15.1.2014. Kaavaa on täydennetty yhdellä potentiaalisella tuulivoima-alueella 1.6.2016 vahvistuneen kaupan maakuntakaavan yhteydessä. Kaavasta on kumottu viisi tuulivoima-aluetta 19.11.2018, jolloin maakuntakaavoissa on osoitettu Pohjois-Savoon kaikkiaan 14 potentiaalista tuulivoima-aluetta.</a:t>
            </a:r>
          </a:p>
          <a:p>
            <a:endParaRPr lang="fi-FI" dirty="0"/>
          </a:p>
        </p:txBody>
      </p:sp>
      <p:sp>
        <p:nvSpPr>
          <p:cNvPr id="4" name="Alatunnisteen paikkamerkki 3">
            <a:extLst>
              <a:ext uri="{FF2B5EF4-FFF2-40B4-BE49-F238E27FC236}">
                <a16:creationId xmlns:a16="http://schemas.microsoft.com/office/drawing/2014/main" id="{255F84DE-18DD-AD6E-DD92-77361C730061}"/>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Esityksen nimi ja päivämäärä</a:t>
            </a:r>
          </a:p>
        </p:txBody>
      </p:sp>
      <p:sp>
        <p:nvSpPr>
          <p:cNvPr id="5" name="Dian numeron paikkamerkki 4">
            <a:extLst>
              <a:ext uri="{FF2B5EF4-FFF2-40B4-BE49-F238E27FC236}">
                <a16:creationId xmlns:a16="http://schemas.microsoft.com/office/drawing/2014/main" id="{72CD5B2F-AEB9-5956-22D0-9E3FE24C1008}"/>
              </a:ext>
            </a:extLst>
          </p:cNvPr>
          <p:cNvSpPr>
            <a:spLocks noGrp="1"/>
          </p:cNvSpPr>
          <p:nvPr>
            <p:ph type="sldNum" sz="quarter" idx="12"/>
          </p:nvPr>
        </p:nvSpPr>
        <p:spPr/>
        <p:txBody>
          <a:bodyPr/>
          <a:lstStyle/>
          <a:p>
            <a:fld id="{31160B98-140E-4345-B1A3-2A7247C42973}" type="slidenum">
              <a:rPr lang="fi-FI" smtClean="0"/>
              <a:t>64</a:t>
            </a:fld>
            <a:endParaRPr lang="fi-FI" dirty="0"/>
          </a:p>
        </p:txBody>
      </p:sp>
    </p:spTree>
    <p:extLst>
      <p:ext uri="{BB962C8B-B14F-4D97-AF65-F5344CB8AC3E}">
        <p14:creationId xmlns:p14="http://schemas.microsoft.com/office/powerpoint/2010/main" val="3497416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A660C8-0378-69F5-E65E-9A82F6504AC2}"/>
              </a:ext>
            </a:extLst>
          </p:cNvPr>
          <p:cNvSpPr>
            <a:spLocks noGrp="1"/>
          </p:cNvSpPr>
          <p:nvPr>
            <p:ph type="title"/>
          </p:nvPr>
        </p:nvSpPr>
        <p:spPr/>
        <p:txBody>
          <a:bodyPr/>
          <a:lstStyle/>
          <a:p>
            <a:r>
              <a:rPr lang="fi-FI" dirty="0"/>
              <a:t>Maakuntakaava</a:t>
            </a:r>
          </a:p>
        </p:txBody>
      </p:sp>
      <p:sp>
        <p:nvSpPr>
          <p:cNvPr id="3" name="Sisällön paikkamerkki 2">
            <a:extLst>
              <a:ext uri="{FF2B5EF4-FFF2-40B4-BE49-F238E27FC236}">
                <a16:creationId xmlns:a16="http://schemas.microsoft.com/office/drawing/2014/main" id="{1C3D461D-2990-2868-E86D-6BB48254F86C}"/>
              </a:ext>
            </a:extLst>
          </p:cNvPr>
          <p:cNvSpPr>
            <a:spLocks noGrp="1"/>
          </p:cNvSpPr>
          <p:nvPr>
            <p:ph idx="1"/>
          </p:nvPr>
        </p:nvSpPr>
        <p:spPr/>
        <p:txBody>
          <a:bodyPr>
            <a:normAutofit lnSpcReduction="10000"/>
          </a:bodyPr>
          <a:lstStyle/>
          <a:p>
            <a:pPr marL="431800" algn="just">
              <a:spcAft>
                <a:spcPts val="600"/>
              </a:spcAft>
              <a:tabLst>
                <a:tab pos="828040" algn="l"/>
                <a:tab pos="1656080" algn="l"/>
                <a:tab pos="2484120" algn="l"/>
                <a:tab pos="3312160" algn="l"/>
                <a:tab pos="4140835" algn="l"/>
                <a:tab pos="4968875" algn="l"/>
                <a:tab pos="5796915" algn="l"/>
              </a:tabLst>
            </a:pPr>
            <a:r>
              <a:rPr lang="fi-FI" sz="1800" b="1" u="sng" dirty="0">
                <a:solidFill>
                  <a:srgbClr val="000000"/>
                </a:solidFill>
                <a:effectLst/>
                <a:latin typeface="Calibri" panose="020F0502020204030204" pitchFamily="34" charset="0"/>
                <a:ea typeface="Calibri" panose="020F0502020204030204" pitchFamily="34" charset="0"/>
                <a:cs typeface="Times New Roman (Leipäteksti, m"/>
              </a:rPr>
              <a:t>Pohjois-Savon kaupan maakuntakaava</a:t>
            </a:r>
            <a:endParaRPr lang="fi-FI" sz="1800" dirty="0">
              <a:solidFill>
                <a:srgbClr val="000000"/>
              </a:solidFill>
              <a:effectLst/>
              <a:latin typeface="Calibri" panose="020F0502020204030204" pitchFamily="34" charset="0"/>
              <a:ea typeface="Calibri" panose="020F0502020204030204" pitchFamily="34" charset="0"/>
              <a:cs typeface="Times New Roman (Leipäteksti, m"/>
            </a:endParaRP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Pohjois-Savon kaupan maakuntakaava on vahvistettu Ympäristöministeriössä 1.6.2016. Keskustatoimintojen alueisiin ja alakeskuksiin, keskustan ulkopuolella sijaitseviin vähittäiskaupan suuryksiköihin sekä taajamatoimintojen alueisiin liittyviä suunnittelumääräyksiä on tarkistettu 19.11.2018.</a:t>
            </a: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 </a:t>
            </a:r>
          </a:p>
          <a:p>
            <a:pPr marL="431800" algn="just">
              <a:spcAft>
                <a:spcPts val="600"/>
              </a:spcAft>
              <a:tabLst>
                <a:tab pos="828040" algn="l"/>
                <a:tab pos="1656080" algn="l"/>
                <a:tab pos="2484120" algn="l"/>
                <a:tab pos="3312160" algn="l"/>
                <a:tab pos="4140835" algn="l"/>
                <a:tab pos="4968875" algn="l"/>
                <a:tab pos="5796915" algn="l"/>
              </a:tabLst>
            </a:pPr>
            <a:r>
              <a:rPr lang="fi-FI" sz="1800" b="1" u="sng" dirty="0">
                <a:solidFill>
                  <a:srgbClr val="000000"/>
                </a:solidFill>
                <a:effectLst/>
                <a:latin typeface="Calibri" panose="020F0502020204030204" pitchFamily="34" charset="0"/>
                <a:ea typeface="Calibri" panose="020F0502020204030204" pitchFamily="34" charset="0"/>
                <a:cs typeface="Times New Roman (Leipäteksti, m"/>
              </a:rPr>
              <a:t>Pohjois-Savon maakuntakaava 2040 1. vaihe</a:t>
            </a:r>
            <a:endParaRPr lang="fi-FI" sz="1800" dirty="0">
              <a:solidFill>
                <a:srgbClr val="000000"/>
              </a:solidFill>
              <a:effectLst/>
              <a:latin typeface="Calibri" panose="020F0502020204030204" pitchFamily="34" charset="0"/>
              <a:ea typeface="Calibri" panose="020F0502020204030204" pitchFamily="34" charset="0"/>
              <a:cs typeface="Times New Roman (Leipäteksti, m"/>
            </a:endParaRP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Pohjois-Savon maakuntakaava 2040 laaditaan kahdessa osassa. Maakuntakaavan tarkistamisen 1. vaihe on hyväksytty maakuntavaltuustossa 19.11.2018. Maakuntakaavan tarkistamisen 1. vaiheessa on käsitelty lain-säädännön muutoksista johtuvia sekä elinkeinoelämän toimintaedellytysten kannalta tärkeitä, seurannassa ja sidostyhmäneuvotteluissa esille nousseita teemoja, kuten vähittäiskaupan suuryksiköt, tavaraliikenteen terminaalit, soidensuojelualueet, pellot, sähkönsiirtolinjat, ampumaradat, moottoriurheilu- ja ajoharjoittelu-radat, puolustusvoimien alueet ja suojavyöhykkeet, </a:t>
            </a:r>
            <a:r>
              <a:rPr lang="fi-FI" sz="1800" dirty="0" err="1">
                <a:solidFill>
                  <a:srgbClr val="000000"/>
                </a:solidFill>
                <a:effectLst/>
                <a:latin typeface="Calibri" panose="020F0502020204030204" pitchFamily="34" charset="0"/>
                <a:ea typeface="Calibri" panose="020F0502020204030204" pitchFamily="34" charset="0"/>
                <a:cs typeface="Times New Roman (Leipäteksti, m"/>
              </a:rPr>
              <a:t>geoenergia</a:t>
            </a:r>
            <a:r>
              <a:rPr lang="fi-FI" sz="1800" dirty="0">
                <a:solidFill>
                  <a:srgbClr val="000000"/>
                </a:solidFill>
                <a:effectLst/>
                <a:latin typeface="Calibri" panose="020F0502020204030204" pitchFamily="34" charset="0"/>
                <a:ea typeface="Calibri" panose="020F0502020204030204" pitchFamily="34" charset="0"/>
                <a:cs typeface="Times New Roman (Leipäteksti, m"/>
              </a:rPr>
              <a:t>, kaivostoimintojen alueet ja suojavyöhykkeet Yara Suomi Oy:n Siilinjärven kaivoksen kohdalla, Päijänne-Saimaa -kanava, vt5 Leppävirran keskustan kohdalla, puolustusvoimia haittaavat tuulivoima-alueet sekä turvetuotannosta poistuvat alueet.</a:t>
            </a:r>
          </a:p>
          <a:p>
            <a:endParaRPr lang="fi-FI" dirty="0"/>
          </a:p>
        </p:txBody>
      </p:sp>
      <p:sp>
        <p:nvSpPr>
          <p:cNvPr id="4" name="Alatunnisteen paikkamerkki 3">
            <a:extLst>
              <a:ext uri="{FF2B5EF4-FFF2-40B4-BE49-F238E27FC236}">
                <a16:creationId xmlns:a16="http://schemas.microsoft.com/office/drawing/2014/main" id="{066732CC-C796-2CF2-50D3-9B935A16D840}"/>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Esityksen nimi ja päivämäärä</a:t>
            </a:r>
          </a:p>
        </p:txBody>
      </p:sp>
      <p:sp>
        <p:nvSpPr>
          <p:cNvPr id="5" name="Dian numeron paikkamerkki 4">
            <a:extLst>
              <a:ext uri="{FF2B5EF4-FFF2-40B4-BE49-F238E27FC236}">
                <a16:creationId xmlns:a16="http://schemas.microsoft.com/office/drawing/2014/main" id="{772F0B1D-7075-2943-AE8F-F22060ED02FC}"/>
              </a:ext>
            </a:extLst>
          </p:cNvPr>
          <p:cNvSpPr>
            <a:spLocks noGrp="1"/>
          </p:cNvSpPr>
          <p:nvPr>
            <p:ph type="sldNum" sz="quarter" idx="12"/>
          </p:nvPr>
        </p:nvSpPr>
        <p:spPr/>
        <p:txBody>
          <a:bodyPr/>
          <a:lstStyle/>
          <a:p>
            <a:fld id="{31160B98-140E-4345-B1A3-2A7247C42973}" type="slidenum">
              <a:rPr lang="fi-FI" smtClean="0"/>
              <a:t>65</a:t>
            </a:fld>
            <a:endParaRPr lang="fi-FI" dirty="0"/>
          </a:p>
        </p:txBody>
      </p:sp>
    </p:spTree>
    <p:extLst>
      <p:ext uri="{BB962C8B-B14F-4D97-AF65-F5344CB8AC3E}">
        <p14:creationId xmlns:p14="http://schemas.microsoft.com/office/powerpoint/2010/main" val="4275133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4C487E6A-FE6C-04AA-984E-E6CC57BAB1D3}"/>
              </a:ext>
            </a:extLst>
          </p:cNvPr>
          <p:cNvPicPr>
            <a:picLocks noGrp="1" noChangeAspect="1"/>
          </p:cNvPicPr>
          <p:nvPr>
            <p:ph sz="half" idx="1"/>
          </p:nvPr>
        </p:nvPicPr>
        <p:blipFill>
          <a:blip r:embed="rId2"/>
          <a:stretch>
            <a:fillRect/>
          </a:stretch>
        </p:blipFill>
        <p:spPr>
          <a:xfrm>
            <a:off x="1199002" y="2095665"/>
            <a:ext cx="3481118" cy="3481118"/>
          </a:xfrm>
          <a:prstGeom prst="rect">
            <a:avLst/>
          </a:prstGeom>
        </p:spPr>
      </p:pic>
      <p:pic>
        <p:nvPicPr>
          <p:cNvPr id="8" name="Sisällön paikkamerkki 7">
            <a:extLst>
              <a:ext uri="{FF2B5EF4-FFF2-40B4-BE49-F238E27FC236}">
                <a16:creationId xmlns:a16="http://schemas.microsoft.com/office/drawing/2014/main" id="{F8475CDD-6E7D-CF8F-3970-09933F2FFD1D}"/>
              </a:ext>
            </a:extLst>
          </p:cNvPr>
          <p:cNvPicPr>
            <a:picLocks noGrp="1" noChangeAspect="1"/>
          </p:cNvPicPr>
          <p:nvPr>
            <p:ph sz="half" idx="2"/>
          </p:nvPr>
        </p:nvPicPr>
        <p:blipFill>
          <a:blip r:embed="rId3"/>
          <a:stretch>
            <a:fillRect/>
          </a:stretch>
        </p:blipFill>
        <p:spPr>
          <a:xfrm>
            <a:off x="5802947" y="562323"/>
            <a:ext cx="5546371" cy="5825557"/>
          </a:xfrm>
          <a:prstGeom prst="rect">
            <a:avLst/>
          </a:prstGeom>
        </p:spPr>
      </p:pic>
      <p:sp>
        <p:nvSpPr>
          <p:cNvPr id="4" name="Alatunnisteen paikkamerkki 3">
            <a:extLst>
              <a:ext uri="{FF2B5EF4-FFF2-40B4-BE49-F238E27FC236}">
                <a16:creationId xmlns:a16="http://schemas.microsoft.com/office/drawing/2014/main" id="{8C070C1E-CECC-0586-671A-50925590A7D0}"/>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9F5691AD-DC20-A6C6-50A6-203BB19EFD9D}"/>
              </a:ext>
            </a:extLst>
          </p:cNvPr>
          <p:cNvSpPr>
            <a:spLocks noGrp="1"/>
          </p:cNvSpPr>
          <p:nvPr>
            <p:ph type="sldNum" sz="quarter" idx="12"/>
          </p:nvPr>
        </p:nvSpPr>
        <p:spPr/>
        <p:txBody>
          <a:bodyPr/>
          <a:lstStyle/>
          <a:p>
            <a:fld id="{31160B98-140E-4345-B1A3-2A7247C42973}" type="slidenum">
              <a:rPr lang="fi-FI" smtClean="0"/>
              <a:t>66</a:t>
            </a:fld>
            <a:endParaRPr lang="fi-FI"/>
          </a:p>
        </p:txBody>
      </p:sp>
      <p:sp>
        <p:nvSpPr>
          <p:cNvPr id="6" name="Otsikko 5">
            <a:extLst>
              <a:ext uri="{FF2B5EF4-FFF2-40B4-BE49-F238E27FC236}">
                <a16:creationId xmlns:a16="http://schemas.microsoft.com/office/drawing/2014/main" id="{2EE5A23E-AE60-79FB-4130-A7EC54695E2F}"/>
              </a:ext>
            </a:extLst>
          </p:cNvPr>
          <p:cNvSpPr>
            <a:spLocks noGrp="1"/>
          </p:cNvSpPr>
          <p:nvPr>
            <p:ph type="title"/>
          </p:nvPr>
        </p:nvSpPr>
        <p:spPr>
          <a:xfrm>
            <a:off x="842682" y="956795"/>
            <a:ext cx="4737024" cy="1138870"/>
          </a:xfrm>
        </p:spPr>
        <p:txBody>
          <a:bodyPr>
            <a:normAutofit fontScale="90000"/>
          </a:bodyPr>
          <a:lstStyle/>
          <a:p>
            <a:r>
              <a:rPr lang="fi-FI" dirty="0" err="1"/>
              <a:t>MK:jen</a:t>
            </a:r>
            <a:r>
              <a:rPr lang="fi-FI" dirty="0"/>
              <a:t> aluevaraukset</a:t>
            </a:r>
          </a:p>
        </p:txBody>
      </p:sp>
    </p:spTree>
    <p:extLst>
      <p:ext uri="{BB962C8B-B14F-4D97-AF65-F5344CB8AC3E}">
        <p14:creationId xmlns:p14="http://schemas.microsoft.com/office/powerpoint/2010/main" val="25373376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8430C358-6557-15B8-9FCB-E445E31AF5FC}"/>
              </a:ext>
            </a:extLst>
          </p:cNvPr>
          <p:cNvPicPr>
            <a:picLocks noGrp="1" noChangeAspect="1"/>
          </p:cNvPicPr>
          <p:nvPr>
            <p:ph sz="half" idx="1"/>
          </p:nvPr>
        </p:nvPicPr>
        <p:blipFill>
          <a:blip r:embed="rId2"/>
          <a:stretch>
            <a:fillRect/>
          </a:stretch>
        </p:blipFill>
        <p:spPr>
          <a:xfrm>
            <a:off x="838200" y="2551206"/>
            <a:ext cx="4953000" cy="3501838"/>
          </a:xfrm>
          <a:prstGeom prst="rect">
            <a:avLst/>
          </a:prstGeom>
        </p:spPr>
      </p:pic>
      <p:pic>
        <p:nvPicPr>
          <p:cNvPr id="8" name="Sisällön paikkamerkki 7">
            <a:extLst>
              <a:ext uri="{FF2B5EF4-FFF2-40B4-BE49-F238E27FC236}">
                <a16:creationId xmlns:a16="http://schemas.microsoft.com/office/drawing/2014/main" id="{EE65BABE-AAE9-14DA-6DB9-5E67D8E28351}"/>
              </a:ext>
            </a:extLst>
          </p:cNvPr>
          <p:cNvPicPr>
            <a:picLocks noGrp="1" noChangeAspect="1"/>
          </p:cNvPicPr>
          <p:nvPr>
            <p:ph sz="half" idx="2"/>
          </p:nvPr>
        </p:nvPicPr>
        <p:blipFill>
          <a:blip r:embed="rId3"/>
          <a:stretch>
            <a:fillRect/>
          </a:stretch>
        </p:blipFill>
        <p:spPr>
          <a:xfrm>
            <a:off x="6400800" y="2550590"/>
            <a:ext cx="4953000" cy="3503071"/>
          </a:xfrm>
          <a:prstGeom prst="rect">
            <a:avLst/>
          </a:prstGeom>
        </p:spPr>
      </p:pic>
      <p:sp>
        <p:nvSpPr>
          <p:cNvPr id="4" name="Alatunnisteen paikkamerkki 3">
            <a:extLst>
              <a:ext uri="{FF2B5EF4-FFF2-40B4-BE49-F238E27FC236}">
                <a16:creationId xmlns:a16="http://schemas.microsoft.com/office/drawing/2014/main" id="{DCE81355-75D8-ABA4-C655-1F0A7B95BA40}"/>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C26AFBBE-A83F-0E97-F31E-F97F5ACC775D}"/>
              </a:ext>
            </a:extLst>
          </p:cNvPr>
          <p:cNvSpPr>
            <a:spLocks noGrp="1"/>
          </p:cNvSpPr>
          <p:nvPr>
            <p:ph type="sldNum" sz="quarter" idx="12"/>
          </p:nvPr>
        </p:nvSpPr>
        <p:spPr/>
        <p:txBody>
          <a:bodyPr/>
          <a:lstStyle/>
          <a:p>
            <a:fld id="{31160B98-140E-4345-B1A3-2A7247C42973}" type="slidenum">
              <a:rPr lang="fi-FI" smtClean="0"/>
              <a:t>67</a:t>
            </a:fld>
            <a:endParaRPr lang="fi-FI"/>
          </a:p>
        </p:txBody>
      </p:sp>
      <p:sp>
        <p:nvSpPr>
          <p:cNvPr id="6" name="Otsikko 5">
            <a:extLst>
              <a:ext uri="{FF2B5EF4-FFF2-40B4-BE49-F238E27FC236}">
                <a16:creationId xmlns:a16="http://schemas.microsoft.com/office/drawing/2014/main" id="{B806910B-3596-C42A-BC14-388DBBDAB306}"/>
              </a:ext>
            </a:extLst>
          </p:cNvPr>
          <p:cNvSpPr>
            <a:spLocks noGrp="1"/>
          </p:cNvSpPr>
          <p:nvPr>
            <p:ph type="title"/>
          </p:nvPr>
        </p:nvSpPr>
        <p:spPr>
          <a:xfrm>
            <a:off x="842682" y="956795"/>
            <a:ext cx="5492804" cy="1138870"/>
          </a:xfrm>
        </p:spPr>
        <p:txBody>
          <a:bodyPr>
            <a:normAutofit fontScale="90000"/>
          </a:bodyPr>
          <a:lstStyle/>
          <a:p>
            <a:r>
              <a:rPr lang="fi-FI" dirty="0"/>
              <a:t>Pohjois-Savon maakuntakaava 2040 2. vaihe (Luonnokset)</a:t>
            </a:r>
          </a:p>
        </p:txBody>
      </p:sp>
      <p:pic>
        <p:nvPicPr>
          <p:cNvPr id="9" name="Kuva 8">
            <a:extLst>
              <a:ext uri="{FF2B5EF4-FFF2-40B4-BE49-F238E27FC236}">
                <a16:creationId xmlns:a16="http://schemas.microsoft.com/office/drawing/2014/main" id="{5B98A74B-680B-B0FE-0728-E3202189DAF2}"/>
              </a:ext>
            </a:extLst>
          </p:cNvPr>
          <p:cNvPicPr>
            <a:picLocks noChangeAspect="1"/>
          </p:cNvPicPr>
          <p:nvPr/>
        </p:nvPicPr>
        <p:blipFill>
          <a:blip r:embed="rId4"/>
          <a:stretch>
            <a:fillRect/>
          </a:stretch>
        </p:blipFill>
        <p:spPr>
          <a:xfrm>
            <a:off x="9242174" y="661222"/>
            <a:ext cx="2944383" cy="2868886"/>
          </a:xfrm>
          <a:prstGeom prst="rect">
            <a:avLst/>
          </a:prstGeom>
        </p:spPr>
      </p:pic>
      <p:sp>
        <p:nvSpPr>
          <p:cNvPr id="3" name="Tekstiruutu 2">
            <a:extLst>
              <a:ext uri="{FF2B5EF4-FFF2-40B4-BE49-F238E27FC236}">
                <a16:creationId xmlns:a16="http://schemas.microsoft.com/office/drawing/2014/main" id="{98160039-3B0E-4B62-23B8-0508E038FE84}"/>
              </a:ext>
            </a:extLst>
          </p:cNvPr>
          <p:cNvSpPr txBox="1"/>
          <p:nvPr/>
        </p:nvSpPr>
        <p:spPr>
          <a:xfrm>
            <a:off x="6149130" y="804339"/>
            <a:ext cx="3448589" cy="923330"/>
          </a:xfrm>
          <a:prstGeom prst="rect">
            <a:avLst/>
          </a:prstGeom>
          <a:noFill/>
        </p:spPr>
        <p:txBody>
          <a:bodyPr wrap="square">
            <a:spAutoFit/>
          </a:bodyPr>
          <a:lstStyle/>
          <a:p>
            <a:r>
              <a:rPr lang="fi-FI" sz="900" dirty="0"/>
              <a:t>LAAJAT METSÄPEITTEISET ALUEET</a:t>
            </a:r>
          </a:p>
          <a:p>
            <a:r>
              <a:rPr lang="fi-FI" sz="900" dirty="0"/>
              <a:t>Merkinnällä osoitetaan maakunnallisesti merkittävät laajat metsäpeitteiset alueet. Alueidenkäytön suunnittelussa on tavoitteena säilyttää metsäkokonaisuudet mahdollisimman yhtenäisinä. Yhtenäisyys turvataan välttämällä alueiden pirstomista muulla maankäytöllä. Alueilla edistetään luonnon monimuotoisuutta.</a:t>
            </a:r>
          </a:p>
        </p:txBody>
      </p:sp>
    </p:spTree>
    <p:extLst>
      <p:ext uri="{BB962C8B-B14F-4D97-AF65-F5344CB8AC3E}">
        <p14:creationId xmlns:p14="http://schemas.microsoft.com/office/powerpoint/2010/main" val="3449882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BDB0A095-9017-2333-9666-BDCA65B98F71}"/>
              </a:ext>
            </a:extLst>
          </p:cNvPr>
          <p:cNvPicPr>
            <a:picLocks noGrp="1" noChangeAspect="1"/>
          </p:cNvPicPr>
          <p:nvPr>
            <p:ph sz="half" idx="1"/>
          </p:nvPr>
        </p:nvPicPr>
        <p:blipFill>
          <a:blip r:embed="rId2"/>
          <a:stretch>
            <a:fillRect/>
          </a:stretch>
        </p:blipFill>
        <p:spPr>
          <a:xfrm>
            <a:off x="654042" y="1916832"/>
            <a:ext cx="3890966" cy="2748313"/>
          </a:xfrm>
          <a:prstGeom prst="rect">
            <a:avLst/>
          </a:prstGeom>
        </p:spPr>
      </p:pic>
      <p:pic>
        <p:nvPicPr>
          <p:cNvPr id="8" name="Sisällön paikkamerkki 7">
            <a:extLst>
              <a:ext uri="{FF2B5EF4-FFF2-40B4-BE49-F238E27FC236}">
                <a16:creationId xmlns:a16="http://schemas.microsoft.com/office/drawing/2014/main" id="{453BE2EA-A4E3-4685-D680-77268BE5C5E3}"/>
              </a:ext>
            </a:extLst>
          </p:cNvPr>
          <p:cNvPicPr>
            <a:picLocks noGrp="1" noChangeAspect="1"/>
          </p:cNvPicPr>
          <p:nvPr>
            <p:ph sz="half" idx="2"/>
          </p:nvPr>
        </p:nvPicPr>
        <p:blipFill>
          <a:blip r:embed="rId3"/>
          <a:stretch>
            <a:fillRect/>
          </a:stretch>
        </p:blipFill>
        <p:spPr>
          <a:xfrm>
            <a:off x="5303912" y="74301"/>
            <a:ext cx="4138854" cy="3473872"/>
          </a:xfrm>
          <a:prstGeom prst="rect">
            <a:avLst/>
          </a:prstGeom>
        </p:spPr>
      </p:pic>
      <p:sp>
        <p:nvSpPr>
          <p:cNvPr id="4" name="Alatunnisteen paikkamerkki 3">
            <a:extLst>
              <a:ext uri="{FF2B5EF4-FFF2-40B4-BE49-F238E27FC236}">
                <a16:creationId xmlns:a16="http://schemas.microsoft.com/office/drawing/2014/main" id="{E7E2B8C6-A3DC-E10F-D74C-81E0E703DE7A}"/>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A3B45065-F2CD-9CFB-B9E8-EEF34CE70053}"/>
              </a:ext>
            </a:extLst>
          </p:cNvPr>
          <p:cNvSpPr>
            <a:spLocks noGrp="1"/>
          </p:cNvSpPr>
          <p:nvPr>
            <p:ph type="sldNum" sz="quarter" idx="12"/>
          </p:nvPr>
        </p:nvSpPr>
        <p:spPr/>
        <p:txBody>
          <a:bodyPr/>
          <a:lstStyle/>
          <a:p>
            <a:fld id="{31160B98-140E-4345-B1A3-2A7247C42973}" type="slidenum">
              <a:rPr lang="fi-FI" smtClean="0"/>
              <a:t>68</a:t>
            </a:fld>
            <a:endParaRPr lang="fi-FI"/>
          </a:p>
        </p:txBody>
      </p:sp>
      <p:sp>
        <p:nvSpPr>
          <p:cNvPr id="6" name="Otsikko 5">
            <a:extLst>
              <a:ext uri="{FF2B5EF4-FFF2-40B4-BE49-F238E27FC236}">
                <a16:creationId xmlns:a16="http://schemas.microsoft.com/office/drawing/2014/main" id="{8AA23830-C3F0-D4FA-2FA6-B8D85662E41A}"/>
              </a:ext>
            </a:extLst>
          </p:cNvPr>
          <p:cNvSpPr>
            <a:spLocks noGrp="1"/>
          </p:cNvSpPr>
          <p:nvPr>
            <p:ph type="title"/>
          </p:nvPr>
        </p:nvSpPr>
        <p:spPr/>
        <p:txBody>
          <a:bodyPr/>
          <a:lstStyle/>
          <a:p>
            <a:r>
              <a:rPr lang="fi-FI" dirty="0"/>
              <a:t>Yleiskaavat</a:t>
            </a:r>
          </a:p>
        </p:txBody>
      </p:sp>
      <p:pic>
        <p:nvPicPr>
          <p:cNvPr id="2" name="Kuva 1">
            <a:extLst>
              <a:ext uri="{FF2B5EF4-FFF2-40B4-BE49-F238E27FC236}">
                <a16:creationId xmlns:a16="http://schemas.microsoft.com/office/drawing/2014/main" id="{05EA198D-57A2-4D86-1B99-8AA4CBA71C3C}"/>
              </a:ext>
            </a:extLst>
          </p:cNvPr>
          <p:cNvPicPr>
            <a:picLocks noChangeAspect="1"/>
          </p:cNvPicPr>
          <p:nvPr/>
        </p:nvPicPr>
        <p:blipFill>
          <a:blip r:embed="rId4"/>
          <a:stretch>
            <a:fillRect/>
          </a:stretch>
        </p:blipFill>
        <p:spPr>
          <a:xfrm>
            <a:off x="5154202" y="3650083"/>
            <a:ext cx="4438273" cy="3133616"/>
          </a:xfrm>
          <a:prstGeom prst="rect">
            <a:avLst/>
          </a:prstGeom>
        </p:spPr>
      </p:pic>
    </p:spTree>
    <p:extLst>
      <p:ext uri="{BB962C8B-B14F-4D97-AF65-F5344CB8AC3E}">
        <p14:creationId xmlns:p14="http://schemas.microsoft.com/office/powerpoint/2010/main" val="3327327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7AF21C9-64F9-D0C7-287D-CFA218B140A5}"/>
              </a:ext>
            </a:extLst>
          </p:cNvPr>
          <p:cNvSpPr>
            <a:spLocks noGrp="1"/>
          </p:cNvSpPr>
          <p:nvPr>
            <p:ph sz="half" idx="1"/>
          </p:nvPr>
        </p:nvSpPr>
        <p:spPr>
          <a:xfrm>
            <a:off x="838199" y="2095665"/>
            <a:ext cx="4952990" cy="3636000"/>
          </a:xfrm>
        </p:spPr>
        <p:txBody>
          <a:bodyPr>
            <a:normAutofit fontScale="85000" lnSpcReduction="10000"/>
          </a:bodyPr>
          <a:lstStyle/>
          <a:p>
            <a:r>
              <a:rPr lang="fi-FI" dirty="0"/>
              <a:t>Suunnittelualueella ei ole voimassa asemakaavoja tai ranta-asemakaavoja. Aluetta lähimmät ranta-asemakaava-alueet ovat Iso-</a:t>
            </a:r>
            <a:r>
              <a:rPr lang="fi-FI" dirty="0" err="1"/>
              <a:t>Pangan</a:t>
            </a:r>
            <a:r>
              <a:rPr lang="fi-FI" dirty="0"/>
              <a:t> ja Salmen ranta-asemakaavat Iso-</a:t>
            </a:r>
            <a:r>
              <a:rPr lang="fi-FI" dirty="0" err="1"/>
              <a:t>Pangan</a:t>
            </a:r>
            <a:r>
              <a:rPr lang="fi-FI" dirty="0"/>
              <a:t> rannalla ja Petä-</a:t>
            </a:r>
            <a:r>
              <a:rPr lang="fi-FI" dirty="0" err="1"/>
              <a:t>jäjärven</a:t>
            </a:r>
            <a:r>
              <a:rPr lang="fi-FI" dirty="0"/>
              <a:t> ranta-asemakaava Petäjäjärven rannalla. </a:t>
            </a:r>
            <a:r>
              <a:rPr lang="fi-FI" dirty="0" err="1"/>
              <a:t>Korosjärven</a:t>
            </a:r>
            <a:r>
              <a:rPr lang="fi-FI" dirty="0"/>
              <a:t> rannalla on </a:t>
            </a:r>
            <a:r>
              <a:rPr lang="fi-FI" dirty="0" err="1"/>
              <a:t>Louhulan</a:t>
            </a:r>
            <a:r>
              <a:rPr lang="fi-FI" dirty="0"/>
              <a:t> tilan ranta-asemakaava Tervon kunnassa ja Kaavaniemen ja Paloniemen ranta-asemakaavat Ala-Ruokoveden rannalla Kuopion kaupungissa. </a:t>
            </a:r>
          </a:p>
          <a:p>
            <a:r>
              <a:rPr lang="fi-FI" dirty="0"/>
              <a:t>Lähimmät asemakaavat sijoittuvat Pielaveden kirkonkylälle sekä Maaningan taajamaan. </a:t>
            </a:r>
          </a:p>
          <a:p>
            <a:endParaRPr lang="fi-FI" dirty="0"/>
          </a:p>
        </p:txBody>
      </p:sp>
      <p:pic>
        <p:nvPicPr>
          <p:cNvPr id="7" name="Sisällön paikkamerkki 6">
            <a:extLst>
              <a:ext uri="{FF2B5EF4-FFF2-40B4-BE49-F238E27FC236}">
                <a16:creationId xmlns:a16="http://schemas.microsoft.com/office/drawing/2014/main" id="{925A56E4-5704-C8FD-A707-A97A613BFBFE}"/>
              </a:ext>
            </a:extLst>
          </p:cNvPr>
          <p:cNvPicPr>
            <a:picLocks noGrp="1" noChangeAspect="1"/>
          </p:cNvPicPr>
          <p:nvPr>
            <p:ph sz="half" idx="2"/>
          </p:nvPr>
        </p:nvPicPr>
        <p:blipFill>
          <a:blip r:embed="rId2"/>
          <a:stretch>
            <a:fillRect/>
          </a:stretch>
        </p:blipFill>
        <p:spPr>
          <a:xfrm>
            <a:off x="6400812" y="2095665"/>
            <a:ext cx="4953000" cy="3502619"/>
          </a:xfrm>
          <a:prstGeom prst="rect">
            <a:avLst/>
          </a:prstGeom>
        </p:spPr>
      </p:pic>
      <p:sp>
        <p:nvSpPr>
          <p:cNvPr id="4" name="Alatunnisteen paikkamerkki 3">
            <a:extLst>
              <a:ext uri="{FF2B5EF4-FFF2-40B4-BE49-F238E27FC236}">
                <a16:creationId xmlns:a16="http://schemas.microsoft.com/office/drawing/2014/main" id="{E5D705A4-656C-713A-1A3D-5A47C0F464A3}"/>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3CCB1CF5-1BB2-C02A-E3A0-7935EE36D725}"/>
              </a:ext>
            </a:extLst>
          </p:cNvPr>
          <p:cNvSpPr>
            <a:spLocks noGrp="1"/>
          </p:cNvSpPr>
          <p:nvPr>
            <p:ph type="sldNum" sz="quarter" idx="12"/>
          </p:nvPr>
        </p:nvSpPr>
        <p:spPr/>
        <p:txBody>
          <a:bodyPr/>
          <a:lstStyle/>
          <a:p>
            <a:fld id="{31160B98-140E-4345-B1A3-2A7247C42973}" type="slidenum">
              <a:rPr lang="fi-FI" smtClean="0"/>
              <a:t>69</a:t>
            </a:fld>
            <a:endParaRPr lang="fi-FI"/>
          </a:p>
        </p:txBody>
      </p:sp>
      <p:sp>
        <p:nvSpPr>
          <p:cNvPr id="6" name="Otsikko 5">
            <a:extLst>
              <a:ext uri="{FF2B5EF4-FFF2-40B4-BE49-F238E27FC236}">
                <a16:creationId xmlns:a16="http://schemas.microsoft.com/office/drawing/2014/main" id="{220F85AB-A289-5BAF-F9FA-24E9F764C8F4}"/>
              </a:ext>
            </a:extLst>
          </p:cNvPr>
          <p:cNvSpPr>
            <a:spLocks noGrp="1"/>
          </p:cNvSpPr>
          <p:nvPr>
            <p:ph type="title"/>
          </p:nvPr>
        </p:nvSpPr>
        <p:spPr/>
        <p:txBody>
          <a:bodyPr/>
          <a:lstStyle/>
          <a:p>
            <a:r>
              <a:rPr lang="fi-FI" dirty="0"/>
              <a:t>Asemakaavat ja ranta-asemakaavat</a:t>
            </a:r>
          </a:p>
        </p:txBody>
      </p:sp>
    </p:spTree>
    <p:extLst>
      <p:ext uri="{BB962C8B-B14F-4D97-AF65-F5344CB8AC3E}">
        <p14:creationId xmlns:p14="http://schemas.microsoft.com/office/powerpoint/2010/main" val="117069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A14548-61FA-8C82-6264-63A2A3584AC2}"/>
              </a:ext>
            </a:extLst>
          </p:cNvPr>
          <p:cNvSpPr>
            <a:spLocks noGrp="1"/>
          </p:cNvSpPr>
          <p:nvPr>
            <p:ph type="title"/>
          </p:nvPr>
        </p:nvSpPr>
        <p:spPr/>
        <p:txBody>
          <a:bodyPr/>
          <a:lstStyle/>
          <a:p>
            <a:r>
              <a:rPr lang="fi-FI" dirty="0"/>
              <a:t>Lausuntojen ja mielipiteiden esittäminen</a:t>
            </a:r>
            <a:br>
              <a:rPr lang="fi-FI" dirty="0"/>
            </a:br>
            <a:r>
              <a:rPr lang="fi-FI" dirty="0"/>
              <a:t>ympäristövaikutusten arviointiohjelmasta</a:t>
            </a:r>
          </a:p>
        </p:txBody>
      </p:sp>
      <p:sp>
        <p:nvSpPr>
          <p:cNvPr id="3" name="Sisällön paikkamerkki 2">
            <a:extLst>
              <a:ext uri="{FF2B5EF4-FFF2-40B4-BE49-F238E27FC236}">
                <a16:creationId xmlns:a16="http://schemas.microsoft.com/office/drawing/2014/main" id="{AAA9AF83-1DFB-9A7C-127C-D47315EFB0AF}"/>
              </a:ext>
            </a:extLst>
          </p:cNvPr>
          <p:cNvSpPr>
            <a:spLocks noGrp="1"/>
          </p:cNvSpPr>
          <p:nvPr>
            <p:ph idx="1"/>
          </p:nvPr>
        </p:nvSpPr>
        <p:spPr/>
        <p:txBody>
          <a:bodyPr/>
          <a:lstStyle/>
          <a:p>
            <a:r>
              <a:rPr lang="fi-FI" sz="2400" dirty="0"/>
              <a:t>YVA-ohjelma nähtävillä verkossa </a:t>
            </a:r>
            <a:r>
              <a:rPr lang="fi-FI" sz="2400" b="1" dirty="0"/>
              <a:t>7.8.2023-6.9.2023</a:t>
            </a:r>
          </a:p>
          <a:p>
            <a:pPr marL="358775" lvl="1" indent="0">
              <a:buNone/>
            </a:pPr>
            <a:r>
              <a:rPr lang="fi-FI" sz="2000" dirty="0">
                <a:hlinkClick r:id="rId2"/>
              </a:rPr>
              <a:t>www.ymparisto.fi/vornankorventuulivoimaYVA</a:t>
            </a:r>
            <a:r>
              <a:rPr lang="fi-FI" sz="2000" dirty="0"/>
              <a:t> </a:t>
            </a:r>
          </a:p>
          <a:p>
            <a:r>
              <a:rPr lang="fi-FI" sz="2000" dirty="0"/>
              <a:t>Lausunnot ja mielipiteet Pohjois-Savon ELY- keskukselle kirjallisena </a:t>
            </a:r>
            <a:r>
              <a:rPr lang="fi-FI" sz="2000" b="1" dirty="0"/>
              <a:t>viimeistään 6.9.2023 </a:t>
            </a:r>
            <a:r>
              <a:rPr lang="fi-FI" sz="2000" dirty="0"/>
              <a:t>osoitteeseen kirjaamo.pohjois-savo@ely-keskus.fi tai PL 2000, 70101 Kuopio. Käyntiosoite Kallanranta 11, Kuopio</a:t>
            </a:r>
          </a:p>
          <a:p>
            <a:r>
              <a:rPr lang="fi-FI" sz="2000" dirty="0"/>
              <a:t>ELY-keskus toimittaa kaikki saamansa lausunnot ja mielipiteet myös hankkeesta vastaavalle ja arviointia tekevälle YVA-konsultille</a:t>
            </a:r>
          </a:p>
          <a:p>
            <a:r>
              <a:rPr lang="fi-FI" sz="2000" dirty="0"/>
              <a:t>ELY-keskuksen kokoava yhteysviranomaislausunto valmistuu viimeistään 6.10.2023 ja se julkaistaan verkossa osoitteessa </a:t>
            </a:r>
            <a:r>
              <a:rPr lang="fi-FI" sz="2000" dirty="0">
                <a:hlinkClick r:id="rId3"/>
              </a:rPr>
              <a:t>www.ymparisto.fu/vornankorventuulivoimaYVA</a:t>
            </a:r>
            <a:r>
              <a:rPr lang="fi-FI" sz="2000" dirty="0"/>
              <a:t> </a:t>
            </a:r>
          </a:p>
        </p:txBody>
      </p:sp>
      <p:sp>
        <p:nvSpPr>
          <p:cNvPr id="4" name="Dian numeron paikkamerkki 3">
            <a:extLst>
              <a:ext uri="{FF2B5EF4-FFF2-40B4-BE49-F238E27FC236}">
                <a16:creationId xmlns:a16="http://schemas.microsoft.com/office/drawing/2014/main" id="{A6C1D47E-ABF7-7879-067A-E24BC43DB7C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D2D5F4-4871-4469-8343-ED7F6811B37D}" type="slidenum">
              <a:rPr kumimoji="0" lang="fi-FI" sz="9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äivämäärän paikkamerkki 4">
            <a:extLst>
              <a:ext uri="{FF2B5EF4-FFF2-40B4-BE49-F238E27FC236}">
                <a16:creationId xmlns:a16="http://schemas.microsoft.com/office/drawing/2014/main" id="{94F7D589-AAC9-CF59-FC54-894CBF3E9A2D}"/>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8.8.2023   |   </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Alatunnisteen paikkamerkki 5">
            <a:extLst>
              <a:ext uri="{FF2B5EF4-FFF2-40B4-BE49-F238E27FC236}">
                <a16:creationId xmlns:a16="http://schemas.microsoft.com/office/drawing/2014/main" id="{EB46ED04-692F-42F1-21B6-B09EA19B98E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black"/>
                </a:solidFill>
                <a:effectLst/>
                <a:uLnTx/>
                <a:uFillTx/>
                <a:latin typeface="Arial"/>
                <a:ea typeface="+mn-ea"/>
                <a:cs typeface="+mn-cs"/>
              </a:rPr>
              <a:t>Laura Puoskari</a:t>
            </a:r>
            <a:endParaRPr kumimoji="0" lang="fi-FI" sz="9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0885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62F744-7F80-BD47-BDA0-F001A3CB65A5}"/>
              </a:ext>
            </a:extLst>
          </p:cNvPr>
          <p:cNvSpPr>
            <a:spLocks noGrp="1"/>
          </p:cNvSpPr>
          <p:nvPr>
            <p:ph type="title"/>
          </p:nvPr>
        </p:nvSpPr>
        <p:spPr/>
        <p:txBody>
          <a:bodyPr/>
          <a:lstStyle/>
          <a:p>
            <a:r>
              <a:rPr lang="fi-FI" dirty="0"/>
              <a:t>Maanomistus</a:t>
            </a:r>
          </a:p>
        </p:txBody>
      </p:sp>
      <p:sp>
        <p:nvSpPr>
          <p:cNvPr id="3" name="Sisällön paikkamerkki 2">
            <a:extLst>
              <a:ext uri="{FF2B5EF4-FFF2-40B4-BE49-F238E27FC236}">
                <a16:creationId xmlns:a16="http://schemas.microsoft.com/office/drawing/2014/main" id="{8C791690-98B5-23D7-D758-06ABEA02B0D5}"/>
              </a:ext>
            </a:extLst>
          </p:cNvPr>
          <p:cNvSpPr>
            <a:spLocks noGrp="1"/>
          </p:cNvSpPr>
          <p:nvPr>
            <p:ph idx="1"/>
          </p:nvPr>
        </p:nvSpPr>
        <p:spPr/>
        <p:txBody>
          <a:bodyPr>
            <a:normAutofit/>
          </a:bodyPr>
          <a:lstStyle/>
          <a:p>
            <a:r>
              <a:rPr lang="fi-FI" sz="3200" dirty="0"/>
              <a:t>Tuulivoimaloiden maa-alueet ovat yhtiöiden, Pielaveden kunnan, seurakunnan ja yksityisten maanomistajien omistuksessa. Hanketoimija laatii tuulivoimaloiden rakentamisen mahdollistavat maanvuokrasopimukset alueen maanomistajien kanssa.</a:t>
            </a:r>
          </a:p>
        </p:txBody>
      </p:sp>
      <p:sp>
        <p:nvSpPr>
          <p:cNvPr id="4" name="Alatunnisteen paikkamerkki 3">
            <a:extLst>
              <a:ext uri="{FF2B5EF4-FFF2-40B4-BE49-F238E27FC236}">
                <a16:creationId xmlns:a16="http://schemas.microsoft.com/office/drawing/2014/main" id="{14B49CDE-3E49-3194-6833-09987788D459}"/>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0E1AD26A-FE55-C9EB-2D50-59D8ED820724}"/>
              </a:ext>
            </a:extLst>
          </p:cNvPr>
          <p:cNvSpPr>
            <a:spLocks noGrp="1"/>
          </p:cNvSpPr>
          <p:nvPr>
            <p:ph type="sldNum" sz="quarter" idx="12"/>
          </p:nvPr>
        </p:nvSpPr>
        <p:spPr/>
        <p:txBody>
          <a:bodyPr/>
          <a:lstStyle/>
          <a:p>
            <a:fld id="{31160B98-140E-4345-B1A3-2A7247C42973}" type="slidenum">
              <a:rPr lang="fi-FI" smtClean="0"/>
              <a:t>70</a:t>
            </a:fld>
            <a:endParaRPr lang="fi-FI" dirty="0"/>
          </a:p>
        </p:txBody>
      </p:sp>
    </p:spTree>
    <p:extLst>
      <p:ext uri="{BB962C8B-B14F-4D97-AF65-F5344CB8AC3E}">
        <p14:creationId xmlns:p14="http://schemas.microsoft.com/office/powerpoint/2010/main" val="2436824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E86D076-A466-9F09-B24D-9AB08554648A}"/>
              </a:ext>
            </a:extLst>
          </p:cNvPr>
          <p:cNvSpPr>
            <a:spLocks noGrp="1"/>
          </p:cNvSpPr>
          <p:nvPr>
            <p:ph sz="half" idx="1"/>
          </p:nvPr>
        </p:nvSpPr>
        <p:spPr>
          <a:xfrm>
            <a:off x="838200" y="1959429"/>
            <a:ext cx="4952990" cy="4160571"/>
          </a:xfrm>
        </p:spPr>
        <p:txBody>
          <a:bodyPr/>
          <a:lstStyle/>
          <a:p>
            <a:pPr marL="457200"/>
            <a:r>
              <a:rPr lang="fi-FI" sz="1400" dirty="0">
                <a:effectLst/>
                <a:latin typeface="Calibri" panose="020F0502020204030204" pitchFamily="34" charset="0"/>
                <a:ea typeface="Calibri" panose="020F0502020204030204" pitchFamily="34" charset="0"/>
                <a:cs typeface="Calibri" panose="020F0502020204030204" pitchFamily="34" charset="0"/>
              </a:rPr>
              <a:t>Laadittavat selvitykset:</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Arkeologinen inventointi</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Pesimälinnustoselvitys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Metsäkanalintujen soidinpaikkainventointi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Pöllöselvitys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Päiväpetolintuselvitys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Lintujen kevät- ja syysmuuton tarkkailu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Lepakkoselvitys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Kasvillisuus- ja luontotyyppi-inventointi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Liito-oravainventointi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Viitasammakkoselvitys</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Muiden luontodirektiivin liitteen IV(a) lajien tai muutoin arvokkaan eläinlajiston elinympäristöjä ja esiintymispotentiaalia havainnoidaan muiden selvitysten yhteydessä</a:t>
            </a:r>
          </a:p>
          <a:p>
            <a:pPr marL="0" indent="0">
              <a:buNone/>
            </a:pPr>
            <a:endParaRPr lang="fi-FI" dirty="0"/>
          </a:p>
        </p:txBody>
      </p:sp>
      <p:sp>
        <p:nvSpPr>
          <p:cNvPr id="3" name="Sisällön paikkamerkki 2">
            <a:extLst>
              <a:ext uri="{FF2B5EF4-FFF2-40B4-BE49-F238E27FC236}">
                <a16:creationId xmlns:a16="http://schemas.microsoft.com/office/drawing/2014/main" id="{C9159B30-0C6E-0145-3967-475A51E18176}"/>
              </a:ext>
            </a:extLst>
          </p:cNvPr>
          <p:cNvSpPr>
            <a:spLocks noGrp="1"/>
          </p:cNvSpPr>
          <p:nvPr>
            <p:ph sz="half" idx="2"/>
          </p:nvPr>
        </p:nvSpPr>
        <p:spPr>
          <a:xfrm>
            <a:off x="6400800" y="2043404"/>
            <a:ext cx="4953000" cy="4076596"/>
          </a:xfrm>
        </p:spPr>
        <p:txBody>
          <a:bodyPr/>
          <a:lstStyle/>
          <a:p>
            <a:pPr marL="457200"/>
            <a:r>
              <a:rPr lang="fi-FI" sz="1400" dirty="0">
                <a:effectLst/>
                <a:latin typeface="Calibri" panose="020F0502020204030204" pitchFamily="34" charset="0"/>
                <a:ea typeface="Calibri" panose="020F0502020204030204" pitchFamily="34" charset="0"/>
                <a:cs typeface="Calibri" panose="020F0502020204030204" pitchFamily="34" charset="0"/>
              </a:rPr>
              <a:t>Tehtävät mallinnukset:</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Näkemäalueanalyysi ja havainnekuvat</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Melu- ja välkemallinnukset</a:t>
            </a:r>
          </a:p>
          <a:p>
            <a:pPr marL="457200"/>
            <a:r>
              <a:rPr lang="fi-FI" sz="1400" dirty="0">
                <a:effectLst/>
                <a:latin typeface="Calibri" panose="020F0502020204030204" pitchFamily="34" charset="0"/>
                <a:ea typeface="Calibri" panose="020F0502020204030204" pitchFamily="34" charset="0"/>
                <a:cs typeface="Calibri" panose="020F0502020204030204" pitchFamily="34" charset="0"/>
              </a:rPr>
              <a:t>Kyselyt:</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Asukaskysely </a:t>
            </a:r>
          </a:p>
          <a:p>
            <a:pPr marL="742950" lvl="1" indent="-285750">
              <a:buFont typeface="Courier New" panose="02070309020205020404" pitchFamily="49" charset="0"/>
              <a:buChar char="o"/>
            </a:pPr>
            <a:r>
              <a:rPr lang="fi-FI" sz="1400" dirty="0">
                <a:effectLst/>
                <a:latin typeface="Calibri" panose="020F0502020204030204" pitchFamily="34" charset="0"/>
                <a:ea typeface="Calibri" panose="020F0502020204030204" pitchFamily="34" charset="0"/>
                <a:cs typeface="Calibri" panose="020F0502020204030204" pitchFamily="34" charset="0"/>
              </a:rPr>
              <a:t>Metsästäjähaastattelut</a:t>
            </a:r>
          </a:p>
          <a:p>
            <a:endParaRPr lang="fi-FI" dirty="0"/>
          </a:p>
        </p:txBody>
      </p:sp>
      <p:sp>
        <p:nvSpPr>
          <p:cNvPr id="4" name="Alatunnisteen paikkamerkki 3">
            <a:extLst>
              <a:ext uri="{FF2B5EF4-FFF2-40B4-BE49-F238E27FC236}">
                <a16:creationId xmlns:a16="http://schemas.microsoft.com/office/drawing/2014/main" id="{3AD8C63F-6A86-293E-9F93-7FB1D9B7DFB2}"/>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B4F3AD7D-0AA0-F4CF-E3F7-EC35413098DA}"/>
              </a:ext>
            </a:extLst>
          </p:cNvPr>
          <p:cNvSpPr>
            <a:spLocks noGrp="1"/>
          </p:cNvSpPr>
          <p:nvPr>
            <p:ph type="sldNum" sz="quarter" idx="12"/>
          </p:nvPr>
        </p:nvSpPr>
        <p:spPr/>
        <p:txBody>
          <a:bodyPr/>
          <a:lstStyle/>
          <a:p>
            <a:fld id="{31160B98-140E-4345-B1A3-2A7247C42973}" type="slidenum">
              <a:rPr lang="fi-FI" smtClean="0"/>
              <a:t>71</a:t>
            </a:fld>
            <a:endParaRPr lang="fi-FI"/>
          </a:p>
        </p:txBody>
      </p:sp>
      <p:sp>
        <p:nvSpPr>
          <p:cNvPr id="6" name="Otsikko 5">
            <a:extLst>
              <a:ext uri="{FF2B5EF4-FFF2-40B4-BE49-F238E27FC236}">
                <a16:creationId xmlns:a16="http://schemas.microsoft.com/office/drawing/2014/main" id="{A67FE63F-0970-1DD3-E133-E567D86E1C75}"/>
              </a:ext>
            </a:extLst>
          </p:cNvPr>
          <p:cNvSpPr>
            <a:spLocks noGrp="1"/>
          </p:cNvSpPr>
          <p:nvPr>
            <p:ph type="title"/>
          </p:nvPr>
        </p:nvSpPr>
        <p:spPr>
          <a:xfrm>
            <a:off x="842682" y="956795"/>
            <a:ext cx="10697880" cy="797360"/>
          </a:xfrm>
        </p:spPr>
        <p:txBody>
          <a:bodyPr/>
          <a:lstStyle/>
          <a:p>
            <a:r>
              <a:rPr lang="fi-FI" dirty="0"/>
              <a:t>Selvitykset</a:t>
            </a:r>
          </a:p>
        </p:txBody>
      </p:sp>
    </p:spTree>
    <p:extLst>
      <p:ext uri="{BB962C8B-B14F-4D97-AF65-F5344CB8AC3E}">
        <p14:creationId xmlns:p14="http://schemas.microsoft.com/office/powerpoint/2010/main" val="176183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90E8FA-AC14-F309-B50A-D309EFFB3B43}"/>
              </a:ext>
            </a:extLst>
          </p:cNvPr>
          <p:cNvSpPr>
            <a:spLocks noGrp="1"/>
          </p:cNvSpPr>
          <p:nvPr>
            <p:ph type="title"/>
          </p:nvPr>
        </p:nvSpPr>
        <p:spPr>
          <a:xfrm>
            <a:off x="842682" y="956795"/>
            <a:ext cx="10697880" cy="797360"/>
          </a:xfrm>
        </p:spPr>
        <p:txBody>
          <a:bodyPr/>
          <a:lstStyle/>
          <a:p>
            <a:r>
              <a:rPr lang="fi-FI" dirty="0"/>
              <a:t>Vaikutusten arviointi</a:t>
            </a:r>
          </a:p>
        </p:txBody>
      </p:sp>
      <p:sp>
        <p:nvSpPr>
          <p:cNvPr id="3" name="Sisällön paikkamerkki 2">
            <a:extLst>
              <a:ext uri="{FF2B5EF4-FFF2-40B4-BE49-F238E27FC236}">
                <a16:creationId xmlns:a16="http://schemas.microsoft.com/office/drawing/2014/main" id="{0FC26852-FF5E-4F3E-1C5A-AA7D25CAD1BA}"/>
              </a:ext>
            </a:extLst>
          </p:cNvPr>
          <p:cNvSpPr>
            <a:spLocks noGrp="1"/>
          </p:cNvSpPr>
          <p:nvPr>
            <p:ph idx="1"/>
          </p:nvPr>
        </p:nvSpPr>
        <p:spPr/>
        <p:txBody>
          <a:bodyPr/>
          <a:lstStyle/>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Vaikutusten arviointi on osa tuulivoimarakentamisen suunnittelua. Vaikutusten selvittämisen tarkoituksena on jo suunnittelun aikana saada tietoa suunnitteluratkaisujen merkityksestä ja siten parantaa lopullisen suunnitelman laatua. Vaikutusten selvittäminen perustuu alueelta käytössä oleviin perustietoihin, alueella suoritettuihin maastokäynteihin, osallisilta saataviin lähtötietoihin, lausuntoihin ja huomautuksiin sekä laadittavien suunnitelmien ympäristöä muuttavien ominaisuuksien analysointiin. </a:t>
            </a: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Merkittävien tuulivoimahankkeiden ympäristövaikutukset arvioidaan YVA-lain mukaisessa ympäristövaikutusten arviointimenettelyssä. </a:t>
            </a:r>
            <a:r>
              <a:rPr lang="fi-FI" sz="1800" dirty="0" err="1">
                <a:solidFill>
                  <a:srgbClr val="000000"/>
                </a:solidFill>
                <a:effectLst/>
                <a:latin typeface="Calibri" panose="020F0502020204030204" pitchFamily="34" charset="0"/>
                <a:ea typeface="Calibri" panose="020F0502020204030204" pitchFamily="34" charset="0"/>
                <a:cs typeface="Times New Roman (Leipäteksti, m"/>
              </a:rPr>
              <a:t>Vornankorven</a:t>
            </a:r>
            <a:r>
              <a:rPr lang="fi-FI" sz="1800" dirty="0">
                <a:solidFill>
                  <a:srgbClr val="000000"/>
                </a:solidFill>
                <a:effectLst/>
                <a:latin typeface="Calibri" panose="020F0502020204030204" pitchFamily="34" charset="0"/>
                <a:ea typeface="Calibri" panose="020F0502020204030204" pitchFamily="34" charset="0"/>
                <a:cs typeface="Times New Roman (Leipäteksti, m"/>
              </a:rPr>
              <a:t> alueelle suunniteltu tuulivoimapuisto ylittää YVA-hankeluettelon (1.2.2019) mukaisen rajan, jonka mukaan tuulivoimalahankkeissa sovelletaan ympäristövaikutusten arviointimenettelystä annetun lain mukaista arviointimenettelyä, kun yksittäisten laitosten lukumäärä on vähintään 10 kappaletta tai kokonaisteho vähintään 45 megawattia. </a:t>
            </a:r>
          </a:p>
          <a:p>
            <a:endParaRPr lang="fi-FI" dirty="0"/>
          </a:p>
        </p:txBody>
      </p:sp>
      <p:sp>
        <p:nvSpPr>
          <p:cNvPr id="4" name="Alatunnisteen paikkamerkki 3">
            <a:extLst>
              <a:ext uri="{FF2B5EF4-FFF2-40B4-BE49-F238E27FC236}">
                <a16:creationId xmlns:a16="http://schemas.microsoft.com/office/drawing/2014/main" id="{82EA8C47-270C-494B-6A3A-DDDC0539D650}"/>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B6136864-E735-E546-F130-3B0C7E51ADA1}"/>
              </a:ext>
            </a:extLst>
          </p:cNvPr>
          <p:cNvSpPr>
            <a:spLocks noGrp="1"/>
          </p:cNvSpPr>
          <p:nvPr>
            <p:ph type="sldNum" sz="quarter" idx="12"/>
          </p:nvPr>
        </p:nvSpPr>
        <p:spPr/>
        <p:txBody>
          <a:bodyPr/>
          <a:lstStyle/>
          <a:p>
            <a:fld id="{31160B98-140E-4345-B1A3-2A7247C42973}" type="slidenum">
              <a:rPr lang="fi-FI" smtClean="0"/>
              <a:t>72</a:t>
            </a:fld>
            <a:endParaRPr lang="fi-FI" dirty="0"/>
          </a:p>
        </p:txBody>
      </p:sp>
    </p:spTree>
    <p:extLst>
      <p:ext uri="{BB962C8B-B14F-4D97-AF65-F5344CB8AC3E}">
        <p14:creationId xmlns:p14="http://schemas.microsoft.com/office/powerpoint/2010/main" val="3126618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FC7042-FD7A-358D-4DFC-2DDCEBE74534}"/>
              </a:ext>
            </a:extLst>
          </p:cNvPr>
          <p:cNvSpPr>
            <a:spLocks noGrp="1"/>
          </p:cNvSpPr>
          <p:nvPr>
            <p:ph type="title"/>
          </p:nvPr>
        </p:nvSpPr>
        <p:spPr/>
        <p:txBody>
          <a:bodyPr/>
          <a:lstStyle/>
          <a:p>
            <a:r>
              <a:rPr lang="fi-FI" dirty="0"/>
              <a:t>Vaikutusten arviointi</a:t>
            </a:r>
          </a:p>
        </p:txBody>
      </p:sp>
      <p:sp>
        <p:nvSpPr>
          <p:cNvPr id="3" name="Sisällön paikkamerkki 2">
            <a:extLst>
              <a:ext uri="{FF2B5EF4-FFF2-40B4-BE49-F238E27FC236}">
                <a16:creationId xmlns:a16="http://schemas.microsoft.com/office/drawing/2014/main" id="{B64E84E5-39B4-C93A-8874-23973949EA78}"/>
              </a:ext>
            </a:extLst>
          </p:cNvPr>
          <p:cNvSpPr>
            <a:spLocks noGrp="1"/>
          </p:cNvSpPr>
          <p:nvPr>
            <p:ph idx="1"/>
          </p:nvPr>
        </p:nvSpPr>
        <p:spPr/>
        <p:txBody>
          <a:bodyPr/>
          <a:lstStyle/>
          <a:p>
            <a:pPr marL="431800" algn="just">
              <a:spcAft>
                <a:spcPts val="600"/>
              </a:spcAft>
              <a:tabLst>
                <a:tab pos="828040" algn="l"/>
                <a:tab pos="1656080" algn="l"/>
                <a:tab pos="2484120" algn="l"/>
                <a:tab pos="3312160" algn="l"/>
                <a:tab pos="4140835" algn="l"/>
                <a:tab pos="4968875" algn="l"/>
                <a:tab pos="5796915" algn="l"/>
              </a:tabLst>
            </a:pPr>
            <a:r>
              <a:rPr lang="fi-FI" sz="1800" dirty="0" err="1">
                <a:solidFill>
                  <a:srgbClr val="000000"/>
                </a:solidFill>
                <a:effectLst/>
                <a:latin typeface="Calibri" panose="020F0502020204030204" pitchFamily="34" charset="0"/>
                <a:ea typeface="Calibri" panose="020F0502020204030204" pitchFamily="34" charset="0"/>
                <a:cs typeface="Times New Roman (Leipäteksti, m"/>
              </a:rPr>
              <a:t>Vornankorven</a:t>
            </a:r>
            <a:r>
              <a:rPr lang="fi-FI" sz="1800" dirty="0">
                <a:solidFill>
                  <a:srgbClr val="000000"/>
                </a:solidFill>
                <a:effectLst/>
                <a:latin typeface="Calibri" panose="020F0502020204030204" pitchFamily="34" charset="0"/>
                <a:ea typeface="Calibri" panose="020F0502020204030204" pitchFamily="34" charset="0"/>
                <a:cs typeface="Times New Roman (Leipäteksti, m"/>
              </a:rPr>
              <a:t> hankkeen ennalta arvioidut painopistealueet vaikutustenarvioinnille ovat maisemavaikutukset, luontovaikutukset sekä vaikutukset ihmisiin, elinkeinoelämään ja aluetalouteen. YVA- ja kaavoitusprosessien aikana arvioidaan myös hankkeen suhdetta yleiskaavoitusta ohjaaviin suunnittelutasoihin. </a:t>
            </a:r>
          </a:p>
          <a:p>
            <a:pPr marL="431800" algn="just">
              <a:spcAft>
                <a:spcPts val="600"/>
              </a:spcAft>
              <a:tabLst>
                <a:tab pos="828040" algn="l"/>
                <a:tab pos="1656080" algn="l"/>
                <a:tab pos="2484120" algn="l"/>
                <a:tab pos="3312160" algn="l"/>
                <a:tab pos="4140835" algn="l"/>
                <a:tab pos="4968875" algn="l"/>
                <a:tab pos="5796915" algn="l"/>
              </a:tabLst>
            </a:pPr>
            <a:r>
              <a:rPr lang="fi-FI" sz="1800" dirty="0">
                <a:solidFill>
                  <a:srgbClr val="000000"/>
                </a:solidFill>
                <a:effectLst/>
                <a:latin typeface="Calibri" panose="020F0502020204030204" pitchFamily="34" charset="0"/>
                <a:ea typeface="Calibri" panose="020F0502020204030204" pitchFamily="34" charset="0"/>
                <a:cs typeface="Times New Roman (Leipäteksti, m"/>
              </a:rPr>
              <a:t>Tuulivoimaosayleiskaavan vaikutusten arviointi perustuu pääsääntöisesti YVA-menettelyn yhteydessä tehtyihin vaikutuksen arviointeihin sekä kaavoitusprosessin aikana lausuntojen, muistutusten sekä sidosryhmätyöskentelyn kautta esille tulleisiin vaikutuksiin.</a:t>
            </a:r>
          </a:p>
          <a:p>
            <a:pPr marL="0" indent="0">
              <a:buNone/>
            </a:pPr>
            <a:endParaRPr lang="fi-FI" dirty="0"/>
          </a:p>
        </p:txBody>
      </p:sp>
      <p:sp>
        <p:nvSpPr>
          <p:cNvPr id="4" name="Alatunnisteen paikkamerkki 3">
            <a:extLst>
              <a:ext uri="{FF2B5EF4-FFF2-40B4-BE49-F238E27FC236}">
                <a16:creationId xmlns:a16="http://schemas.microsoft.com/office/drawing/2014/main" id="{CDDEA2FB-7928-0386-6E72-BE4B3C0C1A7A}"/>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dirty="0"/>
          </a:p>
        </p:txBody>
      </p:sp>
      <p:sp>
        <p:nvSpPr>
          <p:cNvPr id="5" name="Dian numeron paikkamerkki 4">
            <a:extLst>
              <a:ext uri="{FF2B5EF4-FFF2-40B4-BE49-F238E27FC236}">
                <a16:creationId xmlns:a16="http://schemas.microsoft.com/office/drawing/2014/main" id="{3128C98B-A11B-2537-5710-5D007597733F}"/>
              </a:ext>
            </a:extLst>
          </p:cNvPr>
          <p:cNvSpPr>
            <a:spLocks noGrp="1"/>
          </p:cNvSpPr>
          <p:nvPr>
            <p:ph type="sldNum" sz="quarter" idx="12"/>
          </p:nvPr>
        </p:nvSpPr>
        <p:spPr/>
        <p:txBody>
          <a:bodyPr/>
          <a:lstStyle/>
          <a:p>
            <a:fld id="{31160B98-140E-4345-B1A3-2A7247C42973}" type="slidenum">
              <a:rPr lang="fi-FI" smtClean="0"/>
              <a:t>73</a:t>
            </a:fld>
            <a:endParaRPr lang="fi-FI" dirty="0"/>
          </a:p>
        </p:txBody>
      </p:sp>
    </p:spTree>
    <p:extLst>
      <p:ext uri="{BB962C8B-B14F-4D97-AF65-F5344CB8AC3E}">
        <p14:creationId xmlns:p14="http://schemas.microsoft.com/office/powerpoint/2010/main" val="2272494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534CB7-8B58-6630-C5C6-5574D0FC95D9}"/>
              </a:ext>
            </a:extLst>
          </p:cNvPr>
          <p:cNvSpPr>
            <a:spLocks noGrp="1"/>
          </p:cNvSpPr>
          <p:nvPr>
            <p:ph type="title"/>
          </p:nvPr>
        </p:nvSpPr>
        <p:spPr/>
        <p:txBody>
          <a:bodyPr/>
          <a:lstStyle/>
          <a:p>
            <a:r>
              <a:rPr lang="fi-FI" dirty="0"/>
              <a:t>Osalliset</a:t>
            </a:r>
          </a:p>
        </p:txBody>
      </p:sp>
      <p:sp>
        <p:nvSpPr>
          <p:cNvPr id="3" name="Sisällön paikkamerkki 2">
            <a:extLst>
              <a:ext uri="{FF2B5EF4-FFF2-40B4-BE49-F238E27FC236}">
                <a16:creationId xmlns:a16="http://schemas.microsoft.com/office/drawing/2014/main" id="{F898F6EA-09B3-2505-94CB-48483F33F6C4}"/>
              </a:ext>
            </a:extLst>
          </p:cNvPr>
          <p:cNvSpPr>
            <a:spLocks noGrp="1"/>
          </p:cNvSpPr>
          <p:nvPr>
            <p:ph idx="1"/>
          </p:nvPr>
        </p:nvSpPr>
        <p:spPr>
          <a:xfrm>
            <a:off x="838200" y="2015076"/>
            <a:ext cx="10515600" cy="4222235"/>
          </a:xfrm>
        </p:spPr>
        <p:txBody>
          <a:bodyPr>
            <a:normAutofit fontScale="47500" lnSpcReduction="20000"/>
          </a:bodyPr>
          <a:lstStyle/>
          <a:p>
            <a:pPr marL="203200" indent="0" algn="just">
              <a:spcAft>
                <a:spcPts val="600"/>
              </a:spcAft>
              <a:buNone/>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Osallisia ovat ne, joiden asumiseen, työhön tai muihin oloihin valmisteilla oleva kaava saattaa huomattavasti vaikuttaa:</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kaavan vaikutusalueen asukkaat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yritykset ja elinkeinonharjoittajat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virkistysalueiden käyttäjät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kaavan vaikutusalueen maanomistajat ja haltijat</a:t>
            </a:r>
          </a:p>
          <a:p>
            <a:pPr marL="203200" indent="0" algn="just">
              <a:spcAft>
                <a:spcPts val="600"/>
              </a:spcAft>
              <a:buNone/>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Yhteisöt, joiden toimialaa suunnittelussa käsitellään:</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asukkaita edustavat yhteisöt kuten asukasyhdistykset sekä kylätoimikunnat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tiettyä intressiä tai väestöryhmää edustavat yhteisöt kuten luonnonsuojeluyhdistykset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elinkeinonharjoittajia ja yrityksiä edustavat yhteisöt</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erityistehtäviä hoitavat yhteisöt tai yritykset kuten energia- ja vesilaitokset, kunnan hallintokunnat ja lautakunnat </a:t>
            </a:r>
          </a:p>
          <a:p>
            <a:pPr marL="431800" algn="just">
              <a:spcAft>
                <a:spcPts val="600"/>
              </a:spcAft>
              <a:tabLst>
                <a:tab pos="828040" algn="l"/>
                <a:tab pos="1656080" algn="l"/>
                <a:tab pos="2484120" algn="l"/>
                <a:tab pos="3312160" algn="l"/>
                <a:tab pos="4140835" algn="l"/>
                <a:tab pos="4968875" algn="l"/>
                <a:tab pos="5796915" algn="l"/>
              </a:tabLst>
            </a:pPr>
            <a:r>
              <a:rPr lang="fi-FI" sz="3400" dirty="0">
                <a:solidFill>
                  <a:srgbClr val="000000"/>
                </a:solidFill>
                <a:effectLst/>
                <a:latin typeface="Calibri" panose="020F0502020204030204" pitchFamily="34" charset="0"/>
                <a:ea typeface="Calibri" panose="020F0502020204030204" pitchFamily="34" charset="0"/>
                <a:cs typeface="Times New Roman (Leipäteksti, m"/>
              </a:rPr>
              <a:t>viranomaiset, joiden toimialaa suunnittelussa käsitellään</a:t>
            </a:r>
          </a:p>
          <a:p>
            <a:endParaRPr lang="fi-FI" dirty="0"/>
          </a:p>
        </p:txBody>
      </p:sp>
      <p:sp>
        <p:nvSpPr>
          <p:cNvPr id="5" name="Dian numeron paikkamerkki 4">
            <a:extLst>
              <a:ext uri="{FF2B5EF4-FFF2-40B4-BE49-F238E27FC236}">
                <a16:creationId xmlns:a16="http://schemas.microsoft.com/office/drawing/2014/main" id="{AD370D80-ADF9-3048-7BFB-09B8399D9768}"/>
              </a:ext>
            </a:extLst>
          </p:cNvPr>
          <p:cNvSpPr>
            <a:spLocks noGrp="1"/>
          </p:cNvSpPr>
          <p:nvPr>
            <p:ph type="sldNum" sz="quarter" idx="12"/>
          </p:nvPr>
        </p:nvSpPr>
        <p:spPr/>
        <p:txBody>
          <a:bodyPr/>
          <a:lstStyle/>
          <a:p>
            <a:fld id="{31160B98-140E-4345-B1A3-2A7247C42973}" type="slidenum">
              <a:rPr lang="fi-FI" smtClean="0"/>
              <a:t>74</a:t>
            </a:fld>
            <a:endParaRPr lang="fi-FI" dirty="0"/>
          </a:p>
        </p:txBody>
      </p:sp>
    </p:spTree>
    <p:extLst>
      <p:ext uri="{BB962C8B-B14F-4D97-AF65-F5344CB8AC3E}">
        <p14:creationId xmlns:p14="http://schemas.microsoft.com/office/powerpoint/2010/main" val="2379927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CE3CF55-E7F9-998D-F9F6-A2256D70D81D}"/>
              </a:ext>
            </a:extLst>
          </p:cNvPr>
          <p:cNvSpPr>
            <a:spLocks noGrp="1"/>
          </p:cNvSpPr>
          <p:nvPr>
            <p:ph sz="half" idx="1"/>
          </p:nvPr>
        </p:nvSpPr>
        <p:spPr>
          <a:xfrm>
            <a:off x="838200" y="2192694"/>
            <a:ext cx="4952990" cy="3927306"/>
          </a:xfrm>
        </p:spPr>
        <p:txBody>
          <a:bodyPr>
            <a:normAutofit fontScale="85000" lnSpcReduction="20000"/>
          </a:bodyPr>
          <a:lstStyle/>
          <a:p>
            <a:endParaRPr lang="fi-FI" dirty="0"/>
          </a:p>
          <a:p>
            <a:r>
              <a:rPr lang="fi-FI" dirty="0"/>
              <a:t>Pohjois-Savon ELY-keskus</a:t>
            </a:r>
          </a:p>
          <a:p>
            <a:r>
              <a:rPr lang="fi-FI" dirty="0"/>
              <a:t>Pielaveden kunta</a:t>
            </a:r>
          </a:p>
          <a:p>
            <a:r>
              <a:rPr lang="fi-FI" dirty="0"/>
              <a:t>Kuopion kaupunki</a:t>
            </a:r>
          </a:p>
          <a:p>
            <a:r>
              <a:rPr lang="fi-FI" dirty="0"/>
              <a:t>Tervon kunta</a:t>
            </a:r>
          </a:p>
          <a:p>
            <a:r>
              <a:rPr lang="fi-FI" dirty="0"/>
              <a:t>Pohjois-Savon liitto</a:t>
            </a:r>
          </a:p>
          <a:p>
            <a:r>
              <a:rPr lang="fi-FI" dirty="0"/>
              <a:t>Pohjois-Savon alueellinen vastuumuseo</a:t>
            </a:r>
          </a:p>
          <a:p>
            <a:r>
              <a:rPr lang="fi-FI" dirty="0"/>
              <a:t>Ylä-Savon sote</a:t>
            </a:r>
          </a:p>
          <a:p>
            <a:r>
              <a:rPr lang="fi-FI" dirty="0"/>
              <a:t>Metsähallitus, luontopalvelut</a:t>
            </a:r>
          </a:p>
          <a:p>
            <a:r>
              <a:rPr lang="fi-FI" dirty="0"/>
              <a:t>Metsäkeskus</a:t>
            </a:r>
          </a:p>
          <a:p>
            <a:r>
              <a:rPr lang="fi-FI" dirty="0"/>
              <a:t>Puolustusvoimat</a:t>
            </a:r>
          </a:p>
          <a:p>
            <a:endParaRPr lang="fi-FI" dirty="0"/>
          </a:p>
        </p:txBody>
      </p:sp>
      <p:sp>
        <p:nvSpPr>
          <p:cNvPr id="3" name="Sisällön paikkamerkki 2">
            <a:extLst>
              <a:ext uri="{FF2B5EF4-FFF2-40B4-BE49-F238E27FC236}">
                <a16:creationId xmlns:a16="http://schemas.microsoft.com/office/drawing/2014/main" id="{FA5851E5-131F-620D-D9A7-5CD67DA17671}"/>
              </a:ext>
            </a:extLst>
          </p:cNvPr>
          <p:cNvSpPr>
            <a:spLocks noGrp="1"/>
          </p:cNvSpPr>
          <p:nvPr>
            <p:ph sz="half" idx="2"/>
          </p:nvPr>
        </p:nvSpPr>
        <p:spPr/>
        <p:txBody>
          <a:bodyPr>
            <a:normAutofit fontScale="77500" lnSpcReduction="20000"/>
          </a:bodyPr>
          <a:lstStyle/>
          <a:p>
            <a:r>
              <a:rPr lang="fi-FI" dirty="0"/>
              <a:t>Pohjois-Savon pelastuslaitos</a:t>
            </a:r>
          </a:p>
          <a:p>
            <a:r>
              <a:rPr lang="fi-FI" dirty="0" err="1"/>
              <a:t>Traficom</a:t>
            </a:r>
            <a:endParaRPr lang="fi-FI" dirty="0"/>
          </a:p>
          <a:p>
            <a:r>
              <a:rPr lang="fi-FI" dirty="0" err="1"/>
              <a:t>Fingrid</a:t>
            </a:r>
            <a:r>
              <a:rPr lang="fi-FI" dirty="0"/>
              <a:t> Oyj</a:t>
            </a:r>
          </a:p>
          <a:p>
            <a:r>
              <a:rPr lang="fi-FI" dirty="0"/>
              <a:t>Savon Voima Verkko Oy</a:t>
            </a:r>
          </a:p>
          <a:p>
            <a:r>
              <a:rPr lang="fi-FI" dirty="0"/>
              <a:t>Pohjois-Savon riistakeskus</a:t>
            </a:r>
          </a:p>
          <a:p>
            <a:r>
              <a:rPr lang="fi-FI" dirty="0"/>
              <a:t>Pielaveden riistanhoitoyhdistys</a:t>
            </a:r>
          </a:p>
          <a:p>
            <a:r>
              <a:rPr lang="fi-FI" dirty="0"/>
              <a:t>MTK Pielavesi ry</a:t>
            </a:r>
          </a:p>
          <a:p>
            <a:r>
              <a:rPr lang="fi-FI" dirty="0"/>
              <a:t>Metsänhoitoyhdistys Pohjois-Savo</a:t>
            </a:r>
          </a:p>
          <a:p>
            <a:r>
              <a:rPr lang="fi-FI" dirty="0"/>
              <a:t>Pohjois-Savon luonnonsuojelupiiri ry</a:t>
            </a:r>
          </a:p>
          <a:p>
            <a:r>
              <a:rPr lang="fi-FI" dirty="0"/>
              <a:t>Lintuyhdistys Kuikka ry</a:t>
            </a:r>
          </a:p>
          <a:p>
            <a:r>
              <a:rPr lang="fi-FI" dirty="0"/>
              <a:t>Pielaveden mökkiläisneuvosto</a:t>
            </a:r>
          </a:p>
          <a:p>
            <a:endParaRPr lang="fi-FI" dirty="0"/>
          </a:p>
        </p:txBody>
      </p:sp>
      <p:sp>
        <p:nvSpPr>
          <p:cNvPr id="4" name="Alatunnisteen paikkamerkki 3">
            <a:extLst>
              <a:ext uri="{FF2B5EF4-FFF2-40B4-BE49-F238E27FC236}">
                <a16:creationId xmlns:a16="http://schemas.microsoft.com/office/drawing/2014/main" id="{9F09B433-E877-FC18-36FE-0B7A72B82786}"/>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8FB4269E-89A9-E117-907B-0D2AF78EAD59}"/>
              </a:ext>
            </a:extLst>
          </p:cNvPr>
          <p:cNvSpPr>
            <a:spLocks noGrp="1"/>
          </p:cNvSpPr>
          <p:nvPr>
            <p:ph type="sldNum" sz="quarter" idx="12"/>
          </p:nvPr>
        </p:nvSpPr>
        <p:spPr/>
        <p:txBody>
          <a:bodyPr/>
          <a:lstStyle/>
          <a:p>
            <a:fld id="{31160B98-140E-4345-B1A3-2A7247C42973}" type="slidenum">
              <a:rPr lang="fi-FI" smtClean="0"/>
              <a:t>75</a:t>
            </a:fld>
            <a:endParaRPr lang="fi-FI"/>
          </a:p>
        </p:txBody>
      </p:sp>
      <p:sp>
        <p:nvSpPr>
          <p:cNvPr id="6" name="Otsikko 5">
            <a:extLst>
              <a:ext uri="{FF2B5EF4-FFF2-40B4-BE49-F238E27FC236}">
                <a16:creationId xmlns:a16="http://schemas.microsoft.com/office/drawing/2014/main" id="{ED6E44B5-1E9D-429C-968D-1D978ECD06D4}"/>
              </a:ext>
            </a:extLst>
          </p:cNvPr>
          <p:cNvSpPr>
            <a:spLocks noGrp="1"/>
          </p:cNvSpPr>
          <p:nvPr>
            <p:ph type="title"/>
          </p:nvPr>
        </p:nvSpPr>
        <p:spPr>
          <a:xfrm>
            <a:off x="842682" y="956795"/>
            <a:ext cx="10697880" cy="853344"/>
          </a:xfrm>
        </p:spPr>
        <p:txBody>
          <a:bodyPr/>
          <a:lstStyle/>
          <a:p>
            <a:r>
              <a:rPr lang="fi-FI" dirty="0"/>
              <a:t>Osalliset</a:t>
            </a:r>
          </a:p>
        </p:txBody>
      </p:sp>
    </p:spTree>
    <p:extLst>
      <p:ext uri="{BB962C8B-B14F-4D97-AF65-F5344CB8AC3E}">
        <p14:creationId xmlns:p14="http://schemas.microsoft.com/office/powerpoint/2010/main" val="4218464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A03AE8-2E41-0A24-0F81-8550E5B9704B}"/>
              </a:ext>
            </a:extLst>
          </p:cNvPr>
          <p:cNvSpPr>
            <a:spLocks noGrp="1"/>
          </p:cNvSpPr>
          <p:nvPr>
            <p:ph type="title"/>
          </p:nvPr>
        </p:nvSpPr>
        <p:spPr/>
        <p:txBody>
          <a:bodyPr/>
          <a:lstStyle/>
          <a:p>
            <a:r>
              <a:rPr lang="fi-FI" dirty="0"/>
              <a:t>Valmisteluvaiheen kuuleminen</a:t>
            </a:r>
          </a:p>
        </p:txBody>
      </p:sp>
      <p:sp>
        <p:nvSpPr>
          <p:cNvPr id="3" name="Sisällön paikkamerkki 2">
            <a:extLst>
              <a:ext uri="{FF2B5EF4-FFF2-40B4-BE49-F238E27FC236}">
                <a16:creationId xmlns:a16="http://schemas.microsoft.com/office/drawing/2014/main" id="{759CD387-94F7-CF70-31DF-FEBE1AC5C035}"/>
              </a:ext>
            </a:extLst>
          </p:cNvPr>
          <p:cNvSpPr>
            <a:spLocks noGrp="1"/>
          </p:cNvSpPr>
          <p:nvPr>
            <p:ph idx="1"/>
          </p:nvPr>
        </p:nvSpPr>
        <p:spPr/>
        <p:txBody>
          <a:bodyPr>
            <a:normAutofit/>
          </a:bodyPr>
          <a:lstStyle/>
          <a:p>
            <a:r>
              <a:rPr lang="fi-FI" sz="2400" dirty="0"/>
              <a:t>Maankäyttö- ja rakennuslain 63 §:n ja maankäyttö- ja rakennusasetuksen 30 §:n mukaisesti osallistumis- ja arviointisuunnitelma on nähtävillä </a:t>
            </a:r>
            <a:r>
              <a:rPr lang="fi-FI" sz="2400" dirty="0">
                <a:solidFill>
                  <a:srgbClr val="FF0000"/>
                </a:solidFill>
              </a:rPr>
              <a:t>7.8. – 6.9.2023 </a:t>
            </a:r>
            <a:r>
              <a:rPr lang="fi-FI" sz="2400" dirty="0"/>
              <a:t>Pielaveden kunnan internetsivuilla sekä Pielaveden kunnan ympäristöosastolla, os. Puustellintie 10. Osallisilla ja kuntalaisilla on mahdollisuus esittää kirjallinen mielipiteensä </a:t>
            </a:r>
            <a:r>
              <a:rPr lang="fi-FI" sz="2400" dirty="0" err="1"/>
              <a:t>nähtävilläoloaikana</a:t>
            </a:r>
            <a:r>
              <a:rPr lang="fi-FI" sz="2400" dirty="0"/>
              <a:t> osallistumis- ja arviointisuunnitelmasta. Kirjalliset mielipiteet on toimitettava Pielaveden kunnan ympäristöosastolle </a:t>
            </a:r>
            <a:r>
              <a:rPr lang="fi-FI" sz="2400" dirty="0">
                <a:solidFill>
                  <a:srgbClr val="FF0000"/>
                </a:solidFill>
              </a:rPr>
              <a:t>kirjeitse os. Puustellintie 10, 72400 Pielavesi tai sähköpostitse osoitteeseen ymparisto@pielavesi.fi ennen </a:t>
            </a:r>
            <a:r>
              <a:rPr lang="fi-FI" sz="2400" dirty="0" err="1">
                <a:solidFill>
                  <a:srgbClr val="FF0000"/>
                </a:solidFill>
              </a:rPr>
              <a:t>nähtävilläolon</a:t>
            </a:r>
            <a:r>
              <a:rPr lang="fi-FI" sz="2400" dirty="0">
                <a:solidFill>
                  <a:srgbClr val="FF0000"/>
                </a:solidFill>
              </a:rPr>
              <a:t> päättymistä</a:t>
            </a:r>
            <a:r>
              <a:rPr lang="fi-FI" sz="2400" dirty="0"/>
              <a:t>.</a:t>
            </a:r>
          </a:p>
        </p:txBody>
      </p:sp>
      <p:sp>
        <p:nvSpPr>
          <p:cNvPr id="4" name="Alatunnisteen paikkamerkki 3">
            <a:extLst>
              <a:ext uri="{FF2B5EF4-FFF2-40B4-BE49-F238E27FC236}">
                <a16:creationId xmlns:a16="http://schemas.microsoft.com/office/drawing/2014/main" id="{41A6ED2D-171A-88F5-F8CE-BDEC39EAD1F1}"/>
              </a:ext>
            </a:extLst>
          </p:cNvPr>
          <p:cNvSpPr>
            <a:spLocks noGrp="1"/>
          </p:cNvSpPr>
          <p:nvPr>
            <p:ph type="ftr" sz="quarter" idx="11"/>
          </p:nvPr>
        </p:nvSpPr>
        <p:spPr>
          <a:xfrm>
            <a:off x="838200" y="6366456"/>
            <a:ext cx="3677992" cy="346055"/>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rgbClr val="EB5C1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Esityksen nimi ja päivämäärä</a:t>
            </a:r>
          </a:p>
        </p:txBody>
      </p:sp>
      <p:sp>
        <p:nvSpPr>
          <p:cNvPr id="5" name="Dian numeron paikkamerkki 4">
            <a:extLst>
              <a:ext uri="{FF2B5EF4-FFF2-40B4-BE49-F238E27FC236}">
                <a16:creationId xmlns:a16="http://schemas.microsoft.com/office/drawing/2014/main" id="{7482415E-C1BD-31DB-8B86-1DD05AE7BC6A}"/>
              </a:ext>
            </a:extLst>
          </p:cNvPr>
          <p:cNvSpPr>
            <a:spLocks noGrp="1"/>
          </p:cNvSpPr>
          <p:nvPr>
            <p:ph type="sldNum" sz="quarter" idx="12"/>
          </p:nvPr>
        </p:nvSpPr>
        <p:spPr/>
        <p:txBody>
          <a:bodyPr/>
          <a:lstStyle/>
          <a:p>
            <a:fld id="{31160B98-140E-4345-B1A3-2A7247C42973}" type="slidenum">
              <a:rPr lang="fi-FI" smtClean="0"/>
              <a:t>76</a:t>
            </a:fld>
            <a:endParaRPr lang="fi-FI" dirty="0"/>
          </a:p>
        </p:txBody>
      </p:sp>
    </p:spTree>
    <p:extLst>
      <p:ext uri="{BB962C8B-B14F-4D97-AF65-F5344CB8AC3E}">
        <p14:creationId xmlns:p14="http://schemas.microsoft.com/office/powerpoint/2010/main" val="1062271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13331CED-65B2-A3F5-6493-27C88519DBE5}"/>
              </a:ext>
            </a:extLst>
          </p:cNvPr>
          <p:cNvSpPr>
            <a:spLocks noGrp="1"/>
          </p:cNvSpPr>
          <p:nvPr>
            <p:ph type="ftr" sz="quarter" idx="11"/>
          </p:nvPr>
        </p:nvSpPr>
        <p:spPr/>
        <p:txBody>
          <a:bodyPr/>
          <a:lstStyle/>
          <a:p>
            <a:r>
              <a:rPr lang="fi-FI"/>
              <a:t>Esityksen nimi ja päivämäärä</a:t>
            </a:r>
          </a:p>
        </p:txBody>
      </p:sp>
      <p:sp>
        <p:nvSpPr>
          <p:cNvPr id="5" name="Dian numeron paikkamerkki 4">
            <a:extLst>
              <a:ext uri="{FF2B5EF4-FFF2-40B4-BE49-F238E27FC236}">
                <a16:creationId xmlns:a16="http://schemas.microsoft.com/office/drawing/2014/main" id="{41F441F8-B7DB-9D31-8356-7F81D5D9204C}"/>
              </a:ext>
            </a:extLst>
          </p:cNvPr>
          <p:cNvSpPr>
            <a:spLocks noGrp="1"/>
          </p:cNvSpPr>
          <p:nvPr>
            <p:ph type="sldNum" sz="quarter" idx="12"/>
          </p:nvPr>
        </p:nvSpPr>
        <p:spPr/>
        <p:txBody>
          <a:bodyPr/>
          <a:lstStyle/>
          <a:p>
            <a:fld id="{31160B98-140E-4345-B1A3-2A7247C42973}" type="slidenum">
              <a:rPr lang="fi-FI" smtClean="0"/>
              <a:t>77</a:t>
            </a:fld>
            <a:endParaRPr lang="fi-FI"/>
          </a:p>
        </p:txBody>
      </p:sp>
      <p:sp>
        <p:nvSpPr>
          <p:cNvPr id="6" name="Otsikko 5">
            <a:extLst>
              <a:ext uri="{FF2B5EF4-FFF2-40B4-BE49-F238E27FC236}">
                <a16:creationId xmlns:a16="http://schemas.microsoft.com/office/drawing/2014/main" id="{A834D7A4-E6DD-A3F1-BBAA-08B5E513BA53}"/>
              </a:ext>
            </a:extLst>
          </p:cNvPr>
          <p:cNvSpPr>
            <a:spLocks noGrp="1"/>
          </p:cNvSpPr>
          <p:nvPr>
            <p:ph type="title"/>
          </p:nvPr>
        </p:nvSpPr>
        <p:spPr/>
        <p:txBody>
          <a:bodyPr/>
          <a:lstStyle/>
          <a:p>
            <a:r>
              <a:rPr lang="fi-FI" dirty="0"/>
              <a:t>Yhteystiedot</a:t>
            </a:r>
          </a:p>
        </p:txBody>
      </p:sp>
      <p:pic>
        <p:nvPicPr>
          <p:cNvPr id="14" name="Sisällön paikkamerkki 13">
            <a:extLst>
              <a:ext uri="{FF2B5EF4-FFF2-40B4-BE49-F238E27FC236}">
                <a16:creationId xmlns:a16="http://schemas.microsoft.com/office/drawing/2014/main" id="{A3E080A6-3AAC-2824-42A4-AE77ED53D6E8}"/>
              </a:ext>
            </a:extLst>
          </p:cNvPr>
          <p:cNvPicPr>
            <a:picLocks noGrp="1" noChangeAspect="1"/>
          </p:cNvPicPr>
          <p:nvPr>
            <p:ph sz="half" idx="2"/>
          </p:nvPr>
        </p:nvPicPr>
        <p:blipFill>
          <a:blip r:embed="rId2"/>
          <a:stretch>
            <a:fillRect/>
          </a:stretch>
        </p:blipFill>
        <p:spPr>
          <a:xfrm>
            <a:off x="6400800" y="2535335"/>
            <a:ext cx="4953000" cy="2227001"/>
          </a:xfrm>
        </p:spPr>
      </p:pic>
      <p:pic>
        <p:nvPicPr>
          <p:cNvPr id="9" name="Sisällön paikkamerkki 8">
            <a:extLst>
              <a:ext uri="{FF2B5EF4-FFF2-40B4-BE49-F238E27FC236}">
                <a16:creationId xmlns:a16="http://schemas.microsoft.com/office/drawing/2014/main" id="{0885F25C-A03E-59BB-D7FA-6C98FE5C33E2}"/>
              </a:ext>
            </a:extLst>
          </p:cNvPr>
          <p:cNvPicPr>
            <a:picLocks noGrp="1" noChangeAspect="1"/>
          </p:cNvPicPr>
          <p:nvPr>
            <p:ph sz="half" idx="1"/>
          </p:nvPr>
        </p:nvPicPr>
        <p:blipFill>
          <a:blip r:embed="rId3"/>
          <a:stretch>
            <a:fillRect/>
          </a:stretch>
        </p:blipFill>
        <p:spPr>
          <a:xfrm>
            <a:off x="838200" y="1600716"/>
            <a:ext cx="4663472" cy="4425791"/>
          </a:xfrm>
        </p:spPr>
      </p:pic>
    </p:spTree>
    <p:extLst>
      <p:ext uri="{BB962C8B-B14F-4D97-AF65-F5344CB8AC3E}">
        <p14:creationId xmlns:p14="http://schemas.microsoft.com/office/powerpoint/2010/main" val="2220254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2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31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722A-8019-DE0A-EC4F-5E025A3B072F}"/>
              </a:ext>
            </a:extLst>
          </p:cNvPr>
          <p:cNvSpPr>
            <a:spLocks noGrp="1"/>
          </p:cNvSpPr>
          <p:nvPr>
            <p:ph type="title"/>
          </p:nvPr>
        </p:nvSpPr>
        <p:spPr>
          <a:xfrm>
            <a:off x="628031" y="1053112"/>
            <a:ext cx="5690586" cy="612000"/>
          </a:xfrm>
        </p:spPr>
        <p:txBody>
          <a:bodyPr/>
          <a:lstStyle/>
          <a:p>
            <a:r>
              <a:rPr lang="fi-FI">
                <a:latin typeface="Sporting Grotesque"/>
              </a:rPr>
              <a:t>Timo Laitinen</a:t>
            </a:r>
          </a:p>
        </p:txBody>
      </p:sp>
      <p:sp>
        <p:nvSpPr>
          <p:cNvPr id="4" name="Title 1">
            <a:extLst>
              <a:ext uri="{FF2B5EF4-FFF2-40B4-BE49-F238E27FC236}">
                <a16:creationId xmlns:a16="http://schemas.microsoft.com/office/drawing/2014/main" id="{78260F7B-22C5-BEFE-25BA-A47AC717D108}"/>
              </a:ext>
            </a:extLst>
          </p:cNvPr>
          <p:cNvSpPr txBox="1">
            <a:spLocks/>
          </p:cNvSpPr>
          <p:nvPr/>
        </p:nvSpPr>
        <p:spPr>
          <a:xfrm>
            <a:off x="519770" y="3789865"/>
            <a:ext cx="3773756" cy="612000"/>
          </a:xfrm>
          <a:prstGeom prst="rect">
            <a:avLst/>
          </a:prstGeom>
        </p:spPr>
        <p:txBody>
          <a:bodyPr vert="horz" lIns="36000" tIns="0" rIns="36000" bIns="0" rtlCol="0" anchor="t">
            <a:noAutofit/>
          </a:bodyPr>
          <a:lstStyle>
            <a:lvl1pPr algn="l" defTabSz="914400" rtl="0" eaLnBrk="1" latinLnBrk="0" hangingPunct="1">
              <a:lnSpc>
                <a:spcPct val="90000"/>
              </a:lnSpc>
              <a:spcBef>
                <a:spcPct val="0"/>
              </a:spcBef>
              <a:buNone/>
              <a:defRPr sz="2800" b="1" kern="1200">
                <a:solidFill>
                  <a:schemeClr val="bg1"/>
                </a:solidFill>
                <a:latin typeface="Sporting Grotesque"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2800" b="1" i="0" u="none" strike="noStrike" kern="1200" cap="none" spc="0" normalizeH="0" baseline="0" noProof="0" dirty="0">
                <a:ln>
                  <a:noFill/>
                </a:ln>
                <a:solidFill>
                  <a:srgbClr val="FFFFFF"/>
                </a:solidFill>
                <a:effectLst/>
                <a:uLnTx/>
                <a:uFillTx/>
                <a:latin typeface="Sporting Grotesque"/>
                <a:ea typeface="+mj-ea"/>
                <a:cs typeface="+mj-cs"/>
              </a:rPr>
              <a:t>Anton Sihvonen</a:t>
            </a:r>
          </a:p>
        </p:txBody>
      </p:sp>
      <p:sp>
        <p:nvSpPr>
          <p:cNvPr id="12" name="Text Placeholder 4">
            <a:extLst>
              <a:ext uri="{FF2B5EF4-FFF2-40B4-BE49-F238E27FC236}">
                <a16:creationId xmlns:a16="http://schemas.microsoft.com/office/drawing/2014/main" id="{61D63427-84D5-46B9-968C-3EE93271F62C}"/>
              </a:ext>
            </a:extLst>
          </p:cNvPr>
          <p:cNvSpPr txBox="1">
            <a:spLocks/>
          </p:cNvSpPr>
          <p:nvPr/>
        </p:nvSpPr>
        <p:spPr>
          <a:xfrm>
            <a:off x="628031" y="1548117"/>
            <a:ext cx="4433608" cy="964576"/>
          </a:xfrm>
          <a:prstGeom prst="rect">
            <a:avLst/>
          </a:prstGeom>
        </p:spPr>
        <p:txBody>
          <a:bodyPr vert="horz" lIns="36000" tIns="36000" rIns="36000" bIns="36000" rtlCol="0" anchor="t">
            <a:noAutofit/>
          </a:bodyPr>
          <a:lstStyle>
            <a:lvl1pPr marL="0" indent="0" algn="l" defTabSz="685800" rtl="0" eaLnBrk="1" latinLnBrk="0" hangingPunct="1">
              <a:lnSpc>
                <a:spcPct val="100000"/>
              </a:lnSpc>
              <a:spcBef>
                <a:spcPts val="225"/>
              </a:spcBef>
              <a:spcAft>
                <a:spcPts val="225"/>
              </a:spcAft>
              <a:buFont typeface="Arial"/>
              <a:buNone/>
              <a:defRPr lang="en-GB" sz="1200" kern="1200">
                <a:solidFill>
                  <a:schemeClr val="accent2"/>
                </a:solidFill>
                <a:latin typeface="Sporting Grotesque" pitchFamily="2" charset="0"/>
                <a:ea typeface="+mn-ea"/>
                <a:cs typeface="Arial" panose="020B0604020202020204" pitchFamily="34" charset="0"/>
              </a:defRPr>
            </a:lvl1pPr>
            <a:lvl2pPr marL="108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2pPr>
            <a:lvl3pPr marL="216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3pPr>
            <a:lvl4pPr marL="324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4pPr>
            <a:lvl5pPr marL="432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a:ln>
                  <a:noFill/>
                </a:ln>
                <a:solidFill>
                  <a:srgbClr val="A5D6BE"/>
                </a:solidFill>
                <a:effectLst/>
                <a:uLnTx/>
                <a:uFillTx/>
                <a:latin typeface="Sporting Grotesque"/>
                <a:ea typeface="+mn-ea"/>
                <a:cs typeface="Arial"/>
              </a:rPr>
              <a:t>Hankekehityspäällikkö</a:t>
            </a:r>
            <a:br>
              <a:rPr kumimoji="0" lang="fi-FI" sz="1200" b="0" i="0" u="none" strike="noStrike" kern="1200" cap="none" spc="0" normalizeH="0" baseline="0" noProof="0">
                <a:ln>
                  <a:noFill/>
                </a:ln>
                <a:solidFill>
                  <a:srgbClr val="A5D6BE"/>
                </a:solidFill>
                <a:effectLst/>
                <a:uLnTx/>
                <a:uFillTx/>
                <a:latin typeface="Sporting Grotesque"/>
                <a:ea typeface="+mn-ea"/>
                <a:cs typeface="Arial"/>
              </a:rPr>
            </a:br>
            <a:endParaRPr kumimoji="0" lang="fi-FI" sz="1200" b="0" i="0" u="none" strike="noStrike" kern="1200" cap="none" spc="0" normalizeH="0" baseline="0" noProof="0">
              <a:ln>
                <a:noFill/>
              </a:ln>
              <a:solidFill>
                <a:srgbClr val="A5D6BE"/>
              </a:solidFill>
              <a:effectLst/>
              <a:uLnTx/>
              <a:uFillTx/>
              <a:latin typeface="Sporting Grotesque" pitchFamily="2" charset="0"/>
              <a:ea typeface="+mn-ea"/>
              <a:cs typeface="Arial" panose="020B0604020202020204" pitchFamily="34" charset="0"/>
            </a:endParaRPr>
          </a:p>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a:ln>
                  <a:noFill/>
                </a:ln>
                <a:solidFill>
                  <a:srgbClr val="A5D6BE"/>
                </a:solidFill>
                <a:effectLst/>
                <a:uLnTx/>
                <a:uFillTx/>
                <a:latin typeface="Sporting Grotesque" pitchFamily="2" charset="0"/>
                <a:ea typeface="+mn-ea"/>
                <a:cs typeface="Arial" panose="020B0604020202020204" pitchFamily="34" charset="0"/>
              </a:rPr>
              <a:t>+358 40 550 5500</a:t>
            </a:r>
          </a:p>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a:ln>
                  <a:noFill/>
                </a:ln>
                <a:solidFill>
                  <a:srgbClr val="A5D6BE"/>
                </a:solidFill>
                <a:effectLst/>
                <a:uLnTx/>
                <a:uFillTx/>
                <a:latin typeface="Sporting Grotesque"/>
                <a:ea typeface="+mn-ea"/>
                <a:cs typeface="Arial"/>
              </a:rPr>
              <a:t>timo.laitinen@ilmatar.fi</a:t>
            </a:r>
          </a:p>
        </p:txBody>
      </p:sp>
      <p:sp>
        <p:nvSpPr>
          <p:cNvPr id="6" name="Text Placeholder 4">
            <a:extLst>
              <a:ext uri="{FF2B5EF4-FFF2-40B4-BE49-F238E27FC236}">
                <a16:creationId xmlns:a16="http://schemas.microsoft.com/office/drawing/2014/main" id="{72C87B77-AACC-D3BB-E9BA-47FD248568DF}"/>
              </a:ext>
            </a:extLst>
          </p:cNvPr>
          <p:cNvSpPr txBox="1">
            <a:spLocks/>
          </p:cNvSpPr>
          <p:nvPr/>
        </p:nvSpPr>
        <p:spPr>
          <a:xfrm>
            <a:off x="519770" y="4384327"/>
            <a:ext cx="4433608" cy="964576"/>
          </a:xfrm>
          <a:prstGeom prst="rect">
            <a:avLst/>
          </a:prstGeom>
        </p:spPr>
        <p:txBody>
          <a:bodyPr vert="horz" lIns="36000" tIns="36000" rIns="36000" bIns="36000" rtlCol="0" anchor="t">
            <a:noAutofit/>
          </a:bodyPr>
          <a:lstStyle>
            <a:lvl1pPr marL="0" indent="0" algn="l" defTabSz="685800" rtl="0" eaLnBrk="1" latinLnBrk="0" hangingPunct="1">
              <a:lnSpc>
                <a:spcPct val="100000"/>
              </a:lnSpc>
              <a:spcBef>
                <a:spcPts val="225"/>
              </a:spcBef>
              <a:spcAft>
                <a:spcPts val="225"/>
              </a:spcAft>
              <a:buFont typeface="Arial"/>
              <a:buNone/>
              <a:defRPr lang="en-GB" sz="1200" kern="1200">
                <a:solidFill>
                  <a:schemeClr val="accent2"/>
                </a:solidFill>
                <a:latin typeface="Sporting Grotesque" pitchFamily="2" charset="0"/>
                <a:ea typeface="+mn-ea"/>
                <a:cs typeface="Arial" panose="020B0604020202020204" pitchFamily="34" charset="0"/>
              </a:defRPr>
            </a:lvl1pPr>
            <a:lvl2pPr marL="108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2pPr>
            <a:lvl3pPr marL="216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3pPr>
            <a:lvl4pPr marL="324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4pPr>
            <a:lvl5pPr marL="432000" indent="0" algn="l" defTabSz="685800" rtl="0" eaLnBrk="1" latinLnBrk="0" hangingPunct="1">
              <a:lnSpc>
                <a:spcPct val="100000"/>
              </a:lnSpc>
              <a:spcBef>
                <a:spcPts val="225"/>
              </a:spcBef>
              <a:spcAft>
                <a:spcPts val="225"/>
              </a:spcAft>
              <a:buFont typeface="Arial"/>
              <a:buNone/>
              <a:tabLst/>
              <a:defRPr lang="en-GB" sz="1200" kern="1200">
                <a:solidFill>
                  <a:schemeClr val="accent2"/>
                </a:solidFill>
                <a:latin typeface="Sporting Grotesque"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dirty="0">
                <a:ln>
                  <a:noFill/>
                </a:ln>
                <a:solidFill>
                  <a:srgbClr val="A5D6BE"/>
                </a:solidFill>
                <a:effectLst/>
                <a:uLnTx/>
                <a:uFillTx/>
                <a:latin typeface="Sporting Grotesque"/>
                <a:ea typeface="+mn-ea"/>
                <a:cs typeface="Arial"/>
              </a:rPr>
              <a:t>Maanvuokraneuvottelija</a:t>
            </a:r>
            <a:br>
              <a:rPr kumimoji="0" lang="fi-FI" sz="1200" b="0" i="0" u="none" strike="noStrike" kern="1200" cap="none" spc="0" normalizeH="0" baseline="0" noProof="0" dirty="0">
                <a:ln>
                  <a:noFill/>
                </a:ln>
                <a:solidFill>
                  <a:srgbClr val="A5D6BE"/>
                </a:solidFill>
                <a:effectLst/>
                <a:uLnTx/>
                <a:uFillTx/>
                <a:latin typeface="Sporting Grotesque"/>
                <a:ea typeface="+mn-ea"/>
                <a:cs typeface="Arial"/>
              </a:rPr>
            </a:br>
            <a:endParaRPr kumimoji="0" lang="fi-FI" sz="1200" b="0" i="0" u="none" strike="noStrike" kern="1200" cap="none" spc="0" normalizeH="0" baseline="0" noProof="0" dirty="0">
              <a:ln>
                <a:noFill/>
              </a:ln>
              <a:solidFill>
                <a:srgbClr val="A5D6BE"/>
              </a:solidFill>
              <a:effectLst/>
              <a:uLnTx/>
              <a:uFillTx/>
              <a:latin typeface="Sporting Grotesque"/>
              <a:ea typeface="+mn-ea"/>
              <a:cs typeface="Arial"/>
            </a:endParaRPr>
          </a:p>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dirty="0">
                <a:ln>
                  <a:noFill/>
                </a:ln>
                <a:solidFill>
                  <a:srgbClr val="A5D6BE"/>
                </a:solidFill>
                <a:effectLst/>
                <a:uLnTx/>
                <a:uFillTx/>
                <a:latin typeface="Sporting Grotesque"/>
                <a:ea typeface="+mn-ea"/>
                <a:cs typeface="Arial"/>
              </a:rPr>
              <a:t>+358 40 578 2166</a:t>
            </a:r>
          </a:p>
          <a:p>
            <a:pPr marL="0" marR="0" lvl="0" indent="0" algn="l" defTabSz="685800" rtl="0" eaLnBrk="1" fontAlgn="auto" latinLnBrk="0" hangingPunct="1">
              <a:lnSpc>
                <a:spcPct val="100000"/>
              </a:lnSpc>
              <a:spcBef>
                <a:spcPts val="225"/>
              </a:spcBef>
              <a:spcAft>
                <a:spcPts val="225"/>
              </a:spcAft>
              <a:buClrTx/>
              <a:buSzTx/>
              <a:buFont typeface="Arial"/>
              <a:buNone/>
              <a:tabLst/>
              <a:defRPr/>
            </a:pPr>
            <a:r>
              <a:rPr kumimoji="0" lang="fi-FI" sz="1200" b="0" i="0" u="none" strike="noStrike" kern="1200" cap="none" spc="0" normalizeH="0" baseline="0" noProof="0" dirty="0">
                <a:ln>
                  <a:noFill/>
                </a:ln>
                <a:solidFill>
                  <a:srgbClr val="A5D6BE"/>
                </a:solidFill>
                <a:effectLst/>
                <a:uLnTx/>
                <a:uFillTx/>
                <a:latin typeface="Sporting Grotesque"/>
                <a:ea typeface="+mn-ea"/>
                <a:cs typeface="Arial"/>
              </a:rPr>
              <a:t>anton.sihvonen@ilmatar.fi</a:t>
            </a:r>
            <a:endParaRPr kumimoji="0" lang="fi-FI" sz="1200" b="0" i="0" u="none" strike="noStrike" kern="1200" cap="none" spc="0" normalizeH="0" baseline="0" noProof="0" dirty="0">
              <a:ln>
                <a:noFill/>
              </a:ln>
              <a:solidFill>
                <a:srgbClr val="A5D6BE"/>
              </a:solidFill>
              <a:effectLst/>
              <a:uLnTx/>
              <a:uFillTx/>
              <a:latin typeface="Sporting Grotesque" pitchFamily="2" charset="0"/>
              <a:ea typeface="+mn-ea"/>
              <a:cs typeface="Arial" panose="020B0604020202020204" pitchFamily="34" charset="0"/>
            </a:endParaRPr>
          </a:p>
          <a:p>
            <a:pPr marL="0" marR="0" lvl="0" indent="0" algn="l" defTabSz="685800" rtl="0" eaLnBrk="1" fontAlgn="auto" latinLnBrk="0" hangingPunct="1">
              <a:lnSpc>
                <a:spcPct val="100000"/>
              </a:lnSpc>
              <a:spcBef>
                <a:spcPts val="225"/>
              </a:spcBef>
              <a:spcAft>
                <a:spcPts val="225"/>
              </a:spcAft>
              <a:buClrTx/>
              <a:buSzTx/>
              <a:buFont typeface="Arial"/>
              <a:buNone/>
              <a:tabLst/>
              <a:defRPr/>
            </a:pPr>
            <a:endParaRPr kumimoji="0" lang="fi-FI" sz="1200" b="0" i="0" u="none" strike="noStrike" kern="1200" cap="none" spc="0" normalizeH="0" baseline="0" noProof="0" dirty="0">
              <a:ln>
                <a:noFill/>
              </a:ln>
              <a:solidFill>
                <a:srgbClr val="A5D6BE"/>
              </a:solidFill>
              <a:effectLst/>
              <a:uLnTx/>
              <a:uFillTx/>
              <a:latin typeface="Sporting Grotesque" pitchFamily="2" charset="0"/>
              <a:ea typeface="+mn-ea"/>
              <a:cs typeface="Arial" panose="020B0604020202020204" pitchFamily="34" charset="0"/>
            </a:endParaRPr>
          </a:p>
          <a:p>
            <a:pPr marL="0" marR="0" lvl="0" indent="0" algn="l" defTabSz="685800" rtl="0" eaLnBrk="1" fontAlgn="auto" latinLnBrk="0" hangingPunct="1">
              <a:lnSpc>
                <a:spcPct val="100000"/>
              </a:lnSpc>
              <a:spcBef>
                <a:spcPts val="225"/>
              </a:spcBef>
              <a:spcAft>
                <a:spcPts val="225"/>
              </a:spcAft>
              <a:buClrTx/>
              <a:buSzTx/>
              <a:buFont typeface="Arial"/>
              <a:buNone/>
              <a:tabLst/>
              <a:defRPr/>
            </a:pPr>
            <a:endParaRPr kumimoji="0" lang="fi-FI" sz="1200" b="0" i="0" u="none" strike="noStrike" kern="1200" cap="none" spc="0" normalizeH="0" baseline="0" noProof="0" dirty="0">
              <a:ln>
                <a:noFill/>
              </a:ln>
              <a:solidFill>
                <a:srgbClr val="A5D6BE"/>
              </a:solidFill>
              <a:effectLst/>
              <a:uLnTx/>
              <a:uFillTx/>
              <a:latin typeface="Sporting Grotesque"/>
              <a:ea typeface="+mn-ea"/>
              <a:cs typeface="Arial"/>
            </a:endParaRPr>
          </a:p>
        </p:txBody>
      </p:sp>
      <p:pic>
        <p:nvPicPr>
          <p:cNvPr id="7" name="Kuva 6" descr="Kuva, joka sisältää kohteen henkilö, seinä, Ihmisen kasvot, vaate&#10;&#10;Kuvaus luotu automaattisesti">
            <a:extLst>
              <a:ext uri="{FF2B5EF4-FFF2-40B4-BE49-F238E27FC236}">
                <a16:creationId xmlns:a16="http://schemas.microsoft.com/office/drawing/2014/main" id="{6468F892-3B10-6530-7E5B-097F1634BF3F}"/>
              </a:ext>
            </a:extLst>
          </p:cNvPr>
          <p:cNvPicPr>
            <a:picLocks noChangeAspect="1"/>
          </p:cNvPicPr>
          <p:nvPr/>
        </p:nvPicPr>
        <p:blipFill>
          <a:blip r:embed="rId3"/>
          <a:stretch>
            <a:fillRect/>
          </a:stretch>
        </p:blipFill>
        <p:spPr>
          <a:xfrm>
            <a:off x="3419043" y="1083080"/>
            <a:ext cx="1768232" cy="2288110"/>
          </a:xfrm>
          <a:prstGeom prst="rect">
            <a:avLst/>
          </a:prstGeom>
        </p:spPr>
      </p:pic>
      <p:pic>
        <p:nvPicPr>
          <p:cNvPr id="8" name="Kuva 7" descr="Kuva, joka sisältää kohteen vaate, henkilö, collegepusero, seinä&#10;&#10;Kuvaus luotu automaattisesti">
            <a:extLst>
              <a:ext uri="{FF2B5EF4-FFF2-40B4-BE49-F238E27FC236}">
                <a16:creationId xmlns:a16="http://schemas.microsoft.com/office/drawing/2014/main" id="{FCDA2E2E-03F3-4234-465F-5B5338088605}"/>
              </a:ext>
            </a:extLst>
          </p:cNvPr>
          <p:cNvPicPr>
            <a:picLocks noChangeAspect="1"/>
          </p:cNvPicPr>
          <p:nvPr/>
        </p:nvPicPr>
        <p:blipFill>
          <a:blip r:embed="rId4"/>
          <a:stretch>
            <a:fillRect/>
          </a:stretch>
        </p:blipFill>
        <p:spPr>
          <a:xfrm>
            <a:off x="3410115" y="3854339"/>
            <a:ext cx="1759304" cy="1759304"/>
          </a:xfrm>
          <a:prstGeom prst="rect">
            <a:avLst/>
          </a:prstGeom>
        </p:spPr>
      </p:pic>
    </p:spTree>
    <p:extLst>
      <p:ext uri="{BB962C8B-B14F-4D97-AF65-F5344CB8AC3E}">
        <p14:creationId xmlns:p14="http://schemas.microsoft.com/office/powerpoint/2010/main" val="399780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N52tbw7XrnHfaMKh2Jlm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QMb_SoQ4w3ESpZAvPoqV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_LnlhiCdGsXzmFRPQJGt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Och5S1vs5tINVl3hp7We4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Cfz._N80L8QbeL96qko.a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CG_blankot">
  <a:themeElements>
    <a:clrScheme name="FCG - Kontrasti">
      <a:dk1>
        <a:srgbClr val="1C1C1C"/>
      </a:dk1>
      <a:lt1>
        <a:srgbClr val="FFFFFF"/>
      </a:lt1>
      <a:dk2>
        <a:srgbClr val="00565E"/>
      </a:dk2>
      <a:lt2>
        <a:srgbClr val="1C1C1C"/>
      </a:lt2>
      <a:accent1>
        <a:srgbClr val="00565E"/>
      </a:accent1>
      <a:accent2>
        <a:srgbClr val="E95D0E"/>
      </a:accent2>
      <a:accent3>
        <a:srgbClr val="6DCFF6"/>
      </a:accent3>
      <a:accent4>
        <a:srgbClr val="005091"/>
      </a:accent4>
      <a:accent5>
        <a:srgbClr val="F086B6"/>
      </a:accent5>
      <a:accent6>
        <a:srgbClr val="009479"/>
      </a:accent6>
      <a:hlink>
        <a:srgbClr val="6DCFF6"/>
      </a:hlink>
      <a:folHlink>
        <a:srgbClr val="0040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G_peruspohja.potx" id="{07B258CC-3D3E-4934-9569-B557FE756837}" vid="{CBD53CA5-1199-4C3B-809B-540C74D1865E}"/>
    </a:ext>
  </a:extLst>
</a:theme>
</file>

<file path=ppt/theme/theme2.xml><?xml version="1.0" encoding="utf-8"?>
<a:theme xmlns:a="http://schemas.openxmlformats.org/drawingml/2006/main" name="1_FCG_blankot">
  <a:themeElements>
    <a:clrScheme name="Mukautetut 3">
      <a:dk1>
        <a:srgbClr val="55575E"/>
      </a:dk1>
      <a:lt1>
        <a:srgbClr val="FFFFFF"/>
      </a:lt1>
      <a:dk2>
        <a:srgbClr val="00565E"/>
      </a:dk2>
      <a:lt2>
        <a:srgbClr val="9FA3AE"/>
      </a:lt2>
      <a:accent1>
        <a:srgbClr val="00565E"/>
      </a:accent1>
      <a:accent2>
        <a:srgbClr val="004071"/>
      </a:accent2>
      <a:accent3>
        <a:srgbClr val="E95D0F"/>
      </a:accent3>
      <a:accent4>
        <a:srgbClr val="009379"/>
      </a:accent4>
      <a:accent5>
        <a:srgbClr val="005192"/>
      </a:accent5>
      <a:accent6>
        <a:srgbClr val="6DCFF6"/>
      </a:accent6>
      <a:hlink>
        <a:srgbClr val="6DCFF6"/>
      </a:hlink>
      <a:folHlink>
        <a:srgbClr val="0040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G_peruspohja.potx" id="{00D87B23-B754-4200-B820-B888BB64E318}" vid="{F6B11B1F-4559-451E-82AB-EA838172D456}"/>
    </a:ext>
  </a:extLst>
</a:theme>
</file>

<file path=ppt/theme/theme3.xml><?xml version="1.0" encoding="utf-8"?>
<a:theme xmlns:a="http://schemas.openxmlformats.org/drawingml/2006/main" name="2_FCG_blankot">
  <a:themeElements>
    <a:clrScheme name="FCG - Kontrasti">
      <a:dk1>
        <a:srgbClr val="1C1C1C"/>
      </a:dk1>
      <a:lt1>
        <a:srgbClr val="FFFFFF"/>
      </a:lt1>
      <a:dk2>
        <a:srgbClr val="00565E"/>
      </a:dk2>
      <a:lt2>
        <a:srgbClr val="1C1C1C"/>
      </a:lt2>
      <a:accent1>
        <a:srgbClr val="00565E"/>
      </a:accent1>
      <a:accent2>
        <a:srgbClr val="E95D0E"/>
      </a:accent2>
      <a:accent3>
        <a:srgbClr val="6DCFF6"/>
      </a:accent3>
      <a:accent4>
        <a:srgbClr val="005091"/>
      </a:accent4>
      <a:accent5>
        <a:srgbClr val="F086B6"/>
      </a:accent5>
      <a:accent6>
        <a:srgbClr val="009479"/>
      </a:accent6>
      <a:hlink>
        <a:srgbClr val="6DCFF6"/>
      </a:hlink>
      <a:folHlink>
        <a:srgbClr val="0040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G_peruspohja.potx" id="{38A221EF-E2CB-4FAB-A50B-D898A7920827}" vid="{24A0AC17-88D9-49AB-A47A-E66B391811AD}"/>
    </a:ext>
  </a:extLst>
</a:theme>
</file>

<file path=ppt/theme/theme4.xml><?xml version="1.0" encoding="utf-8"?>
<a:theme xmlns:a="http://schemas.openxmlformats.org/drawingml/2006/main" name="6_FCG_blankot">
  <a:themeElements>
    <a:clrScheme name="Mukautetut 3">
      <a:dk1>
        <a:srgbClr val="55575E"/>
      </a:dk1>
      <a:lt1>
        <a:srgbClr val="FFFFFF"/>
      </a:lt1>
      <a:dk2>
        <a:srgbClr val="00565E"/>
      </a:dk2>
      <a:lt2>
        <a:srgbClr val="9FA3AE"/>
      </a:lt2>
      <a:accent1>
        <a:srgbClr val="00565E"/>
      </a:accent1>
      <a:accent2>
        <a:srgbClr val="004071"/>
      </a:accent2>
      <a:accent3>
        <a:srgbClr val="E95D0F"/>
      </a:accent3>
      <a:accent4>
        <a:srgbClr val="009379"/>
      </a:accent4>
      <a:accent5>
        <a:srgbClr val="005192"/>
      </a:accent5>
      <a:accent6>
        <a:srgbClr val="6DCFF6"/>
      </a:accent6>
      <a:hlink>
        <a:srgbClr val="6DCFF6"/>
      </a:hlink>
      <a:folHlink>
        <a:srgbClr val="0040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G_peruspohja.potx" id="{00D87B23-B754-4200-B820-B888BB64E318}" vid="{F6B11B1F-4559-451E-82AB-EA838172D456}"/>
    </a:ext>
  </a:extLst>
</a:theme>
</file>

<file path=ppt/theme/theme5.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6.xml><?xml version="1.0" encoding="utf-8"?>
<a:theme xmlns:a="http://schemas.openxmlformats.org/drawingml/2006/main" name="ILMATAR MASTER">
  <a:themeElements>
    <a:clrScheme name="Ilmatar">
      <a:dk1>
        <a:srgbClr val="040504"/>
      </a:dk1>
      <a:lt1>
        <a:srgbClr val="FFFFFF"/>
      </a:lt1>
      <a:dk2>
        <a:srgbClr val="DFEEE7"/>
      </a:dk2>
      <a:lt2>
        <a:srgbClr val="E5E8E9"/>
      </a:lt2>
      <a:accent1>
        <a:srgbClr val="998D82"/>
      </a:accent1>
      <a:accent2>
        <a:srgbClr val="A5D6BE"/>
      </a:accent2>
      <a:accent3>
        <a:srgbClr val="204732"/>
      </a:accent3>
      <a:accent4>
        <a:srgbClr val="FCF8D6"/>
      </a:accent4>
      <a:accent5>
        <a:srgbClr val="BAE2F6"/>
      </a:accent5>
      <a:accent6>
        <a:srgbClr val="ED3C49"/>
      </a:accent6>
      <a:hlink>
        <a:srgbClr val="ED3D4A"/>
      </a:hlink>
      <a:folHlink>
        <a:srgbClr val="ED3D4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1400" b="0" dirty="0">
            <a:ln>
              <a:noFill/>
            </a:ln>
            <a:solidFill>
              <a:schemeClr val="tx1"/>
            </a:solidFill>
            <a:latin typeface="Sporting Grotesque"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defRPr sz="1200" dirty="0">
            <a:latin typeface="Sporting Grotesque" pitchFamily="2" charset="0"/>
          </a:defRPr>
        </a:defPPr>
      </a:lstStyle>
    </a:txDef>
  </a:objectDefaults>
  <a:extraClrSchemeLst/>
  <a:extLst>
    <a:ext uri="{05A4C25C-085E-4340-85A3-A5531E510DB2}">
      <thm15:themeFamily xmlns:thm15="http://schemas.microsoft.com/office/thememl/2012/main" name="Corporate presentation - 2023-01-16" id="{1F00BDD1-03AC-4D1B-A7F2-944766D3185A}" vid="{03ECB7F4-3847-4C7A-804A-9690DE5F7ED8}"/>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76E370E896E94DA61A9DF8D2522F45" ma:contentTypeVersion="7" ma:contentTypeDescription="Create a new document." ma:contentTypeScope="" ma:versionID="735122ec9137373edfaec1344998422f">
  <xsd:schema xmlns:xsd="http://www.w3.org/2001/XMLSchema" xmlns:xs="http://www.w3.org/2001/XMLSchema" xmlns:p="http://schemas.microsoft.com/office/2006/metadata/properties" xmlns:ns2="20b89512-8b9e-4934-986c-0cbcf0fe8d92" targetNamespace="http://schemas.microsoft.com/office/2006/metadata/properties" ma:root="true" ma:fieldsID="c84bfa3eb01ba31124b0f9d8ddeb2241" ns2:_="">
    <xsd:import namespace="20b89512-8b9e-4934-986c-0cbcf0fe8d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b89512-8b9e-4934-986c-0cbcf0fe8d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ED70E6-3875-470A-A1B4-D332A82B500D}">
  <ds:schemaRefs>
    <ds:schemaRef ds:uri="http://schemas.microsoft.com/sharepoint/v3/contenttype/forms"/>
  </ds:schemaRefs>
</ds:datastoreItem>
</file>

<file path=customXml/itemProps2.xml><?xml version="1.0" encoding="utf-8"?>
<ds:datastoreItem xmlns:ds="http://schemas.openxmlformats.org/officeDocument/2006/customXml" ds:itemID="{47234441-6A55-4008-8BF5-42F7B2018C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b89512-8b9e-4934-986c-0cbcf0fe8d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99C886-036D-4BAC-BEE8-51F9E07B7823}">
  <ds:schemaRef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20b89512-8b9e-4934-986c-0cbcf0fe8d92"/>
  </ds:schemaRefs>
</ds:datastoreItem>
</file>

<file path=docProps/app.xml><?xml version="1.0" encoding="utf-8"?>
<Properties xmlns="http://schemas.openxmlformats.org/officeDocument/2006/extended-properties" xmlns:vt="http://schemas.openxmlformats.org/officeDocument/2006/docPropsVTypes">
  <Template>FCG_peruspohja</Template>
  <TotalTime>12605</TotalTime>
  <Words>3421</Words>
  <Application>Microsoft Office PowerPoint</Application>
  <PresentationFormat>Widescreen</PresentationFormat>
  <Paragraphs>509</Paragraphs>
  <Slides>78</Slides>
  <Notes>4</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78</vt:i4>
      </vt:variant>
    </vt:vector>
  </HeadingPairs>
  <TitlesOfParts>
    <vt:vector size="94" baseType="lpstr">
      <vt:lpstr>Arial</vt:lpstr>
      <vt:lpstr>Calibri</vt:lpstr>
      <vt:lpstr>Candara</vt:lpstr>
      <vt:lpstr>Courier New</vt:lpstr>
      <vt:lpstr>Sporting Grotesque</vt:lpstr>
      <vt:lpstr>SportingGrotesque</vt:lpstr>
      <vt:lpstr>SportingGrotesque-Bold</vt:lpstr>
      <vt:lpstr>SportingGrotesque-Regular</vt:lpstr>
      <vt:lpstr>Wingdings</vt:lpstr>
      <vt:lpstr>FCG_blankot</vt:lpstr>
      <vt:lpstr>1_FCG_blankot</vt:lpstr>
      <vt:lpstr>2_FCG_blankot</vt:lpstr>
      <vt:lpstr>6_FCG_blankot</vt:lpstr>
      <vt:lpstr>ely_new2021</vt:lpstr>
      <vt:lpstr>ILMATAR MASTER</vt:lpstr>
      <vt:lpstr>think-cell Slide</vt:lpstr>
      <vt:lpstr>Vornankorven tuulivoimahanke Pielavesi  </vt:lpstr>
      <vt:lpstr>PowerPoint Presentation</vt:lpstr>
      <vt:lpstr>Ympäristövaikutusten arviointimenettely (YVA)</vt:lpstr>
      <vt:lpstr>YVA-menettely, mistä on kyse?</vt:lpstr>
      <vt:lpstr>YVA- menettely, mistä on kyse?</vt:lpstr>
      <vt:lpstr>PowerPoint Presentation</vt:lpstr>
      <vt:lpstr>Lausuntojen ja mielipiteiden esittäminen ympäristövaikutusten arviointiohjelmasta</vt:lpstr>
      <vt:lpstr>PowerPoint Presentation</vt:lpstr>
      <vt:lpstr>Timo Laitinen</vt:lpstr>
      <vt:lpstr>PowerPoint Presentation</vt:lpstr>
      <vt:lpstr>PowerPoint Presentation</vt:lpstr>
      <vt:lpstr>Ilmatar tänään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Vornankorven tuulivoimahanke</vt:lpstr>
      <vt:lpstr>Alustava aikataulu</vt:lpstr>
      <vt:lpstr>PowerPoint Presentation</vt:lpstr>
      <vt:lpstr>KYLMÄLUOMAN RETKEILYALUE  Luontoarvot</vt:lpstr>
      <vt:lpstr>YVA- ja kaavamenettelyt Vornankorven tuulivoimahankkeessa</vt:lpstr>
      <vt:lpstr>YVA-menettelyn vaiheet ja YVA-ohjelman sisältö </vt:lpstr>
      <vt:lpstr>YVA- ja kaavamenettelyt Vornankorven tuulivoimahankkeessa</vt:lpstr>
      <vt:lpstr>Hankkeen yleiskuvaus</vt:lpstr>
      <vt:lpstr>Hankkeen sijainti</vt:lpstr>
      <vt:lpstr>Hankkeen kuvaus</vt:lpstr>
      <vt:lpstr>Sähkönsiirto</vt:lpstr>
      <vt:lpstr>Tuulivoimapuiston rakenteet</vt:lpstr>
      <vt:lpstr>Tuulivoimapuiston rakenteet</vt:lpstr>
      <vt:lpstr>Vornankorven tuulivoimapuiston ympäristöselvitykset ja vaikutusten arviointi</vt:lpstr>
      <vt:lpstr>Tuulivoimahankkeille tyypilliset vaikutukset</vt:lpstr>
      <vt:lpstr> </vt:lpstr>
      <vt:lpstr>YVA-menettely, selvitykset (1/2)</vt:lpstr>
      <vt:lpstr>YVA-menettely, selvitykset (2/2)</vt:lpstr>
      <vt:lpstr>Arvioitavat ympäristövaikutukset</vt:lpstr>
      <vt:lpstr>Vornankorven tuulivoimapuiston alueen nykytilanne</vt:lpstr>
      <vt:lpstr>Yhdyskuntarakenne ja maankäyttö</vt:lpstr>
      <vt:lpstr>Asutus</vt:lpstr>
      <vt:lpstr>Valtakunnallisesti arvokkaat maisema-alueet ja RKY-kohteet </vt:lpstr>
      <vt:lpstr>Maakunnallisesti arvokkaat maisema- ja kulttuuriympäristöalueet sekä - kohteet</vt:lpstr>
      <vt:lpstr>Natura-alueet</vt:lpstr>
      <vt:lpstr>Luonnonsuojelualueet ja suojeluohjelmien alueet</vt:lpstr>
      <vt:lpstr>   Vaikutukset maa- ja kallioperään</vt:lpstr>
      <vt:lpstr>Pintavedet</vt:lpstr>
      <vt:lpstr>Pohjavesi</vt:lpstr>
      <vt:lpstr>Hankealueen ja lähiympäristön virkistyskäyttö</vt:lpstr>
      <vt:lpstr>Kasvillisuusolosuhteet</vt:lpstr>
      <vt:lpstr>Linnusto / ennakkotietojen ja havaintojen perusteella </vt:lpstr>
      <vt:lpstr>Muu eläimistö</vt:lpstr>
      <vt:lpstr>Merkittävimmiksi ennakoidut vaikutukset</vt:lpstr>
      <vt:lpstr>OAS</vt:lpstr>
      <vt:lpstr>Mikä OAS on?</vt:lpstr>
      <vt:lpstr>OAS:n sisältö</vt:lpstr>
      <vt:lpstr>YVA- ja kaavamenettelyt Vornankorven tuulivoimahankkeessa</vt:lpstr>
      <vt:lpstr>Tuulivoimayleiskaavan tavoitteet</vt:lpstr>
      <vt:lpstr>Kaava-alueen rajaus</vt:lpstr>
      <vt:lpstr>Sijainti</vt:lpstr>
      <vt:lpstr>VAT</vt:lpstr>
      <vt:lpstr>Maakuntakaava</vt:lpstr>
      <vt:lpstr>Maakuntakaava</vt:lpstr>
      <vt:lpstr>MK:jen aluevaraukset</vt:lpstr>
      <vt:lpstr>Pohjois-Savon maakuntakaava 2040 2. vaihe (Luonnokset)</vt:lpstr>
      <vt:lpstr>Yleiskaavat</vt:lpstr>
      <vt:lpstr>Asemakaavat ja ranta-asemakaavat</vt:lpstr>
      <vt:lpstr>Maanomistus</vt:lpstr>
      <vt:lpstr>Selvitykset</vt:lpstr>
      <vt:lpstr>Vaikutusten arviointi</vt:lpstr>
      <vt:lpstr>Vaikutusten arviointi</vt:lpstr>
      <vt:lpstr>Osalliset</vt:lpstr>
      <vt:lpstr>Osalliset</vt:lpstr>
      <vt:lpstr>Valmisteluvaiheen kuuleminen</vt:lpstr>
      <vt:lpstr>Yhteystiedot</vt:lpstr>
      <vt:lpstr>PowerPoint Presentation</vt:lpstr>
    </vt:vector>
  </TitlesOfParts>
  <Manager/>
  <Company>FCG Finnish Consulting Group Oy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Lylyharju</dc:title>
  <dc:subject/>
  <dc:creator>Henna Punkkinen</dc:creator>
  <cp:keywords/>
  <dc:description/>
  <cp:lastModifiedBy>Tallsten, Christian</cp:lastModifiedBy>
  <cp:revision>329</cp:revision>
  <cp:lastPrinted>2020-11-11T11:19:33Z</cp:lastPrinted>
  <dcterms:created xsi:type="dcterms:W3CDTF">2021-01-18T13:49:48Z</dcterms:created>
  <dcterms:modified xsi:type="dcterms:W3CDTF">2023-08-15T13:51:51Z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0x0101004676E370E896E94DA61A9DF8D2522F45</vt:lpwstr>
  </property>
</Properties>
</file>